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  <p:sldMasterId id="2147483739" r:id="rId3"/>
  </p:sldMasterIdLst>
  <p:notesMasterIdLst>
    <p:notesMasterId r:id="rId104"/>
  </p:notesMasterIdLst>
  <p:sldIdLst>
    <p:sldId id="529" r:id="rId4"/>
    <p:sldId id="283" r:id="rId5"/>
    <p:sldId id="396" r:id="rId6"/>
    <p:sldId id="285" r:id="rId7"/>
    <p:sldId id="420" r:id="rId8"/>
    <p:sldId id="286" r:id="rId9"/>
    <p:sldId id="287" r:id="rId10"/>
    <p:sldId id="288" r:id="rId11"/>
    <p:sldId id="289" r:id="rId12"/>
    <p:sldId id="290" r:id="rId13"/>
    <p:sldId id="291" r:id="rId14"/>
    <p:sldId id="512" r:id="rId15"/>
    <p:sldId id="513" r:id="rId16"/>
    <p:sldId id="514" r:id="rId17"/>
    <p:sldId id="515" r:id="rId18"/>
    <p:sldId id="292" r:id="rId19"/>
    <p:sldId id="293" r:id="rId20"/>
    <p:sldId id="422" r:id="rId21"/>
    <p:sldId id="294" r:id="rId22"/>
    <p:sldId id="423" r:id="rId23"/>
    <p:sldId id="424" r:id="rId24"/>
    <p:sldId id="296" r:id="rId25"/>
    <p:sldId id="434" r:id="rId26"/>
    <p:sldId id="433" r:id="rId27"/>
    <p:sldId id="397" r:id="rId28"/>
    <p:sldId id="425" r:id="rId29"/>
    <p:sldId id="426" r:id="rId30"/>
    <p:sldId id="427" r:id="rId31"/>
    <p:sldId id="402" r:id="rId32"/>
    <p:sldId id="435" r:id="rId33"/>
    <p:sldId id="401" r:id="rId34"/>
    <p:sldId id="428" r:id="rId35"/>
    <p:sldId id="429" r:id="rId36"/>
    <p:sldId id="430" r:id="rId37"/>
    <p:sldId id="431" r:id="rId38"/>
    <p:sldId id="411" r:id="rId39"/>
    <p:sldId id="304" r:id="rId40"/>
    <p:sldId id="436" r:id="rId41"/>
    <p:sldId id="437" r:id="rId42"/>
    <p:sldId id="307" r:id="rId43"/>
    <p:sldId id="438" r:id="rId44"/>
    <p:sldId id="439" r:id="rId45"/>
    <p:sldId id="440" r:id="rId46"/>
    <p:sldId id="441" r:id="rId47"/>
    <p:sldId id="442" r:id="rId48"/>
    <p:sldId id="443" r:id="rId49"/>
    <p:sldId id="444" r:id="rId50"/>
    <p:sldId id="445" r:id="rId51"/>
    <p:sldId id="446" r:id="rId52"/>
    <p:sldId id="316" r:id="rId53"/>
    <p:sldId id="448" r:id="rId54"/>
    <p:sldId id="447" r:id="rId55"/>
    <p:sldId id="449" r:id="rId56"/>
    <p:sldId id="318" r:id="rId57"/>
    <p:sldId id="450" r:id="rId58"/>
    <p:sldId id="451" r:id="rId59"/>
    <p:sldId id="453" r:id="rId60"/>
    <p:sldId id="454" r:id="rId61"/>
    <p:sldId id="455" r:id="rId62"/>
    <p:sldId id="456" r:id="rId63"/>
    <p:sldId id="458" r:id="rId64"/>
    <p:sldId id="519" r:id="rId65"/>
    <p:sldId id="509" r:id="rId66"/>
    <p:sldId id="510" r:id="rId67"/>
    <p:sldId id="511" r:id="rId68"/>
    <p:sldId id="530" r:id="rId69"/>
    <p:sldId id="478" r:id="rId70"/>
    <p:sldId id="479" r:id="rId71"/>
    <p:sldId id="480" r:id="rId72"/>
    <p:sldId id="517" r:id="rId73"/>
    <p:sldId id="518" r:id="rId74"/>
    <p:sldId id="506" r:id="rId75"/>
    <p:sldId id="481" r:id="rId76"/>
    <p:sldId id="493" r:id="rId77"/>
    <p:sldId id="494" r:id="rId78"/>
    <p:sldId id="483" r:id="rId79"/>
    <p:sldId id="484" r:id="rId80"/>
    <p:sldId id="495" r:id="rId81"/>
    <p:sldId id="354" r:id="rId82"/>
    <p:sldId id="486" r:id="rId83"/>
    <p:sldId id="487" r:id="rId84"/>
    <p:sldId id="520" r:id="rId85"/>
    <p:sldId id="521" r:id="rId86"/>
    <p:sldId id="507" r:id="rId87"/>
    <p:sldId id="489" r:id="rId88"/>
    <p:sldId id="490" r:id="rId89"/>
    <p:sldId id="491" r:id="rId90"/>
    <p:sldId id="496" r:id="rId91"/>
    <p:sldId id="497" r:id="rId92"/>
    <p:sldId id="508" r:id="rId93"/>
    <p:sldId id="498" r:id="rId94"/>
    <p:sldId id="522" r:id="rId95"/>
    <p:sldId id="499" r:id="rId96"/>
    <p:sldId id="500" r:id="rId97"/>
    <p:sldId id="501" r:id="rId98"/>
    <p:sldId id="503" r:id="rId99"/>
    <p:sldId id="504" r:id="rId100"/>
    <p:sldId id="505" r:id="rId101"/>
    <p:sldId id="418" r:id="rId102"/>
    <p:sldId id="419" r:id="rId10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8F3E696B-BCD1-4C4C-B5C3-70B48CD6F394}">
          <p14:sldIdLst>
            <p14:sldId id="529"/>
            <p14:sldId id="283"/>
            <p14:sldId id="396"/>
            <p14:sldId id="285"/>
          </p14:sldIdLst>
        </p14:section>
        <p14:section name="Subjek Pajak" id="{B891C30C-9895-4062-8286-65706D0F2446}">
          <p14:sldIdLst>
            <p14:sldId id="420"/>
            <p14:sldId id="286"/>
            <p14:sldId id="287"/>
            <p14:sldId id="288"/>
            <p14:sldId id="289"/>
            <p14:sldId id="290"/>
            <p14:sldId id="291"/>
            <p14:sldId id="512"/>
            <p14:sldId id="513"/>
            <p14:sldId id="514"/>
            <p14:sldId id="515"/>
            <p14:sldId id="292"/>
            <p14:sldId id="293"/>
            <p14:sldId id="422"/>
            <p14:sldId id="294"/>
            <p14:sldId id="423"/>
          </p14:sldIdLst>
        </p14:section>
        <p14:section name="Objek Pajak" id="{52B19523-778E-4BAD-97CB-223305F15233}">
          <p14:sldIdLst>
            <p14:sldId id="424"/>
            <p14:sldId id="296"/>
            <p14:sldId id="434"/>
            <p14:sldId id="433"/>
            <p14:sldId id="397"/>
            <p14:sldId id="425"/>
            <p14:sldId id="426"/>
            <p14:sldId id="427"/>
            <p14:sldId id="402"/>
            <p14:sldId id="435"/>
            <p14:sldId id="401"/>
            <p14:sldId id="428"/>
            <p14:sldId id="429"/>
            <p14:sldId id="430"/>
            <p14:sldId id="431"/>
            <p14:sldId id="411"/>
            <p14:sldId id="304"/>
            <p14:sldId id="436"/>
            <p14:sldId id="437"/>
            <p14:sldId id="30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316"/>
            <p14:sldId id="448"/>
            <p14:sldId id="447"/>
            <p14:sldId id="449"/>
            <p14:sldId id="318"/>
            <p14:sldId id="450"/>
            <p14:sldId id="451"/>
            <p14:sldId id="453"/>
            <p14:sldId id="454"/>
            <p14:sldId id="455"/>
            <p14:sldId id="456"/>
            <p14:sldId id="458"/>
            <p14:sldId id="519"/>
            <p14:sldId id="509"/>
            <p14:sldId id="510"/>
            <p14:sldId id="511"/>
            <p14:sldId id="530"/>
            <p14:sldId id="478"/>
            <p14:sldId id="479"/>
            <p14:sldId id="480"/>
            <p14:sldId id="517"/>
            <p14:sldId id="518"/>
          </p14:sldIdLst>
        </p14:section>
        <p14:section name="Cara Menghitung Pajak" id="{656C6211-70C2-4398-91FE-6CDFC53C4848}">
          <p14:sldIdLst>
            <p14:sldId id="506"/>
            <p14:sldId id="481"/>
            <p14:sldId id="493"/>
            <p14:sldId id="494"/>
            <p14:sldId id="483"/>
            <p14:sldId id="484"/>
            <p14:sldId id="495"/>
            <p14:sldId id="354"/>
            <p14:sldId id="486"/>
            <p14:sldId id="487"/>
            <p14:sldId id="520"/>
            <p14:sldId id="521"/>
          </p14:sldIdLst>
        </p14:section>
        <p14:section name="Pelunasan Pajak" id="{94AFACC1-20B0-4315-9C3B-021C76DB1FCB}">
          <p14:sldIdLst>
            <p14:sldId id="507"/>
            <p14:sldId id="489"/>
            <p14:sldId id="490"/>
            <p14:sldId id="491"/>
            <p14:sldId id="496"/>
            <p14:sldId id="497"/>
          </p14:sldIdLst>
        </p14:section>
        <p14:section name="Fasilitas Perpajakan" id="{A5269218-A3D7-485E-855F-9A1CB2302D77}">
          <p14:sldIdLst>
            <p14:sldId id="508"/>
            <p14:sldId id="498"/>
            <p14:sldId id="522"/>
            <p14:sldId id="499"/>
            <p14:sldId id="500"/>
            <p14:sldId id="501"/>
            <p14:sldId id="503"/>
            <p14:sldId id="504"/>
            <p14:sldId id="505"/>
          </p14:sldIdLst>
        </p14:section>
        <p14:section name="Penutup" id="{65CCECFB-E671-4E22-ADF6-4B91B93A864A}">
          <p14:sldIdLst>
            <p14:sldId id="418"/>
            <p14:sldId id="4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99"/>
    <a:srgbClr val="CCFF99"/>
    <a:srgbClr val="FAC2C2"/>
    <a:srgbClr val="CC99FF"/>
    <a:srgbClr val="FEC7B8"/>
    <a:srgbClr val="CCCCFF"/>
    <a:srgbClr val="CC0099"/>
    <a:srgbClr val="FFCCCC"/>
    <a:srgbClr val="F8B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53" autoAdjust="0"/>
    <p:restoredTop sz="94565" autoAdjust="0"/>
  </p:normalViewPr>
  <p:slideViewPr>
    <p:cSldViewPr>
      <p:cViewPr varScale="1">
        <p:scale>
          <a:sx n="74" d="100"/>
          <a:sy n="74" d="100"/>
        </p:scale>
        <p:origin x="116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07" Type="http://schemas.openxmlformats.org/officeDocument/2006/relationships/theme" Target="theme/theme1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180BF1-70CD-4CD4-A08E-9791AC924439}" type="doc">
      <dgm:prSet loTypeId="urn:microsoft.com/office/officeart/2005/8/layout/target3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34B52FC-9FC8-4F44-AECF-2BB973919800}">
      <dgm:prSet phldrT="[Text]"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pekerjaan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pekerjaan</a:t>
          </a:r>
          <a:r>
            <a:rPr lang="en-US" dirty="0" smtClean="0"/>
            <a:t>  </a:t>
          </a:r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 smtClean="0"/>
            <a:t>seperti</a:t>
          </a:r>
          <a:r>
            <a:rPr lang="en-US" dirty="0" smtClean="0"/>
            <a:t> </a:t>
          </a:r>
          <a:r>
            <a:rPr lang="en-US" dirty="0" err="1" smtClean="0"/>
            <a:t>gaji</a:t>
          </a:r>
          <a:r>
            <a:rPr lang="en-US" dirty="0" smtClean="0"/>
            <a:t>, honorarium,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sebagainya</a:t>
          </a:r>
          <a:r>
            <a:rPr lang="en-US" dirty="0" smtClean="0"/>
            <a:t>.</a:t>
          </a:r>
          <a:endParaRPr lang="en-US" dirty="0"/>
        </a:p>
      </dgm:t>
    </dgm:pt>
    <dgm:pt modelId="{E0FF0F1A-39DE-48D4-B208-692A849AE866}" type="parTrans" cxnId="{6147A528-DA64-4DDD-A798-1F495CA39C0D}">
      <dgm:prSet/>
      <dgm:spPr/>
      <dgm:t>
        <a:bodyPr/>
        <a:lstStyle/>
        <a:p>
          <a:endParaRPr lang="en-US"/>
        </a:p>
      </dgm:t>
    </dgm:pt>
    <dgm:pt modelId="{999D2A87-0E95-4D21-ACB2-D453B3E5A650}" type="sibTrans" cxnId="{6147A528-DA64-4DDD-A798-1F495CA39C0D}">
      <dgm:prSet/>
      <dgm:spPr/>
      <dgm:t>
        <a:bodyPr/>
        <a:lstStyle/>
        <a:p>
          <a:endParaRPr lang="en-US"/>
        </a:p>
      </dgm:t>
    </dgm:pt>
    <dgm:pt modelId="{05F10977-C70B-489E-AB3F-BAE30DA17E14}">
      <dgm:prSet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.</a:t>
          </a:r>
        </a:p>
      </dgm:t>
    </dgm:pt>
    <dgm:pt modelId="{2B5EA439-0536-4065-AE07-604449685B72}" type="parTrans" cxnId="{186606B9-2040-435F-A22C-8E2AD78F193D}">
      <dgm:prSet/>
      <dgm:spPr/>
      <dgm:t>
        <a:bodyPr/>
        <a:lstStyle/>
        <a:p>
          <a:endParaRPr lang="en-US"/>
        </a:p>
      </dgm:t>
    </dgm:pt>
    <dgm:pt modelId="{A1395D1E-F206-49B1-91FF-29342F627F9F}" type="sibTrans" cxnId="{186606B9-2040-435F-A22C-8E2AD78F193D}">
      <dgm:prSet/>
      <dgm:spPr/>
      <dgm:t>
        <a:bodyPr/>
        <a:lstStyle/>
        <a:p>
          <a:endParaRPr lang="en-US"/>
        </a:p>
      </dgm:t>
    </dgm:pt>
    <dgm:pt modelId="{F2BB9956-826F-46CC-A48C-A1A2CAC2FA2A}">
      <dgm:prSet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modal </a:t>
          </a:r>
          <a:r>
            <a:rPr lang="en-US" dirty="0" err="1" smtClean="0"/>
            <a:t>berupa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gerak</a:t>
          </a:r>
          <a:r>
            <a:rPr lang="en-US" dirty="0" smtClean="0"/>
            <a:t> </a:t>
          </a:r>
          <a:r>
            <a:rPr lang="en-US" dirty="0" err="1" smtClean="0"/>
            <a:t>ataupun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gerak</a:t>
          </a:r>
          <a:r>
            <a:rPr lang="en-US" dirty="0" smtClean="0"/>
            <a:t>, </a:t>
          </a:r>
          <a:r>
            <a:rPr lang="en-US" dirty="0" err="1" smtClean="0"/>
            <a:t>seperti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, </a:t>
          </a:r>
          <a:r>
            <a:rPr lang="en-US" dirty="0" err="1" smtClean="0"/>
            <a:t>dividen</a:t>
          </a:r>
          <a:r>
            <a:rPr lang="en-US" dirty="0" smtClean="0"/>
            <a:t>, </a:t>
          </a:r>
          <a:r>
            <a:rPr lang="en-US" dirty="0" err="1" smtClean="0"/>
            <a:t>royalti</a:t>
          </a:r>
          <a:r>
            <a:rPr lang="en-US" dirty="0" smtClean="0"/>
            <a:t>, </a:t>
          </a:r>
          <a:r>
            <a:rPr lang="en-US" dirty="0" err="1" smtClean="0"/>
            <a:t>sewa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keuntungan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harga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yang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dipergunakan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.</a:t>
          </a:r>
        </a:p>
      </dgm:t>
    </dgm:pt>
    <dgm:pt modelId="{64D422F4-5449-47D8-A3EB-857C22737FB2}" type="parTrans" cxnId="{BF24C55D-F434-4D23-9EA6-22909BFEFE7D}">
      <dgm:prSet/>
      <dgm:spPr/>
      <dgm:t>
        <a:bodyPr/>
        <a:lstStyle/>
        <a:p>
          <a:endParaRPr lang="en-US"/>
        </a:p>
      </dgm:t>
    </dgm:pt>
    <dgm:pt modelId="{86707985-A6EC-4180-BF59-53BDAE216A8F}" type="sibTrans" cxnId="{BF24C55D-F434-4D23-9EA6-22909BFEFE7D}">
      <dgm:prSet/>
      <dgm:spPr/>
      <dgm:t>
        <a:bodyPr/>
        <a:lstStyle/>
        <a:p>
          <a:endParaRPr lang="en-US"/>
        </a:p>
      </dgm:t>
    </dgm:pt>
    <dgm:pt modelId="{39998AF9-1C25-40DF-8DA0-AF4D6FE1532D}">
      <dgm:prSet/>
      <dgm:spPr/>
      <dgm:t>
        <a:bodyPr/>
        <a:lstStyle/>
        <a:p>
          <a:r>
            <a:rPr lang="en-US" dirty="0" err="1" smtClean="0"/>
            <a:t>Penghasilan</a:t>
          </a:r>
          <a:r>
            <a:rPr lang="en-US" dirty="0" smtClean="0"/>
            <a:t> lain-lain, </a:t>
          </a:r>
          <a:r>
            <a:rPr lang="en-US" dirty="0" err="1" smtClean="0"/>
            <a:t>seperti</a:t>
          </a:r>
          <a:r>
            <a:rPr lang="en-US" dirty="0" smtClean="0"/>
            <a:t> </a:t>
          </a:r>
          <a:r>
            <a:rPr lang="en-US" dirty="0" err="1" smtClean="0"/>
            <a:t>pembebasan</a:t>
          </a:r>
          <a:r>
            <a:rPr lang="en-US" dirty="0" smtClean="0"/>
            <a:t> </a:t>
          </a:r>
          <a:r>
            <a:rPr lang="en-US" dirty="0" err="1" smtClean="0"/>
            <a:t>utang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hadiah</a:t>
          </a:r>
          <a:r>
            <a:rPr lang="en-US" dirty="0" smtClean="0"/>
            <a:t>.</a:t>
          </a:r>
          <a:endParaRPr lang="en-US" dirty="0"/>
        </a:p>
      </dgm:t>
    </dgm:pt>
    <dgm:pt modelId="{534C78E3-C11B-4CDB-A8B9-CA27892D8F9B}" type="parTrans" cxnId="{27DCDA3D-1314-4D5A-ABD8-536D643C28BF}">
      <dgm:prSet/>
      <dgm:spPr/>
      <dgm:t>
        <a:bodyPr/>
        <a:lstStyle/>
        <a:p>
          <a:endParaRPr lang="en-US"/>
        </a:p>
      </dgm:t>
    </dgm:pt>
    <dgm:pt modelId="{00A07950-4B1C-4ECF-9893-EA489B7282E4}" type="sibTrans" cxnId="{27DCDA3D-1314-4D5A-ABD8-536D643C28BF}">
      <dgm:prSet/>
      <dgm:spPr/>
      <dgm:t>
        <a:bodyPr/>
        <a:lstStyle/>
        <a:p>
          <a:endParaRPr lang="en-US"/>
        </a:p>
      </dgm:t>
    </dgm:pt>
    <dgm:pt modelId="{D5CCBFEF-F710-477C-A95F-1C72B4FB0BAB}" type="pres">
      <dgm:prSet presAssocID="{3A180BF1-70CD-4CD4-A08E-9791AC92443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375CE9-8959-4816-9613-685E0F76A401}" type="pres">
      <dgm:prSet presAssocID="{A34B52FC-9FC8-4F44-AECF-2BB973919800}" presName="circle1" presStyleLbl="node1" presStyleIdx="0" presStyleCnt="4"/>
      <dgm:spPr/>
    </dgm:pt>
    <dgm:pt modelId="{9EDD17B8-4764-4AA2-9546-8F0A868AD054}" type="pres">
      <dgm:prSet presAssocID="{A34B52FC-9FC8-4F44-AECF-2BB973919800}" presName="space" presStyleCnt="0"/>
      <dgm:spPr/>
    </dgm:pt>
    <dgm:pt modelId="{02D71377-C73D-4100-AA15-1AF885D59D0B}" type="pres">
      <dgm:prSet presAssocID="{A34B52FC-9FC8-4F44-AECF-2BB973919800}" presName="rect1" presStyleLbl="alignAcc1" presStyleIdx="0" presStyleCnt="4"/>
      <dgm:spPr/>
      <dgm:t>
        <a:bodyPr/>
        <a:lstStyle/>
        <a:p>
          <a:endParaRPr lang="en-US"/>
        </a:p>
      </dgm:t>
    </dgm:pt>
    <dgm:pt modelId="{CEC1243B-F475-4FFC-9835-B6C109DA1490}" type="pres">
      <dgm:prSet presAssocID="{05F10977-C70B-489E-AB3F-BAE30DA17E14}" presName="vertSpace2" presStyleLbl="node1" presStyleIdx="0" presStyleCnt="4"/>
      <dgm:spPr/>
    </dgm:pt>
    <dgm:pt modelId="{CAA0CD96-258D-446D-8DF1-19E8DF2D15C7}" type="pres">
      <dgm:prSet presAssocID="{05F10977-C70B-489E-AB3F-BAE30DA17E14}" presName="circle2" presStyleLbl="node1" presStyleIdx="1" presStyleCnt="4"/>
      <dgm:spPr/>
    </dgm:pt>
    <dgm:pt modelId="{9F358169-6D78-445A-8C85-E0AE5AF397AD}" type="pres">
      <dgm:prSet presAssocID="{05F10977-C70B-489E-AB3F-BAE30DA17E14}" presName="rect2" presStyleLbl="alignAcc1" presStyleIdx="1" presStyleCnt="4"/>
      <dgm:spPr/>
      <dgm:t>
        <a:bodyPr/>
        <a:lstStyle/>
        <a:p>
          <a:endParaRPr lang="en-US"/>
        </a:p>
      </dgm:t>
    </dgm:pt>
    <dgm:pt modelId="{C01CCC54-9D6C-442C-88C3-F4543DDD77CA}" type="pres">
      <dgm:prSet presAssocID="{F2BB9956-826F-46CC-A48C-A1A2CAC2FA2A}" presName="vertSpace3" presStyleLbl="node1" presStyleIdx="1" presStyleCnt="4"/>
      <dgm:spPr/>
    </dgm:pt>
    <dgm:pt modelId="{3F95080F-159C-4924-9E59-F494587D12D9}" type="pres">
      <dgm:prSet presAssocID="{F2BB9956-826F-46CC-A48C-A1A2CAC2FA2A}" presName="circle3" presStyleLbl="node1" presStyleIdx="2" presStyleCnt="4"/>
      <dgm:spPr/>
    </dgm:pt>
    <dgm:pt modelId="{8CC16AFB-0573-4A3B-91C4-AF5B786B7F77}" type="pres">
      <dgm:prSet presAssocID="{F2BB9956-826F-46CC-A48C-A1A2CAC2FA2A}" presName="rect3" presStyleLbl="alignAcc1" presStyleIdx="2" presStyleCnt="4"/>
      <dgm:spPr/>
      <dgm:t>
        <a:bodyPr/>
        <a:lstStyle/>
        <a:p>
          <a:endParaRPr lang="en-US"/>
        </a:p>
      </dgm:t>
    </dgm:pt>
    <dgm:pt modelId="{118609CE-A54C-496C-A72E-D2CA04F1DFF7}" type="pres">
      <dgm:prSet presAssocID="{39998AF9-1C25-40DF-8DA0-AF4D6FE1532D}" presName="vertSpace4" presStyleLbl="node1" presStyleIdx="2" presStyleCnt="4"/>
      <dgm:spPr/>
    </dgm:pt>
    <dgm:pt modelId="{7BB1AC24-4709-4D12-BE19-DFE42B936584}" type="pres">
      <dgm:prSet presAssocID="{39998AF9-1C25-40DF-8DA0-AF4D6FE1532D}" presName="circle4" presStyleLbl="node1" presStyleIdx="3" presStyleCnt="4"/>
      <dgm:spPr/>
    </dgm:pt>
    <dgm:pt modelId="{3E81885E-82D0-41CC-9F0B-EC70D841213A}" type="pres">
      <dgm:prSet presAssocID="{39998AF9-1C25-40DF-8DA0-AF4D6FE1532D}" presName="rect4" presStyleLbl="alignAcc1" presStyleIdx="3" presStyleCnt="4"/>
      <dgm:spPr/>
      <dgm:t>
        <a:bodyPr/>
        <a:lstStyle/>
        <a:p>
          <a:endParaRPr lang="en-US"/>
        </a:p>
      </dgm:t>
    </dgm:pt>
    <dgm:pt modelId="{BB4E8ED8-CB75-4699-882B-59D9671C03D4}" type="pres">
      <dgm:prSet presAssocID="{A34B52FC-9FC8-4F44-AECF-2BB973919800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876623-560F-4551-AF70-9320F10E8495}" type="pres">
      <dgm:prSet presAssocID="{05F10977-C70B-489E-AB3F-BAE30DA17E14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DBF40-F8E8-4BA9-90DE-64418552B2ED}" type="pres">
      <dgm:prSet presAssocID="{F2BB9956-826F-46CC-A48C-A1A2CAC2FA2A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4251D-ED44-4923-B712-F5B2F8F6659A}" type="pres">
      <dgm:prSet presAssocID="{39998AF9-1C25-40DF-8DA0-AF4D6FE1532D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6606B9-2040-435F-A22C-8E2AD78F193D}" srcId="{3A180BF1-70CD-4CD4-A08E-9791AC924439}" destId="{05F10977-C70B-489E-AB3F-BAE30DA17E14}" srcOrd="1" destOrd="0" parTransId="{2B5EA439-0536-4065-AE07-604449685B72}" sibTransId="{A1395D1E-F206-49B1-91FF-29342F627F9F}"/>
    <dgm:cxn modelId="{4F779443-864A-4530-80CB-863E1FE07619}" type="presOf" srcId="{F2BB9956-826F-46CC-A48C-A1A2CAC2FA2A}" destId="{8CC16AFB-0573-4A3B-91C4-AF5B786B7F77}" srcOrd="0" destOrd="0" presId="urn:microsoft.com/office/officeart/2005/8/layout/target3"/>
    <dgm:cxn modelId="{5BB7F1B8-4508-4853-B895-5DD9C3287B96}" type="presOf" srcId="{A34B52FC-9FC8-4F44-AECF-2BB973919800}" destId="{02D71377-C73D-4100-AA15-1AF885D59D0B}" srcOrd="0" destOrd="0" presId="urn:microsoft.com/office/officeart/2005/8/layout/target3"/>
    <dgm:cxn modelId="{181FB361-A58E-42F7-AC8E-E9704185C316}" type="presOf" srcId="{05F10977-C70B-489E-AB3F-BAE30DA17E14}" destId="{BD876623-560F-4551-AF70-9320F10E8495}" srcOrd="1" destOrd="0" presId="urn:microsoft.com/office/officeart/2005/8/layout/target3"/>
    <dgm:cxn modelId="{234A7CF9-327F-46BE-B849-12826E89B076}" type="presOf" srcId="{A34B52FC-9FC8-4F44-AECF-2BB973919800}" destId="{BB4E8ED8-CB75-4699-882B-59D9671C03D4}" srcOrd="1" destOrd="0" presId="urn:microsoft.com/office/officeart/2005/8/layout/target3"/>
    <dgm:cxn modelId="{5A69A456-910D-4978-AB38-9A064F856B0C}" type="presOf" srcId="{39998AF9-1C25-40DF-8DA0-AF4D6FE1532D}" destId="{3E81885E-82D0-41CC-9F0B-EC70D841213A}" srcOrd="0" destOrd="0" presId="urn:microsoft.com/office/officeart/2005/8/layout/target3"/>
    <dgm:cxn modelId="{2B5FB1A4-2920-4A41-B80F-832AF66131DB}" type="presOf" srcId="{3A180BF1-70CD-4CD4-A08E-9791AC924439}" destId="{D5CCBFEF-F710-477C-A95F-1C72B4FB0BAB}" srcOrd="0" destOrd="0" presId="urn:microsoft.com/office/officeart/2005/8/layout/target3"/>
    <dgm:cxn modelId="{27DCDA3D-1314-4D5A-ABD8-536D643C28BF}" srcId="{3A180BF1-70CD-4CD4-A08E-9791AC924439}" destId="{39998AF9-1C25-40DF-8DA0-AF4D6FE1532D}" srcOrd="3" destOrd="0" parTransId="{534C78E3-C11B-4CDB-A8B9-CA27892D8F9B}" sibTransId="{00A07950-4B1C-4ECF-9893-EA489B7282E4}"/>
    <dgm:cxn modelId="{022ECEE0-612C-45D9-B811-366632A6F508}" type="presOf" srcId="{39998AF9-1C25-40DF-8DA0-AF4D6FE1532D}" destId="{5874251D-ED44-4923-B712-F5B2F8F6659A}" srcOrd="1" destOrd="0" presId="urn:microsoft.com/office/officeart/2005/8/layout/target3"/>
    <dgm:cxn modelId="{5C6F59F2-B4E9-4633-B2C3-EC15EB169032}" type="presOf" srcId="{F2BB9956-826F-46CC-A48C-A1A2CAC2FA2A}" destId="{8E7DBF40-F8E8-4BA9-90DE-64418552B2ED}" srcOrd="1" destOrd="0" presId="urn:microsoft.com/office/officeart/2005/8/layout/target3"/>
    <dgm:cxn modelId="{BF24C55D-F434-4D23-9EA6-22909BFEFE7D}" srcId="{3A180BF1-70CD-4CD4-A08E-9791AC924439}" destId="{F2BB9956-826F-46CC-A48C-A1A2CAC2FA2A}" srcOrd="2" destOrd="0" parTransId="{64D422F4-5449-47D8-A3EB-857C22737FB2}" sibTransId="{86707985-A6EC-4180-BF59-53BDAE216A8F}"/>
    <dgm:cxn modelId="{6147A528-DA64-4DDD-A798-1F495CA39C0D}" srcId="{3A180BF1-70CD-4CD4-A08E-9791AC924439}" destId="{A34B52FC-9FC8-4F44-AECF-2BB973919800}" srcOrd="0" destOrd="0" parTransId="{E0FF0F1A-39DE-48D4-B208-692A849AE866}" sibTransId="{999D2A87-0E95-4D21-ACB2-D453B3E5A650}"/>
    <dgm:cxn modelId="{3960910D-9E57-495C-B861-73804F4F5C47}" type="presOf" srcId="{05F10977-C70B-489E-AB3F-BAE30DA17E14}" destId="{9F358169-6D78-445A-8C85-E0AE5AF397AD}" srcOrd="0" destOrd="0" presId="urn:microsoft.com/office/officeart/2005/8/layout/target3"/>
    <dgm:cxn modelId="{70E344A6-DC3B-4C3F-8376-6D8817E01FE2}" type="presParOf" srcId="{D5CCBFEF-F710-477C-A95F-1C72B4FB0BAB}" destId="{D3375CE9-8959-4816-9613-685E0F76A401}" srcOrd="0" destOrd="0" presId="urn:microsoft.com/office/officeart/2005/8/layout/target3"/>
    <dgm:cxn modelId="{A4936B11-F9F9-4DD8-9E01-EFB7676C099D}" type="presParOf" srcId="{D5CCBFEF-F710-477C-A95F-1C72B4FB0BAB}" destId="{9EDD17B8-4764-4AA2-9546-8F0A868AD054}" srcOrd="1" destOrd="0" presId="urn:microsoft.com/office/officeart/2005/8/layout/target3"/>
    <dgm:cxn modelId="{70F88EA3-AAAC-4B17-8799-AB297CA619A5}" type="presParOf" srcId="{D5CCBFEF-F710-477C-A95F-1C72B4FB0BAB}" destId="{02D71377-C73D-4100-AA15-1AF885D59D0B}" srcOrd="2" destOrd="0" presId="urn:microsoft.com/office/officeart/2005/8/layout/target3"/>
    <dgm:cxn modelId="{51D82364-79A1-47A1-B6B9-59A0570B437D}" type="presParOf" srcId="{D5CCBFEF-F710-477C-A95F-1C72B4FB0BAB}" destId="{CEC1243B-F475-4FFC-9835-B6C109DA1490}" srcOrd="3" destOrd="0" presId="urn:microsoft.com/office/officeart/2005/8/layout/target3"/>
    <dgm:cxn modelId="{89D638DB-2A09-483E-BF9E-88A8D227828F}" type="presParOf" srcId="{D5CCBFEF-F710-477C-A95F-1C72B4FB0BAB}" destId="{CAA0CD96-258D-446D-8DF1-19E8DF2D15C7}" srcOrd="4" destOrd="0" presId="urn:microsoft.com/office/officeart/2005/8/layout/target3"/>
    <dgm:cxn modelId="{67B1FEBA-0ABA-41F6-8571-92E0FD54ACF8}" type="presParOf" srcId="{D5CCBFEF-F710-477C-A95F-1C72B4FB0BAB}" destId="{9F358169-6D78-445A-8C85-E0AE5AF397AD}" srcOrd="5" destOrd="0" presId="urn:microsoft.com/office/officeart/2005/8/layout/target3"/>
    <dgm:cxn modelId="{83F79A4D-E2E2-42A8-89F3-95C28E574B08}" type="presParOf" srcId="{D5CCBFEF-F710-477C-A95F-1C72B4FB0BAB}" destId="{C01CCC54-9D6C-442C-88C3-F4543DDD77CA}" srcOrd="6" destOrd="0" presId="urn:microsoft.com/office/officeart/2005/8/layout/target3"/>
    <dgm:cxn modelId="{6E03E7B1-23A5-4828-A356-6B3F7FA08E1A}" type="presParOf" srcId="{D5CCBFEF-F710-477C-A95F-1C72B4FB0BAB}" destId="{3F95080F-159C-4924-9E59-F494587D12D9}" srcOrd="7" destOrd="0" presId="urn:microsoft.com/office/officeart/2005/8/layout/target3"/>
    <dgm:cxn modelId="{609FBEB5-0A86-44D1-A0C2-FBCE1C90CF11}" type="presParOf" srcId="{D5CCBFEF-F710-477C-A95F-1C72B4FB0BAB}" destId="{8CC16AFB-0573-4A3B-91C4-AF5B786B7F77}" srcOrd="8" destOrd="0" presId="urn:microsoft.com/office/officeart/2005/8/layout/target3"/>
    <dgm:cxn modelId="{C33C957E-8C32-45A4-B38A-0FCBCCCA236A}" type="presParOf" srcId="{D5CCBFEF-F710-477C-A95F-1C72B4FB0BAB}" destId="{118609CE-A54C-496C-A72E-D2CA04F1DFF7}" srcOrd="9" destOrd="0" presId="urn:microsoft.com/office/officeart/2005/8/layout/target3"/>
    <dgm:cxn modelId="{0785063F-A75B-4D0A-B459-7F95B405DE0C}" type="presParOf" srcId="{D5CCBFEF-F710-477C-A95F-1C72B4FB0BAB}" destId="{7BB1AC24-4709-4D12-BE19-DFE42B936584}" srcOrd="10" destOrd="0" presId="urn:microsoft.com/office/officeart/2005/8/layout/target3"/>
    <dgm:cxn modelId="{6B7C0B99-2E8E-4514-8FF3-EAF757032C43}" type="presParOf" srcId="{D5CCBFEF-F710-477C-A95F-1C72B4FB0BAB}" destId="{3E81885E-82D0-41CC-9F0B-EC70D841213A}" srcOrd="11" destOrd="0" presId="urn:microsoft.com/office/officeart/2005/8/layout/target3"/>
    <dgm:cxn modelId="{C1496272-053F-42B0-ACD6-B09A75E8E480}" type="presParOf" srcId="{D5CCBFEF-F710-477C-A95F-1C72B4FB0BAB}" destId="{BB4E8ED8-CB75-4699-882B-59D9671C03D4}" srcOrd="12" destOrd="0" presId="urn:microsoft.com/office/officeart/2005/8/layout/target3"/>
    <dgm:cxn modelId="{6EA82F44-C1FD-46A5-BCA1-156B133C8C11}" type="presParOf" srcId="{D5CCBFEF-F710-477C-A95F-1C72B4FB0BAB}" destId="{BD876623-560F-4551-AF70-9320F10E8495}" srcOrd="13" destOrd="0" presId="urn:microsoft.com/office/officeart/2005/8/layout/target3"/>
    <dgm:cxn modelId="{110F4366-7B23-40A3-BAE2-A54EC8DCEE9F}" type="presParOf" srcId="{D5CCBFEF-F710-477C-A95F-1C72B4FB0BAB}" destId="{8E7DBF40-F8E8-4BA9-90DE-64418552B2ED}" srcOrd="14" destOrd="0" presId="urn:microsoft.com/office/officeart/2005/8/layout/target3"/>
    <dgm:cxn modelId="{D86B68AB-31C7-4586-8DCA-92B7F095F5EE}" type="presParOf" srcId="{D5CCBFEF-F710-477C-A95F-1C72B4FB0BAB}" destId="{5874251D-ED44-4923-B712-F5B2F8F6659A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09BF67-DA7B-4027-A342-3FF2FC612327}" type="doc">
      <dgm:prSet loTypeId="urn:microsoft.com/office/officeart/2005/8/layout/target3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4A89F84-67DC-4F23-BCCE-251A491D3EB6}">
      <dgm:prSet phldrT="[Text]" custT="1"/>
      <dgm:spPr/>
      <dgm:t>
        <a:bodyPr/>
        <a:lstStyle/>
        <a:p>
          <a:r>
            <a:rPr lang="en-US" sz="2800" dirty="0" err="1" smtClean="0"/>
            <a:t>Bantuan</a:t>
          </a:r>
          <a:r>
            <a:rPr lang="en-US" sz="2800" dirty="0" smtClean="0"/>
            <a:t> </a:t>
          </a:r>
          <a:r>
            <a:rPr lang="en-US" sz="2800" dirty="0" err="1" smtClean="0"/>
            <a:t>atau</a:t>
          </a:r>
          <a:r>
            <a:rPr lang="en-US" sz="2800" dirty="0" smtClean="0"/>
            <a:t> </a:t>
          </a:r>
          <a:r>
            <a:rPr lang="en-US" sz="2800" dirty="0" err="1" smtClean="0"/>
            <a:t>sumbangan</a:t>
          </a:r>
          <a:r>
            <a:rPr lang="en-US" sz="2800" dirty="0" smtClean="0"/>
            <a:t>, </a:t>
          </a:r>
          <a:r>
            <a:rPr lang="en-US" sz="2800" dirty="0" err="1" smtClean="0"/>
            <a:t>selain</a:t>
          </a:r>
          <a:r>
            <a:rPr lang="en-US" sz="2800" dirty="0" smtClean="0"/>
            <a:t> </a:t>
          </a:r>
          <a:r>
            <a:rPr lang="en-US" sz="2800" dirty="0" err="1" smtClean="0"/>
            <a:t>sumbangan</a:t>
          </a:r>
          <a:r>
            <a:rPr lang="en-US" sz="2800" dirty="0" smtClean="0"/>
            <a:t> </a:t>
          </a:r>
          <a:r>
            <a:rPr lang="en-US" sz="2800" dirty="0" err="1" smtClean="0"/>
            <a:t>keagamaan</a:t>
          </a:r>
          <a:r>
            <a:rPr lang="en-US" sz="2800" dirty="0" smtClean="0"/>
            <a:t> yang </a:t>
          </a:r>
          <a:r>
            <a:rPr lang="en-US" sz="2800" dirty="0" err="1" smtClean="0"/>
            <a:t>bersifat</a:t>
          </a:r>
          <a:r>
            <a:rPr lang="en-US" sz="2800" dirty="0" smtClean="0"/>
            <a:t> </a:t>
          </a:r>
          <a:r>
            <a:rPr lang="en-US" sz="2800" dirty="0" err="1" smtClean="0"/>
            <a:t>wajib</a:t>
          </a:r>
          <a:r>
            <a:rPr lang="en-US" sz="2800" dirty="0" smtClean="0"/>
            <a:t>, </a:t>
          </a:r>
          <a:r>
            <a:rPr lang="en-US" sz="2800" dirty="0" err="1" smtClean="0"/>
            <a:t>serta</a:t>
          </a:r>
          <a:r>
            <a:rPr lang="en-US" sz="2800" dirty="0" smtClean="0"/>
            <a:t> </a:t>
          </a:r>
          <a:r>
            <a:rPr lang="en-US" sz="2800" dirty="0" err="1" smtClean="0"/>
            <a:t>sumbangan</a:t>
          </a:r>
          <a:r>
            <a:rPr lang="en-US" sz="2800" dirty="0" smtClean="0"/>
            <a:t> </a:t>
          </a:r>
          <a:r>
            <a:rPr lang="en-US" sz="2800" dirty="0" err="1" smtClean="0"/>
            <a:t>bencana</a:t>
          </a:r>
          <a:r>
            <a:rPr lang="en-US" sz="2800" dirty="0" smtClean="0"/>
            <a:t> </a:t>
          </a:r>
          <a:r>
            <a:rPr lang="en-US" sz="2800" dirty="0" err="1" smtClean="0"/>
            <a:t>alam</a:t>
          </a:r>
          <a:r>
            <a:rPr lang="en-US" sz="2800" dirty="0" smtClean="0"/>
            <a:t>, </a:t>
          </a:r>
          <a:r>
            <a:rPr lang="en-US" sz="2800" dirty="0" err="1" smtClean="0"/>
            <a:t>litbang</a:t>
          </a:r>
          <a:r>
            <a:rPr lang="en-US" sz="2800" dirty="0" smtClean="0"/>
            <a:t>, </a:t>
          </a:r>
          <a:r>
            <a:rPr lang="en-US" sz="2800" dirty="0" err="1" smtClean="0"/>
            <a:t>sosial</a:t>
          </a:r>
          <a:r>
            <a:rPr lang="en-US" sz="2800" dirty="0" smtClean="0"/>
            <a:t>, </a:t>
          </a:r>
          <a:r>
            <a:rPr lang="en-US" sz="2800" dirty="0" err="1" smtClean="0"/>
            <a:t>pendidikan</a:t>
          </a:r>
          <a:r>
            <a:rPr lang="en-US" sz="2800" dirty="0" smtClean="0"/>
            <a:t>,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olahraga</a:t>
          </a:r>
          <a:r>
            <a:rPr lang="en-US" sz="2800" dirty="0" smtClean="0"/>
            <a:t> yang </a:t>
          </a:r>
          <a:r>
            <a:rPr lang="en-US" sz="2800" dirty="0" err="1" smtClean="0"/>
            <a:t>ditetapkan</a:t>
          </a:r>
          <a:r>
            <a:rPr lang="en-US" sz="2800" dirty="0" smtClean="0"/>
            <a:t> PP.</a:t>
          </a:r>
          <a:endParaRPr lang="en-US" sz="2800" dirty="0"/>
        </a:p>
      </dgm:t>
    </dgm:pt>
    <dgm:pt modelId="{B0C8D017-B32F-48A1-844E-1F1D7AECA0F1}" type="parTrans" cxnId="{5837F016-A350-4A39-8272-F3DF1C0E13D4}">
      <dgm:prSet/>
      <dgm:spPr/>
      <dgm:t>
        <a:bodyPr/>
        <a:lstStyle/>
        <a:p>
          <a:endParaRPr lang="en-US"/>
        </a:p>
      </dgm:t>
    </dgm:pt>
    <dgm:pt modelId="{FCACD1C1-2626-4E0C-B377-3570EC9C3445}" type="sibTrans" cxnId="{5837F016-A350-4A39-8272-F3DF1C0E13D4}">
      <dgm:prSet/>
      <dgm:spPr/>
      <dgm:t>
        <a:bodyPr/>
        <a:lstStyle/>
        <a:p>
          <a:endParaRPr lang="en-US"/>
        </a:p>
      </dgm:t>
    </dgm:pt>
    <dgm:pt modelId="{DBE6B9C3-591D-4A1B-A0FC-AB76F12D954A}">
      <dgm:prSet phldrT="[Text]" custT="1"/>
      <dgm:spPr/>
      <dgm:t>
        <a:bodyPr/>
        <a:lstStyle/>
        <a:p>
          <a:r>
            <a:rPr lang="en-US" sz="2800" dirty="0" err="1" smtClean="0"/>
            <a:t>Warisan</a:t>
          </a:r>
          <a:endParaRPr lang="en-US" sz="2800" dirty="0"/>
        </a:p>
      </dgm:t>
    </dgm:pt>
    <dgm:pt modelId="{32D611FE-0190-446B-A856-C8C97B361FAC}" type="parTrans" cxnId="{3D39994F-D873-4943-AFFB-1A74A7E18E28}">
      <dgm:prSet/>
      <dgm:spPr/>
      <dgm:t>
        <a:bodyPr/>
        <a:lstStyle/>
        <a:p>
          <a:endParaRPr lang="en-US"/>
        </a:p>
      </dgm:t>
    </dgm:pt>
    <dgm:pt modelId="{96472284-A146-4DB1-AAEA-6483CD835B8A}" type="sibTrans" cxnId="{3D39994F-D873-4943-AFFB-1A74A7E18E28}">
      <dgm:prSet/>
      <dgm:spPr/>
      <dgm:t>
        <a:bodyPr/>
        <a:lstStyle/>
        <a:p>
          <a:endParaRPr lang="en-US"/>
        </a:p>
      </dgm:t>
    </dgm:pt>
    <dgm:pt modelId="{968BC39F-48E4-41D9-AE1D-28FDDE95C758}">
      <dgm:prSet phldrT="[Text]" custT="1"/>
      <dgm:spPr/>
      <dgm:t>
        <a:bodyPr/>
        <a:lstStyle/>
        <a:p>
          <a:r>
            <a:rPr lang="en-US" sz="2800" dirty="0" err="1" smtClean="0"/>
            <a:t>Imbalan</a:t>
          </a:r>
          <a:r>
            <a:rPr lang="en-US" sz="2800" dirty="0" smtClean="0"/>
            <a:t> </a:t>
          </a:r>
          <a:r>
            <a:rPr lang="en-US" sz="2800" dirty="0" err="1" smtClean="0"/>
            <a:t>dalam</a:t>
          </a:r>
          <a:r>
            <a:rPr lang="en-US" sz="2800" dirty="0" smtClean="0"/>
            <a:t> </a:t>
          </a:r>
          <a:r>
            <a:rPr lang="en-US" sz="2800" dirty="0" err="1" smtClean="0"/>
            <a:t>bentuk</a:t>
          </a:r>
          <a:r>
            <a:rPr lang="en-US" sz="2800" dirty="0" smtClean="0"/>
            <a:t> </a:t>
          </a:r>
          <a:r>
            <a:rPr lang="en-US" sz="2800" dirty="0" err="1" smtClean="0"/>
            <a:t>natura</a:t>
          </a:r>
          <a:r>
            <a:rPr lang="en-US" sz="2800" dirty="0" smtClean="0"/>
            <a:t> </a:t>
          </a:r>
          <a:r>
            <a:rPr lang="en-US" sz="2800" dirty="0" err="1" smtClean="0"/>
            <a:t>atau</a:t>
          </a:r>
          <a:r>
            <a:rPr lang="en-US" sz="2800" dirty="0" smtClean="0"/>
            <a:t> </a:t>
          </a:r>
          <a:r>
            <a:rPr lang="en-US" sz="2800" dirty="0" err="1" smtClean="0"/>
            <a:t>kenikmatan</a:t>
          </a:r>
          <a:r>
            <a:rPr lang="en-US" sz="2800" dirty="0" smtClean="0"/>
            <a:t>, </a:t>
          </a:r>
          <a:r>
            <a:rPr lang="en-US" sz="2800" dirty="0" err="1" smtClean="0"/>
            <a:t>selain</a:t>
          </a:r>
          <a:r>
            <a:rPr lang="en-US" sz="2800" dirty="0" smtClean="0"/>
            <a:t> yang </a:t>
          </a:r>
          <a:r>
            <a:rPr lang="en-US" sz="2800" dirty="0" err="1" smtClean="0"/>
            <a:t>diberikan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 </a:t>
          </a:r>
          <a:r>
            <a:rPr lang="en-US" sz="2800" dirty="0" err="1" smtClean="0"/>
            <a:t>bukan</a:t>
          </a:r>
          <a:r>
            <a:rPr lang="en-US" sz="2800" dirty="0" smtClean="0"/>
            <a:t> WP, WP </a:t>
          </a:r>
          <a:r>
            <a:rPr lang="en-US" sz="2800" dirty="0" err="1" smtClean="0"/>
            <a:t>dikenai</a:t>
          </a:r>
          <a:r>
            <a:rPr lang="en-US" sz="2800" dirty="0" smtClean="0"/>
            <a:t> </a:t>
          </a:r>
          <a:r>
            <a:rPr lang="en-US" sz="2800" dirty="0" err="1" smtClean="0"/>
            <a:t>pajak</a:t>
          </a:r>
          <a:r>
            <a:rPr lang="en-US" sz="2800" dirty="0" smtClean="0"/>
            <a:t> final, </a:t>
          </a:r>
          <a:r>
            <a:rPr lang="en-US" sz="2800" dirty="0" err="1" smtClean="0"/>
            <a:t>atau</a:t>
          </a:r>
          <a:r>
            <a:rPr lang="en-US" sz="2800" dirty="0" smtClean="0"/>
            <a:t> WP </a:t>
          </a:r>
          <a:r>
            <a:rPr lang="en-US" sz="2800" dirty="0" err="1" smtClean="0"/>
            <a:t>menggunakan</a:t>
          </a:r>
          <a:r>
            <a:rPr lang="en-US" sz="2800" dirty="0" smtClean="0"/>
            <a:t> Norma </a:t>
          </a:r>
          <a:r>
            <a:rPr lang="en-US" sz="2800" dirty="0" err="1" smtClean="0"/>
            <a:t>Penghitungan</a:t>
          </a:r>
          <a:r>
            <a:rPr lang="en-US" sz="2800" dirty="0" smtClean="0"/>
            <a:t> </a:t>
          </a:r>
          <a:r>
            <a:rPr lang="en-US" sz="2800" dirty="0" err="1" smtClean="0"/>
            <a:t>Khusus</a:t>
          </a:r>
          <a:r>
            <a:rPr lang="en-US" sz="2800" dirty="0" smtClean="0"/>
            <a:t>.</a:t>
          </a:r>
          <a:endParaRPr lang="en-US" sz="2800" dirty="0"/>
        </a:p>
      </dgm:t>
    </dgm:pt>
    <dgm:pt modelId="{F23B0898-3E91-4186-B371-EB7402351D59}" type="parTrans" cxnId="{93F938BC-E95F-43ED-99D7-6D1032193BC0}">
      <dgm:prSet/>
      <dgm:spPr/>
      <dgm:t>
        <a:bodyPr/>
        <a:lstStyle/>
        <a:p>
          <a:endParaRPr lang="en-US"/>
        </a:p>
      </dgm:t>
    </dgm:pt>
    <dgm:pt modelId="{E169BD74-703B-4BCE-943B-19C317342FCA}" type="sibTrans" cxnId="{93F938BC-E95F-43ED-99D7-6D1032193BC0}">
      <dgm:prSet/>
      <dgm:spPr/>
      <dgm:t>
        <a:bodyPr/>
        <a:lstStyle/>
        <a:p>
          <a:endParaRPr lang="en-US"/>
        </a:p>
      </dgm:t>
    </dgm:pt>
    <dgm:pt modelId="{2E0B5F7D-7C30-408C-A173-D5E6F0BB0F6F}" type="pres">
      <dgm:prSet presAssocID="{6F09BF67-DA7B-4027-A342-3FF2FC61232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B30FAF-A9C9-4419-A777-64C855CB1465}" type="pres">
      <dgm:prSet presAssocID="{04A89F84-67DC-4F23-BCCE-251A491D3EB6}" presName="circle1" presStyleLbl="node1" presStyleIdx="0" presStyleCnt="3"/>
      <dgm:spPr/>
    </dgm:pt>
    <dgm:pt modelId="{4B376510-FA3C-4570-8E81-174392FBFD76}" type="pres">
      <dgm:prSet presAssocID="{04A89F84-67DC-4F23-BCCE-251A491D3EB6}" presName="space" presStyleCnt="0"/>
      <dgm:spPr/>
    </dgm:pt>
    <dgm:pt modelId="{646CE9B8-D05B-471F-BD8F-C1B2613F8542}" type="pres">
      <dgm:prSet presAssocID="{04A89F84-67DC-4F23-BCCE-251A491D3EB6}" presName="rect1" presStyleLbl="alignAcc1" presStyleIdx="0" presStyleCnt="3"/>
      <dgm:spPr/>
      <dgm:t>
        <a:bodyPr/>
        <a:lstStyle/>
        <a:p>
          <a:endParaRPr lang="en-US"/>
        </a:p>
      </dgm:t>
    </dgm:pt>
    <dgm:pt modelId="{6C1385E9-CCAB-4BB5-99EB-DA67080A27E5}" type="pres">
      <dgm:prSet presAssocID="{DBE6B9C3-591D-4A1B-A0FC-AB76F12D954A}" presName="vertSpace2" presStyleLbl="node1" presStyleIdx="0" presStyleCnt="3"/>
      <dgm:spPr/>
    </dgm:pt>
    <dgm:pt modelId="{C4B4C362-304A-4927-A948-7954E24D3E09}" type="pres">
      <dgm:prSet presAssocID="{DBE6B9C3-591D-4A1B-A0FC-AB76F12D954A}" presName="circle2" presStyleLbl="node1" presStyleIdx="1" presStyleCnt="3"/>
      <dgm:spPr/>
    </dgm:pt>
    <dgm:pt modelId="{8F044E42-2E76-47C8-943B-CEF3DEED1178}" type="pres">
      <dgm:prSet presAssocID="{DBE6B9C3-591D-4A1B-A0FC-AB76F12D954A}" presName="rect2" presStyleLbl="alignAcc1" presStyleIdx="1" presStyleCnt="3"/>
      <dgm:spPr/>
      <dgm:t>
        <a:bodyPr/>
        <a:lstStyle/>
        <a:p>
          <a:endParaRPr lang="en-US"/>
        </a:p>
      </dgm:t>
    </dgm:pt>
    <dgm:pt modelId="{C46A89B3-CEAF-4DB2-A0BB-1EBF8E98CB66}" type="pres">
      <dgm:prSet presAssocID="{968BC39F-48E4-41D9-AE1D-28FDDE95C758}" presName="vertSpace3" presStyleLbl="node1" presStyleIdx="1" presStyleCnt="3"/>
      <dgm:spPr/>
    </dgm:pt>
    <dgm:pt modelId="{9557A6A5-3CF4-4FD5-883D-5B0163E1DC83}" type="pres">
      <dgm:prSet presAssocID="{968BC39F-48E4-41D9-AE1D-28FDDE95C758}" presName="circle3" presStyleLbl="node1" presStyleIdx="2" presStyleCnt="3"/>
      <dgm:spPr/>
    </dgm:pt>
    <dgm:pt modelId="{481EFD9D-40AE-4193-968B-C59E0CEE6F1F}" type="pres">
      <dgm:prSet presAssocID="{968BC39F-48E4-41D9-AE1D-28FDDE95C758}" presName="rect3" presStyleLbl="alignAcc1" presStyleIdx="2" presStyleCnt="3"/>
      <dgm:spPr/>
      <dgm:t>
        <a:bodyPr/>
        <a:lstStyle/>
        <a:p>
          <a:endParaRPr lang="en-US"/>
        </a:p>
      </dgm:t>
    </dgm:pt>
    <dgm:pt modelId="{02A5A8B3-ED61-41CD-AB96-064A4964E88F}" type="pres">
      <dgm:prSet presAssocID="{04A89F84-67DC-4F23-BCCE-251A491D3EB6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FC427-4F2C-4943-8C0C-5A346B861830}" type="pres">
      <dgm:prSet presAssocID="{DBE6B9C3-591D-4A1B-A0FC-AB76F12D954A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AA6F36-1328-4915-9024-B7671909B1AA}" type="pres">
      <dgm:prSet presAssocID="{968BC39F-48E4-41D9-AE1D-28FDDE95C75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7B33A4-5824-46D0-BAFC-C25EFF72F694}" type="presOf" srcId="{DBE6B9C3-591D-4A1B-A0FC-AB76F12D954A}" destId="{8F044E42-2E76-47C8-943B-CEF3DEED1178}" srcOrd="0" destOrd="0" presId="urn:microsoft.com/office/officeart/2005/8/layout/target3"/>
    <dgm:cxn modelId="{4FA5AD32-C265-4104-874E-B6E66E47EF48}" type="presOf" srcId="{6F09BF67-DA7B-4027-A342-3FF2FC612327}" destId="{2E0B5F7D-7C30-408C-A173-D5E6F0BB0F6F}" srcOrd="0" destOrd="0" presId="urn:microsoft.com/office/officeart/2005/8/layout/target3"/>
    <dgm:cxn modelId="{F71FB2EA-7108-46E8-838C-53499EA66B86}" type="presOf" srcId="{04A89F84-67DC-4F23-BCCE-251A491D3EB6}" destId="{02A5A8B3-ED61-41CD-AB96-064A4964E88F}" srcOrd="1" destOrd="0" presId="urn:microsoft.com/office/officeart/2005/8/layout/target3"/>
    <dgm:cxn modelId="{5837F016-A350-4A39-8272-F3DF1C0E13D4}" srcId="{6F09BF67-DA7B-4027-A342-3FF2FC612327}" destId="{04A89F84-67DC-4F23-BCCE-251A491D3EB6}" srcOrd="0" destOrd="0" parTransId="{B0C8D017-B32F-48A1-844E-1F1D7AECA0F1}" sibTransId="{FCACD1C1-2626-4E0C-B377-3570EC9C3445}"/>
    <dgm:cxn modelId="{87895471-AA43-4A8D-994F-8F49BE073889}" type="presOf" srcId="{968BC39F-48E4-41D9-AE1D-28FDDE95C758}" destId="{481EFD9D-40AE-4193-968B-C59E0CEE6F1F}" srcOrd="0" destOrd="0" presId="urn:microsoft.com/office/officeart/2005/8/layout/target3"/>
    <dgm:cxn modelId="{3D39994F-D873-4943-AFFB-1A74A7E18E28}" srcId="{6F09BF67-DA7B-4027-A342-3FF2FC612327}" destId="{DBE6B9C3-591D-4A1B-A0FC-AB76F12D954A}" srcOrd="1" destOrd="0" parTransId="{32D611FE-0190-446B-A856-C8C97B361FAC}" sibTransId="{96472284-A146-4DB1-AAEA-6483CD835B8A}"/>
    <dgm:cxn modelId="{A786168A-42F7-4BB7-B792-585406867FB2}" type="presOf" srcId="{DBE6B9C3-591D-4A1B-A0FC-AB76F12D954A}" destId="{B40FC427-4F2C-4943-8C0C-5A346B861830}" srcOrd="1" destOrd="0" presId="urn:microsoft.com/office/officeart/2005/8/layout/target3"/>
    <dgm:cxn modelId="{93F938BC-E95F-43ED-99D7-6D1032193BC0}" srcId="{6F09BF67-DA7B-4027-A342-3FF2FC612327}" destId="{968BC39F-48E4-41D9-AE1D-28FDDE95C758}" srcOrd="2" destOrd="0" parTransId="{F23B0898-3E91-4186-B371-EB7402351D59}" sibTransId="{E169BD74-703B-4BCE-943B-19C317342FCA}"/>
    <dgm:cxn modelId="{53E86B32-FA26-4C30-A151-3E6804CCF2F3}" type="presOf" srcId="{04A89F84-67DC-4F23-BCCE-251A491D3EB6}" destId="{646CE9B8-D05B-471F-BD8F-C1B2613F8542}" srcOrd="0" destOrd="0" presId="urn:microsoft.com/office/officeart/2005/8/layout/target3"/>
    <dgm:cxn modelId="{1C93325B-D6EC-4EBB-B386-E1DE77FD0BA0}" type="presOf" srcId="{968BC39F-48E4-41D9-AE1D-28FDDE95C758}" destId="{C4AA6F36-1328-4915-9024-B7671909B1AA}" srcOrd="1" destOrd="0" presId="urn:microsoft.com/office/officeart/2005/8/layout/target3"/>
    <dgm:cxn modelId="{15CEB34D-43D4-4D2B-98CC-C04BBB210B5A}" type="presParOf" srcId="{2E0B5F7D-7C30-408C-A173-D5E6F0BB0F6F}" destId="{A9B30FAF-A9C9-4419-A777-64C855CB1465}" srcOrd="0" destOrd="0" presId="urn:microsoft.com/office/officeart/2005/8/layout/target3"/>
    <dgm:cxn modelId="{02029DE3-2519-4C0D-B364-075BF9B0A003}" type="presParOf" srcId="{2E0B5F7D-7C30-408C-A173-D5E6F0BB0F6F}" destId="{4B376510-FA3C-4570-8E81-174392FBFD76}" srcOrd="1" destOrd="0" presId="urn:microsoft.com/office/officeart/2005/8/layout/target3"/>
    <dgm:cxn modelId="{0EE5A082-B3B3-4BD6-9CB7-5A5CE9196A5E}" type="presParOf" srcId="{2E0B5F7D-7C30-408C-A173-D5E6F0BB0F6F}" destId="{646CE9B8-D05B-471F-BD8F-C1B2613F8542}" srcOrd="2" destOrd="0" presId="urn:microsoft.com/office/officeart/2005/8/layout/target3"/>
    <dgm:cxn modelId="{91E7C43E-8078-4535-BDAD-58A336562223}" type="presParOf" srcId="{2E0B5F7D-7C30-408C-A173-D5E6F0BB0F6F}" destId="{6C1385E9-CCAB-4BB5-99EB-DA67080A27E5}" srcOrd="3" destOrd="0" presId="urn:microsoft.com/office/officeart/2005/8/layout/target3"/>
    <dgm:cxn modelId="{1542DB61-82A2-4E1F-BF58-73F92A70B579}" type="presParOf" srcId="{2E0B5F7D-7C30-408C-A173-D5E6F0BB0F6F}" destId="{C4B4C362-304A-4927-A948-7954E24D3E09}" srcOrd="4" destOrd="0" presId="urn:microsoft.com/office/officeart/2005/8/layout/target3"/>
    <dgm:cxn modelId="{D18E1178-3BDD-4ADD-A00B-A4036CB4B507}" type="presParOf" srcId="{2E0B5F7D-7C30-408C-A173-D5E6F0BB0F6F}" destId="{8F044E42-2E76-47C8-943B-CEF3DEED1178}" srcOrd="5" destOrd="0" presId="urn:microsoft.com/office/officeart/2005/8/layout/target3"/>
    <dgm:cxn modelId="{A0D161AF-7C6A-4977-AC45-A6CA8CCAFD85}" type="presParOf" srcId="{2E0B5F7D-7C30-408C-A173-D5E6F0BB0F6F}" destId="{C46A89B3-CEAF-4DB2-A0BB-1EBF8E98CB66}" srcOrd="6" destOrd="0" presId="urn:microsoft.com/office/officeart/2005/8/layout/target3"/>
    <dgm:cxn modelId="{D23D5D07-CC18-420A-95A1-BAB66216B89B}" type="presParOf" srcId="{2E0B5F7D-7C30-408C-A173-D5E6F0BB0F6F}" destId="{9557A6A5-3CF4-4FD5-883D-5B0163E1DC83}" srcOrd="7" destOrd="0" presId="urn:microsoft.com/office/officeart/2005/8/layout/target3"/>
    <dgm:cxn modelId="{BB5F5E67-981F-41C0-B5CE-74E89EAD552F}" type="presParOf" srcId="{2E0B5F7D-7C30-408C-A173-D5E6F0BB0F6F}" destId="{481EFD9D-40AE-4193-968B-C59E0CEE6F1F}" srcOrd="8" destOrd="0" presId="urn:microsoft.com/office/officeart/2005/8/layout/target3"/>
    <dgm:cxn modelId="{327B6DD7-FFEB-4D4D-AA43-14463DC8EBFC}" type="presParOf" srcId="{2E0B5F7D-7C30-408C-A173-D5E6F0BB0F6F}" destId="{02A5A8B3-ED61-41CD-AB96-064A4964E88F}" srcOrd="9" destOrd="0" presId="urn:microsoft.com/office/officeart/2005/8/layout/target3"/>
    <dgm:cxn modelId="{40F78043-FC05-4CF7-9EB5-363A5B0024E0}" type="presParOf" srcId="{2E0B5F7D-7C30-408C-A173-D5E6F0BB0F6F}" destId="{B40FC427-4F2C-4943-8C0C-5A346B861830}" srcOrd="10" destOrd="0" presId="urn:microsoft.com/office/officeart/2005/8/layout/target3"/>
    <dgm:cxn modelId="{C9F96C1A-5FBB-4AE2-A443-E2154515995D}" type="presParOf" srcId="{2E0B5F7D-7C30-408C-A173-D5E6F0BB0F6F}" destId="{C4AA6F36-1328-4915-9024-B7671909B1AA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09BF67-DA7B-4027-A342-3FF2FC612327}" type="doc">
      <dgm:prSet loTypeId="urn:microsoft.com/office/officeart/2005/8/layout/target3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472B061-9C9E-47C6-8BC3-05C488C05181}">
      <dgm:prSet phldrT="[Text]" custT="1"/>
      <dgm:spPr/>
      <dgm:t>
        <a:bodyPr/>
        <a:lstStyle/>
        <a:p>
          <a:r>
            <a:rPr lang="en-US" sz="2800" dirty="0" err="1" smtClean="0"/>
            <a:t>Premi</a:t>
          </a:r>
          <a:r>
            <a:rPr lang="en-US" sz="2800" dirty="0" smtClean="0"/>
            <a:t> </a:t>
          </a:r>
          <a:r>
            <a:rPr lang="en-US" sz="2800" dirty="0" err="1" smtClean="0"/>
            <a:t>dan</a:t>
          </a:r>
          <a:r>
            <a:rPr lang="en-US" sz="2800" dirty="0" smtClean="0"/>
            <a:t> polis </a:t>
          </a:r>
          <a:r>
            <a:rPr lang="en-US" sz="2800" dirty="0" err="1" smtClean="0"/>
            <a:t>asuransi</a:t>
          </a:r>
          <a:r>
            <a:rPr lang="en-US" sz="2800" dirty="0" smtClean="0"/>
            <a:t> </a:t>
          </a:r>
          <a:r>
            <a:rPr lang="en-US" sz="2800" dirty="0" err="1" smtClean="0"/>
            <a:t>kesehatan</a:t>
          </a:r>
          <a:r>
            <a:rPr lang="en-US" sz="2800" dirty="0" smtClean="0"/>
            <a:t>, </a:t>
          </a:r>
          <a:r>
            <a:rPr lang="en-US" sz="2800" dirty="0" err="1" smtClean="0"/>
            <a:t>kecelakaan</a:t>
          </a:r>
          <a:r>
            <a:rPr lang="en-US" sz="2800" dirty="0" smtClean="0"/>
            <a:t>, </a:t>
          </a:r>
          <a:r>
            <a:rPr lang="en-US" sz="2800" dirty="0" err="1" smtClean="0"/>
            <a:t>jiwa</a:t>
          </a:r>
          <a:r>
            <a:rPr lang="en-US" sz="2800" dirty="0" smtClean="0"/>
            <a:t>, </a:t>
          </a:r>
          <a:r>
            <a:rPr lang="en-US" sz="2800" dirty="0" err="1" smtClean="0"/>
            <a:t>dwiguna</a:t>
          </a:r>
          <a:r>
            <a:rPr lang="en-US" sz="2800" dirty="0" smtClean="0"/>
            <a:t>,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beasiswa</a:t>
          </a:r>
          <a:r>
            <a:rPr lang="en-US" sz="2800" dirty="0" smtClean="0"/>
            <a:t> </a:t>
          </a:r>
          <a:r>
            <a:rPr lang="en-US" sz="2800" dirty="0" err="1" smtClean="0"/>
            <a:t>bagi</a:t>
          </a:r>
          <a:r>
            <a:rPr lang="en-US" sz="2800" dirty="0" smtClean="0"/>
            <a:t> WP orang </a:t>
          </a:r>
          <a:r>
            <a:rPr lang="en-US" sz="2800" dirty="0" err="1" smtClean="0"/>
            <a:t>pribadi</a:t>
          </a:r>
          <a:r>
            <a:rPr lang="en-US" sz="2800" dirty="0" smtClean="0"/>
            <a:t>.</a:t>
          </a:r>
          <a:endParaRPr lang="en-US" sz="2800" dirty="0"/>
        </a:p>
      </dgm:t>
    </dgm:pt>
    <dgm:pt modelId="{DCC15231-F531-42D8-8D60-EF79DBF01502}" type="parTrans" cxnId="{45EEEFE3-BCEF-4381-8954-CD001994B2B8}">
      <dgm:prSet/>
      <dgm:spPr/>
      <dgm:t>
        <a:bodyPr/>
        <a:lstStyle/>
        <a:p>
          <a:endParaRPr lang="en-US"/>
        </a:p>
      </dgm:t>
    </dgm:pt>
    <dgm:pt modelId="{A625BBA8-C79D-40F5-A04B-6FCFB94FA9A5}" type="sibTrans" cxnId="{45EEEFE3-BCEF-4381-8954-CD001994B2B8}">
      <dgm:prSet/>
      <dgm:spPr/>
      <dgm:t>
        <a:bodyPr/>
        <a:lstStyle/>
        <a:p>
          <a:endParaRPr lang="en-US"/>
        </a:p>
      </dgm:t>
    </dgm:pt>
    <dgm:pt modelId="{DDD9E87C-056B-4B2B-BE53-8EA0AD4E20F2}">
      <dgm:prSet phldrT="[Text]" custT="1"/>
      <dgm:spPr/>
      <dgm:t>
        <a:bodyPr/>
        <a:lstStyle/>
        <a:p>
          <a:r>
            <a:rPr lang="en-US" sz="2800" dirty="0" err="1" smtClean="0"/>
            <a:t>Iuran</a:t>
          </a:r>
          <a:r>
            <a:rPr lang="en-US" sz="2800" dirty="0" smtClean="0"/>
            <a:t> </a:t>
          </a:r>
          <a:r>
            <a:rPr lang="en-US" sz="2800" dirty="0" err="1" smtClean="0"/>
            <a:t>dana</a:t>
          </a:r>
          <a:r>
            <a:rPr lang="en-US" sz="2800" dirty="0" smtClean="0"/>
            <a:t> </a:t>
          </a:r>
          <a:r>
            <a:rPr lang="en-US" sz="2800" dirty="0" err="1" smtClean="0"/>
            <a:t>pensiun</a:t>
          </a:r>
          <a:r>
            <a:rPr lang="en-US" sz="2800" dirty="0" smtClean="0"/>
            <a:t> yang </a:t>
          </a:r>
          <a:r>
            <a:rPr lang="en-US" sz="2800" dirty="0" err="1" smtClean="0"/>
            <a:t>dibayarkan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 </a:t>
          </a:r>
          <a:r>
            <a:rPr lang="en-US" sz="2800" dirty="0" err="1" smtClean="0"/>
            <a:t>perusahaan</a:t>
          </a:r>
          <a:r>
            <a:rPr lang="en-US" sz="2800" dirty="0" smtClean="0"/>
            <a:t>.</a:t>
          </a:r>
          <a:endParaRPr lang="en-US" sz="2800" dirty="0"/>
        </a:p>
      </dgm:t>
    </dgm:pt>
    <dgm:pt modelId="{2AB9BB1F-7092-4795-B8DB-3F6BBD9917D4}" type="parTrans" cxnId="{24BB64B5-555E-42EA-B006-C0B8736A8412}">
      <dgm:prSet/>
      <dgm:spPr/>
      <dgm:t>
        <a:bodyPr/>
        <a:lstStyle/>
        <a:p>
          <a:endParaRPr lang="en-US"/>
        </a:p>
      </dgm:t>
    </dgm:pt>
    <dgm:pt modelId="{C61720BA-F24B-484C-BF02-09DA6A002AB7}" type="sibTrans" cxnId="{24BB64B5-555E-42EA-B006-C0B8736A8412}">
      <dgm:prSet/>
      <dgm:spPr/>
      <dgm:t>
        <a:bodyPr/>
        <a:lstStyle/>
        <a:p>
          <a:endParaRPr lang="en-US"/>
        </a:p>
      </dgm:t>
    </dgm:pt>
    <dgm:pt modelId="{8AE531D2-E518-467E-AE34-78B8350DC85F}">
      <dgm:prSet phldrT="[Text]" custT="1"/>
      <dgm:spPr/>
      <dgm:t>
        <a:bodyPr/>
        <a:lstStyle/>
        <a:p>
          <a:r>
            <a:rPr lang="en-US" sz="2800" dirty="0" err="1" smtClean="0"/>
            <a:t>Bagian</a:t>
          </a:r>
          <a:r>
            <a:rPr lang="en-US" sz="2800" dirty="0" smtClean="0"/>
            <a:t> </a:t>
          </a:r>
          <a:r>
            <a:rPr lang="en-US" sz="2800" dirty="0" err="1" smtClean="0"/>
            <a:t>laba</a:t>
          </a:r>
          <a:r>
            <a:rPr lang="en-US" sz="2800" dirty="0" smtClean="0"/>
            <a:t> yang </a:t>
          </a:r>
          <a:r>
            <a:rPr lang="en-US" sz="2800" dirty="0" err="1" smtClean="0"/>
            <a:t>diterima</a:t>
          </a:r>
          <a:r>
            <a:rPr lang="en-US" sz="2800" dirty="0" smtClean="0"/>
            <a:t> </a:t>
          </a:r>
          <a:r>
            <a:rPr lang="en-US" sz="2800" dirty="0" err="1" smtClean="0"/>
            <a:t>anggota</a:t>
          </a:r>
          <a:r>
            <a:rPr lang="en-US" sz="2800" dirty="0" smtClean="0"/>
            <a:t> </a:t>
          </a:r>
          <a:r>
            <a:rPr lang="en-US" sz="2800" dirty="0" err="1" smtClean="0"/>
            <a:t>persekutuan</a:t>
          </a:r>
          <a:r>
            <a:rPr lang="en-US" sz="2800" dirty="0" smtClean="0"/>
            <a:t> yang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terdiri</a:t>
          </a:r>
          <a:r>
            <a:rPr lang="en-US" sz="2800" dirty="0" smtClean="0"/>
            <a:t> </a:t>
          </a:r>
          <a:r>
            <a:rPr lang="en-US" sz="2800" dirty="0" err="1" smtClean="0"/>
            <a:t>atas</a:t>
          </a:r>
          <a:r>
            <a:rPr lang="en-US" sz="2800" dirty="0" smtClean="0"/>
            <a:t> </a:t>
          </a:r>
          <a:r>
            <a:rPr lang="en-US" sz="2800" dirty="0" err="1" smtClean="0"/>
            <a:t>saham</a:t>
          </a:r>
          <a:r>
            <a:rPr lang="en-US" sz="2800" dirty="0" smtClean="0"/>
            <a:t>.</a:t>
          </a:r>
          <a:endParaRPr lang="en-US" sz="2800" dirty="0"/>
        </a:p>
      </dgm:t>
    </dgm:pt>
    <dgm:pt modelId="{A9517621-2E69-4345-B092-34E93DD646A1}" type="parTrans" cxnId="{C711BB41-DB13-4AB6-9F4B-8EC4950AFE7C}">
      <dgm:prSet/>
      <dgm:spPr/>
      <dgm:t>
        <a:bodyPr/>
        <a:lstStyle/>
        <a:p>
          <a:endParaRPr lang="en-US"/>
        </a:p>
      </dgm:t>
    </dgm:pt>
    <dgm:pt modelId="{D71FF2F2-C216-4604-8B49-36BE270D180A}" type="sibTrans" cxnId="{C711BB41-DB13-4AB6-9F4B-8EC4950AFE7C}">
      <dgm:prSet/>
      <dgm:spPr/>
      <dgm:t>
        <a:bodyPr/>
        <a:lstStyle/>
        <a:p>
          <a:endParaRPr lang="en-US"/>
        </a:p>
      </dgm:t>
    </dgm:pt>
    <dgm:pt modelId="{2E0B5F7D-7C30-408C-A173-D5E6F0BB0F6F}" type="pres">
      <dgm:prSet presAssocID="{6F09BF67-DA7B-4027-A342-3FF2FC61232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158B46-C3DA-4750-B4AA-EA565FD0385A}" type="pres">
      <dgm:prSet presAssocID="{E472B061-9C9E-47C6-8BC3-05C488C05181}" presName="circle1" presStyleLbl="node1" presStyleIdx="0" presStyleCnt="3"/>
      <dgm:spPr/>
    </dgm:pt>
    <dgm:pt modelId="{4627DF2C-D779-464F-A2EF-70250D62CBF3}" type="pres">
      <dgm:prSet presAssocID="{E472B061-9C9E-47C6-8BC3-05C488C05181}" presName="space" presStyleCnt="0"/>
      <dgm:spPr/>
    </dgm:pt>
    <dgm:pt modelId="{D662CDE4-D39D-4FDF-B2AB-AC530CD21CBB}" type="pres">
      <dgm:prSet presAssocID="{E472B061-9C9E-47C6-8BC3-05C488C05181}" presName="rect1" presStyleLbl="alignAcc1" presStyleIdx="0" presStyleCnt="3"/>
      <dgm:spPr/>
      <dgm:t>
        <a:bodyPr/>
        <a:lstStyle/>
        <a:p>
          <a:endParaRPr lang="en-US"/>
        </a:p>
      </dgm:t>
    </dgm:pt>
    <dgm:pt modelId="{04A021C1-7408-4980-A24E-BA375BE0DC49}" type="pres">
      <dgm:prSet presAssocID="{DDD9E87C-056B-4B2B-BE53-8EA0AD4E20F2}" presName="vertSpace2" presStyleLbl="node1" presStyleIdx="0" presStyleCnt="3"/>
      <dgm:spPr/>
    </dgm:pt>
    <dgm:pt modelId="{F2947F3E-A9DD-4676-9655-27E76C647F52}" type="pres">
      <dgm:prSet presAssocID="{DDD9E87C-056B-4B2B-BE53-8EA0AD4E20F2}" presName="circle2" presStyleLbl="node1" presStyleIdx="1" presStyleCnt="3"/>
      <dgm:spPr/>
    </dgm:pt>
    <dgm:pt modelId="{6D12AE5B-A55B-4ABC-AD73-1BC5EE4EDF44}" type="pres">
      <dgm:prSet presAssocID="{DDD9E87C-056B-4B2B-BE53-8EA0AD4E20F2}" presName="rect2" presStyleLbl="alignAcc1" presStyleIdx="1" presStyleCnt="3"/>
      <dgm:spPr/>
      <dgm:t>
        <a:bodyPr/>
        <a:lstStyle/>
        <a:p>
          <a:endParaRPr lang="en-US"/>
        </a:p>
      </dgm:t>
    </dgm:pt>
    <dgm:pt modelId="{EBA0C923-E2FF-441F-942A-792759E9CB30}" type="pres">
      <dgm:prSet presAssocID="{8AE531D2-E518-467E-AE34-78B8350DC85F}" presName="vertSpace3" presStyleLbl="node1" presStyleIdx="1" presStyleCnt="3"/>
      <dgm:spPr/>
    </dgm:pt>
    <dgm:pt modelId="{5675F80F-2884-424E-AEE3-6D68925FCCB5}" type="pres">
      <dgm:prSet presAssocID="{8AE531D2-E518-467E-AE34-78B8350DC85F}" presName="circle3" presStyleLbl="node1" presStyleIdx="2" presStyleCnt="3"/>
      <dgm:spPr/>
    </dgm:pt>
    <dgm:pt modelId="{A16E7D8D-7BFF-42A3-97D7-3B83D3DD37B3}" type="pres">
      <dgm:prSet presAssocID="{8AE531D2-E518-467E-AE34-78B8350DC85F}" presName="rect3" presStyleLbl="alignAcc1" presStyleIdx="2" presStyleCnt="3"/>
      <dgm:spPr/>
      <dgm:t>
        <a:bodyPr/>
        <a:lstStyle/>
        <a:p>
          <a:endParaRPr lang="en-US"/>
        </a:p>
      </dgm:t>
    </dgm:pt>
    <dgm:pt modelId="{DC2755C0-2F77-4ACB-989C-7AF2BD386E5D}" type="pres">
      <dgm:prSet presAssocID="{E472B061-9C9E-47C6-8BC3-05C488C0518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224870-CC62-4A03-B2E5-18ABAB8F10F4}" type="pres">
      <dgm:prSet presAssocID="{DDD9E87C-056B-4B2B-BE53-8EA0AD4E20F2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35FA4-FCFC-4976-AAD4-55489F427B5D}" type="pres">
      <dgm:prSet presAssocID="{8AE531D2-E518-467E-AE34-78B8350DC85F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F5E23C-FD25-4CD8-8303-502D7D36E60C}" type="presOf" srcId="{DDD9E87C-056B-4B2B-BE53-8EA0AD4E20F2}" destId="{E2224870-CC62-4A03-B2E5-18ABAB8F10F4}" srcOrd="1" destOrd="0" presId="urn:microsoft.com/office/officeart/2005/8/layout/target3"/>
    <dgm:cxn modelId="{01B8DC32-EE66-4FE5-9658-7C9AE6EFA33F}" type="presOf" srcId="{E472B061-9C9E-47C6-8BC3-05C488C05181}" destId="{DC2755C0-2F77-4ACB-989C-7AF2BD386E5D}" srcOrd="1" destOrd="0" presId="urn:microsoft.com/office/officeart/2005/8/layout/target3"/>
    <dgm:cxn modelId="{24BB64B5-555E-42EA-B006-C0B8736A8412}" srcId="{6F09BF67-DA7B-4027-A342-3FF2FC612327}" destId="{DDD9E87C-056B-4B2B-BE53-8EA0AD4E20F2}" srcOrd="1" destOrd="0" parTransId="{2AB9BB1F-7092-4795-B8DB-3F6BBD9917D4}" sibTransId="{C61720BA-F24B-484C-BF02-09DA6A002AB7}"/>
    <dgm:cxn modelId="{3D47FAA1-7E6B-42B5-A216-3398024E9C2A}" type="presOf" srcId="{8AE531D2-E518-467E-AE34-78B8350DC85F}" destId="{A16E7D8D-7BFF-42A3-97D7-3B83D3DD37B3}" srcOrd="0" destOrd="0" presId="urn:microsoft.com/office/officeart/2005/8/layout/target3"/>
    <dgm:cxn modelId="{C711BB41-DB13-4AB6-9F4B-8EC4950AFE7C}" srcId="{6F09BF67-DA7B-4027-A342-3FF2FC612327}" destId="{8AE531D2-E518-467E-AE34-78B8350DC85F}" srcOrd="2" destOrd="0" parTransId="{A9517621-2E69-4345-B092-34E93DD646A1}" sibTransId="{D71FF2F2-C216-4604-8B49-36BE270D180A}"/>
    <dgm:cxn modelId="{F4D732E7-EAB9-48CE-8A64-425621B7A77F}" type="presOf" srcId="{6F09BF67-DA7B-4027-A342-3FF2FC612327}" destId="{2E0B5F7D-7C30-408C-A173-D5E6F0BB0F6F}" srcOrd="0" destOrd="0" presId="urn:microsoft.com/office/officeart/2005/8/layout/target3"/>
    <dgm:cxn modelId="{A467F04C-61D0-4C52-9FBC-531B31452074}" type="presOf" srcId="{8AE531D2-E518-467E-AE34-78B8350DC85F}" destId="{4DB35FA4-FCFC-4976-AAD4-55489F427B5D}" srcOrd="1" destOrd="0" presId="urn:microsoft.com/office/officeart/2005/8/layout/target3"/>
    <dgm:cxn modelId="{70C9171E-6814-45CC-9989-4D3F893B92B5}" type="presOf" srcId="{E472B061-9C9E-47C6-8BC3-05C488C05181}" destId="{D662CDE4-D39D-4FDF-B2AB-AC530CD21CBB}" srcOrd="0" destOrd="0" presId="urn:microsoft.com/office/officeart/2005/8/layout/target3"/>
    <dgm:cxn modelId="{45EEEFE3-BCEF-4381-8954-CD001994B2B8}" srcId="{6F09BF67-DA7B-4027-A342-3FF2FC612327}" destId="{E472B061-9C9E-47C6-8BC3-05C488C05181}" srcOrd="0" destOrd="0" parTransId="{DCC15231-F531-42D8-8D60-EF79DBF01502}" sibTransId="{A625BBA8-C79D-40F5-A04B-6FCFB94FA9A5}"/>
    <dgm:cxn modelId="{50846FEA-50BF-4307-9966-AE5ED5ED2CE0}" type="presOf" srcId="{DDD9E87C-056B-4B2B-BE53-8EA0AD4E20F2}" destId="{6D12AE5B-A55B-4ABC-AD73-1BC5EE4EDF44}" srcOrd="0" destOrd="0" presId="urn:microsoft.com/office/officeart/2005/8/layout/target3"/>
    <dgm:cxn modelId="{42EE9A52-C7FC-4921-A511-026E300ECD42}" type="presParOf" srcId="{2E0B5F7D-7C30-408C-A173-D5E6F0BB0F6F}" destId="{A5158B46-C3DA-4750-B4AA-EA565FD0385A}" srcOrd="0" destOrd="0" presId="urn:microsoft.com/office/officeart/2005/8/layout/target3"/>
    <dgm:cxn modelId="{4DB4120B-9DF9-4294-BB7C-B77CFEE649FE}" type="presParOf" srcId="{2E0B5F7D-7C30-408C-A173-D5E6F0BB0F6F}" destId="{4627DF2C-D779-464F-A2EF-70250D62CBF3}" srcOrd="1" destOrd="0" presId="urn:microsoft.com/office/officeart/2005/8/layout/target3"/>
    <dgm:cxn modelId="{FA9E9F7F-31F1-469A-B34C-3E1A82CEEDDD}" type="presParOf" srcId="{2E0B5F7D-7C30-408C-A173-D5E6F0BB0F6F}" destId="{D662CDE4-D39D-4FDF-B2AB-AC530CD21CBB}" srcOrd="2" destOrd="0" presId="urn:microsoft.com/office/officeart/2005/8/layout/target3"/>
    <dgm:cxn modelId="{57BBDFFA-B797-4A78-9B64-1415B03A4190}" type="presParOf" srcId="{2E0B5F7D-7C30-408C-A173-D5E6F0BB0F6F}" destId="{04A021C1-7408-4980-A24E-BA375BE0DC49}" srcOrd="3" destOrd="0" presId="urn:microsoft.com/office/officeart/2005/8/layout/target3"/>
    <dgm:cxn modelId="{F08F4FAB-3090-4C3C-8A78-0A6B7F70673D}" type="presParOf" srcId="{2E0B5F7D-7C30-408C-A173-D5E6F0BB0F6F}" destId="{F2947F3E-A9DD-4676-9655-27E76C647F52}" srcOrd="4" destOrd="0" presId="urn:microsoft.com/office/officeart/2005/8/layout/target3"/>
    <dgm:cxn modelId="{B138690C-913F-48E3-9F44-61FEF185D2FB}" type="presParOf" srcId="{2E0B5F7D-7C30-408C-A173-D5E6F0BB0F6F}" destId="{6D12AE5B-A55B-4ABC-AD73-1BC5EE4EDF44}" srcOrd="5" destOrd="0" presId="urn:microsoft.com/office/officeart/2005/8/layout/target3"/>
    <dgm:cxn modelId="{7A29EB72-8379-456C-B570-82C7621B2527}" type="presParOf" srcId="{2E0B5F7D-7C30-408C-A173-D5E6F0BB0F6F}" destId="{EBA0C923-E2FF-441F-942A-792759E9CB30}" srcOrd="6" destOrd="0" presId="urn:microsoft.com/office/officeart/2005/8/layout/target3"/>
    <dgm:cxn modelId="{339ADB9D-5B21-40D9-A6F0-35874C59858A}" type="presParOf" srcId="{2E0B5F7D-7C30-408C-A173-D5E6F0BB0F6F}" destId="{5675F80F-2884-424E-AEE3-6D68925FCCB5}" srcOrd="7" destOrd="0" presId="urn:microsoft.com/office/officeart/2005/8/layout/target3"/>
    <dgm:cxn modelId="{CE36AF06-2938-4197-9E19-A68D0B8EFEB4}" type="presParOf" srcId="{2E0B5F7D-7C30-408C-A173-D5E6F0BB0F6F}" destId="{A16E7D8D-7BFF-42A3-97D7-3B83D3DD37B3}" srcOrd="8" destOrd="0" presId="urn:microsoft.com/office/officeart/2005/8/layout/target3"/>
    <dgm:cxn modelId="{E8984682-DB20-4AAD-B98F-16EB2518CF2C}" type="presParOf" srcId="{2E0B5F7D-7C30-408C-A173-D5E6F0BB0F6F}" destId="{DC2755C0-2F77-4ACB-989C-7AF2BD386E5D}" srcOrd="9" destOrd="0" presId="urn:microsoft.com/office/officeart/2005/8/layout/target3"/>
    <dgm:cxn modelId="{CDB4764D-FEFF-48DB-99E2-72B59139518C}" type="presParOf" srcId="{2E0B5F7D-7C30-408C-A173-D5E6F0BB0F6F}" destId="{E2224870-CC62-4A03-B2E5-18ABAB8F10F4}" srcOrd="10" destOrd="0" presId="urn:microsoft.com/office/officeart/2005/8/layout/target3"/>
    <dgm:cxn modelId="{9D34932D-DD33-4D49-BD4C-65E2784E18FD}" type="presParOf" srcId="{2E0B5F7D-7C30-408C-A173-D5E6F0BB0F6F}" destId="{4DB35FA4-FCFC-4976-AAD4-55489F427B5D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180BF1-70CD-4CD4-A08E-9791AC924439}" type="doc">
      <dgm:prSet loTypeId="urn:microsoft.com/office/officeart/2005/8/layout/target3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34B52FC-9FC8-4F44-AECF-2BB973919800}">
      <dgm:prSet phldrT="[Text]"/>
      <dgm:spPr/>
      <dgm:t>
        <a:bodyPr/>
        <a:lstStyle/>
        <a:p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penyertaan</a:t>
          </a:r>
          <a:r>
            <a:rPr lang="en-US" dirty="0" smtClean="0"/>
            <a:t> modal </a:t>
          </a:r>
          <a:r>
            <a:rPr lang="en-US" dirty="0" err="1" smtClean="0"/>
            <a:t>langsung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paling </a:t>
          </a:r>
          <a:r>
            <a:rPr lang="en-US" dirty="0" err="1" smtClean="0"/>
            <a:t>rendah</a:t>
          </a:r>
          <a:r>
            <a:rPr lang="en-US" dirty="0" smtClean="0"/>
            <a:t> </a:t>
          </a:r>
          <a:r>
            <a:rPr lang="pl-PL" dirty="0" smtClean="0"/>
            <a:t>25 %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satu</a:t>
          </a:r>
          <a:r>
            <a:rPr lang="en-US" dirty="0" smtClean="0"/>
            <a:t> WP </a:t>
          </a:r>
          <a:r>
            <a:rPr lang="pl-PL" dirty="0" smtClean="0"/>
            <a:t>pada </a:t>
          </a:r>
          <a:r>
            <a:rPr lang="en-US" dirty="0" err="1" smtClean="0"/>
            <a:t>satu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pl-PL" dirty="0" smtClean="0"/>
            <a:t>WP</a:t>
          </a:r>
          <a:r>
            <a:rPr lang="en-US" dirty="0" smtClean="0"/>
            <a:t> lain; </a:t>
          </a:r>
          <a:r>
            <a:rPr lang="en-US" dirty="0" err="1" smtClean="0"/>
            <a:t>termasuk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antar</a:t>
          </a:r>
          <a:r>
            <a:rPr lang="en-US" dirty="0" smtClean="0"/>
            <a:t> WP yang </a:t>
          </a:r>
          <a:r>
            <a:rPr lang="en-US" dirty="0" err="1" smtClean="0"/>
            <a:t>modalnya</a:t>
          </a:r>
          <a:r>
            <a:rPr lang="en-US" dirty="0" smtClean="0"/>
            <a:t>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objek</a:t>
          </a:r>
          <a:r>
            <a:rPr lang="en-US" dirty="0" smtClean="0"/>
            <a:t> </a:t>
          </a:r>
          <a:r>
            <a:rPr lang="en-US" dirty="0" err="1" smtClean="0"/>
            <a:t>penyertaan</a:t>
          </a:r>
          <a:r>
            <a:rPr lang="en-US" dirty="0" smtClean="0"/>
            <a:t>.</a:t>
          </a:r>
          <a:endParaRPr lang="en-US" dirty="0"/>
        </a:p>
      </dgm:t>
    </dgm:pt>
    <dgm:pt modelId="{E0FF0F1A-39DE-48D4-B208-692A849AE866}" type="parTrans" cxnId="{6147A528-DA64-4DDD-A798-1F495CA39C0D}">
      <dgm:prSet/>
      <dgm:spPr/>
      <dgm:t>
        <a:bodyPr/>
        <a:lstStyle/>
        <a:p>
          <a:endParaRPr lang="en-US"/>
        </a:p>
      </dgm:t>
    </dgm:pt>
    <dgm:pt modelId="{999D2A87-0E95-4D21-ACB2-D453B3E5A650}" type="sibTrans" cxnId="{6147A528-DA64-4DDD-A798-1F495CA39C0D}">
      <dgm:prSet/>
      <dgm:spPr/>
      <dgm:t>
        <a:bodyPr/>
        <a:lstStyle/>
        <a:p>
          <a:endParaRPr lang="en-US"/>
        </a:p>
      </dgm:t>
    </dgm:pt>
    <dgm:pt modelId="{906887B0-11A2-47C6-ABAF-8F2A060F8D39}">
      <dgm:prSet/>
      <dgm:spPr/>
      <dgm:t>
        <a:bodyPr/>
        <a:lstStyle/>
        <a:p>
          <a:r>
            <a:rPr lang="en-US" dirty="0" err="1" smtClean="0">
              <a:latin typeface="Tw Cen MT Condensed" pitchFamily="34" charset="0"/>
            </a:rPr>
            <a:t>Hubungan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penguasaan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satu</a:t>
          </a:r>
          <a:r>
            <a:rPr lang="en-US" dirty="0" smtClean="0">
              <a:latin typeface="Tw Cen MT Condensed" pitchFamily="34" charset="0"/>
            </a:rPr>
            <a:t> WP </a:t>
          </a:r>
          <a:r>
            <a:rPr lang="pl-PL" dirty="0" smtClean="0"/>
            <a:t>pada </a:t>
          </a:r>
          <a:r>
            <a:rPr lang="en-US" dirty="0" err="1" smtClean="0"/>
            <a:t>satu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pl-PL" dirty="0" smtClean="0"/>
            <a:t>WP</a:t>
          </a:r>
          <a:r>
            <a:rPr lang="en-US" dirty="0" smtClean="0"/>
            <a:t> lain; </a:t>
          </a:r>
          <a:r>
            <a:rPr lang="en-US" dirty="0" err="1" smtClean="0"/>
            <a:t>termasuk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r>
            <a:rPr lang="en-US" dirty="0" smtClean="0"/>
            <a:t> </a:t>
          </a:r>
          <a:r>
            <a:rPr lang="en-US" dirty="0" err="1" smtClean="0"/>
            <a:t>antar</a:t>
          </a:r>
          <a:r>
            <a:rPr lang="en-US" dirty="0" smtClean="0"/>
            <a:t> WP yang </a:t>
          </a:r>
          <a:r>
            <a:rPr lang="en-US" dirty="0" err="1" smtClean="0"/>
            <a:t>dikuasai</a:t>
          </a:r>
          <a:r>
            <a:rPr lang="en-US" dirty="0" smtClean="0"/>
            <a:t>.</a:t>
          </a:r>
        </a:p>
      </dgm:t>
    </dgm:pt>
    <dgm:pt modelId="{BF18794D-37C2-45BF-A97D-0543BB0BD794}" type="parTrans" cxnId="{F0C4EED8-4BB3-494C-A9E6-84E09DD7ECFA}">
      <dgm:prSet/>
      <dgm:spPr/>
      <dgm:t>
        <a:bodyPr/>
        <a:lstStyle/>
        <a:p>
          <a:endParaRPr lang="en-US"/>
        </a:p>
      </dgm:t>
    </dgm:pt>
    <dgm:pt modelId="{F80D6757-91BC-460A-A3A5-018433C87D8F}" type="sibTrans" cxnId="{F0C4EED8-4BB3-494C-A9E6-84E09DD7ECFA}">
      <dgm:prSet/>
      <dgm:spPr/>
      <dgm:t>
        <a:bodyPr/>
        <a:lstStyle/>
        <a:p>
          <a:endParaRPr lang="en-US"/>
        </a:p>
      </dgm:t>
    </dgm:pt>
    <dgm:pt modelId="{27AD5165-CBBC-439E-81F6-DD7AC6E0D11B}">
      <dgm:prSet/>
      <dgm:spPr/>
      <dgm:t>
        <a:bodyPr/>
        <a:lstStyle/>
        <a:p>
          <a:r>
            <a:rPr lang="en-US" dirty="0" err="1" smtClean="0">
              <a:latin typeface="Tw Cen MT Condensed" pitchFamily="34" charset="0"/>
            </a:rPr>
            <a:t>Hubungan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keluarga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sedarah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semenda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dalam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garis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keturunan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lurus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dan</a:t>
          </a:r>
          <a:r>
            <a:rPr lang="en-US" dirty="0" smtClean="0">
              <a:latin typeface="Tw Cen MT Condensed" pitchFamily="34" charset="0"/>
            </a:rPr>
            <a:t>/ </a:t>
          </a:r>
          <a:r>
            <a:rPr lang="en-US" dirty="0" err="1" smtClean="0">
              <a:latin typeface="Tw Cen MT Condensed" pitchFamily="34" charset="0"/>
            </a:rPr>
            <a:t>atau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ke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samping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satu</a:t>
          </a:r>
          <a:r>
            <a:rPr lang="en-US" dirty="0" smtClean="0">
              <a:latin typeface="Tw Cen MT Condensed" pitchFamily="34" charset="0"/>
            </a:rPr>
            <a:t> </a:t>
          </a:r>
          <a:r>
            <a:rPr lang="en-US" dirty="0" err="1" smtClean="0">
              <a:latin typeface="Tw Cen MT Condensed" pitchFamily="34" charset="0"/>
            </a:rPr>
            <a:t>derajat</a:t>
          </a:r>
          <a:r>
            <a:rPr lang="en-US" dirty="0" smtClean="0">
              <a:latin typeface="Tw Cen MT Condensed" pitchFamily="34" charset="0"/>
            </a:rPr>
            <a:t>.</a:t>
          </a:r>
          <a:endParaRPr lang="en-US" dirty="0" smtClean="0"/>
        </a:p>
      </dgm:t>
    </dgm:pt>
    <dgm:pt modelId="{1D8BCC75-205C-491D-8AAB-2E38F0EDAABB}" type="parTrans" cxnId="{4401077B-FC89-4A4F-B102-8FB8737CDE57}">
      <dgm:prSet/>
      <dgm:spPr/>
      <dgm:t>
        <a:bodyPr/>
        <a:lstStyle/>
        <a:p>
          <a:endParaRPr lang="en-US"/>
        </a:p>
      </dgm:t>
    </dgm:pt>
    <dgm:pt modelId="{CE8B8004-9BFB-491B-943E-99F2A4CF92C6}" type="sibTrans" cxnId="{4401077B-FC89-4A4F-B102-8FB8737CDE57}">
      <dgm:prSet/>
      <dgm:spPr/>
      <dgm:t>
        <a:bodyPr/>
        <a:lstStyle/>
        <a:p>
          <a:endParaRPr lang="en-US"/>
        </a:p>
      </dgm:t>
    </dgm:pt>
    <dgm:pt modelId="{D5CCBFEF-F710-477C-A95F-1C72B4FB0BAB}" type="pres">
      <dgm:prSet presAssocID="{3A180BF1-70CD-4CD4-A08E-9791AC92443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375CE9-8959-4816-9613-685E0F76A401}" type="pres">
      <dgm:prSet presAssocID="{A34B52FC-9FC8-4F44-AECF-2BB973919800}" presName="circle1" presStyleLbl="node1" presStyleIdx="0" presStyleCnt="3"/>
      <dgm:spPr/>
    </dgm:pt>
    <dgm:pt modelId="{9EDD17B8-4764-4AA2-9546-8F0A868AD054}" type="pres">
      <dgm:prSet presAssocID="{A34B52FC-9FC8-4F44-AECF-2BB973919800}" presName="space" presStyleCnt="0"/>
      <dgm:spPr/>
    </dgm:pt>
    <dgm:pt modelId="{02D71377-C73D-4100-AA15-1AF885D59D0B}" type="pres">
      <dgm:prSet presAssocID="{A34B52FC-9FC8-4F44-AECF-2BB973919800}" presName="rect1" presStyleLbl="alignAcc1" presStyleIdx="0" presStyleCnt="3"/>
      <dgm:spPr/>
      <dgm:t>
        <a:bodyPr/>
        <a:lstStyle/>
        <a:p>
          <a:endParaRPr lang="en-US"/>
        </a:p>
      </dgm:t>
    </dgm:pt>
    <dgm:pt modelId="{682B7B57-01AB-4847-9A1A-FD6E3B41E0D9}" type="pres">
      <dgm:prSet presAssocID="{906887B0-11A2-47C6-ABAF-8F2A060F8D39}" presName="vertSpace2" presStyleLbl="node1" presStyleIdx="0" presStyleCnt="3"/>
      <dgm:spPr/>
    </dgm:pt>
    <dgm:pt modelId="{FD0F1773-3E55-4171-95E8-E5C4B664B33A}" type="pres">
      <dgm:prSet presAssocID="{906887B0-11A2-47C6-ABAF-8F2A060F8D39}" presName="circle2" presStyleLbl="node1" presStyleIdx="1" presStyleCnt="3"/>
      <dgm:spPr/>
    </dgm:pt>
    <dgm:pt modelId="{02354694-EA6B-44CE-A029-4250231656A3}" type="pres">
      <dgm:prSet presAssocID="{906887B0-11A2-47C6-ABAF-8F2A060F8D39}" presName="rect2" presStyleLbl="alignAcc1" presStyleIdx="1" presStyleCnt="3"/>
      <dgm:spPr/>
      <dgm:t>
        <a:bodyPr/>
        <a:lstStyle/>
        <a:p>
          <a:endParaRPr lang="en-US"/>
        </a:p>
      </dgm:t>
    </dgm:pt>
    <dgm:pt modelId="{FE1EDEE3-50D4-497E-8E80-C66237E57C8A}" type="pres">
      <dgm:prSet presAssocID="{27AD5165-CBBC-439E-81F6-DD7AC6E0D11B}" presName="vertSpace3" presStyleLbl="node1" presStyleIdx="1" presStyleCnt="3"/>
      <dgm:spPr/>
    </dgm:pt>
    <dgm:pt modelId="{9A1AADE8-324A-423E-953A-08027EB2F921}" type="pres">
      <dgm:prSet presAssocID="{27AD5165-CBBC-439E-81F6-DD7AC6E0D11B}" presName="circle3" presStyleLbl="node1" presStyleIdx="2" presStyleCnt="3"/>
      <dgm:spPr/>
    </dgm:pt>
    <dgm:pt modelId="{4212A2FB-2E32-4149-8017-A407FA28A201}" type="pres">
      <dgm:prSet presAssocID="{27AD5165-CBBC-439E-81F6-DD7AC6E0D11B}" presName="rect3" presStyleLbl="alignAcc1" presStyleIdx="2" presStyleCnt="3"/>
      <dgm:spPr/>
      <dgm:t>
        <a:bodyPr/>
        <a:lstStyle/>
        <a:p>
          <a:endParaRPr lang="en-US"/>
        </a:p>
      </dgm:t>
    </dgm:pt>
    <dgm:pt modelId="{BB4E8ED8-CB75-4699-882B-59D9671C03D4}" type="pres">
      <dgm:prSet presAssocID="{A34B52FC-9FC8-4F44-AECF-2BB97391980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0D093-5A8E-4F79-8F27-4D6F394C5461}" type="pres">
      <dgm:prSet presAssocID="{906887B0-11A2-47C6-ABAF-8F2A060F8D39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002C7-2B57-414E-A120-A146EE9E9BDF}" type="pres">
      <dgm:prSet presAssocID="{27AD5165-CBBC-439E-81F6-DD7AC6E0D11B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19F53F-0CE3-4907-B758-81CE704069C2}" type="presOf" srcId="{906887B0-11A2-47C6-ABAF-8F2A060F8D39}" destId="{02354694-EA6B-44CE-A029-4250231656A3}" srcOrd="0" destOrd="0" presId="urn:microsoft.com/office/officeart/2005/8/layout/target3"/>
    <dgm:cxn modelId="{BA92C9C6-98EC-47DB-B648-6C9F50C02034}" type="presOf" srcId="{906887B0-11A2-47C6-ABAF-8F2A060F8D39}" destId="{8D60D093-5A8E-4F79-8F27-4D6F394C5461}" srcOrd="1" destOrd="0" presId="urn:microsoft.com/office/officeart/2005/8/layout/target3"/>
    <dgm:cxn modelId="{B03C4C57-82BE-43DD-9122-DA44CE39A6CD}" type="presOf" srcId="{27AD5165-CBBC-439E-81F6-DD7AC6E0D11B}" destId="{4212A2FB-2E32-4149-8017-A407FA28A201}" srcOrd="0" destOrd="0" presId="urn:microsoft.com/office/officeart/2005/8/layout/target3"/>
    <dgm:cxn modelId="{F0C4EED8-4BB3-494C-A9E6-84E09DD7ECFA}" srcId="{3A180BF1-70CD-4CD4-A08E-9791AC924439}" destId="{906887B0-11A2-47C6-ABAF-8F2A060F8D39}" srcOrd="1" destOrd="0" parTransId="{BF18794D-37C2-45BF-A97D-0543BB0BD794}" sibTransId="{F80D6757-91BC-460A-A3A5-018433C87D8F}"/>
    <dgm:cxn modelId="{184D9903-5900-4984-BCC7-DB26F2EF04A6}" type="presOf" srcId="{3A180BF1-70CD-4CD4-A08E-9791AC924439}" destId="{D5CCBFEF-F710-477C-A95F-1C72B4FB0BAB}" srcOrd="0" destOrd="0" presId="urn:microsoft.com/office/officeart/2005/8/layout/target3"/>
    <dgm:cxn modelId="{C4705196-4DF3-4199-ABB8-D4A466B06ABB}" type="presOf" srcId="{27AD5165-CBBC-439E-81F6-DD7AC6E0D11B}" destId="{7B8002C7-2B57-414E-A120-A146EE9E9BDF}" srcOrd="1" destOrd="0" presId="urn:microsoft.com/office/officeart/2005/8/layout/target3"/>
    <dgm:cxn modelId="{75015D76-6479-46C2-82DE-74B5730369A9}" type="presOf" srcId="{A34B52FC-9FC8-4F44-AECF-2BB973919800}" destId="{BB4E8ED8-CB75-4699-882B-59D9671C03D4}" srcOrd="1" destOrd="0" presId="urn:microsoft.com/office/officeart/2005/8/layout/target3"/>
    <dgm:cxn modelId="{6147A528-DA64-4DDD-A798-1F495CA39C0D}" srcId="{3A180BF1-70CD-4CD4-A08E-9791AC924439}" destId="{A34B52FC-9FC8-4F44-AECF-2BB973919800}" srcOrd="0" destOrd="0" parTransId="{E0FF0F1A-39DE-48D4-B208-692A849AE866}" sibTransId="{999D2A87-0E95-4D21-ACB2-D453B3E5A650}"/>
    <dgm:cxn modelId="{76B22E6B-2E1D-4E57-BCAE-C827318831C5}" type="presOf" srcId="{A34B52FC-9FC8-4F44-AECF-2BB973919800}" destId="{02D71377-C73D-4100-AA15-1AF885D59D0B}" srcOrd="0" destOrd="0" presId="urn:microsoft.com/office/officeart/2005/8/layout/target3"/>
    <dgm:cxn modelId="{4401077B-FC89-4A4F-B102-8FB8737CDE57}" srcId="{3A180BF1-70CD-4CD4-A08E-9791AC924439}" destId="{27AD5165-CBBC-439E-81F6-DD7AC6E0D11B}" srcOrd="2" destOrd="0" parTransId="{1D8BCC75-205C-491D-8AAB-2E38F0EDAABB}" sibTransId="{CE8B8004-9BFB-491B-943E-99F2A4CF92C6}"/>
    <dgm:cxn modelId="{2AF8E167-EB60-46C8-B7C5-8B8AFA3E5C08}" type="presParOf" srcId="{D5CCBFEF-F710-477C-A95F-1C72B4FB0BAB}" destId="{D3375CE9-8959-4816-9613-685E0F76A401}" srcOrd="0" destOrd="0" presId="urn:microsoft.com/office/officeart/2005/8/layout/target3"/>
    <dgm:cxn modelId="{F822D943-C0DC-4B9A-A84F-D0CC3A53D61C}" type="presParOf" srcId="{D5CCBFEF-F710-477C-A95F-1C72B4FB0BAB}" destId="{9EDD17B8-4764-4AA2-9546-8F0A868AD054}" srcOrd="1" destOrd="0" presId="urn:microsoft.com/office/officeart/2005/8/layout/target3"/>
    <dgm:cxn modelId="{AEFE529B-1815-4F71-8C62-51717EFE7495}" type="presParOf" srcId="{D5CCBFEF-F710-477C-A95F-1C72B4FB0BAB}" destId="{02D71377-C73D-4100-AA15-1AF885D59D0B}" srcOrd="2" destOrd="0" presId="urn:microsoft.com/office/officeart/2005/8/layout/target3"/>
    <dgm:cxn modelId="{579A7114-D5AD-40DA-8A99-4C39CF3914BA}" type="presParOf" srcId="{D5CCBFEF-F710-477C-A95F-1C72B4FB0BAB}" destId="{682B7B57-01AB-4847-9A1A-FD6E3B41E0D9}" srcOrd="3" destOrd="0" presId="urn:microsoft.com/office/officeart/2005/8/layout/target3"/>
    <dgm:cxn modelId="{C5C92571-6833-479B-84C6-D509C86F5240}" type="presParOf" srcId="{D5CCBFEF-F710-477C-A95F-1C72B4FB0BAB}" destId="{FD0F1773-3E55-4171-95E8-E5C4B664B33A}" srcOrd="4" destOrd="0" presId="urn:microsoft.com/office/officeart/2005/8/layout/target3"/>
    <dgm:cxn modelId="{4315449E-98E5-4BD1-9E01-42A09CE699D3}" type="presParOf" srcId="{D5CCBFEF-F710-477C-A95F-1C72B4FB0BAB}" destId="{02354694-EA6B-44CE-A029-4250231656A3}" srcOrd="5" destOrd="0" presId="urn:microsoft.com/office/officeart/2005/8/layout/target3"/>
    <dgm:cxn modelId="{82EA139D-E420-4C71-BA25-218307139289}" type="presParOf" srcId="{D5CCBFEF-F710-477C-A95F-1C72B4FB0BAB}" destId="{FE1EDEE3-50D4-497E-8E80-C66237E57C8A}" srcOrd="6" destOrd="0" presId="urn:microsoft.com/office/officeart/2005/8/layout/target3"/>
    <dgm:cxn modelId="{259A3C61-758C-40A7-97C2-DA897BFCA1C8}" type="presParOf" srcId="{D5CCBFEF-F710-477C-A95F-1C72B4FB0BAB}" destId="{9A1AADE8-324A-423E-953A-08027EB2F921}" srcOrd="7" destOrd="0" presId="urn:microsoft.com/office/officeart/2005/8/layout/target3"/>
    <dgm:cxn modelId="{B3C2DE20-ACDC-41EF-AC93-0C2348A4A005}" type="presParOf" srcId="{D5CCBFEF-F710-477C-A95F-1C72B4FB0BAB}" destId="{4212A2FB-2E32-4149-8017-A407FA28A201}" srcOrd="8" destOrd="0" presId="urn:microsoft.com/office/officeart/2005/8/layout/target3"/>
    <dgm:cxn modelId="{ED254E46-2F2A-4DD0-809D-714473232B9D}" type="presParOf" srcId="{D5CCBFEF-F710-477C-A95F-1C72B4FB0BAB}" destId="{BB4E8ED8-CB75-4699-882B-59D9671C03D4}" srcOrd="9" destOrd="0" presId="urn:microsoft.com/office/officeart/2005/8/layout/target3"/>
    <dgm:cxn modelId="{7799608D-CFCA-41D2-B1EC-7DD0313511BB}" type="presParOf" srcId="{D5CCBFEF-F710-477C-A95F-1C72B4FB0BAB}" destId="{8D60D093-5A8E-4F79-8F27-4D6F394C5461}" srcOrd="10" destOrd="0" presId="urn:microsoft.com/office/officeart/2005/8/layout/target3"/>
    <dgm:cxn modelId="{0E2A96A1-0331-4C08-83B3-DDC1E7F1E863}" type="presParOf" srcId="{D5CCBFEF-F710-477C-A95F-1C72B4FB0BAB}" destId="{7B8002C7-2B57-414E-A120-A146EE9E9BDF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 Condensed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 Condensed" pitchFamily="34" charset="0"/>
              </a:defRPr>
            </a:lvl1pPr>
          </a:lstStyle>
          <a:p>
            <a:fld id="{AE046368-DA2E-4EBE-B6C9-B5CEC0A810E0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 Condensed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 Condensed" pitchFamily="34" charset="0"/>
              </a:defRPr>
            </a:lvl1pPr>
          </a:lstStyle>
          <a:p>
            <a:fld id="{63D35460-D6A7-435F-933B-46E4960DF9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31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 Condensed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 Condensed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 Condensed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 Condensed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 Condensed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7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17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6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22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9227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66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127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94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32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332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8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370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06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7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7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41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741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9467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27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9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9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5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2151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84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6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2356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62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56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2356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22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11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11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610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25611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31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46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9467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38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70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29707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93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3789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404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4404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46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21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21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018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50187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21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5223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80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5223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92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861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6861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4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90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223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5223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58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92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992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3789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034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00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58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3005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315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58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3005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50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58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3005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27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63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62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4644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955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63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62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4644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39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789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3789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858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58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30058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30059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305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63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62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644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4644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759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887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127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11275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9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-1588" y="8682038"/>
            <a:ext cx="2973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3884613" y="0"/>
            <a:ext cx="29749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84613" y="8636000"/>
            <a:ext cx="29749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defTabSz="762000" eaLnBrk="0" hangingPunct="0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-1588" y="8636000"/>
            <a:ext cx="2971801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27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6025" cy="4110038"/>
          </a:xfrm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6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5" name="Freeform 68"/>
          <p:cNvSpPr>
            <a:spLocks/>
          </p:cNvSpPr>
          <p:nvPr userDrawn="1"/>
        </p:nvSpPr>
        <p:spPr bwMode="gray">
          <a:xfrm>
            <a:off x="-12700" y="-71462"/>
            <a:ext cx="9156700" cy="1857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6" name="Rectangle 45"/>
          <p:cNvSpPr>
            <a:spLocks noChangeArrowheads="1"/>
          </p:cNvSpPr>
          <p:nvPr userDrawn="1"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7" name="Rectangle 45"/>
          <p:cNvSpPr>
            <a:spLocks noChangeArrowheads="1"/>
          </p:cNvSpPr>
          <p:nvPr userDrawn="1"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pic>
        <p:nvPicPr>
          <p:cNvPr id="117761" name="Picture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5429264"/>
            <a:ext cx="961178" cy="9286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8467ECE2-5167-4224-8BA5-9638EF9BB1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pic>
        <p:nvPicPr>
          <p:cNvPr id="104449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5429264"/>
            <a:ext cx="879469" cy="849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48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1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8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7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3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6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3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66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6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72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0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>
                <a:latin typeface="Tw Cen MT Condensed" pitchFamily="34" charset="0"/>
              </a:defRPr>
            </a:lvl1pPr>
          </a:lstStyle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pic>
        <p:nvPicPr>
          <p:cNvPr id="9113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5572140"/>
            <a:ext cx="887239" cy="857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921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0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6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96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9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9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6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8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4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8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latin typeface="Tw Cen MT Condensed" pitchFamily="34" charset="0"/>
              </a:defRPr>
            </a:lvl1pPr>
          </a:lstStyle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3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w Cen MT Condensed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w Cen MT Condensed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w Cen MT Condensed" pitchFamily="34" charset="0"/>
              </a:defRPr>
            </a:lvl1pPr>
          </a:lstStyle>
          <a:p>
            <a:fld id="{5268CF45-5452-4048-B771-624B477B8F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12" name="Freeform 68"/>
          <p:cNvSpPr>
            <a:spLocks/>
          </p:cNvSpPr>
          <p:nvPr/>
        </p:nvSpPr>
        <p:spPr bwMode="gray">
          <a:xfrm>
            <a:off x="-12700" y="-71462"/>
            <a:ext cx="9156700" cy="8572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 dirty="0">
              <a:latin typeface="Tw Cen MT Condensed" pitchFamily="34" charset="0"/>
            </a:endParaRPr>
          </a:p>
        </p:txBody>
      </p:sp>
      <p:pic>
        <p:nvPicPr>
          <p:cNvPr id="118785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1485" cy="57148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8917DDB-6779-4320-89F1-0A441ABEDE43}" type="slidenum">
              <a:rPr lang="en-US" smtClean="0">
                <a:solidFill>
                  <a:prstClr val="black"/>
                </a:solidFill>
                <a:latin typeface="Tw Cen MT Condensed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pic>
        <p:nvPicPr>
          <p:cNvPr id="105473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0"/>
            <a:ext cx="571472" cy="552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508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8917DDB-6779-4320-89F1-0A441ABEDE43}" type="slidenum">
              <a:rPr lang="en-US" smtClean="0">
                <a:solidFill>
                  <a:prstClr val="black"/>
                </a:solidFill>
                <a:latin typeface="Tw Cen MT Condensed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/>
              </a:solidFill>
              <a:latin typeface="Tw Cen MT Condensed"/>
            </a:endParaRPr>
          </a:p>
        </p:txBody>
      </p:sp>
      <p:pic>
        <p:nvPicPr>
          <p:cNvPr id="92161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3717" cy="573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119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0.xml"/><Relationship Id="rId5" Type="http://schemas.openxmlformats.org/officeDocument/2006/relationships/slide" Target="slide84.xml"/><Relationship Id="rId4" Type="http://schemas.openxmlformats.org/officeDocument/2006/relationships/slide" Target="slide7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1.xlsx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%5bRev%203A%5d%20PPh%2021,%2026%20Pertemuan%204.pptx" TargetMode="External"/><Relationship Id="rId2" Type="http://schemas.openxmlformats.org/officeDocument/2006/relationships/hyperlink" Target="%5bRev%205%5d%20Pengukuran%20Aset.pptx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3.xlsx"/><Relationship Id="rId4" Type="http://schemas.openxmlformats.org/officeDocument/2006/relationships/oleObject" Target="../embeddings/oleObject3.bin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4.xlsx"/><Relationship Id="rId4" Type="http://schemas.openxmlformats.org/officeDocument/2006/relationships/oleObject" Target="../embeddings/oleObject4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%5bRev%203B%5d%20PPh%2022,%2023,%2024,%2025,%20Final%20Pertemuan%205%20-%206.pptx" TargetMode="External"/><Relationship Id="rId2" Type="http://schemas.openxmlformats.org/officeDocument/2006/relationships/hyperlink" Target="%5bRev%203A%5d%20PPh%2021,%2026%20Pertemuan%204.pptx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Excel_Worksheet5.xlsx"/><Relationship Id="rId4" Type="http://schemas.openxmlformats.org/officeDocument/2006/relationships/oleObject" Target="../embeddings/oleObject5.bin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423890" y="679476"/>
            <a:ext cx="8077200" cy="168272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id-ID" sz="280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Pajak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Penghasilan</a:t>
            </a:r>
            <a:endParaRPr lang="en-US" sz="5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gray">
          <a:xfrm>
            <a:off x="1625189" y="2714620"/>
            <a:ext cx="573289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Nurrohman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Harimulyono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SE.,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M.Si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Jurusan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Akuntansi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STIE Al-Anwar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Mojokerto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nurrohman_h@yahoo.co,id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atau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nurrohman.hm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@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gmail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.com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081252539200/ 0321-7292600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5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Sistematika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1758270" y="2000240"/>
            <a:ext cx="6067562" cy="3124200"/>
            <a:chOff x="1152" y="1344"/>
            <a:chExt cx="4386" cy="2196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152" y="1344"/>
              <a:ext cx="4386" cy="468"/>
              <a:chOff x="1152" y="1440"/>
              <a:chExt cx="4386" cy="468"/>
            </a:xfrm>
          </p:grpSpPr>
          <p:sp>
            <p:nvSpPr>
              <p:cNvPr id="40992" name="AutoShape 32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latin typeface="Tw Cen MT Condensed" pitchFamily="34" charset="0"/>
                </a:endParaRPr>
              </a:p>
            </p:txBody>
          </p:sp>
          <p:grpSp>
            <p:nvGrpSpPr>
              <p:cNvPr id="4" name="Group 33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0994" name="Oval 34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0995" name="Oval 35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0996" name="Oval 36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0997" name="Text Box 37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49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Subjek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Pajak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0998" name="Text Box 38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schemeClr val="bg1"/>
                    </a:solidFill>
                    <a:latin typeface="Tw Cen MT Condensed" pitchFamily="34" charset="0"/>
                  </a:rPr>
                  <a:t>1.</a:t>
                </a:r>
              </a:p>
            </p:txBody>
          </p:sp>
        </p:grpSp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1152" y="1920"/>
              <a:ext cx="4386" cy="468"/>
              <a:chOff x="1152" y="1440"/>
              <a:chExt cx="4386" cy="468"/>
            </a:xfrm>
          </p:grpSpPr>
          <p:sp>
            <p:nvSpPr>
              <p:cNvPr id="41000" name="AutoShape 40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latin typeface="Tw Cen MT Condensed" pitchFamily="34" charset="0"/>
                </a:endParaRPr>
              </a:p>
            </p:txBody>
          </p:sp>
          <p:grpSp>
            <p:nvGrpSpPr>
              <p:cNvPr id="6" name="Group 41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1002" name="Oval 42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03" name="Oval 43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04" name="Oval 44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1005" name="Text Box 45">
                <a:hlinkClick r:id="rId3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50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Objek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Pajak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1006" name="Text Box 46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schemeClr val="bg1"/>
                    </a:solidFill>
                    <a:latin typeface="Tw Cen MT Condensed" pitchFamily="34" charset="0"/>
                  </a:rPr>
                  <a:t>2.</a:t>
                </a:r>
              </a:p>
            </p:txBody>
          </p:sp>
        </p:grpSp>
        <p:grpSp>
          <p:nvGrpSpPr>
            <p:cNvPr id="7" name="Group 47"/>
            <p:cNvGrpSpPr>
              <a:grpSpLocks/>
            </p:cNvGrpSpPr>
            <p:nvPr/>
          </p:nvGrpSpPr>
          <p:grpSpPr bwMode="auto">
            <a:xfrm>
              <a:off x="1152" y="2496"/>
              <a:ext cx="4386" cy="468"/>
              <a:chOff x="1152" y="1440"/>
              <a:chExt cx="4386" cy="468"/>
            </a:xfrm>
          </p:grpSpPr>
          <p:sp>
            <p:nvSpPr>
              <p:cNvPr id="41008" name="AutoShape 48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latin typeface="Tw Cen MT Condensed" pitchFamily="34" charset="0"/>
                </a:endParaRPr>
              </a:p>
            </p:txBody>
          </p:sp>
          <p:grpSp>
            <p:nvGrpSpPr>
              <p:cNvPr id="8" name="Group 49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1010" name="Oval 50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11" name="Oval 51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12" name="Oval 52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1013" name="Text Box 53">
                <a:hlinkClick r:id="rId4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50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Cara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Menghitung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Pajak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1014" name="Text Box 54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schemeClr val="bg1"/>
                    </a:solidFill>
                    <a:latin typeface="Tw Cen MT Condensed" pitchFamily="34" charset="0"/>
                  </a:rPr>
                  <a:t>3.</a:t>
                </a:r>
              </a:p>
            </p:txBody>
          </p:sp>
        </p:grpSp>
        <p:grpSp>
          <p:nvGrpSpPr>
            <p:cNvPr id="9" name="Group 55"/>
            <p:cNvGrpSpPr>
              <a:grpSpLocks/>
            </p:cNvGrpSpPr>
            <p:nvPr/>
          </p:nvGrpSpPr>
          <p:grpSpPr bwMode="auto">
            <a:xfrm>
              <a:off x="1152" y="3072"/>
              <a:ext cx="4386" cy="468"/>
              <a:chOff x="1152" y="1440"/>
              <a:chExt cx="4386" cy="468"/>
            </a:xfrm>
          </p:grpSpPr>
          <p:sp>
            <p:nvSpPr>
              <p:cNvPr id="41016" name="AutoShape 56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latin typeface="Tw Cen MT Condensed" pitchFamily="34" charset="0"/>
                </a:endParaRPr>
              </a:p>
            </p:txBody>
          </p:sp>
          <p:grpSp>
            <p:nvGrpSpPr>
              <p:cNvPr id="10" name="Group 57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1018" name="Oval 58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19" name="Oval 59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  <p:sp>
              <p:nvSpPr>
                <p:cNvPr id="41020" name="Oval 60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1021" name="Text Box 61">
                <a:hlinkClick r:id="rId5" action="ppaction://hlinksldjump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49"/>
                <a:ext cx="3817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Pelunasan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Pajak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1022" name="Text Box 62"/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schemeClr val="bg1"/>
                    </a:solidFill>
                    <a:latin typeface="Tw Cen MT Condensed" pitchFamily="34" charset="0"/>
                  </a:rPr>
                  <a:t>4.</a:t>
                </a:r>
              </a:p>
            </p:txBody>
          </p:sp>
        </p:grp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7" name="AutoShape 56"/>
          <p:cNvSpPr>
            <a:spLocks noChangeArrowheads="1"/>
          </p:cNvSpPr>
          <p:nvPr/>
        </p:nvSpPr>
        <p:spPr bwMode="gray">
          <a:xfrm>
            <a:off x="2117241" y="5350333"/>
            <a:ext cx="5749382" cy="598947"/>
          </a:xfrm>
          <a:prstGeom prst="roundRect">
            <a:avLst>
              <a:gd name="adj" fmla="val 50000"/>
            </a:avLst>
          </a:prstGeom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38" name="Oval 59"/>
          <p:cNvSpPr>
            <a:spLocks noChangeArrowheads="1"/>
          </p:cNvSpPr>
          <p:nvPr/>
        </p:nvSpPr>
        <p:spPr bwMode="gray">
          <a:xfrm rot="1758052">
            <a:off x="1799061" y="5307344"/>
            <a:ext cx="781764" cy="6432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39" name="Oval 60"/>
          <p:cNvSpPr>
            <a:spLocks noChangeArrowheads="1"/>
          </p:cNvSpPr>
          <p:nvPr/>
        </p:nvSpPr>
        <p:spPr bwMode="gray">
          <a:xfrm>
            <a:off x="1877237" y="5340739"/>
            <a:ext cx="351794" cy="361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id-ID" dirty="0">
              <a:latin typeface="Tw Cen MT Condensed" pitchFamily="34" charset="0"/>
            </a:endParaRPr>
          </a:p>
        </p:txBody>
      </p:sp>
      <p:sp>
        <p:nvSpPr>
          <p:cNvPr id="40" name="Text Box 61">
            <a:hlinkClick r:id="rId6" action="ppaction://hlinksldjump"/>
          </p:cNvPr>
          <p:cNvSpPr txBox="1">
            <a:spLocks noChangeArrowheads="1"/>
          </p:cNvSpPr>
          <p:nvPr/>
        </p:nvSpPr>
        <p:spPr bwMode="gray">
          <a:xfrm>
            <a:off x="2586212" y="5455611"/>
            <a:ext cx="5239620" cy="46166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en-US" sz="2400" b="1" dirty="0" err="1" smtClean="0">
                <a:solidFill>
                  <a:srgbClr val="000000"/>
                </a:solidFill>
                <a:latin typeface="Tw Cen MT Condensed" pitchFamily="34" charset="0"/>
              </a:rPr>
              <a:t>Fasilitas</a:t>
            </a:r>
            <a:r>
              <a:rPr lang="en-US" sz="2400" b="1" dirty="0" smtClean="0">
                <a:solidFill>
                  <a:srgbClr val="000000"/>
                </a:solidFill>
                <a:latin typeface="Tw Cen MT Condensed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Tw Cen MT Condensed" pitchFamily="34" charset="0"/>
              </a:rPr>
              <a:t>Perpajakan</a:t>
            </a:r>
            <a:endParaRPr lang="en-US" sz="2400" b="1" dirty="0">
              <a:solidFill>
                <a:srgbClr val="000000"/>
              </a:solidFill>
              <a:latin typeface="Tw Cen MT Condensed" pitchFamily="34" charset="0"/>
            </a:endParaRPr>
          </a:p>
        </p:txBody>
      </p:sp>
      <p:sp>
        <p:nvSpPr>
          <p:cNvPr id="41" name="Text Box 62"/>
          <p:cNvSpPr txBox="1">
            <a:spLocks noChangeArrowheads="1"/>
          </p:cNvSpPr>
          <p:nvPr/>
        </p:nvSpPr>
        <p:spPr bwMode="gray">
          <a:xfrm>
            <a:off x="1999906" y="5350333"/>
            <a:ext cx="45878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/>
            <a:r>
              <a:rPr lang="en-US" sz="3200" b="1" dirty="0">
                <a:solidFill>
                  <a:schemeClr val="bg1"/>
                </a:solidFill>
                <a:latin typeface="Tw Cen MT Condensed" pitchFamily="34" charset="0"/>
              </a:rPr>
              <a:t>5</a:t>
            </a:r>
            <a:r>
              <a:rPr lang="en-US" sz="3200" b="1" dirty="0" smtClean="0">
                <a:solidFill>
                  <a:schemeClr val="bg1"/>
                </a:solidFill>
                <a:latin typeface="Tw Cen MT Condensed" pitchFamily="34" charset="0"/>
              </a:rPr>
              <a:t>.</a:t>
            </a:r>
            <a:endParaRPr lang="en-US" sz="3200" b="1" dirty="0">
              <a:solidFill>
                <a:schemeClr val="bg1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253067" y="1638296"/>
            <a:ext cx="6612467" cy="1219200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3200" dirty="0">
              <a:latin typeface="Tw Cen MT Condensed" pitchFamily="34" charset="0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714348" y="1772816"/>
            <a:ext cx="7679267" cy="1368152"/>
          </a:xfrm>
          <a:prstGeom prst="roundRect">
            <a:avLst>
              <a:gd name="adj" fmla="val 1665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488" tIns="44450" rIns="90488" bIns="44450" anchor="ctr"/>
          <a:lstStyle/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penghasilan</a:t>
            </a:r>
            <a:r>
              <a:rPr lang="en-US" sz="2800" dirty="0" smtClean="0">
                <a:latin typeface="Tw Cen MT Condensed" pitchFamily="34" charset="0"/>
              </a:rPr>
              <a:t> (</a:t>
            </a:r>
            <a:r>
              <a:rPr lang="en-US" sz="2800" dirty="0" err="1" smtClean="0">
                <a:latin typeface="Tw Cen MT Condensed" pitchFamily="34" charset="0"/>
              </a:rPr>
              <a:t>PPh</a:t>
            </a:r>
            <a:r>
              <a:rPr lang="en-US" sz="2800" dirty="0" smtClean="0">
                <a:latin typeface="Tw Cen MT Condensed" pitchFamily="34" charset="0"/>
              </a:rPr>
              <a:t>) </a:t>
            </a:r>
            <a:r>
              <a:rPr lang="en-US" sz="2800" dirty="0" err="1" smtClean="0">
                <a:latin typeface="Tw Cen MT Condensed" pitchFamily="34" charset="0"/>
              </a:rPr>
              <a:t>dikenakan</a:t>
            </a:r>
            <a:r>
              <a:rPr lang="en-US" sz="2800" dirty="0" smtClean="0">
                <a:latin typeface="Tw Cen MT Condensed" pitchFamily="34" charset="0"/>
              </a:rPr>
              <a:t>  </a:t>
            </a:r>
            <a:r>
              <a:rPr lang="en-US" sz="2800" dirty="0" err="1" smtClean="0">
                <a:latin typeface="Tw Cen MT Condensed" pitchFamily="34" charset="0"/>
              </a:rPr>
              <a:t>terhadap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subjek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atas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penghasilan</a:t>
            </a:r>
            <a:r>
              <a:rPr lang="en-US" sz="2800" dirty="0" smtClean="0">
                <a:latin typeface="Tw Cen MT Condensed" pitchFamily="34" charset="0"/>
              </a:rPr>
              <a:t> yang  </a:t>
            </a:r>
            <a:r>
              <a:rPr lang="en-US" sz="2800" dirty="0" err="1" smtClean="0">
                <a:latin typeface="Tw Cen MT Condensed" pitchFamily="34" charset="0"/>
              </a:rPr>
              <a:t>diterima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diperolehnya</a:t>
            </a:r>
            <a:r>
              <a:rPr lang="en-US" sz="28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dalam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714348" y="3786190"/>
            <a:ext cx="7679267" cy="1875058"/>
          </a:xfrm>
          <a:prstGeom prst="roundRect">
            <a:avLst>
              <a:gd name="adj" fmla="val 1665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0488" tIns="44450" rIns="90488" bIns="44450" anchor="ctr"/>
          <a:lstStyle/>
          <a:p>
            <a:pPr marL="403225" indent="-403225" algn="just" eaLnBrk="0" hangingPunct="0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Tw Cen MT Condensed" pitchFamily="34" charset="0"/>
              </a:rPr>
              <a:t>PPh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dapat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dikenakan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bagian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jika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kewajiban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subjektif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mulai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dari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bagian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.</a:t>
            </a:r>
          </a:p>
          <a:p>
            <a:pPr marL="403225" indent="-403225" algn="just" eaLnBrk="0" hangingPunct="0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adalah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takwim</a:t>
            </a:r>
            <a:r>
              <a:rPr lang="en-US" sz="2800" dirty="0" smtClean="0">
                <a:latin typeface="Tw Cen MT Condensed" pitchFamily="34" charset="0"/>
              </a:rPr>
              <a:t>. </a:t>
            </a:r>
            <a:r>
              <a:rPr lang="en-US" sz="2800" dirty="0" err="1" smtClean="0">
                <a:latin typeface="Tw Cen MT Condensed" pitchFamily="34" charset="0"/>
              </a:rPr>
              <a:t>Jika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buku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tidak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sama</a:t>
            </a:r>
            <a:r>
              <a:rPr lang="en-US" sz="2800" dirty="0" smtClean="0">
                <a:latin typeface="Tw Cen MT Condensed" pitchFamily="34" charset="0"/>
              </a:rPr>
              <a:t>, </a:t>
            </a:r>
            <a:r>
              <a:rPr lang="en-US" sz="2800" dirty="0" err="1" smtClean="0">
                <a:latin typeface="Tw Cen MT Condensed" pitchFamily="34" charset="0"/>
              </a:rPr>
              <a:t>dapat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menggunakan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tahun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buku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asalkan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berdurasi</a:t>
            </a:r>
            <a:r>
              <a:rPr lang="en-US" sz="2800" dirty="0" smtClean="0">
                <a:latin typeface="Tw Cen MT Condensed" pitchFamily="34" charset="0"/>
              </a:rPr>
              <a:t> 12 </a:t>
            </a:r>
            <a:r>
              <a:rPr lang="en-US" sz="2800" dirty="0" err="1" smtClean="0">
                <a:latin typeface="Tw Cen MT Condensed" pitchFamily="34" charset="0"/>
              </a:rPr>
              <a:t>bulan</a:t>
            </a:r>
            <a:r>
              <a:rPr lang="en-US" sz="28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5B04-A175-4960-9510-B75A7143D615}" type="slidenum">
              <a:rPr lang="en-US"/>
              <a:pPr/>
              <a:t>4</a:t>
            </a:fld>
            <a:endParaRPr 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1043608" y="1500175"/>
            <a:ext cx="7037414" cy="1785950"/>
          </a:xfrm>
          <a:prstGeom prst="roundRect">
            <a:avLst>
              <a:gd name="adj" fmla="val 1665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/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Undang</a:t>
            </a:r>
            <a:r>
              <a:rPr lang="en-US" sz="2800" dirty="0" smtClean="0">
                <a:latin typeface="Tw Cen MT Condensed" pitchFamily="34" charset="0"/>
              </a:rPr>
              <a:t> – </a:t>
            </a:r>
            <a:r>
              <a:rPr lang="en-US" sz="2800" dirty="0" err="1" smtClean="0">
                <a:latin typeface="Tw Cen MT Condensed" pitchFamily="34" charset="0"/>
              </a:rPr>
              <a:t>Undang</a:t>
            </a:r>
            <a:r>
              <a:rPr lang="en-US" sz="2800" dirty="0" smtClean="0">
                <a:latin typeface="Tw Cen MT Condensed" pitchFamily="34" charset="0"/>
              </a:rPr>
              <a:t> (UU) No. 36 </a:t>
            </a:r>
            <a:r>
              <a:rPr lang="en-US" sz="2800" dirty="0" err="1">
                <a:latin typeface="Tw Cen MT Condensed" pitchFamily="34" charset="0"/>
              </a:rPr>
              <a:t>T</a:t>
            </a:r>
            <a:r>
              <a:rPr lang="en-US" sz="2800" dirty="0" err="1" smtClean="0">
                <a:latin typeface="Tw Cen MT Condensed" pitchFamily="34" charset="0"/>
              </a:rPr>
              <a:t>ahun</a:t>
            </a:r>
            <a:r>
              <a:rPr lang="en-US" sz="2800" dirty="0" smtClean="0">
                <a:latin typeface="Tw Cen MT Condensed" pitchFamily="34" charset="0"/>
              </a:rPr>
              <a:t> 2008</a:t>
            </a: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Tentang</a:t>
            </a:r>
            <a:endParaRPr lang="en-US" sz="28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Perubahan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K</a:t>
            </a:r>
            <a:r>
              <a:rPr lang="en-US" sz="2800" dirty="0" err="1" smtClean="0">
                <a:latin typeface="Tw Cen MT Condensed" pitchFamily="34" charset="0"/>
              </a:rPr>
              <a:t>eempat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800" dirty="0" smtClean="0">
                <a:latin typeface="Tw Cen MT Condensed" pitchFamily="34" charset="0"/>
              </a:rPr>
              <a:t> UU No. 7 </a:t>
            </a:r>
            <a:r>
              <a:rPr lang="en-US" sz="2800" dirty="0" err="1">
                <a:latin typeface="Tw Cen MT Condensed" pitchFamily="34" charset="0"/>
              </a:rPr>
              <a:t>T</a:t>
            </a:r>
            <a:r>
              <a:rPr lang="en-US" sz="2800" dirty="0" err="1" smtClean="0">
                <a:latin typeface="Tw Cen MT Condensed" pitchFamily="34" charset="0"/>
              </a:rPr>
              <a:t>ahun</a:t>
            </a:r>
            <a:r>
              <a:rPr lang="en-US" sz="2800" dirty="0" smtClean="0">
                <a:latin typeface="Tw Cen MT Condensed" pitchFamily="34" charset="0"/>
              </a:rPr>
              <a:t> 1983 </a:t>
            </a:r>
            <a:r>
              <a:rPr lang="en-US" sz="2800" dirty="0" err="1" smtClean="0">
                <a:latin typeface="Tw Cen MT Condensed" pitchFamily="34" charset="0"/>
              </a:rPr>
              <a:t>tentang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enghasilan</a:t>
            </a:r>
            <a:endParaRPr lang="en-US" sz="2800" dirty="0" smtClean="0">
              <a:latin typeface="Tw Cen MT Condensed" pitchFamily="34" charset="0"/>
            </a:endParaRP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1547664" y="4176713"/>
            <a:ext cx="6079067" cy="2252539"/>
          </a:xfrm>
          <a:prstGeom prst="roundRect">
            <a:avLst>
              <a:gd name="adj" fmla="val 1665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190500" indent="-190500" eaLnBrk="0" hangingPunct="0">
              <a:spcBef>
                <a:spcPts val="0"/>
              </a:spcBef>
              <a:buFontTx/>
              <a:buChar char="•"/>
            </a:pPr>
            <a:r>
              <a:rPr lang="en-US" sz="2800" dirty="0" err="1">
                <a:latin typeface="Tw Cen MT Condensed" pitchFamily="34" charset="0"/>
              </a:rPr>
              <a:t>Peraturan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Pemerintah</a:t>
            </a:r>
            <a:r>
              <a:rPr lang="en-US" sz="2800" dirty="0">
                <a:latin typeface="Tw Cen MT Condensed" pitchFamily="34" charset="0"/>
              </a:rPr>
              <a:t> (PP)</a:t>
            </a:r>
          </a:p>
          <a:p>
            <a:pPr marL="190500" indent="-190500" eaLnBrk="0" hangingPunct="0">
              <a:spcBef>
                <a:spcPts val="0"/>
              </a:spcBef>
              <a:buFontTx/>
              <a:buChar char="•"/>
            </a:pPr>
            <a:r>
              <a:rPr lang="en-US" sz="2800" dirty="0" err="1">
                <a:latin typeface="Tw Cen MT Condensed" pitchFamily="34" charset="0"/>
              </a:rPr>
              <a:t>Keputusan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Presiden</a:t>
            </a:r>
            <a:r>
              <a:rPr lang="en-US" sz="2800" dirty="0">
                <a:latin typeface="Tw Cen MT Condensed" pitchFamily="34" charset="0"/>
              </a:rPr>
              <a:t> (</a:t>
            </a:r>
            <a:r>
              <a:rPr lang="en-US" sz="2800" dirty="0" err="1">
                <a:latin typeface="Tw Cen MT Condensed" pitchFamily="34" charset="0"/>
              </a:rPr>
              <a:t>Keppres</a:t>
            </a:r>
            <a:r>
              <a:rPr lang="en-US" sz="2800" dirty="0">
                <a:latin typeface="Tw Cen MT Condensed" pitchFamily="34" charset="0"/>
              </a:rPr>
              <a:t>)</a:t>
            </a:r>
          </a:p>
          <a:p>
            <a:pPr marL="190500" indent="-190500" eaLnBrk="0" hangingPunct="0">
              <a:spcBef>
                <a:spcPts val="0"/>
              </a:spcBef>
              <a:buFontTx/>
              <a:buChar char="•"/>
            </a:pPr>
            <a:r>
              <a:rPr lang="en-US" sz="2800" dirty="0" err="1">
                <a:latin typeface="Tw Cen MT Condensed" pitchFamily="34" charset="0"/>
              </a:rPr>
              <a:t>Peraturan</a:t>
            </a:r>
            <a:r>
              <a:rPr lang="en-US" sz="2800" dirty="0">
                <a:latin typeface="Tw Cen MT Condensed" pitchFamily="34" charset="0"/>
              </a:rPr>
              <a:t> &amp; </a:t>
            </a:r>
            <a:r>
              <a:rPr lang="en-US" sz="2800" dirty="0" err="1">
                <a:latin typeface="Tw Cen MT Condensed" pitchFamily="34" charset="0"/>
              </a:rPr>
              <a:t>Keputusan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Menkeu</a:t>
            </a:r>
            <a:r>
              <a:rPr lang="en-US" sz="2800" dirty="0">
                <a:latin typeface="Tw Cen MT Condensed" pitchFamily="34" charset="0"/>
              </a:rPr>
              <a:t> (PMK &amp; KMK)</a:t>
            </a:r>
          </a:p>
          <a:p>
            <a:pPr marL="190500" indent="-190500" eaLnBrk="0" hangingPunct="0">
              <a:spcBef>
                <a:spcPts val="0"/>
              </a:spcBef>
              <a:buFontTx/>
              <a:buChar char="•"/>
            </a:pPr>
            <a:r>
              <a:rPr lang="en-US" sz="2800" dirty="0" err="1">
                <a:latin typeface="Tw Cen MT Condensed" pitchFamily="34" charset="0"/>
              </a:rPr>
              <a:t>Peraturan</a:t>
            </a:r>
            <a:r>
              <a:rPr lang="en-US" sz="2800" dirty="0">
                <a:latin typeface="Tw Cen MT Condensed" pitchFamily="34" charset="0"/>
              </a:rPr>
              <a:t>, </a:t>
            </a:r>
            <a:r>
              <a:rPr lang="en-US" sz="2800" dirty="0" err="1">
                <a:latin typeface="Tw Cen MT Condensed" pitchFamily="34" charset="0"/>
              </a:rPr>
              <a:t>Keputusan</a:t>
            </a:r>
            <a:r>
              <a:rPr lang="en-US" sz="2800" dirty="0">
                <a:latin typeface="Tw Cen MT Condensed" pitchFamily="34" charset="0"/>
              </a:rPr>
              <a:t>, </a:t>
            </a:r>
            <a:r>
              <a:rPr lang="en-US" sz="2800" dirty="0" err="1">
                <a:latin typeface="Tw Cen MT Condensed" pitchFamily="34" charset="0"/>
              </a:rPr>
              <a:t>dan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Surat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Edaran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Dirjen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endParaRPr lang="en-US" sz="2800" dirty="0" smtClean="0">
              <a:latin typeface="Tw Cen MT Condensed" pitchFamily="34" charset="0"/>
            </a:endParaRPr>
          </a:p>
          <a:p>
            <a:pPr marL="228600" indent="-228600" eaLnBrk="0" hangingPunct="0">
              <a:spcBef>
                <a:spcPts val="0"/>
              </a:spcBef>
            </a:pPr>
            <a:r>
              <a:rPr lang="en-US" sz="2800" dirty="0" smtClean="0">
                <a:latin typeface="Tw Cen MT Condensed" pitchFamily="34" charset="0"/>
              </a:rPr>
              <a:t>   (PER</a:t>
            </a:r>
            <a:r>
              <a:rPr lang="en-US" sz="2800" dirty="0">
                <a:latin typeface="Tw Cen MT Condensed" pitchFamily="34" charset="0"/>
              </a:rPr>
              <a:t>, KEP, </a:t>
            </a:r>
            <a:r>
              <a:rPr lang="en-US" sz="2800" dirty="0" err="1">
                <a:latin typeface="Tw Cen MT Condensed" pitchFamily="34" charset="0"/>
              </a:rPr>
              <a:t>dan</a:t>
            </a:r>
            <a:r>
              <a:rPr lang="en-US" sz="2800" dirty="0">
                <a:latin typeface="Tw Cen MT Condensed" pitchFamily="34" charset="0"/>
              </a:rPr>
              <a:t> SE DJP)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 flipH="1">
            <a:off x="4241800" y="3557588"/>
            <a:ext cx="660400" cy="457200"/>
          </a:xfrm>
          <a:prstGeom prst="downArrow">
            <a:avLst>
              <a:gd name="adj1" fmla="val 50000"/>
              <a:gd name="adj2" fmla="val 6160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1253067" y="357166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kern="0" dirty="0" err="1" smtClean="0">
                <a:solidFill>
                  <a:srgbClr val="646B86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Dasar</a:t>
            </a:r>
            <a:r>
              <a:rPr lang="en-US" sz="3200" b="1" kern="0" dirty="0" smtClean="0">
                <a:solidFill>
                  <a:srgbClr val="646B86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0" dirty="0" err="1" smtClean="0">
                <a:solidFill>
                  <a:srgbClr val="646B86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Hukum</a:t>
            </a:r>
            <a:endParaRPr lang="en-US" sz="32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57356" y="3500438"/>
            <a:ext cx="5475288" cy="1500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2800" dirty="0" err="1" smtClean="0"/>
              <a:t>Landasan</a:t>
            </a:r>
            <a:r>
              <a:rPr lang="es-ES" sz="2800" dirty="0" smtClean="0"/>
              <a:t> </a:t>
            </a:r>
            <a:r>
              <a:rPr lang="es-ES" sz="2800" dirty="0" err="1" smtClean="0"/>
              <a:t>Hukum</a:t>
            </a:r>
            <a:r>
              <a:rPr lang="es-ES" sz="2800" dirty="0" smtClean="0"/>
              <a:t>:</a:t>
            </a:r>
          </a:p>
          <a:p>
            <a:pPr>
              <a:spcBef>
                <a:spcPts val="0"/>
              </a:spcBef>
            </a:pPr>
            <a:r>
              <a:rPr lang="es-ES" sz="2800" dirty="0" err="1" smtClean="0"/>
              <a:t>Pasal</a:t>
            </a:r>
            <a:r>
              <a:rPr lang="es-ES" sz="2800" dirty="0" smtClean="0"/>
              <a:t> 2 s/ d </a:t>
            </a:r>
            <a:r>
              <a:rPr lang="es-ES" sz="2800" dirty="0" err="1" smtClean="0"/>
              <a:t>Pasal</a:t>
            </a:r>
            <a:r>
              <a:rPr lang="es-ES" sz="2800" dirty="0" smtClean="0"/>
              <a:t> 3</a:t>
            </a:r>
          </a:p>
          <a:p>
            <a:pPr>
              <a:spcBef>
                <a:spcPts val="0"/>
              </a:spcBef>
            </a:pPr>
            <a:r>
              <a:rPr lang="es-ES" sz="2800" dirty="0" smtClean="0"/>
              <a:t>UU </a:t>
            </a:r>
            <a:r>
              <a:rPr lang="es-ES" sz="2800" dirty="0" err="1" smtClean="0"/>
              <a:t>Pajak</a:t>
            </a:r>
            <a:r>
              <a:rPr lang="es-ES" sz="2800" dirty="0" smtClean="0"/>
              <a:t> </a:t>
            </a:r>
            <a:r>
              <a:rPr lang="es-ES" sz="2800" dirty="0" err="1" smtClean="0"/>
              <a:t>Penghasilan</a:t>
            </a:r>
            <a:endParaRPr lang="es-ES" sz="2800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Subjek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Pajak</a:t>
            </a: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w Cen MT Condensed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5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4805D-9471-4EB2-BC24-AF55037FB06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1619672" y="2516266"/>
            <a:ext cx="6790267" cy="576064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914400" indent="-914400" algn="ctr" eaLnBrk="0" hangingPunct="0">
              <a:spcBef>
                <a:spcPts val="600"/>
              </a:spcBef>
              <a:tabLst>
                <a:tab pos="469900" algn="l"/>
                <a:tab pos="862013" algn="l"/>
              </a:tabLst>
            </a:pPr>
            <a:r>
              <a:rPr lang="en-US" sz="2800" dirty="0" smtClean="0">
                <a:latin typeface="Tw Cen MT Condensed" pitchFamily="34" charset="0"/>
              </a:rPr>
              <a:t>Orang </a:t>
            </a:r>
            <a:r>
              <a:rPr lang="en-US" sz="2800" dirty="0" err="1" smtClean="0">
                <a:latin typeface="Tw Cen MT Condensed" pitchFamily="34" charset="0"/>
              </a:rPr>
              <a:t>Pribadi</a:t>
            </a:r>
            <a:r>
              <a:rPr lang="en-US" sz="2800" dirty="0" smtClean="0">
                <a:latin typeface="Tw Cen MT Condensed" pitchFamily="34" charset="0"/>
              </a:rPr>
              <a:t> (OP)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1619674" y="4360271"/>
            <a:ext cx="6790267" cy="676275"/>
          </a:xfrm>
          <a:prstGeom prst="roundRect">
            <a:avLst>
              <a:gd name="adj" fmla="val 16657"/>
            </a:avLst>
          </a:prstGeom>
          <a:solidFill>
            <a:srgbClr val="CC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tabLst>
                <a:tab pos="469900" algn="l"/>
              </a:tabLst>
            </a:pPr>
            <a:r>
              <a:rPr lang="en-US" sz="2800" dirty="0" err="1" smtClean="0">
                <a:latin typeface="Tw Cen MT Condensed" pitchFamily="34" charset="0"/>
              </a:rPr>
              <a:t>Badan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1619674" y="5185921"/>
            <a:ext cx="6790267" cy="1195407"/>
          </a:xfrm>
          <a:prstGeom prst="roundRect">
            <a:avLst>
              <a:gd name="adj" fmla="val 16657"/>
            </a:avLst>
          </a:prstGeom>
          <a:solidFill>
            <a:srgbClr val="AEE1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Bentuk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usaha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tetap</a:t>
            </a:r>
            <a:r>
              <a:rPr lang="en-US" sz="2800" dirty="0" smtClean="0">
                <a:latin typeface="Tw Cen MT Condensed" pitchFamily="34" charset="0"/>
              </a:rPr>
              <a:t> (BUT), </a:t>
            </a:r>
            <a:r>
              <a:rPr lang="en-US" sz="2800" dirty="0" err="1" smtClean="0">
                <a:latin typeface="Tw Cen MT Condensed" pitchFamily="34" charset="0"/>
              </a:rPr>
              <a:t>merupakan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subyek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perlakuan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pajaknya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dipersamakan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dengan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subyek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badan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549798" y="2114550"/>
            <a:ext cx="277786" cy="3743342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812800" y="2114550"/>
            <a:ext cx="3975224" cy="23433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4381624" y="1340768"/>
            <a:ext cx="406400" cy="773782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812800" y="5643578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812800" y="4583410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auto">
          <a:xfrm>
            <a:off x="812800" y="3647306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1619673" y="3318822"/>
            <a:ext cx="6790267" cy="853628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algn="ctr" eaLnBrk="0" hangingPunct="0">
              <a:spcBef>
                <a:spcPts val="600"/>
              </a:spcBef>
            </a:pPr>
            <a:r>
              <a:rPr lang="en-US" sz="2800" dirty="0" err="1" smtClean="0">
                <a:latin typeface="Tw Cen MT Condensed" pitchFamily="34" charset="0"/>
              </a:rPr>
              <a:t>Warisan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belum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terbagi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sebagai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satu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kesatuan</a:t>
            </a:r>
            <a:r>
              <a:rPr lang="en-US" sz="2800" dirty="0" smtClean="0">
                <a:latin typeface="Tw Cen MT Condensed" pitchFamily="34" charset="0"/>
              </a:rPr>
              <a:t>, </a:t>
            </a:r>
            <a:r>
              <a:rPr lang="en-US" sz="2800" dirty="0" err="1" smtClean="0">
                <a:latin typeface="Tw Cen MT Condensed" pitchFamily="34" charset="0"/>
              </a:rPr>
              <a:t>bersifat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menggantikan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berhak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827584" y="2636912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(1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1a)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B5DF-24CC-4170-A85A-08F6CE533D15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1914193" y="1352543"/>
            <a:ext cx="5367867" cy="1076325"/>
          </a:xfrm>
          <a:prstGeom prst="roundRect">
            <a:avLst>
              <a:gd name="adj" fmla="val 12458"/>
            </a:avLst>
          </a:prstGeom>
          <a:gradFill rotWithShape="0">
            <a:gsLst>
              <a:gs pos="0">
                <a:srgbClr val="99FFCC"/>
              </a:gs>
              <a:gs pos="50000">
                <a:srgbClr val="99FFCC">
                  <a:gamma/>
                  <a:tint val="30196"/>
                  <a:invGamma/>
                </a:srgbClr>
              </a:gs>
              <a:gs pos="100000">
                <a:srgbClr val="99FFCC"/>
              </a:gs>
            </a:gsLst>
            <a:lin ang="2700000" scaled="1"/>
          </a:gradFill>
          <a:ln w="12700">
            <a:solidFill>
              <a:srgbClr val="00CC99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3600" b="1" dirty="0" smtClean="0">
              <a:solidFill>
                <a:schemeClr val="tx2"/>
              </a:solidFill>
              <a:latin typeface="Tw Cen MT Condensed" pitchFamily="34" charset="0"/>
            </a:endParaRPr>
          </a:p>
          <a:p>
            <a:pPr algn="ctr" eaLnBrk="0" hangingPunct="0"/>
            <a:r>
              <a:rPr lang="en-US" sz="3600" b="1" dirty="0" err="1" smtClean="0">
                <a:solidFill>
                  <a:schemeClr val="tx2"/>
                </a:solidFill>
                <a:latin typeface="Tw Cen MT Condensed" pitchFamily="34" charset="0"/>
              </a:rPr>
              <a:t>Subjek</a:t>
            </a:r>
            <a:r>
              <a:rPr lang="en-US" sz="3600" b="1" dirty="0" smtClean="0">
                <a:solidFill>
                  <a:schemeClr val="tx2"/>
                </a:solidFill>
                <a:latin typeface="Tw Cen MT Condensed" pitchFamily="34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latin typeface="Tw Cen MT Condensed" pitchFamily="34" charset="0"/>
              </a:rPr>
              <a:t>Pajak</a:t>
            </a:r>
            <a:endParaRPr lang="en-US" sz="2800" b="1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800" b="1" dirty="0" err="1" smtClean="0">
                <a:latin typeface="Tw Cen MT Condensed" pitchFamily="34" charset="0"/>
              </a:rPr>
              <a:t>Pasal</a:t>
            </a:r>
            <a:r>
              <a:rPr lang="en-US" sz="2800" b="1" dirty="0" smtClean="0">
                <a:latin typeface="Tw Cen MT Condensed" pitchFamily="34" charset="0"/>
              </a:rPr>
              <a:t> 2 </a:t>
            </a:r>
            <a:r>
              <a:rPr lang="en-US" sz="2800" b="1" dirty="0" err="1">
                <a:latin typeface="Tw Cen MT Condensed" pitchFamily="34" charset="0"/>
              </a:rPr>
              <a:t>A</a:t>
            </a:r>
            <a:r>
              <a:rPr lang="en-US" sz="2800" b="1" dirty="0" err="1" smtClean="0">
                <a:latin typeface="Tw Cen MT Condensed" pitchFamily="34" charset="0"/>
              </a:rPr>
              <a:t>yat</a:t>
            </a:r>
            <a:r>
              <a:rPr lang="en-US" sz="2800" b="1" dirty="0" smtClean="0">
                <a:latin typeface="Tw Cen MT Condensed" pitchFamily="34" charset="0"/>
              </a:rPr>
              <a:t> (2)</a:t>
            </a:r>
          </a:p>
          <a:p>
            <a:pPr algn="ctr" eaLnBrk="0" hangingPunct="0"/>
            <a:endParaRPr lang="en-US" sz="3600" b="1" dirty="0">
              <a:solidFill>
                <a:schemeClr val="tx2"/>
              </a:solidFill>
              <a:latin typeface="Tw Cen MT Condensed" pitchFamily="34" charset="0"/>
            </a:endParaRP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67267" y="3776663"/>
            <a:ext cx="3740151" cy="1476375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35000"/>
              </a:lnSpc>
            </a:pPr>
            <a:r>
              <a:rPr lang="en-US" sz="4000" b="1" dirty="0" err="1" smtClean="0">
                <a:latin typeface="Tw Cen MT Condensed" pitchFamily="34" charset="0"/>
              </a:rPr>
              <a:t>Dalam</a:t>
            </a:r>
            <a:r>
              <a:rPr lang="en-US" sz="4000" b="1" dirty="0" smtClean="0">
                <a:latin typeface="Tw Cen MT Condensed" pitchFamily="34" charset="0"/>
              </a:rPr>
              <a:t> </a:t>
            </a:r>
            <a:r>
              <a:rPr lang="en-US" sz="4000" b="1" dirty="0" err="1">
                <a:latin typeface="Tw Cen MT Condensed" pitchFamily="34" charset="0"/>
              </a:rPr>
              <a:t>N</a:t>
            </a:r>
            <a:r>
              <a:rPr lang="en-US" sz="4000" b="1" dirty="0" err="1" smtClean="0">
                <a:latin typeface="Tw Cen MT Condensed" pitchFamily="34" charset="0"/>
              </a:rPr>
              <a:t>egeri</a:t>
            </a:r>
            <a:endParaRPr lang="en-US" sz="4000" b="1" dirty="0">
              <a:latin typeface="Tw Cen MT Condensed" pitchFamily="34" charset="0"/>
            </a:endParaRP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4836584" y="3776663"/>
            <a:ext cx="3740149" cy="1476375"/>
          </a:xfrm>
          <a:prstGeom prst="roundRect">
            <a:avLst>
              <a:gd name="adj" fmla="val 16657"/>
            </a:avLst>
          </a:prstGeom>
          <a:solidFill>
            <a:srgbClr val="FF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35000"/>
              </a:lnSpc>
            </a:pPr>
            <a:r>
              <a:rPr lang="en-US" sz="4000" b="1" dirty="0" err="1" smtClean="0">
                <a:latin typeface="Tw Cen MT Condensed" pitchFamily="34" charset="0"/>
              </a:rPr>
              <a:t>Luar</a:t>
            </a:r>
            <a:r>
              <a:rPr lang="en-US" sz="4000" b="1" dirty="0" smtClean="0">
                <a:latin typeface="Tw Cen MT Condensed" pitchFamily="34" charset="0"/>
              </a:rPr>
              <a:t> </a:t>
            </a:r>
            <a:r>
              <a:rPr lang="en-US" sz="4000" b="1" dirty="0" err="1">
                <a:latin typeface="Tw Cen MT Condensed" pitchFamily="34" charset="0"/>
              </a:rPr>
              <a:t>N</a:t>
            </a:r>
            <a:r>
              <a:rPr lang="en-US" sz="4000" b="1" dirty="0" err="1" smtClean="0">
                <a:latin typeface="Tw Cen MT Condensed" pitchFamily="34" charset="0"/>
              </a:rPr>
              <a:t>egeri</a:t>
            </a:r>
            <a:endParaRPr lang="en-US" sz="4000" b="1" dirty="0">
              <a:latin typeface="Tw Cen MT Condensed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133600" y="2943225"/>
            <a:ext cx="49784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4368800" y="2543175"/>
            <a:ext cx="406400" cy="4000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 flipH="1">
            <a:off x="1980842" y="3171825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 flipH="1">
            <a:off x="6655158" y="3171825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1879600" y="971550"/>
            <a:ext cx="518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2000" b="1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F1AB-7861-4B2B-BD0F-0795C4214B4F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575836" y="2071678"/>
            <a:ext cx="7139568" cy="1320874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201613" indent="-201613" algn="ctr" eaLnBrk="0" hangingPunct="0"/>
            <a:r>
              <a:rPr lang="en-US" sz="2000" b="1" dirty="0" smtClean="0">
                <a:latin typeface="Tw Cen MT Condensed" pitchFamily="34" charset="0"/>
              </a:rPr>
              <a:t>Orang </a:t>
            </a:r>
            <a:r>
              <a:rPr lang="en-US" sz="2000" b="1" dirty="0" err="1">
                <a:latin typeface="Tw Cen MT Condensed" pitchFamily="34" charset="0"/>
              </a:rPr>
              <a:t>P</a:t>
            </a:r>
            <a:r>
              <a:rPr lang="en-US" sz="2000" b="1" dirty="0" err="1" smtClean="0">
                <a:latin typeface="Tw Cen MT Condensed" pitchFamily="34" charset="0"/>
              </a:rPr>
              <a:t>ribadi</a:t>
            </a:r>
            <a:r>
              <a:rPr lang="en-US" sz="2000" b="1" dirty="0" smtClean="0">
                <a:latin typeface="Tw Cen MT Condensed" pitchFamily="34" charset="0"/>
              </a:rPr>
              <a:t> :</a:t>
            </a:r>
          </a:p>
          <a:p>
            <a:pPr marL="201613" indent="-201613" eaLnBrk="0" hangingPunct="0"/>
            <a:r>
              <a:rPr lang="en-US" sz="2000" dirty="0" err="1">
                <a:latin typeface="Tw Cen MT Condensed" pitchFamily="34" charset="0"/>
              </a:rPr>
              <a:t>B</a:t>
            </a:r>
            <a:r>
              <a:rPr lang="en-US" sz="2000" dirty="0" err="1" smtClean="0">
                <a:latin typeface="Tw Cen MT Condensed" pitchFamily="34" charset="0"/>
              </a:rPr>
              <a:t>ertempat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tinggal</a:t>
            </a:r>
            <a:r>
              <a:rPr lang="en-US" sz="2000" dirty="0" smtClean="0">
                <a:latin typeface="Tw Cen MT Condensed" pitchFamily="34" charset="0"/>
              </a:rPr>
              <a:t>/ </a:t>
            </a:r>
            <a:r>
              <a:rPr lang="en-US" sz="2000" dirty="0" err="1" smtClean="0">
                <a:latin typeface="Tw Cen MT Condensed" pitchFamily="34" charset="0"/>
              </a:rPr>
              <a:t>berada</a:t>
            </a:r>
            <a:r>
              <a:rPr lang="en-US" sz="2000" dirty="0" smtClean="0">
                <a:latin typeface="Tw Cen MT Condensed" pitchFamily="34" charset="0"/>
              </a:rPr>
              <a:t> di Indonesia </a:t>
            </a:r>
            <a:r>
              <a:rPr lang="en-US" sz="2000" dirty="0" err="1" smtClean="0">
                <a:latin typeface="Tw Cen MT Condensed" pitchFamily="34" charset="0"/>
              </a:rPr>
              <a:t>lebih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dari</a:t>
            </a:r>
            <a:r>
              <a:rPr lang="en-US" sz="2000" dirty="0" smtClean="0">
                <a:latin typeface="Tw Cen MT Condensed" pitchFamily="34" charset="0"/>
              </a:rPr>
              <a:t> 183 </a:t>
            </a:r>
            <a:r>
              <a:rPr lang="en-US" sz="2000" dirty="0" err="1" smtClean="0">
                <a:latin typeface="Tw Cen MT Condensed" pitchFamily="34" charset="0"/>
              </a:rPr>
              <a:t>hari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dalam</a:t>
            </a:r>
            <a:r>
              <a:rPr lang="en-US" sz="2000" dirty="0" smtClean="0">
                <a:latin typeface="Tw Cen MT Condensed" pitchFamily="34" charset="0"/>
              </a:rPr>
              <a:t> 12 </a:t>
            </a:r>
            <a:r>
              <a:rPr lang="en-US" sz="2000" dirty="0" err="1" smtClean="0">
                <a:latin typeface="Tw Cen MT Condensed" pitchFamily="34" charset="0"/>
              </a:rPr>
              <a:t>bulan</a:t>
            </a:r>
            <a:r>
              <a:rPr lang="en-US" sz="2000" dirty="0" smtClean="0">
                <a:latin typeface="Tw Cen MT Condensed" pitchFamily="34" charset="0"/>
              </a:rPr>
              <a:t>;  </a:t>
            </a:r>
            <a:r>
              <a:rPr lang="en-US" sz="2000" dirty="0" err="1" smtClean="0">
                <a:latin typeface="Tw Cen MT Condensed" pitchFamily="34" charset="0"/>
              </a:rPr>
              <a:t>atau</a:t>
            </a:r>
            <a:endParaRPr lang="en-US" sz="2000" dirty="0" smtClean="0">
              <a:latin typeface="Tw Cen MT Condensed" pitchFamily="34" charset="0"/>
            </a:endParaRPr>
          </a:p>
          <a:p>
            <a:pPr marL="201613" indent="-201613" algn="just" eaLnBrk="0" hangingPunct="0"/>
            <a:r>
              <a:rPr lang="en-US" sz="2000" dirty="0" err="1" smtClean="0">
                <a:latin typeface="Tw Cen MT Condensed" pitchFamily="34" charset="0"/>
              </a:rPr>
              <a:t>Dalam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suatu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tahun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pajak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berada</a:t>
            </a:r>
            <a:r>
              <a:rPr lang="en-US" sz="2000" dirty="0" smtClean="0">
                <a:latin typeface="Tw Cen MT Condensed" pitchFamily="34" charset="0"/>
              </a:rPr>
              <a:t> di </a:t>
            </a:r>
            <a:r>
              <a:rPr lang="en-US" sz="2000" dirty="0">
                <a:latin typeface="Tw Cen MT Condensed" pitchFamily="34" charset="0"/>
              </a:rPr>
              <a:t>I</a:t>
            </a:r>
            <a:r>
              <a:rPr lang="en-US" sz="2000" dirty="0" smtClean="0">
                <a:latin typeface="Tw Cen MT Condensed" pitchFamily="34" charset="0"/>
              </a:rPr>
              <a:t>ndonesia </a:t>
            </a:r>
            <a:r>
              <a:rPr lang="en-US" sz="2000" dirty="0" err="1" smtClean="0">
                <a:latin typeface="Tw Cen MT Condensed" pitchFamily="34" charset="0"/>
              </a:rPr>
              <a:t>dan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mempunyai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niat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bertempat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tinggal</a:t>
            </a:r>
            <a:r>
              <a:rPr lang="en-US" sz="2000" dirty="0" smtClean="0">
                <a:latin typeface="Tw Cen MT Condensed" pitchFamily="34" charset="0"/>
              </a:rPr>
              <a:t> di Indonesia.</a:t>
            </a:r>
            <a:endParaRPr lang="en-US" sz="2000" dirty="0">
              <a:latin typeface="Tw Cen MT Condensed" pitchFamily="34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571604" y="6021969"/>
            <a:ext cx="7144024" cy="70532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000" b="1" dirty="0" err="1" smtClean="0">
                <a:latin typeface="Tw Cen MT Condensed" pitchFamily="34" charset="0"/>
              </a:rPr>
              <a:t>Warisan</a:t>
            </a:r>
            <a:r>
              <a:rPr lang="en-US" sz="2000" b="1" dirty="0" smtClean="0">
                <a:latin typeface="Tw Cen MT Condensed" pitchFamily="34" charset="0"/>
              </a:rPr>
              <a:t> yang </a:t>
            </a:r>
            <a:r>
              <a:rPr lang="en-US" sz="2000" b="1" dirty="0" err="1" smtClean="0">
                <a:latin typeface="Tw Cen MT Condensed" pitchFamily="34" charset="0"/>
              </a:rPr>
              <a:t>belum</a:t>
            </a:r>
            <a:r>
              <a:rPr lang="en-US" sz="2000" b="1" dirty="0" smtClean="0">
                <a:latin typeface="Tw Cen MT Condensed" pitchFamily="34" charset="0"/>
              </a:rPr>
              <a:t>  </a:t>
            </a:r>
            <a:r>
              <a:rPr lang="en-US" sz="2000" b="1" dirty="0" err="1" smtClean="0">
                <a:latin typeface="Tw Cen MT Condensed" pitchFamily="34" charset="0"/>
              </a:rPr>
              <a:t>terbagi</a:t>
            </a:r>
            <a:r>
              <a:rPr lang="en-US" sz="2000" b="1" dirty="0" smtClean="0">
                <a:latin typeface="Tw Cen MT Condensed" pitchFamily="34" charset="0"/>
              </a:rPr>
              <a:t>: </a:t>
            </a:r>
          </a:p>
          <a:p>
            <a:pPr eaLnBrk="0" hangingPunct="0"/>
            <a:r>
              <a:rPr lang="en-US" sz="2000" dirty="0" err="1" smtClean="0">
                <a:latin typeface="Tw Cen MT Condensed" pitchFamily="34" charset="0"/>
              </a:rPr>
              <a:t>Menggantikan</a:t>
            </a:r>
            <a:r>
              <a:rPr lang="en-US" sz="2000" dirty="0" smtClean="0">
                <a:latin typeface="Tw Cen MT Condensed" pitchFamily="34" charset="0"/>
              </a:rPr>
              <a:t> yang </a:t>
            </a:r>
            <a:r>
              <a:rPr lang="en-US" sz="2000" dirty="0" err="1" smtClean="0">
                <a:latin typeface="Tw Cen MT Condensed" pitchFamily="34" charset="0"/>
              </a:rPr>
              <a:t>berhak</a:t>
            </a:r>
            <a:r>
              <a:rPr lang="en-US" sz="2000" dirty="0" smtClean="0">
                <a:latin typeface="Tw Cen MT Condensed" pitchFamily="34" charset="0"/>
              </a:rPr>
              <a:t>. </a:t>
            </a:r>
            <a:endParaRPr lang="en-US" sz="2000" b="1" dirty="0">
              <a:latin typeface="Tw Cen MT Condensed" pitchFamily="34" charset="0"/>
            </a:endParaRP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1571604" y="3552133"/>
            <a:ext cx="7144024" cy="2244204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000" b="1" dirty="0" err="1" smtClean="0">
                <a:latin typeface="Tw Cen MT Condensed" pitchFamily="34" charset="0"/>
              </a:rPr>
              <a:t>Badan</a:t>
            </a:r>
            <a:r>
              <a:rPr lang="en-US" sz="2000" b="1" dirty="0" smtClean="0">
                <a:latin typeface="Tw Cen MT Condensed" pitchFamily="34" charset="0"/>
              </a:rPr>
              <a:t>:</a:t>
            </a:r>
            <a:endParaRPr lang="en-US" sz="2000" dirty="0">
              <a:latin typeface="Tw Cen MT Condensed" pitchFamily="34" charset="0"/>
            </a:endParaRPr>
          </a:p>
          <a:p>
            <a:pPr algn="just" eaLnBrk="0" hangingPunct="0"/>
            <a:r>
              <a:rPr lang="en-US" sz="2000" dirty="0" err="1" smtClean="0">
                <a:latin typeface="Tw Cen MT Condensed" pitchFamily="34" charset="0"/>
              </a:rPr>
              <a:t>Didirikan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atau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bertempat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kedudukan</a:t>
            </a:r>
            <a:r>
              <a:rPr lang="en-US" sz="2000" dirty="0" smtClean="0">
                <a:latin typeface="Tw Cen MT Condensed" pitchFamily="34" charset="0"/>
              </a:rPr>
              <a:t> di Indonesia, </a:t>
            </a:r>
            <a:r>
              <a:rPr lang="en-US" sz="2000" dirty="0" err="1" smtClean="0">
                <a:latin typeface="Tw Cen MT Condensed" pitchFamily="34" charset="0"/>
              </a:rPr>
              <a:t>kecuali</a:t>
            </a:r>
            <a:r>
              <a:rPr lang="en-US" sz="2000" dirty="0" smtClean="0">
                <a:latin typeface="Tw Cen MT Condensed" pitchFamily="34" charset="0"/>
              </a:rPr>
              <a:t> unit </a:t>
            </a:r>
            <a:r>
              <a:rPr lang="en-US" sz="2000" dirty="0" err="1" smtClean="0">
                <a:latin typeface="Tw Cen MT Condensed" pitchFamily="34" charset="0"/>
              </a:rPr>
              <a:t>tertentu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badan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pemerintah</a:t>
            </a:r>
            <a:r>
              <a:rPr lang="en-US" sz="2000" dirty="0" smtClean="0">
                <a:latin typeface="Tw Cen MT Condensed" pitchFamily="34" charset="0"/>
              </a:rPr>
              <a:t> yang </a:t>
            </a:r>
            <a:r>
              <a:rPr lang="en-US" sz="2000" dirty="0" err="1" smtClean="0">
                <a:latin typeface="Tw Cen MT Condensed" pitchFamily="34" charset="0"/>
              </a:rPr>
              <a:t>memenuhi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kriteria</a:t>
            </a:r>
            <a:r>
              <a:rPr lang="en-US" sz="2000" dirty="0" smtClean="0">
                <a:latin typeface="Tw Cen MT Condensed" pitchFamily="34" charset="0"/>
              </a:rPr>
              <a:t>:</a:t>
            </a:r>
          </a:p>
          <a:p>
            <a:pPr eaLnBrk="0" hangingPunct="0">
              <a:tabLst>
                <a:tab pos="463550" algn="l"/>
              </a:tabLst>
            </a:pPr>
            <a:r>
              <a:rPr lang="en-US" sz="2000" dirty="0" smtClean="0">
                <a:latin typeface="Tw Cen MT Condensed" pitchFamily="34" charset="0"/>
              </a:rPr>
              <a:t>	</a:t>
            </a:r>
            <a:r>
              <a:rPr lang="en-US" sz="2000" dirty="0" err="1" smtClean="0">
                <a:latin typeface="Tw Cen MT Condensed" pitchFamily="34" charset="0"/>
              </a:rPr>
              <a:t>Pembentukannya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berdasarkan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peraturan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perundangan</a:t>
            </a:r>
            <a:r>
              <a:rPr lang="en-US" sz="2000" dirty="0" smtClean="0">
                <a:latin typeface="Tw Cen MT Condensed" pitchFamily="34" charset="0"/>
              </a:rPr>
              <a:t>.</a:t>
            </a:r>
          </a:p>
          <a:p>
            <a:pPr eaLnBrk="0" hangingPunct="0">
              <a:tabLst>
                <a:tab pos="463550" algn="l"/>
              </a:tabLst>
            </a:pPr>
            <a:r>
              <a:rPr lang="en-US" sz="2000" dirty="0" smtClean="0">
                <a:latin typeface="Tw Cen MT Condensed" pitchFamily="34" charset="0"/>
              </a:rPr>
              <a:t>	</a:t>
            </a:r>
            <a:r>
              <a:rPr lang="en-US" sz="2000" dirty="0" err="1" smtClean="0">
                <a:latin typeface="Tw Cen MT Condensed" pitchFamily="34" charset="0"/>
              </a:rPr>
              <a:t>Pembiayaan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bersumber</a:t>
            </a:r>
            <a:r>
              <a:rPr lang="en-US" sz="2000" dirty="0" smtClean="0">
                <a:latin typeface="Tw Cen MT Condensed" pitchFamily="34" charset="0"/>
              </a:rPr>
              <a:t> APBN/ APBD.</a:t>
            </a:r>
          </a:p>
          <a:p>
            <a:pPr eaLnBrk="0" hangingPunct="0">
              <a:tabLst>
                <a:tab pos="463550" algn="l"/>
              </a:tabLst>
            </a:pPr>
            <a:r>
              <a:rPr lang="en-US" sz="2000" dirty="0" smtClean="0">
                <a:latin typeface="Tw Cen MT Condensed" pitchFamily="34" charset="0"/>
              </a:rPr>
              <a:t>	</a:t>
            </a:r>
            <a:r>
              <a:rPr lang="en-US" sz="2000" dirty="0" err="1" smtClean="0">
                <a:latin typeface="Tw Cen MT Condensed" pitchFamily="34" charset="0"/>
              </a:rPr>
              <a:t>Penerimaannya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dimasukkan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dalam</a:t>
            </a:r>
            <a:r>
              <a:rPr lang="en-US" sz="2000" dirty="0" smtClean="0">
                <a:latin typeface="Tw Cen MT Condensed" pitchFamily="34" charset="0"/>
              </a:rPr>
              <a:t> APBN/ APBD.</a:t>
            </a:r>
          </a:p>
          <a:p>
            <a:pPr eaLnBrk="0" hangingPunct="0">
              <a:tabLst>
                <a:tab pos="463550" algn="l"/>
              </a:tabLst>
            </a:pPr>
            <a:r>
              <a:rPr lang="en-US" sz="2000" dirty="0" smtClean="0">
                <a:latin typeface="Tw Cen MT Condensed" pitchFamily="34" charset="0"/>
              </a:rPr>
              <a:t>	</a:t>
            </a:r>
            <a:r>
              <a:rPr lang="en-US" sz="2000" dirty="0" err="1" smtClean="0">
                <a:latin typeface="Tw Cen MT Condensed" pitchFamily="34" charset="0"/>
              </a:rPr>
              <a:t>Pembukuannya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diperiksa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oleh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aparat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pengawasan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fungsional</a:t>
            </a:r>
            <a:r>
              <a:rPr lang="en-US" sz="2000" dirty="0" smtClean="0">
                <a:latin typeface="Tw Cen MT Condensed" pitchFamily="34" charset="0"/>
              </a:rPr>
              <a:t> </a:t>
            </a:r>
            <a:r>
              <a:rPr lang="en-US" sz="2000" dirty="0" err="1" smtClean="0">
                <a:latin typeface="Tw Cen MT Condensed" pitchFamily="34" charset="0"/>
              </a:rPr>
              <a:t>negara</a:t>
            </a:r>
            <a:r>
              <a:rPr lang="en-US" sz="20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549798" y="1785924"/>
            <a:ext cx="277786" cy="4700601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812800" y="1785924"/>
            <a:ext cx="3975224" cy="1714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381624" y="1340767"/>
            <a:ext cx="406400" cy="445157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>
            <a:off x="812800" y="6272965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302" name="AutoShape 14"/>
          <p:cNvSpPr>
            <a:spLocks noChangeArrowheads="1"/>
          </p:cNvSpPr>
          <p:nvPr/>
        </p:nvSpPr>
        <p:spPr bwMode="auto">
          <a:xfrm>
            <a:off x="812800" y="4655418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303" name="AutoShape 15"/>
          <p:cNvSpPr>
            <a:spLocks noChangeArrowheads="1"/>
          </p:cNvSpPr>
          <p:nvPr/>
        </p:nvSpPr>
        <p:spPr bwMode="auto">
          <a:xfrm>
            <a:off x="812800" y="2728899"/>
            <a:ext cx="711200" cy="285750"/>
          </a:xfrm>
          <a:prstGeom prst="rightArrow">
            <a:avLst>
              <a:gd name="adj1" fmla="val 50000"/>
              <a:gd name="adj2" fmla="val 7007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Dalam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Negeri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C49B-D408-4A65-A7DA-0FC138E4793E}" type="slidenum">
              <a:rPr lang="en-US"/>
              <a:pPr/>
              <a:t>9</a:t>
            </a:fld>
            <a:endParaRPr lang="en-US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11200" y="6079331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149600" y="6079331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899592" y="1943100"/>
            <a:ext cx="7294033" cy="828432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Orang </a:t>
            </a:r>
            <a:r>
              <a:rPr lang="en-US" sz="2400" dirty="0" err="1" smtClean="0">
                <a:latin typeface="Tw Cen MT Condensed" pitchFamily="34" charset="0"/>
              </a:rPr>
              <a:t>pribadi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bertempat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tinggal</a:t>
            </a:r>
            <a:r>
              <a:rPr lang="en-US" sz="2400" dirty="0" smtClean="0">
                <a:latin typeface="Tw Cen MT Condensed" pitchFamily="34" charset="0"/>
              </a:rPr>
              <a:t> di Indonesia/ </a:t>
            </a:r>
            <a:r>
              <a:rPr lang="en-US" sz="2400" dirty="0" err="1" smtClean="0">
                <a:latin typeface="Tw Cen MT Condensed" pitchFamily="34" charset="0"/>
              </a:rPr>
              <a:t>berada</a:t>
            </a:r>
            <a:r>
              <a:rPr lang="en-US" sz="2400" dirty="0" smtClean="0">
                <a:latin typeface="Tw Cen MT Condensed" pitchFamily="34" charset="0"/>
              </a:rPr>
              <a:t> di </a:t>
            </a:r>
            <a:r>
              <a:rPr lang="en-US" sz="2400" dirty="0">
                <a:latin typeface="Tw Cen MT Condensed" pitchFamily="34" charset="0"/>
              </a:rPr>
              <a:t>I</a:t>
            </a:r>
            <a:r>
              <a:rPr lang="en-US" sz="2400" dirty="0" smtClean="0">
                <a:latin typeface="Tw Cen MT Condensed" pitchFamily="34" charset="0"/>
              </a:rPr>
              <a:t>ndonesia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lebih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183 </a:t>
            </a:r>
            <a:r>
              <a:rPr lang="en-US" sz="2400" dirty="0" err="1" smtClean="0">
                <a:latin typeface="Tw Cen MT Condensed" pitchFamily="34" charset="0"/>
              </a:rPr>
              <a:t>hari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smtClean="0">
                <a:latin typeface="Tw Cen MT Condensed" pitchFamily="34" charset="0"/>
              </a:rPr>
              <a:t>12 </a:t>
            </a:r>
            <a:r>
              <a:rPr lang="en-US" sz="2400" dirty="0" err="1" smtClean="0">
                <a:latin typeface="Tw Cen MT Condensed" pitchFamily="34" charset="0"/>
              </a:rPr>
              <a:t>bulan</a:t>
            </a:r>
            <a:r>
              <a:rPr lang="en-US" sz="2400" dirty="0">
                <a:latin typeface="Tw Cen MT Condensed" pitchFamily="34" charset="0"/>
              </a:rPr>
              <a:t>.</a:t>
            </a:r>
            <a:endParaRPr lang="en-US" sz="2400" dirty="0" smtClean="0">
              <a:solidFill>
                <a:srgbClr val="FF0033"/>
              </a:solidFill>
              <a:latin typeface="Tw Cen MT Condensed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052847" y="4649311"/>
            <a:ext cx="3839633" cy="1567096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M</a:t>
            </a:r>
            <a:r>
              <a:rPr lang="en-US" sz="2400" dirty="0" err="1" smtClean="0">
                <a:latin typeface="Tw Cen MT Condensed" pitchFamily="34" charset="0"/>
              </a:rPr>
              <a:t>enerima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memperoleh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Indonesia </a:t>
            </a:r>
            <a:r>
              <a:rPr lang="en-US" sz="2400" i="1" dirty="0" err="1" smtClean="0">
                <a:latin typeface="Tw Cen MT Condensed" pitchFamily="34" charset="0"/>
              </a:rPr>
              <a:t>bukan</a:t>
            </a:r>
            <a:r>
              <a:rPr lang="en-US" sz="2400" i="1" dirty="0">
                <a:latin typeface="Tw Cen MT Condensed" pitchFamily="34" charset="0"/>
              </a:rPr>
              <a:t> </a:t>
            </a:r>
            <a:r>
              <a:rPr lang="en-US" sz="2400" i="1" dirty="0" err="1" smtClean="0">
                <a:latin typeface="Tw Cen MT Condensed" pitchFamily="34" charset="0"/>
              </a:rPr>
              <a:t>dari</a:t>
            </a:r>
            <a:r>
              <a:rPr lang="en-US" sz="2400" i="1" dirty="0" smtClean="0">
                <a:latin typeface="Tw Cen MT Condensed" pitchFamily="34" charset="0"/>
              </a:rPr>
              <a:t> </a:t>
            </a:r>
            <a:r>
              <a:rPr lang="en-US" sz="2400" i="1" dirty="0" err="1" smtClean="0">
                <a:latin typeface="Tw Cen MT Condensed" pitchFamily="34" charset="0"/>
              </a:rPr>
              <a:t>menjalankan</a:t>
            </a:r>
            <a:r>
              <a:rPr lang="en-US" sz="2400" i="1" dirty="0" smtClean="0">
                <a:latin typeface="Tw Cen MT Condensed" pitchFamily="34" charset="0"/>
              </a:rPr>
              <a:t> </a:t>
            </a:r>
            <a:r>
              <a:rPr lang="en-US" sz="2400" i="1" dirty="0" err="1" smtClean="0">
                <a:latin typeface="Tw Cen MT Condensed" pitchFamily="34" charset="0"/>
              </a:rPr>
              <a:t>usaha</a:t>
            </a:r>
            <a:r>
              <a:rPr lang="en-US" sz="2400" i="1" dirty="0" smtClean="0">
                <a:latin typeface="Tw Cen MT Condensed" pitchFamily="34" charset="0"/>
              </a:rPr>
              <a:t> </a:t>
            </a:r>
            <a:r>
              <a:rPr lang="en-US" sz="2400" i="1" dirty="0" err="1" smtClean="0">
                <a:latin typeface="Tw Cen MT Condensed" pitchFamily="34" charset="0"/>
              </a:rPr>
              <a:t>atau</a:t>
            </a:r>
            <a:r>
              <a:rPr lang="en-US" sz="2400" i="1" dirty="0">
                <a:latin typeface="Tw Cen MT Condensed" pitchFamily="34" charset="0"/>
              </a:rPr>
              <a:t> </a:t>
            </a:r>
            <a:r>
              <a:rPr lang="en-US" sz="2400" i="1" dirty="0" err="1" smtClean="0">
                <a:latin typeface="Tw Cen MT Condensed" pitchFamily="34" charset="0"/>
              </a:rPr>
              <a:t>kegiatan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melalui</a:t>
            </a:r>
            <a:r>
              <a:rPr lang="en-US" sz="2400" dirty="0" smtClean="0">
                <a:latin typeface="Tw Cen MT Condensed" pitchFamily="34" charset="0"/>
              </a:rPr>
              <a:t> BUT di Indonesia.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2133600" y="3858766"/>
            <a:ext cx="49784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4368800" y="3573016"/>
            <a:ext cx="406400" cy="2857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 flipH="1">
            <a:off x="1979712" y="4087366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 flipH="1">
            <a:off x="6660232" y="4087366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 flipH="1">
            <a:off x="3869680" y="1340768"/>
            <a:ext cx="1422400" cy="5040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Luar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Negeri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(4)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899592" y="2924944"/>
            <a:ext cx="7294033" cy="45910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Badan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didirikan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bertempat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kedudukan</a:t>
            </a:r>
            <a:r>
              <a:rPr lang="en-US" sz="2400" dirty="0" smtClean="0">
                <a:latin typeface="Tw Cen MT Condensed" pitchFamily="34" charset="0"/>
              </a:rPr>
              <a:t> di Indonesia.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64695" y="4653136"/>
            <a:ext cx="3839633" cy="828432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i="1" dirty="0" err="1">
                <a:latin typeface="Tw Cen MT Condensed" pitchFamily="34" charset="0"/>
              </a:rPr>
              <a:t>Menjalankan</a:t>
            </a:r>
            <a:r>
              <a:rPr lang="en-US" sz="2400" i="1" dirty="0">
                <a:latin typeface="Tw Cen MT Condensed" pitchFamily="34" charset="0"/>
              </a:rPr>
              <a:t> </a:t>
            </a:r>
            <a:r>
              <a:rPr lang="en-US" sz="2400" i="1" dirty="0" err="1">
                <a:latin typeface="Tw Cen MT Condensed" pitchFamily="34" charset="0"/>
              </a:rPr>
              <a:t>usaha</a:t>
            </a:r>
            <a:r>
              <a:rPr lang="en-US" sz="2400" i="1" dirty="0">
                <a:latin typeface="Tw Cen MT Condensed" pitchFamily="34" charset="0"/>
              </a:rPr>
              <a:t> </a:t>
            </a:r>
            <a:r>
              <a:rPr lang="en-US" sz="2400" i="1" dirty="0" err="1">
                <a:latin typeface="Tw Cen MT Condensed" pitchFamily="34" charset="0"/>
              </a:rPr>
              <a:t>atau</a:t>
            </a:r>
            <a:r>
              <a:rPr lang="en-US" sz="2400" i="1" dirty="0">
                <a:latin typeface="Tw Cen MT Condensed" pitchFamily="34" charset="0"/>
              </a:rPr>
              <a:t> </a:t>
            </a:r>
            <a:r>
              <a:rPr lang="en-US" sz="2400" i="1" dirty="0" err="1">
                <a:latin typeface="Tw Cen MT Condensed" pitchFamily="34" charset="0"/>
              </a:rPr>
              <a:t>kegiatan</a:t>
            </a:r>
            <a:r>
              <a:rPr lang="en-US" sz="2400" dirty="0">
                <a:latin typeface="Tw Cen MT Condensed" pitchFamily="34" charset="0"/>
              </a:rPr>
              <a:t>  </a:t>
            </a:r>
            <a:r>
              <a:rPr lang="en-US" sz="2400" dirty="0" err="1">
                <a:latin typeface="Tw Cen MT Condensed" pitchFamily="34" charset="0"/>
              </a:rPr>
              <a:t>melalui</a:t>
            </a:r>
            <a:r>
              <a:rPr lang="en-US" sz="2400" dirty="0">
                <a:latin typeface="Tw Cen MT Condensed" pitchFamily="34" charset="0"/>
              </a:rPr>
              <a:t> BUT di Indonesia.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8D25C-287C-40D5-9D5C-588CD8D3CF44}" type="slidenum">
              <a:rPr lang="en-US"/>
              <a:pPr/>
              <a:t>10</a:t>
            </a:fld>
            <a:endParaRPr lang="en-US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371922" y="1556792"/>
            <a:ext cx="4343499" cy="520655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Bentuk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usaha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dipergunakan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oleh</a:t>
            </a:r>
            <a:r>
              <a:rPr lang="en-US" sz="2800" dirty="0" smtClean="0">
                <a:latin typeface="Tw Cen MT Condensed" pitchFamily="34" charset="0"/>
              </a:rPr>
              <a:t>: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467544" y="3284984"/>
            <a:ext cx="3437467" cy="809633"/>
          </a:xfrm>
          <a:prstGeom prst="roundRect">
            <a:avLst>
              <a:gd name="adj" fmla="val 16657"/>
            </a:avLst>
          </a:prstGeom>
          <a:solidFill>
            <a:srgbClr val="CCE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800" dirty="0" smtClean="0">
                <a:latin typeface="Tw Cen MT Condensed" pitchFamily="34" charset="0"/>
              </a:rPr>
              <a:t>Orang </a:t>
            </a:r>
            <a:r>
              <a:rPr lang="en-US" sz="2800" dirty="0" err="1" smtClean="0">
                <a:latin typeface="Tw Cen MT Condensed" pitchFamily="34" charset="0"/>
              </a:rPr>
              <a:t>pribadi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sebagai</a:t>
            </a:r>
            <a:endParaRPr lang="en-US" sz="28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s</a:t>
            </a:r>
            <a:r>
              <a:rPr lang="en-US" sz="2800" dirty="0" err="1" smtClean="0">
                <a:latin typeface="Tw Cen MT Condensed" pitchFamily="34" charset="0"/>
              </a:rPr>
              <a:t>ubjek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LN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691680" y="5157192"/>
            <a:ext cx="5740400" cy="951543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Untuk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menjalankan</a:t>
            </a:r>
            <a:r>
              <a:rPr lang="en-US" sz="2800" dirty="0" smtClean="0">
                <a:latin typeface="Tw Cen MT Condensed" pitchFamily="34" charset="0"/>
              </a:rPr>
              <a:t>  </a:t>
            </a:r>
            <a:r>
              <a:rPr lang="en-US" sz="2800" dirty="0" err="1" smtClean="0">
                <a:latin typeface="Tw Cen MT Condensed" pitchFamily="34" charset="0"/>
              </a:rPr>
              <a:t>usaha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kegiatan</a:t>
            </a:r>
            <a:r>
              <a:rPr lang="en-US" sz="2800" dirty="0" smtClean="0">
                <a:latin typeface="Tw Cen MT Condensed" pitchFamily="34" charset="0"/>
              </a:rPr>
              <a:t> di Indonesia.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2032000" y="2455168"/>
            <a:ext cx="50800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368800" y="2169418"/>
            <a:ext cx="406400" cy="2857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 flipH="1">
            <a:off x="1861454" y="2683768"/>
            <a:ext cx="660400" cy="457200"/>
          </a:xfrm>
          <a:prstGeom prst="downArrow">
            <a:avLst>
              <a:gd name="adj1" fmla="val 50000"/>
              <a:gd name="adj2" fmla="val 6160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399" name="AutoShape 15"/>
          <p:cNvSpPr>
            <a:spLocks noChangeArrowheads="1"/>
          </p:cNvSpPr>
          <p:nvPr/>
        </p:nvSpPr>
        <p:spPr bwMode="auto">
          <a:xfrm flipH="1">
            <a:off x="6588224" y="2683768"/>
            <a:ext cx="685800" cy="457200"/>
          </a:xfrm>
          <a:prstGeom prst="downArrow">
            <a:avLst>
              <a:gd name="adj1" fmla="val 50000"/>
              <a:gd name="adj2" fmla="val 59320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2082800" y="4392538"/>
            <a:ext cx="49784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401" name="AutoShape 17"/>
          <p:cNvSpPr>
            <a:spLocks noChangeArrowheads="1"/>
          </p:cNvSpPr>
          <p:nvPr/>
        </p:nvSpPr>
        <p:spPr bwMode="auto">
          <a:xfrm flipH="1">
            <a:off x="4267200" y="4578275"/>
            <a:ext cx="609600" cy="342900"/>
          </a:xfrm>
          <a:prstGeom prst="downArrow">
            <a:avLst>
              <a:gd name="adj1" fmla="val 75009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2082800" y="4221088"/>
            <a:ext cx="406400" cy="1714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6654800" y="4221088"/>
            <a:ext cx="406400" cy="1714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Bentuk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Usaha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Tetap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(5)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5238989" y="3232193"/>
            <a:ext cx="3437467" cy="809633"/>
          </a:xfrm>
          <a:prstGeom prst="roundRect">
            <a:avLst>
              <a:gd name="adj" fmla="val 16657"/>
            </a:avLst>
          </a:prstGeom>
          <a:solidFill>
            <a:srgbClr val="CCE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Badan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sebagai</a:t>
            </a:r>
            <a:endParaRPr lang="en-US" sz="2800" dirty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subjek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pajak</a:t>
            </a:r>
            <a:r>
              <a:rPr lang="en-US" sz="2800" dirty="0">
                <a:latin typeface="Tw Cen MT Condensed" pitchFamily="34" charset="0"/>
              </a:rPr>
              <a:t> LN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35D2-84DB-4584-9DE7-9D175EC19EE5}" type="slidenum">
              <a:rPr lang="en-US"/>
              <a:pPr/>
              <a:t>11</a:t>
            </a:fld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31070" y="1399897"/>
            <a:ext cx="4296914" cy="516808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342900" indent="-342900">
              <a:buAutoNum type="alphaLcPeriod"/>
            </a:pPr>
            <a:r>
              <a:rPr lang="en-US" sz="2200" dirty="0" err="1" smtClean="0">
                <a:latin typeface="Tw Cen MT Condensed" pitchFamily="34" charset="0"/>
              </a:rPr>
              <a:t>Tempat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kedudukan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manajemen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C</a:t>
            </a:r>
            <a:r>
              <a:rPr lang="en-US" sz="2200" dirty="0" err="1" smtClean="0">
                <a:latin typeface="Tw Cen MT Condensed" pitchFamily="34" charset="0"/>
              </a:rPr>
              <a:t>abang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perusahaan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>
                <a:latin typeface="Tw Cen MT Condensed" pitchFamily="34" charset="0"/>
              </a:rPr>
              <a:t>K</a:t>
            </a:r>
            <a:r>
              <a:rPr lang="en-US" sz="2200" dirty="0" smtClean="0">
                <a:latin typeface="Tw Cen MT Condensed" pitchFamily="34" charset="0"/>
              </a:rPr>
              <a:t>antor </a:t>
            </a:r>
            <a:r>
              <a:rPr lang="en-US" sz="2200" dirty="0" err="1" smtClean="0">
                <a:latin typeface="Tw Cen MT Condensed" pitchFamily="34" charset="0"/>
              </a:rPr>
              <a:t>perwakilan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G</a:t>
            </a:r>
            <a:r>
              <a:rPr lang="en-US" sz="2200" dirty="0" err="1" smtClean="0">
                <a:latin typeface="Tw Cen MT Condensed" pitchFamily="34" charset="0"/>
              </a:rPr>
              <a:t>edung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kantor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abrik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B</a:t>
            </a:r>
            <a:r>
              <a:rPr lang="en-US" sz="2200" dirty="0" err="1" smtClean="0">
                <a:latin typeface="Tw Cen MT Condensed" pitchFamily="34" charset="0"/>
              </a:rPr>
              <a:t>engkel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G</a:t>
            </a:r>
            <a:r>
              <a:rPr lang="en-US" sz="2200" dirty="0" err="1" smtClean="0">
                <a:latin typeface="Tw Cen MT Condensed" pitchFamily="34" charset="0"/>
              </a:rPr>
              <a:t>udang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R</a:t>
            </a:r>
            <a:r>
              <a:rPr lang="en-US" sz="2200" dirty="0" err="1" smtClean="0">
                <a:latin typeface="Tw Cen MT Condensed" pitchFamily="34" charset="0"/>
              </a:rPr>
              <a:t>uang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untuk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promosi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penjualan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ertambangan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penggalian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sumber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alam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>
                <a:latin typeface="Tw Cen MT Condensed" pitchFamily="34" charset="0"/>
              </a:rPr>
              <a:t>W</a:t>
            </a:r>
            <a:r>
              <a:rPr lang="en-US" sz="2200" dirty="0" smtClean="0">
                <a:latin typeface="Tw Cen MT Condensed" pitchFamily="34" charset="0"/>
              </a:rPr>
              <a:t>ilayah </a:t>
            </a:r>
            <a:r>
              <a:rPr lang="en-US" sz="2200" dirty="0" err="1" smtClean="0">
                <a:latin typeface="Tw Cen MT Condensed" pitchFamily="34" charset="0"/>
              </a:rPr>
              <a:t>kerja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pertambangan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minyak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gas </a:t>
            </a:r>
            <a:r>
              <a:rPr lang="en-US" sz="2200" dirty="0" err="1" smtClean="0">
                <a:latin typeface="Tw Cen MT Condensed" pitchFamily="34" charset="0"/>
              </a:rPr>
              <a:t>bumi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erikanan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peternakan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pertanian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perkebunan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kehutanan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/>
            </a:pP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royek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konstruksi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instalasi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proyek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perakitan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44009" y="1407785"/>
            <a:ext cx="4369444" cy="4829527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342900" indent="-342900">
              <a:buFont typeface="+mj-lt"/>
              <a:buAutoNum type="alphaLcPeriod" startAt="13"/>
            </a:pPr>
            <a:r>
              <a:rPr lang="en-US" sz="2200" dirty="0" err="1" smtClean="0">
                <a:latin typeface="Tw Cen MT Condensed" pitchFamily="34" charset="0"/>
              </a:rPr>
              <a:t>Pemberian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jasa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sepanjang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dilakukan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lebih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60 (</a:t>
            </a:r>
            <a:r>
              <a:rPr lang="en-US" sz="2200" dirty="0" err="1" smtClean="0">
                <a:latin typeface="Tw Cen MT Condensed" pitchFamily="34" charset="0"/>
              </a:rPr>
              <a:t>enam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puluh</a:t>
            </a:r>
            <a:r>
              <a:rPr lang="en-US" sz="2200" dirty="0" smtClean="0">
                <a:latin typeface="Tw Cen MT Condensed" pitchFamily="34" charset="0"/>
              </a:rPr>
              <a:t>) </a:t>
            </a:r>
            <a:r>
              <a:rPr lang="en-US" sz="2200" dirty="0" err="1" smtClean="0">
                <a:latin typeface="Tw Cen MT Condensed" pitchFamily="34" charset="0"/>
              </a:rPr>
              <a:t>hari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dalam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jangka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waktu</a:t>
            </a:r>
            <a:r>
              <a:rPr lang="en-US" sz="2200" dirty="0" smtClean="0">
                <a:latin typeface="Tw Cen MT Condensed" pitchFamily="34" charset="0"/>
              </a:rPr>
              <a:t> 12 (</a:t>
            </a:r>
            <a:r>
              <a:rPr lang="en-US" sz="2200" dirty="0" err="1" smtClean="0">
                <a:latin typeface="Tw Cen MT Condensed" pitchFamily="34" charset="0"/>
              </a:rPr>
              <a:t>dua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belas</a:t>
            </a:r>
            <a:r>
              <a:rPr lang="en-US" sz="2200" dirty="0" smtClean="0">
                <a:latin typeface="Tw Cen MT Condensed" pitchFamily="34" charset="0"/>
              </a:rPr>
              <a:t>) </a:t>
            </a:r>
            <a:r>
              <a:rPr lang="en-US" sz="2200" dirty="0" err="1" smtClean="0">
                <a:latin typeface="Tw Cen MT Condensed" pitchFamily="34" charset="0"/>
              </a:rPr>
              <a:t>bulan</a:t>
            </a:r>
            <a:r>
              <a:rPr lang="en-US" sz="2200" dirty="0" smtClean="0">
                <a:latin typeface="Tw Cen MT Condensed" pitchFamily="34" charset="0"/>
              </a:rPr>
              <a:t>;  </a:t>
            </a:r>
          </a:p>
          <a:p>
            <a:pPr marL="342900" indent="-342900">
              <a:buAutoNum type="alphaLcPeriod" startAt="13"/>
            </a:pPr>
            <a:r>
              <a:rPr lang="en-US" sz="2200" dirty="0">
                <a:latin typeface="Tw Cen MT Condensed" pitchFamily="34" charset="0"/>
              </a:rPr>
              <a:t>O</a:t>
            </a:r>
            <a:r>
              <a:rPr lang="en-US" sz="2200" dirty="0" smtClean="0">
                <a:latin typeface="Tw Cen MT Condensed" pitchFamily="34" charset="0"/>
              </a:rPr>
              <a:t>rang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badan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selaku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agen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kedudukannya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tidak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bebas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AutoNum type="alphaLcPeriod" startAt="13"/>
            </a:pPr>
            <a:r>
              <a:rPr lang="en-US" sz="2200" dirty="0" err="1">
                <a:latin typeface="Tw Cen MT Condensed" pitchFamily="34" charset="0"/>
              </a:rPr>
              <a:t>A</a:t>
            </a:r>
            <a:r>
              <a:rPr lang="en-US" sz="2200" dirty="0" err="1" smtClean="0">
                <a:latin typeface="Tw Cen MT Condensed" pitchFamily="34" charset="0"/>
              </a:rPr>
              <a:t>gen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pegawai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perusahan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asuransi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tidak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didirikan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berkedudukan</a:t>
            </a:r>
            <a:r>
              <a:rPr lang="en-US" sz="2200" dirty="0" smtClean="0">
                <a:latin typeface="Tw Cen MT Condensed" pitchFamily="34" charset="0"/>
              </a:rPr>
              <a:t> di Indonesia yang </a:t>
            </a:r>
            <a:r>
              <a:rPr lang="en-US" sz="2200" dirty="0" err="1" smtClean="0">
                <a:latin typeface="Tw Cen MT Condensed" pitchFamily="34" charset="0"/>
              </a:rPr>
              <a:t>menerima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premi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asuransi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menanggung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risiko</a:t>
            </a:r>
            <a:r>
              <a:rPr lang="en-US" sz="2200" dirty="0" smtClean="0">
                <a:latin typeface="Tw Cen MT Condensed" pitchFamily="34" charset="0"/>
              </a:rPr>
              <a:t> di Indonesia;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 </a:t>
            </a:r>
          </a:p>
          <a:p>
            <a:pPr marL="342900" indent="-342900">
              <a:buAutoNum type="alphaLcPeriod" startAt="13"/>
            </a:pPr>
            <a:r>
              <a:rPr lang="en-US" sz="2200" dirty="0" err="1">
                <a:latin typeface="Tw Cen MT Condensed" pitchFamily="34" charset="0"/>
              </a:rPr>
              <a:t>K</a:t>
            </a:r>
            <a:r>
              <a:rPr lang="en-US" sz="2200" dirty="0" err="1" smtClean="0">
                <a:latin typeface="Tw Cen MT Condensed" pitchFamily="34" charset="0"/>
              </a:rPr>
              <a:t>omputer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agen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elektronik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peralatan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otomatis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dimiliki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disewa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digunakan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oleh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penyelenggara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transaksi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elektronik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untuk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menjalankan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usaha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melalui</a:t>
            </a:r>
            <a:r>
              <a:rPr lang="en-US" sz="2200" dirty="0" smtClean="0">
                <a:latin typeface="Tw Cen MT Condensed" pitchFamily="34" charset="0"/>
              </a:rPr>
              <a:t> internet.  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Bentuk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Usaha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Tetap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(5)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Peraturan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perpajakan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membedakan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kategorisasi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Negeri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(SPDN),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Luar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Negeri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(SPLN),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Berikut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terlampirkan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informasi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terkait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identitas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orang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pribadi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statusnya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 </a:t>
            </a:r>
          </a:p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2.1 (1)</a:t>
            </a: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Subjek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422167"/>
              </p:ext>
            </p:extLst>
          </p:nvPr>
        </p:nvGraphicFramePr>
        <p:xfrm>
          <a:off x="503832" y="2697480"/>
          <a:ext cx="8106767" cy="377952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646741"/>
                <a:gridCol w="1440227"/>
                <a:gridCol w="1600200"/>
                <a:gridCol w="44195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Nama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Tempat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Tinggal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Atau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Kedudukan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Bhagawad</a:t>
                      </a:r>
                      <a:r>
                        <a:rPr lang="en-US" sz="2200" dirty="0" smtClean="0"/>
                        <a:t> Gita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Palembang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Tinggal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bekerja</a:t>
                      </a:r>
                      <a:r>
                        <a:rPr lang="en-US" sz="2200" dirty="0" smtClean="0"/>
                        <a:t> di </a:t>
                      </a:r>
                      <a:r>
                        <a:rPr lang="en-US" sz="2200" dirty="0" err="1" smtClean="0"/>
                        <a:t>kota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kelahiran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Paramasastra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Makassar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Sejak</a:t>
                      </a:r>
                      <a:r>
                        <a:rPr lang="en-US" sz="2200" dirty="0" smtClean="0"/>
                        <a:t> 1</a:t>
                      </a:r>
                      <a:r>
                        <a:rPr lang="en-US" sz="2200" baseline="0" dirty="0" smtClean="0"/>
                        <a:t> April 2012 </a:t>
                      </a:r>
                      <a:r>
                        <a:rPr lang="en-US" sz="2200" baseline="0" dirty="0" err="1" smtClean="0"/>
                        <a:t>pindah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</a:t>
                      </a:r>
                      <a:r>
                        <a:rPr lang="en-US" sz="2200" baseline="0" dirty="0" smtClean="0"/>
                        <a:t> New York, </a:t>
                      </a:r>
                      <a:r>
                        <a:rPr lang="en-US" sz="2200" baseline="0" dirty="0" err="1" smtClean="0"/>
                        <a:t>berencana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menetap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bekerja</a:t>
                      </a:r>
                      <a:r>
                        <a:rPr lang="en-US" sz="2200" baseline="0" dirty="0" smtClean="0"/>
                        <a:t> di </a:t>
                      </a:r>
                      <a:r>
                        <a:rPr lang="en-US" sz="2200" baseline="0" dirty="0" err="1" smtClean="0"/>
                        <a:t>kota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tersebut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Adam</a:t>
                      </a:r>
                      <a:r>
                        <a:rPr lang="en-US" sz="2200" baseline="0" dirty="0" smtClean="0"/>
                        <a:t> Smith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Medan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Berada</a:t>
                      </a:r>
                      <a:r>
                        <a:rPr lang="en-US" sz="2200" baseline="0" dirty="0" smtClean="0"/>
                        <a:t> di Indonesia </a:t>
                      </a:r>
                      <a:r>
                        <a:rPr lang="en-US" sz="2200" baseline="0" dirty="0" err="1" smtClean="0"/>
                        <a:t>antara</a:t>
                      </a:r>
                      <a:r>
                        <a:rPr lang="en-US" sz="2200" baseline="0" dirty="0" smtClean="0"/>
                        <a:t> 2 </a:t>
                      </a:r>
                      <a:r>
                        <a:rPr lang="en-US" sz="2200" baseline="0" dirty="0" err="1" smtClean="0"/>
                        <a:t>Februari</a:t>
                      </a:r>
                      <a:r>
                        <a:rPr lang="en-US" sz="2200" baseline="0" dirty="0" smtClean="0"/>
                        <a:t> 2012 – 11 November 2012.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4,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David Ricardo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Bandung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Bekerja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selama</a:t>
                      </a:r>
                      <a:r>
                        <a:rPr lang="en-US" sz="2200" dirty="0" smtClean="0"/>
                        <a:t> 1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bulan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berencana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menetap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John</a:t>
                      </a:r>
                      <a:r>
                        <a:rPr lang="en-US" sz="2200" baseline="0" dirty="0" smtClean="0"/>
                        <a:t> Keynes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Washington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Pemilik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saham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satu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perusahaan</a:t>
                      </a:r>
                      <a:r>
                        <a:rPr lang="en-US" sz="2200" baseline="0" dirty="0" smtClean="0"/>
                        <a:t> yang </a:t>
                      </a:r>
                      <a:r>
                        <a:rPr lang="en-US" sz="2200" baseline="0" dirty="0" err="1" smtClean="0"/>
                        <a:t>beroperasi</a:t>
                      </a:r>
                      <a:r>
                        <a:rPr lang="en-US" sz="2200" baseline="0" dirty="0" smtClean="0"/>
                        <a:t> 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58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2.1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468349"/>
              </p:ext>
            </p:extLst>
          </p:nvPr>
        </p:nvGraphicFramePr>
        <p:xfrm>
          <a:off x="503832" y="1447800"/>
          <a:ext cx="8106767" cy="512064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646741"/>
                <a:gridCol w="1440227"/>
                <a:gridCol w="1600200"/>
                <a:gridCol w="44195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Nama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Tempat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Tinggal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Atau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Kedudukan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6.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</a:t>
                      </a:r>
                      <a:r>
                        <a:rPr lang="en-US" sz="2200" dirty="0" err="1" smtClean="0"/>
                        <a:t>Cakrawala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Jakarta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Didirikan</a:t>
                      </a:r>
                      <a:r>
                        <a:rPr lang="en-US" sz="2200" dirty="0" smtClean="0"/>
                        <a:t> di Indonesia </a:t>
                      </a:r>
                      <a:r>
                        <a:rPr lang="en-US" sz="2200" dirty="0" err="1" smtClean="0"/>
                        <a:t>oleh</a:t>
                      </a:r>
                      <a:r>
                        <a:rPr lang="en-US" sz="2200" dirty="0" smtClean="0"/>
                        <a:t> WNA.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7.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</a:t>
                      </a:r>
                      <a:r>
                        <a:rPr lang="en-US" sz="2200" dirty="0" err="1" smtClean="0"/>
                        <a:t>Buana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Surabaya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Berkedudukan</a:t>
                      </a:r>
                      <a:r>
                        <a:rPr lang="en-US" sz="2200" dirty="0" smtClean="0"/>
                        <a:t> di Indonesia, </a:t>
                      </a:r>
                      <a:r>
                        <a:rPr lang="en-US" sz="220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seluruh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penghasilannya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bersumber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dari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investasi</a:t>
                      </a:r>
                      <a:r>
                        <a:rPr lang="en-US" sz="2200" baseline="0" dirty="0" smtClean="0"/>
                        <a:t> di </a:t>
                      </a:r>
                      <a:r>
                        <a:rPr lang="en-US" sz="2200" baseline="0" dirty="0" err="1" smtClean="0"/>
                        <a:t>luar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negeri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8.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Horizon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Denpasar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Didirikan</a:t>
                      </a:r>
                      <a:r>
                        <a:rPr lang="en-US" sz="2200" baseline="0" dirty="0" smtClean="0"/>
                        <a:t> di Indonesia,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berencana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untuk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memindahkan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kedudukan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operasinya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luar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negeri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9.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Leipzig</a:t>
                      </a:r>
                      <a:r>
                        <a:rPr lang="en-US" sz="2200" baseline="0" dirty="0" smtClean="0"/>
                        <a:t> Ag.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Berlin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Berkedudukan</a:t>
                      </a:r>
                      <a:r>
                        <a:rPr lang="en-US" sz="2200" baseline="0" dirty="0" smtClean="0"/>
                        <a:t> di </a:t>
                      </a:r>
                      <a:r>
                        <a:rPr lang="en-US" sz="2200" baseline="0" dirty="0" err="1" smtClean="0"/>
                        <a:t>luar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negeri</a:t>
                      </a:r>
                      <a:r>
                        <a:rPr lang="en-US" sz="2200" baseline="0" dirty="0" smtClean="0"/>
                        <a:t>,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memiliki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investasi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saham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satu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perusahaan</a:t>
                      </a:r>
                      <a:r>
                        <a:rPr lang="en-US" sz="2200" baseline="0" dirty="0" smtClean="0"/>
                        <a:t> 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Konigsberg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Co.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Muenchen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Berkedudukan</a:t>
                      </a:r>
                      <a:r>
                        <a:rPr lang="en-US" sz="2200" dirty="0" smtClean="0"/>
                        <a:t> di </a:t>
                      </a:r>
                      <a:r>
                        <a:rPr lang="en-US" sz="2200" dirty="0" err="1" smtClean="0"/>
                        <a:t>luar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negeri</a:t>
                      </a:r>
                      <a:r>
                        <a:rPr lang="en-US" sz="2200" dirty="0" smtClean="0"/>
                        <a:t>, </a:t>
                      </a:r>
                      <a:r>
                        <a:rPr lang="en-US" sz="2200" dirty="0" err="1" smtClean="0"/>
                        <a:t>dan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memiliki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i="1" dirty="0" smtClean="0"/>
                        <a:t>showroom</a:t>
                      </a:r>
                      <a:r>
                        <a:rPr lang="en-US" sz="2200" i="1" baseline="0" dirty="0" smtClean="0"/>
                        <a:t> </a:t>
                      </a:r>
                      <a:r>
                        <a:rPr lang="en-US" sz="2200" i="0" baseline="0" dirty="0" smtClean="0"/>
                        <a:t>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42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2.1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(3)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512472"/>
              </p:ext>
            </p:extLst>
          </p:nvPr>
        </p:nvGraphicFramePr>
        <p:xfrm>
          <a:off x="503832" y="1905000"/>
          <a:ext cx="8106767" cy="451612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646741"/>
                <a:gridCol w="1440227"/>
                <a:gridCol w="1905000"/>
                <a:gridCol w="4114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Nama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Alasan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Bhagawad</a:t>
                      </a:r>
                      <a:r>
                        <a:rPr lang="en-US" sz="2200" dirty="0" smtClean="0"/>
                        <a:t> Gita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Orang </a:t>
                      </a:r>
                      <a:r>
                        <a:rPr lang="en-US" sz="2200" dirty="0" err="1" smtClean="0"/>
                        <a:t>Pribadi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Bertempat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tinggal</a:t>
                      </a:r>
                      <a:r>
                        <a:rPr lang="en-US" sz="2200" dirty="0" smtClean="0"/>
                        <a:t> 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Paramasastra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Bukan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Subjek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Pajak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Hingga</a:t>
                      </a:r>
                      <a:r>
                        <a:rPr lang="en-US" sz="2200" dirty="0" smtClean="0"/>
                        <a:t> 1</a:t>
                      </a:r>
                      <a:r>
                        <a:rPr lang="en-US" sz="2200" baseline="0" dirty="0" smtClean="0"/>
                        <a:t> April 2012 </a:t>
                      </a:r>
                      <a:r>
                        <a:rPr lang="en-US" sz="2200" baseline="0" dirty="0" err="1" smtClean="0"/>
                        <a:t>masih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berstatus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sebagai</a:t>
                      </a:r>
                      <a:r>
                        <a:rPr lang="en-US" sz="2200" baseline="0" dirty="0" smtClean="0"/>
                        <a:t> SPDN Orang </a:t>
                      </a:r>
                      <a:r>
                        <a:rPr lang="en-US" sz="2200" baseline="0" dirty="0" err="1" smtClean="0"/>
                        <a:t>Pribadi</a:t>
                      </a:r>
                      <a:r>
                        <a:rPr lang="en-US" sz="2200" baseline="0" dirty="0" smtClean="0"/>
                        <a:t>,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setelahnya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tidak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Adam</a:t>
                      </a:r>
                      <a:r>
                        <a:rPr lang="en-US" sz="2200" baseline="0" dirty="0" smtClean="0"/>
                        <a:t> Smith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Orang </a:t>
                      </a:r>
                      <a:r>
                        <a:rPr lang="en-US" sz="2200" dirty="0" err="1" smtClean="0"/>
                        <a:t>Pribadi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Berada</a:t>
                      </a:r>
                      <a:r>
                        <a:rPr lang="en-US" sz="2200" baseline="0" dirty="0" smtClean="0"/>
                        <a:t> di Indonesia </a:t>
                      </a:r>
                      <a:r>
                        <a:rPr lang="en-US" sz="2200" baseline="0" dirty="0" err="1" smtClean="0"/>
                        <a:t>selama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lebih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dari</a:t>
                      </a:r>
                      <a:r>
                        <a:rPr lang="en-US" sz="2200" baseline="0" dirty="0" smtClean="0"/>
                        <a:t> 183 </a:t>
                      </a:r>
                      <a:r>
                        <a:rPr lang="en-US" sz="2200" baseline="0" dirty="0" err="1" smtClean="0"/>
                        <a:t>hari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dalam</a:t>
                      </a:r>
                      <a:r>
                        <a:rPr lang="en-US" sz="2200" baseline="0" dirty="0" smtClean="0"/>
                        <a:t> 12, </a:t>
                      </a:r>
                      <a:r>
                        <a:rPr lang="en-US" sz="2200" baseline="0" dirty="0" err="1" smtClean="0"/>
                        <a:t>diperlakukan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sebagai</a:t>
                      </a:r>
                      <a:r>
                        <a:rPr lang="en-US" sz="2200" baseline="0" dirty="0" smtClean="0"/>
                        <a:t> SPDN.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4,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David Ricardo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Orang </a:t>
                      </a:r>
                      <a:r>
                        <a:rPr lang="en-US" sz="2200" dirty="0" err="1" smtClean="0"/>
                        <a:t>Pribadi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Berada</a:t>
                      </a:r>
                      <a:r>
                        <a:rPr lang="en-US" sz="2200" dirty="0" smtClean="0"/>
                        <a:t> di Indonesia di </a:t>
                      </a:r>
                      <a:r>
                        <a:rPr lang="en-US" sz="2200" dirty="0" err="1" smtClean="0"/>
                        <a:t>dalam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satu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tahun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pajak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berencana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menetap</a:t>
                      </a:r>
                      <a:r>
                        <a:rPr lang="en-US" sz="2200" dirty="0" smtClean="0"/>
                        <a:t>, </a:t>
                      </a:r>
                      <a:r>
                        <a:rPr lang="en-US" sz="2200" dirty="0" err="1" smtClean="0"/>
                        <a:t>diperlakukan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sebagai</a:t>
                      </a:r>
                      <a:r>
                        <a:rPr lang="en-US" sz="2200" dirty="0" smtClean="0"/>
                        <a:t> SPDN.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John</a:t>
                      </a:r>
                      <a:r>
                        <a:rPr lang="en-US" sz="2200" baseline="0" dirty="0" smtClean="0"/>
                        <a:t> Keynes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SPLN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Berkedudukan</a:t>
                      </a:r>
                      <a:r>
                        <a:rPr lang="en-US" sz="2200" baseline="0" dirty="0" smtClean="0"/>
                        <a:t> di </a:t>
                      </a:r>
                      <a:r>
                        <a:rPr lang="en-US" sz="2200" baseline="0" dirty="0" err="1" smtClean="0"/>
                        <a:t>luar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negeri</a:t>
                      </a:r>
                      <a:r>
                        <a:rPr lang="en-US" sz="2200" baseline="0" dirty="0" smtClean="0"/>
                        <a:t>,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</a:t>
                      </a:r>
                      <a:r>
                        <a:rPr lang="en-US" sz="2200" dirty="0" err="1" smtClean="0"/>
                        <a:t>enerima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penghasilan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penanaman</a:t>
                      </a:r>
                      <a:r>
                        <a:rPr lang="en-US" sz="2200" dirty="0" smtClean="0"/>
                        <a:t> modal 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12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2.1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(4)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Subjek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22954"/>
              </p:ext>
            </p:extLst>
          </p:nvPr>
        </p:nvGraphicFramePr>
        <p:xfrm>
          <a:off x="503832" y="1905000"/>
          <a:ext cx="8106767" cy="451612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646741"/>
                <a:gridCol w="1440227"/>
                <a:gridCol w="1600200"/>
                <a:gridCol w="44195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Nama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Alasan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6.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</a:t>
                      </a:r>
                      <a:r>
                        <a:rPr lang="en-US" sz="2200" dirty="0" err="1" smtClean="0"/>
                        <a:t>Cakrawala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BUT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Didirikan</a:t>
                      </a:r>
                      <a:r>
                        <a:rPr lang="en-US" sz="2200" dirty="0" smtClean="0"/>
                        <a:t> di Indonesia </a:t>
                      </a:r>
                      <a:r>
                        <a:rPr lang="en-US" sz="2200" dirty="0" err="1" smtClean="0"/>
                        <a:t>sebagai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bentuk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usaha</a:t>
                      </a:r>
                      <a:r>
                        <a:rPr lang="en-US" sz="2200" baseline="0" dirty="0" smtClean="0"/>
                        <a:t> yang </a:t>
                      </a:r>
                      <a:r>
                        <a:rPr lang="en-US" sz="2200" baseline="0" dirty="0" err="1" smtClean="0"/>
                        <a:t>dipergunakan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oleh</a:t>
                      </a:r>
                      <a:r>
                        <a:rPr lang="en-US" sz="2200" baseline="0" dirty="0" smtClean="0"/>
                        <a:t> SPLN.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7.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</a:t>
                      </a:r>
                      <a:r>
                        <a:rPr lang="en-US" sz="2200" dirty="0" err="1" smtClean="0"/>
                        <a:t>Buana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</a:t>
                      </a:r>
                      <a:r>
                        <a:rPr lang="en-US" sz="2200" dirty="0" err="1" smtClean="0"/>
                        <a:t>Badan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Secara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subjektif</a:t>
                      </a:r>
                      <a:r>
                        <a:rPr lang="en-US" sz="2200" dirty="0" smtClean="0"/>
                        <a:t>, </a:t>
                      </a:r>
                      <a:r>
                        <a:rPr lang="en-US" sz="2200" dirty="0" err="1" smtClean="0"/>
                        <a:t>tetap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memiliki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kewajiban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sebagai</a:t>
                      </a:r>
                      <a:r>
                        <a:rPr lang="en-US" sz="2200" dirty="0" smtClean="0"/>
                        <a:t> SPDN,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tidak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memiliki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kewajiban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objektif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8.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PT. Horizon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SPDN </a:t>
                      </a:r>
                      <a:r>
                        <a:rPr lang="en-US" sz="2200" dirty="0" err="1" smtClean="0"/>
                        <a:t>Badan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Sekalipun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terjadi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pemindahan</a:t>
                      </a:r>
                      <a:r>
                        <a:rPr lang="en-US" sz="2200" dirty="0" smtClean="0"/>
                        <a:t>, </a:t>
                      </a:r>
                      <a:r>
                        <a:rPr lang="en-US" sz="2200" dirty="0" err="1" smtClean="0"/>
                        <a:t>tetap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berstatus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sebagai</a:t>
                      </a:r>
                      <a:r>
                        <a:rPr lang="en-US" sz="2200" dirty="0" smtClean="0"/>
                        <a:t> SPDN </a:t>
                      </a:r>
                      <a:r>
                        <a:rPr lang="en-US" sz="2200" dirty="0" err="1" smtClean="0"/>
                        <a:t>sebab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didirikan</a:t>
                      </a:r>
                      <a:r>
                        <a:rPr lang="en-US" sz="2200" dirty="0" smtClean="0"/>
                        <a:t> di Indonesia. </a:t>
                      </a:r>
                      <a:r>
                        <a:rPr lang="en-US" sz="2200" dirty="0" err="1" smtClean="0"/>
                        <a:t>Meski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demikian</a:t>
                      </a:r>
                      <a:r>
                        <a:rPr lang="en-US" sz="2200" dirty="0" smtClean="0"/>
                        <a:t>, </a:t>
                      </a:r>
                      <a:r>
                        <a:rPr lang="en-US" sz="2200" dirty="0" err="1" smtClean="0"/>
                        <a:t>setelah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pemindahan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tidak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memiliki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kewajiban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objektif</a:t>
                      </a:r>
                      <a:r>
                        <a:rPr lang="en-US" sz="2200" dirty="0" smtClean="0"/>
                        <a:t>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9.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Leipzig</a:t>
                      </a:r>
                      <a:r>
                        <a:rPr lang="en-US" sz="2200" baseline="0" dirty="0" smtClean="0"/>
                        <a:t> Ag.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SPLN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err="1" smtClean="0"/>
                        <a:t>Berkedudukan</a:t>
                      </a:r>
                      <a:r>
                        <a:rPr lang="en-US" sz="2200" baseline="0" dirty="0" smtClean="0"/>
                        <a:t> di </a:t>
                      </a:r>
                      <a:r>
                        <a:rPr lang="en-US" sz="2200" baseline="0" dirty="0" err="1" smtClean="0"/>
                        <a:t>luar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negeri</a:t>
                      </a:r>
                      <a:r>
                        <a:rPr lang="en-US" sz="2200" baseline="0" dirty="0" smtClean="0"/>
                        <a:t>, </a:t>
                      </a:r>
                      <a:r>
                        <a:rPr lang="en-US" sz="2200" baseline="0" dirty="0" err="1" smtClean="0"/>
                        <a:t>namun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</a:t>
                      </a:r>
                      <a:r>
                        <a:rPr lang="en-US" sz="2200" dirty="0" err="1" smtClean="0"/>
                        <a:t>enerima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penghasilan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penanaman</a:t>
                      </a:r>
                      <a:r>
                        <a:rPr lang="en-US" sz="2200" dirty="0" smtClean="0"/>
                        <a:t> modal di Indonesia.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Konigsberg</a:t>
                      </a:r>
                      <a:r>
                        <a:rPr lang="en-US" sz="2200" baseline="0" dirty="0" smtClean="0"/>
                        <a:t> Co.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SPLN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/>
                        <a:t>Showroom </a:t>
                      </a:r>
                      <a:r>
                        <a:rPr lang="en-US" sz="2200" dirty="0" err="1" smtClean="0"/>
                        <a:t>diperlakukan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sebagai</a:t>
                      </a:r>
                      <a:r>
                        <a:rPr lang="en-US" sz="2200" dirty="0" smtClean="0"/>
                        <a:t> BUT.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9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8CABB-5267-4948-A680-C0309B361C98}" type="slidenum">
              <a:rPr lang="en-US"/>
              <a:pPr/>
              <a:t>16</a:t>
            </a:fld>
            <a:endParaRPr lang="en-US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051720" y="3340393"/>
            <a:ext cx="5051907" cy="52065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Ditetapkan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oleh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D</a:t>
            </a:r>
            <a:r>
              <a:rPr lang="en-US" sz="2800" dirty="0" err="1" smtClean="0">
                <a:latin typeface="Tw Cen MT Condensed" pitchFamily="34" charset="0"/>
              </a:rPr>
              <a:t>irjen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ajak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711200" y="1484784"/>
            <a:ext cx="3257317" cy="1076325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Tempat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T</a:t>
            </a:r>
            <a:r>
              <a:rPr lang="en-US" sz="2800" dirty="0" err="1" smtClean="0">
                <a:latin typeface="Tw Cen MT Condensed" pitchFamily="34" charset="0"/>
              </a:rPr>
              <a:t>inggal</a:t>
            </a:r>
            <a:endParaRPr lang="en-US" sz="28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smtClean="0">
                <a:latin typeface="Tw Cen MT Condensed" pitchFamily="34" charset="0"/>
              </a:rPr>
              <a:t>Orang </a:t>
            </a:r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ribadi</a:t>
            </a:r>
            <a:endParaRPr lang="en-US" sz="2800" dirty="0" smtClean="0">
              <a:latin typeface="Tw Cen MT Condensed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363134" y="1931194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1185333" y="1759744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 flipH="1">
            <a:off x="3995936" y="4071942"/>
            <a:ext cx="1155700" cy="457200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1259632" y="4725144"/>
            <a:ext cx="6613490" cy="520655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Menurut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keadaan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sebenarnya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20497" name="AutoShape 17"/>
          <p:cNvSpPr>
            <a:spLocks noChangeArrowheads="1"/>
          </p:cNvSpPr>
          <p:nvPr/>
        </p:nvSpPr>
        <p:spPr bwMode="auto">
          <a:xfrm flipH="1">
            <a:off x="2820392" y="2710155"/>
            <a:ext cx="3479800" cy="457200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Tempat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Tinggal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/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Kedudukan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WP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2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(6)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5103423" y="1495156"/>
            <a:ext cx="3257317" cy="1076325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Tempat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>
                <a:latin typeface="Tw Cen MT Condensed" pitchFamily="34" charset="0"/>
              </a:rPr>
              <a:t>K</a:t>
            </a:r>
            <a:r>
              <a:rPr lang="en-US" sz="2800" dirty="0" err="1" smtClean="0">
                <a:latin typeface="Tw Cen MT Condensed" pitchFamily="34" charset="0"/>
              </a:rPr>
              <a:t>edudukan</a:t>
            </a:r>
            <a:endParaRPr lang="en-US" sz="28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Badan</a:t>
            </a:r>
            <a:endParaRPr lang="en-US" sz="2800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6143636" y="2132856"/>
            <a:ext cx="2714644" cy="46108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b="1" dirty="0" err="1">
                <a:latin typeface="Tw Cen MT Condensed" pitchFamily="34" charset="0"/>
              </a:rPr>
              <a:t>Warisan</a:t>
            </a:r>
            <a:r>
              <a:rPr lang="en-US" sz="2400" b="1" dirty="0">
                <a:latin typeface="Tw Cen MT Condensed" pitchFamily="34" charset="0"/>
              </a:rPr>
              <a:t> yang </a:t>
            </a:r>
            <a:r>
              <a:rPr lang="en-US" sz="2400" b="1" dirty="0" err="1">
                <a:latin typeface="Tw Cen MT Condensed" pitchFamily="34" charset="0"/>
              </a:rPr>
              <a:t>belum</a:t>
            </a:r>
            <a:r>
              <a:rPr lang="en-US" sz="2400" b="1" dirty="0">
                <a:latin typeface="Tw Cen MT Condensed" pitchFamily="34" charset="0"/>
              </a:rPr>
              <a:t> </a:t>
            </a:r>
            <a:r>
              <a:rPr lang="en-US" sz="2400" b="1" dirty="0" err="1">
                <a:latin typeface="Tw Cen MT Condensed" pitchFamily="34" charset="0"/>
              </a:rPr>
              <a:t>terbagi</a:t>
            </a:r>
            <a:endParaRPr lang="en-US" sz="2400" b="1" i="1" dirty="0">
              <a:latin typeface="Tw Cen MT Condensed" pitchFamily="34" charset="0"/>
            </a:endParaRPr>
          </a:p>
          <a:p>
            <a:pPr eaLnBrk="0" hangingPunct="0"/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400" b="1" dirty="0" err="1" smtClean="0">
                <a:latin typeface="Tw Cen MT Condensed" pitchFamily="34" charset="0"/>
              </a:rPr>
              <a:t>Mulai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  <a:endParaRPr lang="en-US" sz="2400" b="1" dirty="0">
              <a:latin typeface="Tw Cen MT Condensed" pitchFamily="34" charset="0"/>
            </a:endParaRPr>
          </a:p>
          <a:p>
            <a:pPr eaLnBrk="0" hangingPunct="0"/>
            <a:r>
              <a:rPr lang="en-US" sz="2400" dirty="0" err="1">
                <a:latin typeface="Tw Cen MT Condensed" pitchFamily="34" charset="0"/>
              </a:rPr>
              <a:t>Saat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timbulnya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warisan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b="1" i="1" dirty="0" smtClean="0">
              <a:latin typeface="Tw Cen MT Condensed" pitchFamily="34" charset="0"/>
            </a:endParaRPr>
          </a:p>
          <a:p>
            <a:pPr eaLnBrk="0" hangingPunct="0"/>
            <a:endParaRPr lang="en-US" sz="2400" b="1" dirty="0">
              <a:latin typeface="Tw Cen MT Condensed" pitchFamily="34" charset="0"/>
            </a:endParaRPr>
          </a:p>
          <a:p>
            <a:pPr algn="ctr" eaLnBrk="0" hangingPunct="0"/>
            <a:r>
              <a:rPr lang="en-US" sz="2400" b="1" dirty="0" err="1" smtClean="0">
                <a:latin typeface="Tw Cen MT Condensed" pitchFamily="34" charset="0"/>
              </a:rPr>
              <a:t>Berakhir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endParaRPr lang="en-US" sz="2400" dirty="0">
              <a:latin typeface="Tw Cen MT Condensed" pitchFamily="34" charset="0"/>
            </a:endParaRPr>
          </a:p>
          <a:p>
            <a:pPr eaLnBrk="0" hangingPunct="0"/>
            <a:r>
              <a:rPr lang="en-US" sz="2400" dirty="0" err="1">
                <a:latin typeface="Tw Cen MT Condensed" pitchFamily="34" charset="0"/>
              </a:rPr>
              <a:t>Saat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warisan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selesai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dibagikan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FF94-8265-4089-9977-6504EB22F57C}" type="slidenum">
              <a:rPr lang="en-US"/>
              <a:pPr/>
              <a:t>17</a:t>
            </a:fld>
            <a:endParaRPr lang="en-US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7158" y="1357298"/>
            <a:ext cx="8501122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b="1" dirty="0" err="1" smtClean="0">
                <a:latin typeface="Tw Cen MT Condensed" pitchFamily="34" charset="0"/>
              </a:rPr>
              <a:t>Subjek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>
                <a:latin typeface="Tw Cen MT Condensed" pitchFamily="34" charset="0"/>
              </a:rPr>
              <a:t>P</a:t>
            </a:r>
            <a:r>
              <a:rPr lang="en-US" sz="2400" b="1" dirty="0" err="1" smtClean="0">
                <a:latin typeface="Tw Cen MT Condensed" pitchFamily="34" charset="0"/>
              </a:rPr>
              <a:t>ajak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>
                <a:latin typeface="Tw Cen MT Condensed" pitchFamily="34" charset="0"/>
              </a:rPr>
              <a:t>D</a:t>
            </a:r>
            <a:r>
              <a:rPr lang="en-US" sz="2400" b="1" dirty="0" err="1" smtClean="0">
                <a:latin typeface="Tw Cen MT Condensed" pitchFamily="34" charset="0"/>
              </a:rPr>
              <a:t>alam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Negeri</a:t>
            </a:r>
            <a:endParaRPr lang="en-US" sz="2400" b="1" dirty="0" smtClean="0">
              <a:latin typeface="Tw Cen MT Condensed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7158" y="2132855"/>
            <a:ext cx="2714644" cy="46108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b="1" dirty="0" smtClean="0">
                <a:latin typeface="Tw Cen MT Condensed" pitchFamily="34" charset="0"/>
              </a:rPr>
              <a:t>Orang </a:t>
            </a:r>
            <a:r>
              <a:rPr lang="en-US" sz="2400" b="1" dirty="0" err="1" smtClean="0">
                <a:latin typeface="Tw Cen MT Condensed" pitchFamily="34" charset="0"/>
              </a:rPr>
              <a:t>Pribadi</a:t>
            </a: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/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Mulai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smtClean="0">
                <a:latin typeface="Tw Cen MT Condensed" pitchFamily="34" charset="0"/>
              </a:rPr>
              <a:t>- </a:t>
            </a:r>
            <a:r>
              <a:rPr lang="en-US" sz="2400" dirty="0" err="1">
                <a:latin typeface="Tw Cen MT Condensed" pitchFamily="34" charset="0"/>
              </a:rPr>
              <a:t>S</a:t>
            </a:r>
            <a:r>
              <a:rPr lang="en-US" sz="2400" dirty="0" err="1" smtClean="0">
                <a:latin typeface="Tw Cen MT Condensed" pitchFamily="34" charset="0"/>
              </a:rPr>
              <a:t>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dilahirkan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eaLnBrk="0" hangingPunct="0">
              <a:buFontTx/>
              <a:buChar char="-"/>
            </a:pP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berada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</a:p>
          <a:p>
            <a:pPr marL="166688" indent="-166688" eaLnBrk="0" hangingPunct="0"/>
            <a:r>
              <a:rPr lang="en-US" sz="2400" dirty="0" smtClean="0">
                <a:latin typeface="Tw Cen MT Condensed" pitchFamily="34" charset="0"/>
              </a:rPr>
              <a:t>   </a:t>
            </a:r>
            <a:r>
              <a:rPr lang="en-US" sz="2400" dirty="0" err="1" smtClean="0">
                <a:latin typeface="Tw Cen MT Condensed" pitchFamily="34" charset="0"/>
              </a:rPr>
              <a:t>berniat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tinggal</a:t>
            </a:r>
            <a:r>
              <a:rPr lang="en-US" sz="2400" dirty="0" smtClean="0">
                <a:latin typeface="Tw Cen MT Condensed" pitchFamily="34" charset="0"/>
              </a:rPr>
              <a:t>  di Indonesia.</a:t>
            </a:r>
          </a:p>
          <a:p>
            <a:pPr marL="166688" indent="-166688" eaLnBrk="0" hangingPunct="0"/>
            <a:endParaRPr lang="en-US" sz="2400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Berakhir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algn="just" eaLnBrk="0" hangingPunct="0"/>
            <a:r>
              <a:rPr lang="en-US" sz="2400" dirty="0" smtClean="0">
                <a:latin typeface="Tw Cen MT Condensed" pitchFamily="34" charset="0"/>
              </a:rPr>
              <a:t>- </a:t>
            </a:r>
            <a:r>
              <a:rPr lang="en-US" sz="2400" dirty="0" err="1">
                <a:latin typeface="Tw Cen MT Condensed" pitchFamily="34" charset="0"/>
              </a:rPr>
              <a:t>S</a:t>
            </a:r>
            <a:r>
              <a:rPr lang="en-US" sz="2400" dirty="0" err="1" smtClean="0">
                <a:latin typeface="Tw Cen MT Condensed" pitchFamily="34" charset="0"/>
              </a:rPr>
              <a:t>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meninggal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eaLnBrk="0" hangingPunct="0">
              <a:buFontTx/>
              <a:buChar char="-"/>
            </a:pP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Meninggalkan</a:t>
            </a:r>
            <a:r>
              <a:rPr lang="en-US" sz="2400" dirty="0" smtClean="0">
                <a:latin typeface="Tw Cen MT Condensed" pitchFamily="34" charset="0"/>
              </a:rPr>
              <a:t> Indonesia </a:t>
            </a:r>
          </a:p>
          <a:p>
            <a:pPr eaLnBrk="0" hangingPunct="0"/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selamanya</a:t>
            </a:r>
            <a:r>
              <a:rPr lang="en-US" sz="2400" dirty="0" smtClean="0">
                <a:latin typeface="Tw Cen MT Condensed" pitchFamily="34" charset="0"/>
              </a:rPr>
              <a:t>. </a:t>
            </a:r>
            <a:endParaRPr lang="en-US" sz="2400" b="1" dirty="0" smtClean="0">
              <a:latin typeface="Tw Cen MT Condensed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42853" y="2132856"/>
            <a:ext cx="2714644" cy="46108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b="1" dirty="0" err="1" smtClean="0">
                <a:latin typeface="Tw Cen MT Condensed" pitchFamily="34" charset="0"/>
              </a:rPr>
              <a:t>Badan</a:t>
            </a: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/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Mulai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didirikan</a:t>
            </a:r>
            <a:r>
              <a:rPr lang="en-US" sz="2400" dirty="0" smtClean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berkedudukan</a:t>
            </a:r>
            <a:r>
              <a:rPr lang="en-US" sz="2400" dirty="0" smtClean="0">
                <a:latin typeface="Tw Cen MT Condensed" pitchFamily="34" charset="0"/>
              </a:rPr>
              <a:t>  di Indonesia.</a:t>
            </a:r>
            <a:endParaRPr lang="en-US" sz="2400" b="1" dirty="0" smtClean="0">
              <a:latin typeface="Tw Cen MT Condensed" pitchFamily="34" charset="0"/>
            </a:endParaRPr>
          </a:p>
          <a:p>
            <a:pPr eaLnBrk="0" hangingPunct="0">
              <a:spcBef>
                <a:spcPts val="600"/>
              </a:spcBef>
            </a:pP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Berakhir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dibubarkan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berkedudukan</a:t>
            </a:r>
            <a:r>
              <a:rPr lang="en-US" sz="2400" dirty="0" smtClean="0">
                <a:latin typeface="Tw Cen MT Condensed" pitchFamily="34" charset="0"/>
              </a:rPr>
              <a:t> di Indonesia.</a:t>
            </a:r>
            <a:endParaRPr lang="en-US" sz="2400" b="1" dirty="0" smtClean="0">
              <a:latin typeface="Tw Cen MT Condensed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57158" y="2059260"/>
            <a:ext cx="2714644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86116" y="2059260"/>
            <a:ext cx="2714644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143636" y="2059260"/>
            <a:ext cx="2714644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Saat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Mulai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Akhir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Kewajiban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Subjektif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2A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(1), (2), (3), (4),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(5)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FF94-8265-4089-9977-6504EB22F57C}" type="slidenum">
              <a:rPr lang="en-US"/>
              <a:pPr/>
              <a:t>18</a:t>
            </a:fld>
            <a:endParaRPr lang="en-US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1106" y="1371691"/>
            <a:ext cx="8607174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b="1" dirty="0" err="1" smtClean="0">
                <a:latin typeface="Tw Cen MT Condensed" pitchFamily="34" charset="0"/>
              </a:rPr>
              <a:t>Subjek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>
                <a:latin typeface="Tw Cen MT Condensed" pitchFamily="34" charset="0"/>
              </a:rPr>
              <a:t>P</a:t>
            </a:r>
            <a:r>
              <a:rPr lang="en-US" sz="2400" b="1" dirty="0" err="1" smtClean="0">
                <a:latin typeface="Tw Cen MT Condensed" pitchFamily="34" charset="0"/>
              </a:rPr>
              <a:t>ajak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Luar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>
                <a:latin typeface="Tw Cen MT Condensed" pitchFamily="34" charset="0"/>
              </a:rPr>
              <a:t>N</a:t>
            </a:r>
            <a:r>
              <a:rPr lang="en-US" sz="2400" b="1" dirty="0" err="1" smtClean="0">
                <a:latin typeface="Tw Cen MT Condensed" pitchFamily="34" charset="0"/>
              </a:rPr>
              <a:t>egeri</a:t>
            </a:r>
            <a:endParaRPr lang="en-US" sz="2400" b="1" dirty="0" smtClean="0">
              <a:latin typeface="Tw Cen MT Condensed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1106" y="2187764"/>
            <a:ext cx="4214272" cy="35454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b="1" dirty="0" smtClean="0">
                <a:latin typeface="Tw Cen MT Condensed" pitchFamily="34" charset="0"/>
              </a:rPr>
              <a:t>Orang </a:t>
            </a:r>
            <a:r>
              <a:rPr lang="en-US" sz="2400" b="1" dirty="0" err="1" smtClean="0">
                <a:latin typeface="Tw Cen MT Condensed" pitchFamily="34" charset="0"/>
              </a:rPr>
              <a:t>Pribadi</a:t>
            </a: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/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Mulai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menerima</a:t>
            </a:r>
            <a:r>
              <a:rPr lang="en-US" sz="2400" dirty="0" smtClean="0">
                <a:latin typeface="Tw Cen MT Condensed" pitchFamily="34" charset="0"/>
              </a:rPr>
              <a:t>/</a:t>
            </a:r>
            <a:r>
              <a:rPr lang="en-US" sz="2400" dirty="0" err="1" smtClean="0">
                <a:latin typeface="Tw Cen MT Condensed" pitchFamily="34" charset="0"/>
              </a:rPr>
              <a:t>memperoleh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Indonesia.</a:t>
            </a: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Berakhir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menerima</a:t>
            </a:r>
            <a:r>
              <a:rPr lang="en-US" sz="2400" dirty="0" smtClean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memperoleh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Indonesia.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78516" y="2181022"/>
            <a:ext cx="4179764" cy="35454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b="1" dirty="0" err="1" smtClean="0">
                <a:latin typeface="Tw Cen MT Condensed" pitchFamily="34" charset="0"/>
              </a:rPr>
              <a:t>Badan</a:t>
            </a:r>
            <a:endParaRPr lang="en-US" sz="2400" b="1" dirty="0" smtClean="0">
              <a:latin typeface="Tw Cen MT Condensed" pitchFamily="34" charset="0"/>
            </a:endParaRPr>
          </a:p>
          <a:p>
            <a:pPr eaLnBrk="0" hangingPunct="0">
              <a:spcBef>
                <a:spcPts val="600"/>
              </a:spcBef>
            </a:pP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Mulai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melakukan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kegiatan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melalui</a:t>
            </a:r>
            <a:r>
              <a:rPr lang="en-US" sz="2400" dirty="0" smtClean="0">
                <a:latin typeface="Tw Cen MT Condensed" pitchFamily="34" charset="0"/>
              </a:rPr>
              <a:t> BUT di Indonesia.</a:t>
            </a:r>
          </a:p>
          <a:p>
            <a:pPr eaLnBrk="0" hangingPunct="0">
              <a:spcBef>
                <a:spcPts val="600"/>
              </a:spcBef>
            </a:pPr>
            <a:endParaRPr lang="en-US" sz="2400" b="1" dirty="0" smtClean="0">
              <a:latin typeface="Tw Cen MT Condensed" pitchFamily="34" charset="0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en-US" sz="2400" b="1" dirty="0" err="1" smtClean="0">
                <a:latin typeface="Tw Cen MT Condensed" pitchFamily="34" charset="0"/>
              </a:rPr>
              <a:t>Berakhir</a:t>
            </a:r>
            <a:r>
              <a:rPr lang="en-US" sz="2400" b="1" dirty="0" smtClean="0">
                <a:latin typeface="Tw Cen MT Condensed" pitchFamily="34" charset="0"/>
              </a:rPr>
              <a:t>:</a:t>
            </a:r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Saat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menjalankan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melalui</a:t>
            </a:r>
            <a:r>
              <a:rPr lang="en-US" sz="2400" dirty="0" smtClean="0">
                <a:latin typeface="Tw Cen MT Condensed" pitchFamily="34" charset="0"/>
              </a:rPr>
              <a:t> BUT di Indonesia.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357158" y="2059260"/>
            <a:ext cx="4070826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644008" y="2060848"/>
            <a:ext cx="421427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Saat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Mulai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Akhir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Kewajiban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Subjektif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2A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(1), (2), (3), (4),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(5)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6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F36F-0450-4A06-B053-6B401A0E7D2D}" type="slidenum">
              <a:rPr lang="en-US"/>
              <a:pPr/>
              <a:t>19</a:t>
            </a:fld>
            <a:endParaRPr lang="en-US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006452" y="1778406"/>
            <a:ext cx="5085828" cy="9515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K</a:t>
            </a:r>
            <a:r>
              <a:rPr lang="en-US" sz="2800" dirty="0" err="1" smtClean="0">
                <a:latin typeface="Tw Cen MT Condensed" pitchFamily="34" charset="0"/>
              </a:rPr>
              <a:t>ewajiban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subjektif</a:t>
            </a:r>
            <a:r>
              <a:rPr lang="en-US" sz="2800" dirty="0">
                <a:latin typeface="Tw Cen MT Condensed" pitchFamily="34" charset="0"/>
              </a:rPr>
              <a:t> </a:t>
            </a:r>
            <a:r>
              <a:rPr lang="en-US" sz="2800" dirty="0" smtClean="0">
                <a:latin typeface="Tw Cen MT Condensed" pitchFamily="34" charset="0"/>
              </a:rPr>
              <a:t>orang </a:t>
            </a:r>
            <a:r>
              <a:rPr lang="en-US" sz="2800" dirty="0" err="1" smtClean="0">
                <a:latin typeface="Tw Cen MT Condensed" pitchFamily="34" charset="0"/>
              </a:rPr>
              <a:t>pribadi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berada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bertempat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tinggal</a:t>
            </a:r>
            <a:r>
              <a:rPr lang="en-US" sz="2800" dirty="0" smtClean="0">
                <a:latin typeface="Tw Cen MT Condensed" pitchFamily="34" charset="0"/>
              </a:rPr>
              <a:t> di Indonesia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 flipH="1">
            <a:off x="3426434" y="4095353"/>
            <a:ext cx="2315633" cy="485775"/>
          </a:xfrm>
          <a:prstGeom prst="downArrow">
            <a:avLst>
              <a:gd name="adj1" fmla="val 50000"/>
              <a:gd name="adj2" fmla="val 50051"/>
            </a:avLst>
          </a:prstGeom>
          <a:solidFill>
            <a:srgbClr val="00C684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1800" b="1" dirty="0">
              <a:latin typeface="Tw Cen MT Condensed" pitchFamily="34" charset="0"/>
            </a:endParaRP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 flipH="1">
            <a:off x="3783624" y="2906936"/>
            <a:ext cx="1574800" cy="4500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Kewajiban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Subjektif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2A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(6)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484792" y="4698092"/>
            <a:ext cx="6172525" cy="520655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lvl="0" algn="ctr" eaLnBrk="0" hangingPunct="0"/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Bagian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menggantikan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800" dirty="0">
                <a:solidFill>
                  <a:prstClr val="black"/>
                </a:solidFill>
                <a:latin typeface="Tw Cen MT Condensed"/>
              </a:rPr>
              <a:t>.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006452" y="3412401"/>
            <a:ext cx="5085828" cy="5206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i="1" dirty="0" err="1">
                <a:latin typeface="Tw Cen MT Condensed" pitchFamily="34" charset="0"/>
              </a:rPr>
              <a:t>Hanya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meliputi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sebagian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dari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tahun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pajak</a:t>
            </a:r>
            <a:endParaRPr lang="en-US" sz="2800" i="1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31070" y="1399897"/>
            <a:ext cx="8905426" cy="516808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342900" indent="-342900">
              <a:buFontTx/>
              <a:buAutoNum type="alphaLcPeriod"/>
            </a:pPr>
            <a:r>
              <a:rPr lang="en-US" sz="2200" dirty="0" smtClean="0">
                <a:latin typeface="Tw Cen MT Condensed" pitchFamily="34" charset="0"/>
              </a:rPr>
              <a:t>Kantor </a:t>
            </a:r>
            <a:r>
              <a:rPr lang="en-US" sz="2200" dirty="0" err="1">
                <a:latin typeface="Tw Cen MT Condensed" pitchFamily="34" charset="0"/>
              </a:rPr>
              <a:t>perwakilan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negara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asing</a:t>
            </a:r>
            <a:r>
              <a:rPr lang="en-US" sz="2200" dirty="0" smtClean="0">
                <a:latin typeface="Tw Cen MT Condensed" pitchFamily="34" charset="0"/>
              </a:rPr>
              <a:t>; </a:t>
            </a:r>
          </a:p>
          <a:p>
            <a:pPr marL="342900" indent="-342900">
              <a:buFontTx/>
              <a:buAutoNum type="alphaLcPeriod"/>
            </a:pPr>
            <a:r>
              <a:rPr lang="en-US" sz="2200" dirty="0" err="1" smtClean="0">
                <a:latin typeface="Tw Cen MT Condensed" pitchFamily="34" charset="0"/>
              </a:rPr>
              <a:t>Pejabat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perwakilan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diplomatik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konsulat</a:t>
            </a:r>
            <a:r>
              <a:rPr lang="en-US" sz="2200" dirty="0">
                <a:latin typeface="Tw Cen MT Condensed" pitchFamily="34" charset="0"/>
              </a:rPr>
              <a:t> 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pejabat</a:t>
            </a:r>
            <a:r>
              <a:rPr lang="en-US" sz="2200" dirty="0">
                <a:latin typeface="Tw Cen MT Condensed" pitchFamily="34" charset="0"/>
              </a:rPr>
              <a:t> lain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negara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asing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orang yang </a:t>
            </a:r>
            <a:r>
              <a:rPr lang="en-US" sz="2200" dirty="0" err="1" smtClean="0">
                <a:latin typeface="Tw Cen MT Condensed" pitchFamily="34" charset="0"/>
              </a:rPr>
              <a:t>diperbantukan</a:t>
            </a:r>
            <a:r>
              <a:rPr lang="en-US" sz="2200" dirty="0" smtClean="0">
                <a:latin typeface="Tw Cen MT Condensed" pitchFamily="34" charset="0"/>
              </a:rPr>
              <a:t>/ </a:t>
            </a:r>
            <a:r>
              <a:rPr lang="en-US" sz="2200" dirty="0">
                <a:latin typeface="Tw Cen MT Condensed" pitchFamily="34" charset="0"/>
              </a:rPr>
              <a:t>yang </a:t>
            </a:r>
            <a:r>
              <a:rPr lang="en-US" sz="2200" dirty="0" err="1">
                <a:latin typeface="Tw Cen MT Condensed" pitchFamily="34" charset="0"/>
              </a:rPr>
              <a:t>bekerja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bertempat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tinggal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bersama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mereka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syarat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:</a:t>
            </a:r>
            <a:endParaRPr lang="en-US" sz="2200" dirty="0">
              <a:latin typeface="Tw Cen MT Condensed" pitchFamily="34" charset="0"/>
            </a:endParaRPr>
          </a:p>
          <a:p>
            <a:pPr marL="228600" indent="-228600"/>
            <a:r>
              <a:rPr lang="en-US" sz="2200" dirty="0" smtClean="0">
                <a:latin typeface="Tw Cen MT Condensed" pitchFamily="34" charset="0"/>
              </a:rPr>
              <a:t>		</a:t>
            </a:r>
            <a:r>
              <a:rPr lang="en-US" sz="2200" dirty="0" err="1" smtClean="0">
                <a:latin typeface="Tw Cen MT Condensed" pitchFamily="34" charset="0"/>
              </a:rPr>
              <a:t>Bukan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warga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negara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Indonesia;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endParaRPr lang="en-US" sz="2200" dirty="0">
              <a:latin typeface="Tw Cen MT Condensed" pitchFamily="34" charset="0"/>
            </a:endParaRPr>
          </a:p>
          <a:p>
            <a:pPr marL="228600" indent="-228600" algn="just"/>
            <a:r>
              <a:rPr lang="en-US" sz="2200" dirty="0" smtClean="0">
                <a:latin typeface="Tw Cen MT Condensed" pitchFamily="34" charset="0"/>
              </a:rPr>
              <a:t>		Di Indonesia </a:t>
            </a:r>
            <a:r>
              <a:rPr lang="en-US" sz="2200" dirty="0" err="1">
                <a:latin typeface="Tw Cen MT Condensed" pitchFamily="34" charset="0"/>
              </a:rPr>
              <a:t>tidak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menerima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memperoleh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penghasilan</a:t>
            </a:r>
            <a:r>
              <a:rPr lang="en-US" sz="2200" dirty="0">
                <a:latin typeface="Tw Cen MT Condensed" pitchFamily="34" charset="0"/>
              </a:rPr>
              <a:t> di </a:t>
            </a:r>
            <a:r>
              <a:rPr lang="en-US" sz="2200" dirty="0" err="1">
                <a:latin typeface="Tw Cen MT Condensed" pitchFamily="34" charset="0"/>
              </a:rPr>
              <a:t>luar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jabatan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	</a:t>
            </a:r>
            <a:r>
              <a:rPr lang="en-US" sz="2200" dirty="0" err="1" smtClean="0">
                <a:latin typeface="Tw Cen MT Condensed" pitchFamily="34" charset="0"/>
              </a:rPr>
              <a:t>pekerjaannya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tersebut</a:t>
            </a:r>
            <a:r>
              <a:rPr lang="en-US" sz="2200" dirty="0" smtClean="0">
                <a:latin typeface="Tw Cen MT Condensed" pitchFamily="34" charset="0"/>
              </a:rPr>
              <a:t>; </a:t>
            </a:r>
            <a:r>
              <a:rPr lang="en-US" sz="2200" dirty="0" err="1">
                <a:latin typeface="Tw Cen MT Condensed" pitchFamily="34" charset="0"/>
              </a:rPr>
              <a:t>serta</a:t>
            </a:r>
            <a:r>
              <a:rPr lang="en-US" sz="2200" dirty="0">
                <a:latin typeface="Tw Cen MT Condensed" pitchFamily="34" charset="0"/>
              </a:rPr>
              <a:t> </a:t>
            </a:r>
          </a:p>
          <a:p>
            <a:pPr marL="228600" indent="-228600">
              <a:tabLst>
                <a:tab pos="571500" algn="l"/>
              </a:tabLst>
            </a:pPr>
            <a:r>
              <a:rPr lang="en-US" sz="2200" dirty="0" smtClean="0">
                <a:latin typeface="Tw Cen MT Condensed" pitchFamily="34" charset="0"/>
              </a:rPr>
              <a:t>			Negara </a:t>
            </a:r>
            <a:r>
              <a:rPr lang="en-US" sz="2200" dirty="0" err="1">
                <a:latin typeface="Tw Cen MT Condensed" pitchFamily="34" charset="0"/>
              </a:rPr>
              <a:t>bersangkutan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memberikan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perlakuan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timbal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balik</a:t>
            </a:r>
            <a:r>
              <a:rPr lang="en-US" sz="2200" dirty="0">
                <a:latin typeface="Tw Cen MT Condensed" pitchFamily="34" charset="0"/>
              </a:rPr>
              <a:t>;</a:t>
            </a:r>
            <a:r>
              <a:rPr lang="en-US" sz="2200" dirty="0" smtClean="0">
                <a:latin typeface="Tw Cen MT Condensed" pitchFamily="34" charset="0"/>
              </a:rPr>
              <a:t> </a:t>
            </a:r>
          </a:p>
          <a:p>
            <a:pPr marL="347663" indent="-347663">
              <a:buFont typeface="+mj-lt"/>
              <a:buAutoNum type="alphaLcPeriod" startAt="3"/>
            </a:pPr>
            <a:r>
              <a:rPr lang="en-US" sz="2200" dirty="0" err="1" smtClean="0">
                <a:latin typeface="Tw Cen MT Condensed" pitchFamily="34" charset="0"/>
              </a:rPr>
              <a:t>Organisasi</a:t>
            </a:r>
            <a:r>
              <a:rPr lang="en-US" sz="2200" dirty="0" smtClean="0">
                <a:latin typeface="Tw Cen MT Condensed" pitchFamily="34" charset="0"/>
              </a:rPr>
              <a:t> - </a:t>
            </a:r>
            <a:r>
              <a:rPr lang="en-US" sz="2200" dirty="0" err="1" smtClean="0">
                <a:latin typeface="Tw Cen MT Condensed" pitchFamily="34" charset="0"/>
              </a:rPr>
              <a:t>organisasi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internasional</a:t>
            </a:r>
            <a:r>
              <a:rPr lang="en-US" sz="2200" dirty="0" smtClean="0">
                <a:latin typeface="Tw Cen MT Condensed" pitchFamily="34" charset="0"/>
              </a:rPr>
              <a:t>, yang </a:t>
            </a:r>
            <a:r>
              <a:rPr lang="en-US" sz="2200" dirty="0" err="1" smtClean="0">
                <a:latin typeface="Tw Cen MT Condensed" pitchFamily="34" charset="0"/>
              </a:rPr>
              <a:t>ditetapkan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Menkeu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dengan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syarat</a:t>
            </a:r>
            <a:r>
              <a:rPr lang="en-US" sz="2200" dirty="0" smtClean="0">
                <a:latin typeface="Tw Cen MT Condensed" pitchFamily="34" charset="0"/>
              </a:rPr>
              <a:t>: </a:t>
            </a:r>
          </a:p>
          <a:p>
            <a:pPr marL="228600" indent="-228600"/>
            <a:r>
              <a:rPr lang="en-US" sz="2200" dirty="0" smtClean="0">
                <a:latin typeface="Tw Cen MT Condensed" pitchFamily="34" charset="0"/>
              </a:rPr>
              <a:t>		Indonesia </a:t>
            </a:r>
            <a:r>
              <a:rPr lang="en-US" sz="2200" dirty="0" err="1">
                <a:latin typeface="Tw Cen MT Condensed" pitchFamily="34" charset="0"/>
              </a:rPr>
              <a:t>menjadi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anggota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organisasi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tersebut</a:t>
            </a:r>
            <a:r>
              <a:rPr lang="en-US" sz="2200" dirty="0">
                <a:latin typeface="Tw Cen MT Condensed" pitchFamily="34" charset="0"/>
              </a:rPr>
              <a:t>; 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	</a:t>
            </a:r>
          </a:p>
          <a:p>
            <a:pPr marL="228600" indent="-228600" algn="just"/>
            <a:r>
              <a:rPr lang="en-US" sz="2200" dirty="0">
                <a:latin typeface="Tw Cen MT Condensed" pitchFamily="34" charset="0"/>
              </a:rPr>
              <a:t>	</a:t>
            </a:r>
            <a:r>
              <a:rPr lang="en-US" sz="2200" dirty="0" smtClean="0">
                <a:latin typeface="Tw Cen MT Condensed" pitchFamily="34" charset="0"/>
              </a:rPr>
              <a:t>	</a:t>
            </a:r>
            <a:r>
              <a:rPr lang="en-US" sz="2200" dirty="0" err="1" smtClean="0">
                <a:latin typeface="Tw Cen MT Condensed" pitchFamily="34" charset="0"/>
              </a:rPr>
              <a:t>Tidak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menjalankan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usaha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kegiatan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lain </a:t>
            </a:r>
            <a:r>
              <a:rPr lang="en-US" sz="2200" dirty="0" err="1">
                <a:latin typeface="Tw Cen MT Condensed" pitchFamily="34" charset="0"/>
              </a:rPr>
              <a:t>untuk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memperoleh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penghasilan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	Indonesia </a:t>
            </a:r>
            <a:r>
              <a:rPr lang="en-US" sz="2200" dirty="0" err="1">
                <a:latin typeface="Tw Cen MT Condensed" pitchFamily="34" charset="0"/>
              </a:rPr>
              <a:t>selain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memberikan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pinjaman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kepada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pemerintah</a:t>
            </a:r>
            <a:r>
              <a:rPr lang="en-US" sz="2200" dirty="0">
                <a:latin typeface="Tw Cen MT Condensed" pitchFamily="34" charset="0"/>
              </a:rPr>
              <a:t> yang </a:t>
            </a:r>
            <a:r>
              <a:rPr lang="en-US" sz="2200" dirty="0" err="1">
                <a:latin typeface="Tw Cen MT Condensed" pitchFamily="34" charset="0"/>
              </a:rPr>
              <a:t>dananya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berasal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iuran</a:t>
            </a:r>
            <a:r>
              <a:rPr lang="en-US" sz="2200" dirty="0" smtClean="0">
                <a:latin typeface="Tw Cen MT Condensed" pitchFamily="34" charset="0"/>
              </a:rPr>
              <a:t> 	</a:t>
            </a:r>
            <a:r>
              <a:rPr lang="en-US" sz="2200" dirty="0" err="1" smtClean="0">
                <a:latin typeface="Tw Cen MT Condensed" pitchFamily="34" charset="0"/>
              </a:rPr>
              <a:t>para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anggota</a:t>
            </a:r>
            <a:r>
              <a:rPr lang="en-US" sz="2200" dirty="0">
                <a:latin typeface="Tw Cen MT Condensed" pitchFamily="34" charset="0"/>
              </a:rPr>
              <a:t>; </a:t>
            </a:r>
          </a:p>
          <a:p>
            <a:pPr marL="347663" indent="-347663" algn="just">
              <a:buFont typeface="+mj-lt"/>
              <a:buAutoNum type="alphaLcPeriod" startAt="4"/>
            </a:pPr>
            <a:r>
              <a:rPr lang="en-US" sz="2200" dirty="0" err="1" smtClean="0">
                <a:latin typeface="Tw Cen MT Condensed" pitchFamily="34" charset="0"/>
              </a:rPr>
              <a:t>Pejabat</a:t>
            </a:r>
            <a:r>
              <a:rPr lang="en-US" sz="2200" dirty="0" smtClean="0">
                <a:latin typeface="Tw Cen MT Condensed" pitchFamily="34" charset="0"/>
              </a:rPr>
              <a:t> - </a:t>
            </a:r>
            <a:r>
              <a:rPr lang="en-US" sz="2200" dirty="0" err="1" smtClean="0">
                <a:latin typeface="Tw Cen MT Condensed" pitchFamily="34" charset="0"/>
              </a:rPr>
              <a:t>pejabat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perwakilan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organisasi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internasional</a:t>
            </a:r>
            <a:r>
              <a:rPr lang="en-US" sz="2200" dirty="0">
                <a:latin typeface="Tw Cen MT Condensed" pitchFamily="34" charset="0"/>
              </a:rPr>
              <a:t>  </a:t>
            </a:r>
            <a:r>
              <a:rPr lang="en-US" sz="2200" dirty="0" smtClean="0">
                <a:latin typeface="Tw Cen MT Condensed" pitchFamily="34" charset="0"/>
              </a:rPr>
              <a:t>(c) </a:t>
            </a:r>
            <a:r>
              <a:rPr lang="en-US" sz="2200" dirty="0" err="1">
                <a:latin typeface="Tw Cen MT Condensed" pitchFamily="34" charset="0"/>
              </a:rPr>
              <a:t>dengan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syarat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bukan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warga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negara</a:t>
            </a:r>
            <a:r>
              <a:rPr lang="en-US" sz="2200" dirty="0">
                <a:latin typeface="Tw Cen MT Condensed" pitchFamily="34" charset="0"/>
              </a:rPr>
              <a:t> Indonesia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tidak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menjalankan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usaha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kegiatan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pekerjaan</a:t>
            </a:r>
            <a:r>
              <a:rPr lang="en-US" sz="2200" dirty="0">
                <a:latin typeface="Tw Cen MT Condensed" pitchFamily="34" charset="0"/>
              </a:rPr>
              <a:t> lain </a:t>
            </a:r>
            <a:r>
              <a:rPr lang="en-US" sz="2200" dirty="0" err="1">
                <a:latin typeface="Tw Cen MT Condensed" pitchFamily="34" charset="0"/>
              </a:rPr>
              <a:t>untuk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memperoleh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penghasilan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Indonesia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35D2-84DB-4584-9DE7-9D175EC19EE5}" type="slidenum">
              <a:rPr lang="en-US"/>
              <a:pPr/>
              <a:t>20</a:t>
            </a:fld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Tidak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Termasuk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Subjek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3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4 s/ d </a:t>
            </a:r>
            <a:r>
              <a:rPr lang="es-ES" dirty="0" err="1" smtClean="0"/>
              <a:t>Pasal</a:t>
            </a:r>
            <a:r>
              <a:rPr lang="es-ES" dirty="0" smtClean="0"/>
              <a:t> 15</a:t>
            </a:r>
          </a:p>
          <a:p>
            <a:r>
              <a:rPr lang="es-ES" dirty="0" smtClean="0"/>
              <a:t>UU </a:t>
            </a:r>
            <a:r>
              <a:rPr lang="es-ES" dirty="0" err="1" smtClean="0"/>
              <a:t>Pajak</a:t>
            </a:r>
            <a:r>
              <a:rPr lang="es-ES" dirty="0" smtClean="0"/>
              <a:t> </a:t>
            </a:r>
            <a:r>
              <a:rPr lang="es-ES" dirty="0" err="1" smtClean="0"/>
              <a:t>Penghasilan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Objek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Pajak</a:t>
            </a: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w Cen MT Condensed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89FE-D59B-4596-B216-D3E89AAB16AC}" type="slidenum">
              <a:rPr lang="en-US"/>
              <a:pPr/>
              <a:t>22</a:t>
            </a:fld>
            <a:endParaRPr 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920738" y="1700808"/>
            <a:ext cx="7302524" cy="2244204"/>
          </a:xfrm>
          <a:prstGeom prst="rect">
            <a:avLst/>
          </a:prstGeom>
          <a:solidFill>
            <a:srgbClr val="FFC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spcAft>
                <a:spcPts val="0"/>
              </a:spcAft>
            </a:pPr>
            <a:r>
              <a:rPr lang="en-US" sz="2800" dirty="0" err="1" smtClean="0">
                <a:latin typeface="Tw Cen MT Condensed" pitchFamily="34" charset="0"/>
              </a:rPr>
              <a:t>Merupakan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setiap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tambahan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kemampuan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ekonomis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dirty="0" smtClean="0">
                <a:latin typeface="Tw Cen MT Condensed" pitchFamily="34" charset="0"/>
              </a:rPr>
              <a:t>yang:</a:t>
            </a:r>
            <a:r>
              <a:rPr lang="en-US" sz="2800" i="1" dirty="0" smtClean="0">
                <a:latin typeface="Tw Cen MT Condensed" pitchFamily="34" charset="0"/>
              </a:rPr>
              <a:t> </a:t>
            </a:r>
            <a:endParaRPr lang="en-US" sz="2800" dirty="0" smtClean="0">
              <a:latin typeface="Tw Cen MT Condensed" pitchFamily="34" charset="0"/>
            </a:endParaRPr>
          </a:p>
          <a:p>
            <a:pPr marL="342900" indent="-342900" eaLnBrk="0" hangingPunct="0"/>
            <a:r>
              <a:rPr lang="en-US" sz="2800" dirty="0" smtClean="0">
                <a:latin typeface="Tw Cen MT Condensed" pitchFamily="34" charset="0"/>
              </a:rPr>
              <a:t>- 	</a:t>
            </a:r>
            <a:r>
              <a:rPr lang="en-US" sz="2800" i="1" dirty="0" err="1" smtClean="0">
                <a:latin typeface="Tw Cen MT Condensed" pitchFamily="34" charset="0"/>
              </a:rPr>
              <a:t>Diterima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diperoleh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wajib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>
                <a:latin typeface="Tw Cen MT Condensed" pitchFamily="34" charset="0"/>
              </a:rPr>
              <a:t>.</a:t>
            </a:r>
            <a:endParaRPr lang="en-US" sz="2800" dirty="0" smtClean="0">
              <a:latin typeface="Tw Cen MT Condensed" pitchFamily="34" charset="0"/>
            </a:endParaRPr>
          </a:p>
          <a:p>
            <a:pPr marL="342900" indent="-342900" eaLnBrk="0" hangingPunct="0"/>
            <a:r>
              <a:rPr lang="en-US" sz="2800" dirty="0" smtClean="0">
                <a:latin typeface="Tw Cen MT Condensed" pitchFamily="34" charset="0"/>
              </a:rPr>
              <a:t>- 	</a:t>
            </a:r>
            <a:r>
              <a:rPr lang="en-US" sz="2800" dirty="0" err="1">
                <a:latin typeface="Tw Cen MT Condensed" pitchFamily="34" charset="0"/>
              </a:rPr>
              <a:t>B</a:t>
            </a:r>
            <a:r>
              <a:rPr lang="en-US" sz="2800" dirty="0" err="1" smtClean="0">
                <a:latin typeface="Tw Cen MT Condensed" pitchFamily="34" charset="0"/>
              </a:rPr>
              <a:t>erasal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dari</a:t>
            </a:r>
            <a:r>
              <a:rPr lang="en-US" sz="2800" i="1" dirty="0" smtClean="0">
                <a:latin typeface="Tw Cen MT Condensed" pitchFamily="34" charset="0"/>
              </a:rPr>
              <a:t> Indonesia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maupun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dari</a:t>
            </a:r>
            <a:r>
              <a:rPr lang="en-US" sz="2800" i="1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luar</a:t>
            </a:r>
            <a:r>
              <a:rPr lang="en-US" sz="2800" i="1" dirty="0" smtClean="0">
                <a:latin typeface="Tw Cen MT Condensed" pitchFamily="34" charset="0"/>
              </a:rPr>
              <a:t> Indonesia</a:t>
            </a:r>
            <a:r>
              <a:rPr lang="en-US" sz="2800" dirty="0" smtClean="0">
                <a:latin typeface="Tw Cen MT Condensed" pitchFamily="34" charset="0"/>
              </a:rPr>
              <a:t>. </a:t>
            </a:r>
          </a:p>
          <a:p>
            <a:pPr marL="342900" indent="-342900" eaLnBrk="0" hangingPunct="0"/>
            <a:r>
              <a:rPr lang="en-US" sz="2800" dirty="0" smtClean="0">
                <a:latin typeface="Tw Cen MT Condensed" pitchFamily="34" charset="0"/>
              </a:rPr>
              <a:t>- 	</a:t>
            </a:r>
            <a:r>
              <a:rPr lang="en-US" sz="2800" dirty="0" err="1">
                <a:latin typeface="Tw Cen MT Condensed" pitchFamily="34" charset="0"/>
              </a:rPr>
              <a:t>D</a:t>
            </a:r>
            <a:r>
              <a:rPr lang="en-US" sz="2800" dirty="0" err="1" smtClean="0">
                <a:latin typeface="Tw Cen MT Condensed" pitchFamily="34" charset="0"/>
              </a:rPr>
              <a:t>apat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dipakai</a:t>
            </a:r>
            <a:r>
              <a:rPr lang="en-US" sz="2800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untuk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konsumsi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untuk</a:t>
            </a:r>
            <a:r>
              <a:rPr lang="en-US" sz="2800" i="1" dirty="0" smtClean="0">
                <a:latin typeface="Tw Cen MT Condensed" pitchFamily="34" charset="0"/>
              </a:rPr>
              <a:t>  </a:t>
            </a:r>
            <a:r>
              <a:rPr lang="en-US" sz="2800" i="1" dirty="0" err="1" smtClean="0">
                <a:latin typeface="Tw Cen MT Condensed" pitchFamily="34" charset="0"/>
              </a:rPr>
              <a:t>menambah</a:t>
            </a:r>
            <a:r>
              <a:rPr lang="en-US" sz="2800" i="1" dirty="0" smtClean="0">
                <a:latin typeface="Tw Cen MT Condensed" pitchFamily="34" charset="0"/>
              </a:rPr>
              <a:t> </a:t>
            </a:r>
            <a:r>
              <a:rPr lang="en-US" sz="2800" i="1" dirty="0" err="1" smtClean="0">
                <a:latin typeface="Tw Cen MT Condensed" pitchFamily="34" charset="0"/>
              </a:rPr>
              <a:t>kekayaan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wajib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pajak</a:t>
            </a:r>
            <a:r>
              <a:rPr lang="en-US" sz="2800" dirty="0">
                <a:latin typeface="Tw Cen MT Condensed" pitchFamily="34" charset="0"/>
              </a:rPr>
              <a:t>.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13834" y="502444"/>
            <a:ext cx="236431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 flipH="1">
            <a:off x="3797300" y="4077072"/>
            <a:ext cx="1524000" cy="57596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Definisi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930132" y="4770002"/>
            <a:ext cx="7302524" cy="520655"/>
          </a:xfrm>
          <a:prstGeom prst="rect">
            <a:avLst/>
          </a:prstGeom>
          <a:solidFill>
            <a:srgbClr val="FFC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i="1" dirty="0" err="1">
                <a:latin typeface="Tw Cen MT Condensed" pitchFamily="34" charset="0"/>
              </a:rPr>
              <a:t>Dengan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nama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dan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dalam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bentuk</a:t>
            </a:r>
            <a:r>
              <a:rPr lang="en-US" sz="2800" i="1" dirty="0">
                <a:latin typeface="Tw Cen MT Condensed" pitchFamily="34" charset="0"/>
              </a:rPr>
              <a:t> </a:t>
            </a:r>
            <a:r>
              <a:rPr lang="en-US" sz="2800" i="1" dirty="0" err="1">
                <a:latin typeface="Tw Cen MT Condensed" pitchFamily="34" charset="0"/>
              </a:rPr>
              <a:t>apapun</a:t>
            </a:r>
            <a:endParaRPr lang="en-US" sz="2800" i="1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Klasifikasi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25127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6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1472" y="2204864"/>
            <a:ext cx="8001056" cy="2246769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/>
              <a:t>penghasilan</a:t>
            </a:r>
            <a:r>
              <a:rPr lang="en-US" sz="2400" dirty="0"/>
              <a:t>  </a:t>
            </a:r>
            <a:r>
              <a:rPr lang="en-US" sz="2400" dirty="0" err="1"/>
              <a:t>digabungkan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.</a:t>
            </a:r>
            <a:endParaRPr lang="en-US" sz="2400" dirty="0"/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menderita</a:t>
            </a:r>
            <a:r>
              <a:rPr lang="en-US" sz="2400" dirty="0"/>
              <a:t> </a:t>
            </a:r>
            <a:r>
              <a:rPr lang="en-US" sz="2400" dirty="0" err="1"/>
              <a:t>kerugian</a:t>
            </a:r>
            <a:r>
              <a:rPr lang="en-US" sz="2400" dirty="0"/>
              <a:t> </a:t>
            </a:r>
            <a:r>
              <a:rPr lang="en-US" sz="2400" dirty="0" err="1"/>
              <a:t>dikompensasikan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penghasilan</a:t>
            </a:r>
            <a:r>
              <a:rPr lang="en-US" sz="2400" dirty="0"/>
              <a:t> lain </a:t>
            </a:r>
            <a:r>
              <a:rPr lang="en-US" sz="2400" dirty="0" err="1"/>
              <a:t>kecuali</a:t>
            </a:r>
            <a:r>
              <a:rPr lang="en-US" sz="2400" dirty="0"/>
              <a:t> </a:t>
            </a:r>
            <a:r>
              <a:rPr lang="en-US" sz="2400" dirty="0" err="1"/>
              <a:t>kerugian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negeri</a:t>
            </a:r>
            <a:r>
              <a:rPr lang="en-US" sz="2400" dirty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penghasilan</a:t>
            </a:r>
            <a:r>
              <a:rPr lang="en-US" sz="2400" dirty="0"/>
              <a:t> </a:t>
            </a:r>
            <a:r>
              <a:rPr lang="en-US" sz="2400" dirty="0" err="1"/>
              <a:t>dikenakan</a:t>
            </a:r>
            <a:r>
              <a:rPr lang="en-US" sz="2400" dirty="0"/>
              <a:t> final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dikecualikan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digabungkan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302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2613536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a. 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enggantian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berkenaan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jasa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gaji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upah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tunjangan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honorarium,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komisi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bonus,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gratifikasi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pensiun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lainnya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kecuali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ditentukan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lain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UU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>
              <a:latin typeface="Tw Cen MT Condensed" pitchFamily="34" charset="0"/>
              <a:cs typeface="Arial" pitchFamily="34" charset="0"/>
            </a:endParaRPr>
          </a:p>
          <a:p>
            <a:pPr marL="457200" lvl="0" indent="-457200" algn="just" eaLnBrk="0" hangingPunct="0"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b. 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adiah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undian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kegiatan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penghargaan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>
              <a:latin typeface="Tw Cen MT Condensed" pitchFamily="34" charset="0"/>
              <a:cs typeface="Arial" pitchFamily="34" charset="0"/>
            </a:endParaRPr>
          </a:p>
          <a:p>
            <a:pPr marL="457200" lvl="0" indent="-457200" algn="just" eaLnBrk="0" hangingPunct="0">
              <a:spcBef>
                <a:spcPts val="1200"/>
              </a:spcBef>
              <a:buFontTx/>
              <a:buAutoNum type="alphaLcPeriod" startAt="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aba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95536" y="1412776"/>
            <a:ext cx="8352928" cy="516808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 eaLnBrk="0" hangingPunct="0">
              <a:buFont typeface="+mj-lt"/>
              <a:buAutoNum type="alphaLcPeriod" startAt="4"/>
            </a:pPr>
            <a:r>
              <a:rPr lang="en-US" sz="22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Keuntungan</a:t>
            </a:r>
            <a:r>
              <a:rPr lang="en-US" sz="22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penjualan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pengalihan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  </a:t>
            </a:r>
          </a:p>
          <a:p>
            <a:pPr marL="798513" lvl="0" indent="-341313" algn="just" eaLnBrk="0" hangingPunct="0">
              <a:buFont typeface="+mj-lt"/>
              <a:buAutoNum type="romanLcPeriod"/>
            </a:pPr>
            <a:r>
              <a:rPr lang="en-US" sz="22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Keuntungan</a:t>
            </a:r>
            <a:r>
              <a:rPr lang="en-US" sz="22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pengalihan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pengganti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penyertaan</a:t>
            </a:r>
            <a:r>
              <a:rPr lang="en-US" sz="22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modal;  </a:t>
            </a:r>
          </a:p>
          <a:p>
            <a:pPr marL="798513" lvl="0" indent="-341313" algn="just" eaLnBrk="0" hangingPunct="0">
              <a:buFont typeface="+mj-lt"/>
              <a:buAutoNum type="romanLcPeriod"/>
            </a:pPr>
            <a:r>
              <a:rPr lang="en-US" sz="2200" dirty="0" err="1" smtClean="0">
                <a:latin typeface="Tw Cen MT Condensed" pitchFamily="34" charset="0"/>
              </a:rPr>
              <a:t>Keuntungan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karena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pengalihan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harta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kepada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pemegang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saham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sekutu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anggota</a:t>
            </a:r>
            <a:r>
              <a:rPr lang="en-US" sz="2200" dirty="0">
                <a:latin typeface="Tw Cen MT Condensed" pitchFamily="34" charset="0"/>
              </a:rPr>
              <a:t> yang </a:t>
            </a:r>
            <a:r>
              <a:rPr lang="en-US" sz="2200" dirty="0" err="1">
                <a:latin typeface="Tw Cen MT Condensed" pitchFamily="34" charset="0"/>
              </a:rPr>
              <a:t>diperoleh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perseroan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persekutuan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badan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lainnya</a:t>
            </a:r>
            <a:r>
              <a:rPr lang="en-US" sz="2200" dirty="0">
                <a:latin typeface="Tw Cen MT Condensed" pitchFamily="34" charset="0"/>
              </a:rPr>
              <a:t>;  </a:t>
            </a:r>
          </a:p>
          <a:p>
            <a:pPr marL="798513" lvl="0" indent="-341313" algn="just" eaLnBrk="0" hangingPunct="0">
              <a:buFont typeface="+mj-lt"/>
              <a:buAutoNum type="romanLcPeriod"/>
            </a:pPr>
            <a:r>
              <a:rPr lang="en-US" sz="2200" dirty="0" err="1" smtClean="0">
                <a:latin typeface="Tw Cen MT Condensed" pitchFamily="34" charset="0"/>
              </a:rPr>
              <a:t>Keuntungan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karena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likuidasi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penggabungan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peleburan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pemekaran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pemecahan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pengambilalihan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usaha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reorganisasi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nama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dalam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bentuk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apa</a:t>
            </a:r>
            <a:r>
              <a:rPr lang="en-US" sz="2200" dirty="0">
                <a:latin typeface="Tw Cen MT Condensed" pitchFamily="34" charset="0"/>
              </a:rPr>
              <a:t> pun; </a:t>
            </a:r>
          </a:p>
          <a:p>
            <a:pPr marL="798513" lvl="0" indent="-341313" algn="just" eaLnBrk="0" hangingPunct="0">
              <a:buFont typeface="+mj-lt"/>
              <a:buAutoNum type="romanLcPeriod"/>
            </a:pPr>
            <a:r>
              <a:rPr lang="en-US" sz="2200" dirty="0" err="1" smtClean="0">
                <a:latin typeface="Tw Cen MT Condensed" pitchFamily="34" charset="0"/>
              </a:rPr>
              <a:t>Keuntungan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karena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pengalihan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harta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berupa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hibah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bantuan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sumbangan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kecuali</a:t>
            </a:r>
            <a:r>
              <a:rPr lang="en-US" sz="2200" dirty="0">
                <a:latin typeface="Tw Cen MT Condensed" pitchFamily="34" charset="0"/>
              </a:rPr>
              <a:t> yang </a:t>
            </a:r>
            <a:r>
              <a:rPr lang="en-US" sz="2200" dirty="0" err="1">
                <a:latin typeface="Tw Cen MT Condensed" pitchFamily="34" charset="0"/>
              </a:rPr>
              <a:t>diberikan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kepada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keluarga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sedarah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garis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keturunan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lurus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satu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derajat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badan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keagamaan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pendidikan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sosial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termasuk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yayasan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koperasi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orang </a:t>
            </a:r>
            <a:r>
              <a:rPr lang="en-US" sz="2200" dirty="0" err="1">
                <a:latin typeface="Tw Cen MT Condensed" pitchFamily="34" charset="0"/>
              </a:rPr>
              <a:t>pribadi</a:t>
            </a:r>
            <a:r>
              <a:rPr lang="en-US" sz="2200" dirty="0">
                <a:latin typeface="Tw Cen MT Condensed" pitchFamily="34" charset="0"/>
              </a:rPr>
              <a:t> yang </a:t>
            </a:r>
            <a:r>
              <a:rPr lang="en-US" sz="2200" dirty="0" err="1">
                <a:latin typeface="Tw Cen MT Condensed" pitchFamily="34" charset="0"/>
              </a:rPr>
              <a:t>menjalankan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usaha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mikro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kecil</a:t>
            </a:r>
            <a:r>
              <a:rPr lang="en-US" sz="2200" dirty="0">
                <a:latin typeface="Tw Cen MT Condensed" pitchFamily="34" charset="0"/>
              </a:rPr>
              <a:t>, yang </a:t>
            </a:r>
            <a:r>
              <a:rPr lang="en-US" sz="2200" dirty="0" err="1">
                <a:latin typeface="Tw Cen MT Condensed" pitchFamily="34" charset="0"/>
              </a:rPr>
              <a:t>ketentuannya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diatur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lebih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lanjut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dengan</a:t>
            </a:r>
            <a:r>
              <a:rPr lang="en-US" sz="2200" dirty="0">
                <a:latin typeface="Tw Cen MT Condensed" pitchFamily="34" charset="0"/>
              </a:rPr>
              <a:t> PMK, </a:t>
            </a:r>
            <a:r>
              <a:rPr lang="en-US" sz="2200" dirty="0" err="1">
                <a:latin typeface="Tw Cen MT Condensed" pitchFamily="34" charset="0"/>
              </a:rPr>
              <a:t>sepanjang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tidak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ada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hubungan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usaha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pekerjaan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kepemilikan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penguasaan</a:t>
            </a:r>
            <a:r>
              <a:rPr lang="en-US" sz="2200" dirty="0">
                <a:latin typeface="Tw Cen MT Condensed" pitchFamily="34" charset="0"/>
              </a:rPr>
              <a:t> di </a:t>
            </a:r>
            <a:r>
              <a:rPr lang="en-US" sz="2200" dirty="0" err="1">
                <a:latin typeface="Tw Cen MT Condensed" pitchFamily="34" charset="0"/>
              </a:rPr>
              <a:t>antara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pihak</a:t>
            </a:r>
            <a:r>
              <a:rPr lang="en-US" sz="2200" dirty="0">
                <a:latin typeface="Tw Cen MT Condensed" pitchFamily="34" charset="0"/>
              </a:rPr>
              <a:t> yang </a:t>
            </a:r>
            <a:r>
              <a:rPr lang="en-US" sz="2200" dirty="0" err="1">
                <a:latin typeface="Tw Cen MT Condensed" pitchFamily="34" charset="0"/>
              </a:rPr>
              <a:t>bersangkutan</a:t>
            </a:r>
            <a:r>
              <a:rPr lang="en-US" sz="2200" dirty="0">
                <a:latin typeface="Tw Cen MT Condensed" pitchFamily="34" charset="0"/>
              </a:rPr>
              <a:t>;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endParaRPr lang="en-US" sz="2200" dirty="0">
              <a:latin typeface="Tw Cen MT Condensed" pitchFamily="34" charset="0"/>
            </a:endParaRPr>
          </a:p>
          <a:p>
            <a:pPr marL="798513" lvl="0" indent="-341313" algn="just" eaLnBrk="0" hangingPunct="0">
              <a:buFont typeface="+mj-lt"/>
              <a:buAutoNum type="romanLcPeriod"/>
            </a:pPr>
            <a:r>
              <a:rPr lang="en-US" sz="2200" dirty="0" err="1" smtClean="0">
                <a:latin typeface="Tw Cen MT Condensed" pitchFamily="34" charset="0"/>
              </a:rPr>
              <a:t>Keuntungan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karena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penjualan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pengalihan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sebagian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seluruh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hak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penambangan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tanda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turut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serta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dalam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pembiayaan</a:t>
            </a:r>
            <a:r>
              <a:rPr lang="en-US" sz="2200" dirty="0">
                <a:latin typeface="Tw Cen MT Condensed" pitchFamily="34" charset="0"/>
              </a:rPr>
              <a:t>,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permodalan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dalam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perusahaan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pertambangan</a:t>
            </a:r>
            <a:r>
              <a:rPr lang="en-US" sz="2200" dirty="0">
                <a:latin typeface="Tw Cen MT Condensed" pitchFamily="34" charset="0"/>
              </a:rPr>
              <a:t>;</a:t>
            </a:r>
            <a:endParaRPr lang="en-US" sz="22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(3)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52175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e. 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Penerimaan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kembali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pembayaran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dibebankan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pembayaran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tambahan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pengembalian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  <a:p>
            <a:pPr marL="457200" lvl="0" indent="-45720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f. 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Bunga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premium,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diskonto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jaminan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pengembalian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utang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</a:p>
          <a:p>
            <a:pPr marL="457200" lvl="0" indent="-457200" algn="just">
              <a:spcBef>
                <a:spcPts val="0"/>
              </a:spcBef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ividen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apapun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dividen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perusahaan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pemegang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polis,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pembagian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sisa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hasil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koperasi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oyalti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penggunaan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ewa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lain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sehubungan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penggunaan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enerimaan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perolehan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pembayaran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berkala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euntungan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pembebasan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utang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kecuali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sampai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ditetapkan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Peraturan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7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(4)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152419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l. 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Keuntungan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selisih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kurs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mata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asing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elisih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penilaian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kembali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aktiva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remi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uran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perkumpulan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anggotanya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terdiri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Wajib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menjalankan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bebas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ambahan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kekayaan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neto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berasal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belum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dikenakan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berbasis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syariah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mbalan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bunga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sebagaimana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dimaksud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Undang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-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Undang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mengatur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mengenai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umum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tata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perpajakan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AutoNum type="alphaLcPeriod" startAt="13"/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urplus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Bank Indonesia.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6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1412776"/>
            <a:ext cx="8001056" cy="4893647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buAutoNum type="alphaLcPeriod"/>
            </a:pPr>
            <a:r>
              <a:rPr lang="en-US" sz="2400" dirty="0" err="1"/>
              <a:t>P</a:t>
            </a:r>
            <a:r>
              <a:rPr lang="en-US" sz="2400" dirty="0" err="1" smtClean="0"/>
              <a:t>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bunga</a:t>
            </a:r>
            <a:r>
              <a:rPr lang="en-US" sz="2400" dirty="0" smtClean="0"/>
              <a:t> </a:t>
            </a:r>
            <a:r>
              <a:rPr lang="en-US" sz="2400" dirty="0" err="1" smtClean="0"/>
              <a:t>deposito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tabungan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, </a:t>
            </a:r>
            <a:r>
              <a:rPr lang="en-US" sz="2400" dirty="0" err="1" smtClean="0"/>
              <a:t>bunga</a:t>
            </a:r>
            <a:r>
              <a:rPr lang="en-US" sz="2400" dirty="0" smtClean="0"/>
              <a:t> </a:t>
            </a:r>
            <a:r>
              <a:rPr lang="en-US" sz="2400" dirty="0" err="1" smtClean="0"/>
              <a:t>obligasi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utang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bunga</a:t>
            </a:r>
            <a:r>
              <a:rPr lang="en-US" sz="2400" dirty="0" smtClean="0"/>
              <a:t> </a:t>
            </a:r>
            <a:r>
              <a:rPr lang="en-US" sz="2400" dirty="0" err="1" smtClean="0"/>
              <a:t>simpanan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dibayarkan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koperasi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koperasi</a:t>
            </a:r>
            <a:r>
              <a:rPr lang="en-US" sz="2400" dirty="0" smtClean="0"/>
              <a:t> orang </a:t>
            </a:r>
            <a:r>
              <a:rPr lang="en-US" sz="2400" dirty="0" err="1" smtClean="0"/>
              <a:t>pribadi</a:t>
            </a:r>
            <a:r>
              <a:rPr lang="en-US" sz="2400" dirty="0" smtClean="0"/>
              <a:t>; </a:t>
            </a:r>
          </a:p>
          <a:p>
            <a:pPr marL="457200" indent="-457200" algn="just">
              <a:buAutoNum type="alphaLcPeriod"/>
            </a:pPr>
            <a:r>
              <a:rPr lang="en-US" sz="2400" dirty="0" err="1"/>
              <a:t>P</a:t>
            </a:r>
            <a:r>
              <a:rPr lang="en-US" sz="2400" dirty="0" err="1" smtClean="0"/>
              <a:t>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hadiah</a:t>
            </a:r>
            <a:r>
              <a:rPr lang="en-US" sz="2400" dirty="0" smtClean="0"/>
              <a:t> </a:t>
            </a:r>
            <a:r>
              <a:rPr lang="en-US" sz="2400" dirty="0" err="1" smtClean="0"/>
              <a:t>undian</a:t>
            </a:r>
            <a:r>
              <a:rPr lang="en-US" sz="2400" dirty="0" smtClean="0"/>
              <a:t>; </a:t>
            </a:r>
          </a:p>
          <a:p>
            <a:pPr marL="457200" indent="-457200" algn="just">
              <a:buAutoNum type="alphaLcPeriod"/>
            </a:pPr>
            <a:r>
              <a:rPr lang="en-US" sz="2400" dirty="0" err="1"/>
              <a:t>P</a:t>
            </a:r>
            <a:r>
              <a:rPr lang="en-US" sz="2400" dirty="0" err="1" smtClean="0"/>
              <a:t>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sekuritas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,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en-US" sz="2400" dirty="0" err="1" smtClean="0"/>
              <a:t>derivatif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diperdagangkan</a:t>
            </a:r>
            <a:r>
              <a:rPr lang="en-US" sz="2400" dirty="0" smtClean="0"/>
              <a:t> di bursa,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en-US" sz="2400" dirty="0" err="1" smtClean="0"/>
              <a:t>penjualan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pengalihan</a:t>
            </a:r>
            <a:r>
              <a:rPr lang="en-US" sz="2400" dirty="0" smtClean="0"/>
              <a:t> </a:t>
            </a:r>
            <a:r>
              <a:rPr lang="en-US" sz="2400" dirty="0" err="1" smtClean="0"/>
              <a:t>penyertaan</a:t>
            </a:r>
            <a:r>
              <a:rPr lang="en-US" sz="2400" dirty="0" smtClean="0"/>
              <a:t> modal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pasangannya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modal </a:t>
            </a:r>
            <a:r>
              <a:rPr lang="en-US" sz="2400" dirty="0" err="1" smtClean="0"/>
              <a:t>ventura</a:t>
            </a:r>
            <a:r>
              <a:rPr lang="en-US" sz="2400" dirty="0" smtClean="0"/>
              <a:t>;  </a:t>
            </a:r>
          </a:p>
          <a:p>
            <a:pPr marL="457200" indent="-457200" algn="just">
              <a:buAutoNum type="alphaLcPeriod"/>
            </a:pPr>
            <a:r>
              <a:rPr lang="en-US" sz="2400" dirty="0" err="1"/>
              <a:t>P</a:t>
            </a:r>
            <a:r>
              <a:rPr lang="en-US" sz="2400" dirty="0" err="1" smtClean="0"/>
              <a:t>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en-US" sz="2400" dirty="0" err="1" smtClean="0"/>
              <a:t>pengalihan</a:t>
            </a:r>
            <a:r>
              <a:rPr lang="en-US" sz="2400" dirty="0" smtClean="0"/>
              <a:t> </a:t>
            </a:r>
            <a:r>
              <a:rPr lang="en-US" sz="2400" dirty="0" err="1" smtClean="0"/>
              <a:t>harta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, </a:t>
            </a:r>
            <a:r>
              <a:rPr lang="en-US" sz="2400" dirty="0" err="1" smtClean="0"/>
              <a:t>usaha</a:t>
            </a:r>
            <a:r>
              <a:rPr lang="en-US" sz="2400" dirty="0" smtClean="0"/>
              <a:t> </a:t>
            </a: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konstruksi</a:t>
            </a:r>
            <a:r>
              <a:rPr lang="en-US" sz="2400" dirty="0" smtClean="0"/>
              <a:t>, </a:t>
            </a:r>
            <a:r>
              <a:rPr lang="en-US" sz="2400" dirty="0" err="1" smtClean="0"/>
              <a:t>usaha</a:t>
            </a:r>
            <a:r>
              <a:rPr lang="en-US" sz="2400" dirty="0" smtClean="0"/>
              <a:t> </a:t>
            </a:r>
            <a:r>
              <a:rPr lang="en-US" sz="2400" i="1" dirty="0" smtClean="0"/>
              <a:t>real estate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persewaan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;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</a:p>
          <a:p>
            <a:pPr marL="457200" indent="-457200" algn="just">
              <a:buAutoNum type="alphaLcPeriod"/>
            </a:pPr>
            <a:r>
              <a:rPr lang="en-US" sz="2400" dirty="0" err="1"/>
              <a:t>P</a:t>
            </a:r>
            <a:r>
              <a:rPr lang="en-US" sz="2400" dirty="0" err="1" smtClean="0"/>
              <a:t>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, yang </a:t>
            </a:r>
            <a:r>
              <a:rPr lang="en-US" sz="2400" dirty="0" err="1" smtClean="0"/>
              <a:t>diatur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Dikenai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Final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53134"/>
            <a:ext cx="2133600" cy="320675"/>
          </a:xfrm>
        </p:spPr>
        <p:txBody>
          <a:bodyPr/>
          <a:lstStyle/>
          <a:p>
            <a:fld id="{E1EBD9DF-09EE-4647-AC6E-B0847E645AB2}" type="slidenum">
              <a:rPr lang="en-US"/>
              <a:pPr/>
              <a:t>30</a:t>
            </a:fld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49600" y="5838808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11200" y="5838808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49600" y="5838808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1051933" y="3171808"/>
            <a:ext cx="7120467" cy="619125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persewaan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tanah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/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bangunan</a:t>
            </a:r>
            <a:r>
              <a:rPr lang="en-US" sz="2200" dirty="0">
                <a:latin typeface="Tw Cen MT Condensed" pitchFamily="34" charset="0"/>
              </a:rPr>
              <a:t>.  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PP No. 5 </a:t>
            </a:r>
            <a:r>
              <a:rPr lang="en-US" sz="2200" dirty="0" err="1">
                <a:latin typeface="Tw Cen MT Condensed" pitchFamily="34" charset="0"/>
              </a:rPr>
              <a:t>Tahun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2002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1077333" y="2385995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>
                <a:latin typeface="Tw Cen MT Condensed" pitchFamily="34" charset="0"/>
              </a:rPr>
              <a:t>Penghasilan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hadiah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undian</a:t>
            </a:r>
            <a:r>
              <a:rPr lang="en-US" sz="2200" dirty="0">
                <a:latin typeface="Tw Cen MT Condensed" pitchFamily="34" charset="0"/>
              </a:rPr>
              <a:t>.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en-US" sz="2200" dirty="0">
                <a:latin typeface="Tw Cen MT Condensed" pitchFamily="34" charset="0"/>
              </a:rPr>
              <a:t>PP No. 132 </a:t>
            </a:r>
            <a:r>
              <a:rPr lang="en-US" sz="2200" dirty="0" err="1">
                <a:latin typeface="Tw Cen MT Condensed" pitchFamily="34" charset="0"/>
              </a:rPr>
              <a:t>Tahun</a:t>
            </a:r>
            <a:r>
              <a:rPr lang="en-US" sz="2200" dirty="0">
                <a:latin typeface="Tw Cen MT Condensed" pitchFamily="34" charset="0"/>
              </a:rPr>
              <a:t> 2000</a:t>
            </a: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1051933" y="3914758"/>
            <a:ext cx="7095067" cy="69056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pengalihan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hak</a:t>
            </a:r>
            <a:r>
              <a:rPr lang="en-US" sz="2200" dirty="0">
                <a:latin typeface="Tw Cen MT Condensed" pitchFamily="34" charset="0"/>
              </a:rPr>
              <a:t>  </a:t>
            </a:r>
            <a:r>
              <a:rPr lang="en-US" sz="2200" dirty="0" err="1">
                <a:latin typeface="Tw Cen MT Condensed" pitchFamily="34" charset="0"/>
              </a:rPr>
              <a:t>atas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tanah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/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bangunan</a:t>
            </a:r>
            <a:r>
              <a:rPr lang="en-US" sz="2200" dirty="0">
                <a:latin typeface="Tw Cen MT Condensed" pitchFamily="34" charset="0"/>
              </a:rPr>
              <a:t>.     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PP No. 71 </a:t>
            </a:r>
            <a:r>
              <a:rPr lang="en-US" sz="2200" dirty="0" err="1">
                <a:latin typeface="Tw Cen MT Condensed" pitchFamily="34" charset="0"/>
              </a:rPr>
              <a:t>Tahun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2008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1075216" y="1700196"/>
            <a:ext cx="7095067" cy="533400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>
                <a:latin typeface="Tw Cen MT Condensed" pitchFamily="34" charset="0"/>
              </a:rPr>
              <a:t>Penghasilan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dari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bunga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deposito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tabungan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serta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diskonto</a:t>
            </a:r>
            <a:r>
              <a:rPr lang="en-US" sz="2200" dirty="0">
                <a:latin typeface="Tw Cen MT Condensed" pitchFamily="34" charset="0"/>
              </a:rPr>
              <a:t> SBI.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PP No. 131 </a:t>
            </a:r>
            <a:r>
              <a:rPr lang="en-US" sz="2200" dirty="0" err="1">
                <a:latin typeface="Tw Cen MT Condensed" pitchFamily="34" charset="0"/>
              </a:rPr>
              <a:t>Tahun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2000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>
            <a:off x="1051933" y="928670"/>
            <a:ext cx="7095067" cy="63341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transaksi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penjualan</a:t>
            </a:r>
            <a:r>
              <a:rPr lang="en-US" sz="2200" dirty="0" smtClean="0">
                <a:latin typeface="Tw Cen MT Condensed" pitchFamily="34" charset="0"/>
              </a:rPr>
              <a:t>  </a:t>
            </a:r>
            <a:r>
              <a:rPr lang="en-US" sz="2200" dirty="0" err="1" smtClean="0">
                <a:latin typeface="Tw Cen MT Condensed" pitchFamily="34" charset="0"/>
              </a:rPr>
              <a:t>saham</a:t>
            </a:r>
            <a:r>
              <a:rPr lang="en-US" sz="2200" dirty="0" smtClean="0">
                <a:latin typeface="Tw Cen MT Condensed" pitchFamily="34" charset="0"/>
              </a:rPr>
              <a:t> di bursa </a:t>
            </a:r>
            <a:r>
              <a:rPr lang="en-US" sz="2200" dirty="0" err="1" smtClean="0">
                <a:latin typeface="Tw Cen MT Condensed" pitchFamily="34" charset="0"/>
              </a:rPr>
              <a:t>efek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PP </a:t>
            </a:r>
            <a:r>
              <a:rPr lang="en-US" sz="2200" dirty="0">
                <a:latin typeface="Tw Cen MT Condensed" pitchFamily="34" charset="0"/>
              </a:rPr>
              <a:t>N</a:t>
            </a:r>
            <a:r>
              <a:rPr lang="en-US" sz="2200" dirty="0" smtClean="0">
                <a:latin typeface="Tw Cen MT Condensed" pitchFamily="34" charset="0"/>
              </a:rPr>
              <a:t>o. 14 </a:t>
            </a:r>
            <a:r>
              <a:rPr lang="en-US" sz="2200" dirty="0" err="1">
                <a:latin typeface="Tw Cen MT Condensed" pitchFamily="34" charset="0"/>
              </a:rPr>
              <a:t>T</a:t>
            </a:r>
            <a:r>
              <a:rPr lang="en-US" sz="2200" dirty="0" err="1" smtClean="0">
                <a:latin typeface="Tw Cen MT Condensed" pitchFamily="34" charset="0"/>
              </a:rPr>
              <a:t>ahun</a:t>
            </a:r>
            <a:r>
              <a:rPr lang="en-US" sz="2200" dirty="0" smtClean="0">
                <a:latin typeface="Tw Cen MT Condensed" pitchFamily="34" charset="0"/>
              </a:rPr>
              <a:t> 1997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1051933" y="4714858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berupa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bunga</a:t>
            </a:r>
            <a:r>
              <a:rPr lang="en-US" sz="2200" dirty="0" smtClean="0">
                <a:latin typeface="Tw Cen MT Condensed" pitchFamily="34" charset="0"/>
              </a:rPr>
              <a:t>/ </a:t>
            </a:r>
            <a:r>
              <a:rPr lang="en-US" sz="2200" dirty="0" err="1" smtClean="0">
                <a:latin typeface="Tw Cen MT Condensed" pitchFamily="34" charset="0"/>
              </a:rPr>
              <a:t>diskonto</a:t>
            </a:r>
            <a:r>
              <a:rPr lang="en-US" sz="2200" dirty="0" smtClean="0">
                <a:latin typeface="Tw Cen MT Condensed" pitchFamily="34" charset="0"/>
              </a:rPr>
              <a:t>  </a:t>
            </a:r>
            <a:r>
              <a:rPr lang="en-US" sz="2200" dirty="0" err="1" smtClean="0">
                <a:latin typeface="Tw Cen MT Condensed" pitchFamily="34" charset="0"/>
              </a:rPr>
              <a:t>obligasi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dijual</a:t>
            </a:r>
            <a:r>
              <a:rPr lang="en-US" sz="2200" dirty="0" smtClean="0">
                <a:latin typeface="Tw Cen MT Condensed" pitchFamily="34" charset="0"/>
              </a:rPr>
              <a:t> di bursa </a:t>
            </a:r>
            <a:r>
              <a:rPr lang="en-US" sz="2200" dirty="0" err="1" smtClean="0">
                <a:latin typeface="Tw Cen MT Condensed" pitchFamily="34" charset="0"/>
              </a:rPr>
              <a:t>efek</a:t>
            </a:r>
            <a:r>
              <a:rPr lang="en-US" sz="2200" dirty="0" smtClean="0">
                <a:latin typeface="Tw Cen MT Condensed" pitchFamily="34" charset="0"/>
              </a:rPr>
              <a:t>.  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PP No. 16 </a:t>
            </a:r>
            <a:r>
              <a:rPr lang="en-US" sz="2200" dirty="0" err="1">
                <a:latin typeface="Tw Cen MT Condensed" pitchFamily="34" charset="0"/>
              </a:rPr>
              <a:t>t</a:t>
            </a:r>
            <a:r>
              <a:rPr lang="en-US" sz="2200" dirty="0" err="1" smtClean="0">
                <a:latin typeface="Tw Cen MT Condensed" pitchFamily="34" charset="0"/>
              </a:rPr>
              <a:t>ahun</a:t>
            </a:r>
            <a:r>
              <a:rPr lang="en-US" sz="2200" dirty="0" smtClean="0">
                <a:latin typeface="Tw Cen MT Condensed" pitchFamily="34" charset="0"/>
              </a:rPr>
              <a:t> 2009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1051933" y="5486383"/>
            <a:ext cx="7095067" cy="5476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usaha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jasa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konstruksi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PP No. 40 </a:t>
            </a:r>
            <a:r>
              <a:rPr lang="en-US" sz="2200" dirty="0" err="1">
                <a:latin typeface="Tw Cen MT Condensed" pitchFamily="34" charset="0"/>
              </a:rPr>
              <a:t>T</a:t>
            </a:r>
            <a:r>
              <a:rPr lang="en-US" sz="2200" dirty="0" err="1" smtClean="0">
                <a:latin typeface="Tw Cen MT Condensed" pitchFamily="34" charset="0"/>
              </a:rPr>
              <a:t>ahun</a:t>
            </a:r>
            <a:r>
              <a:rPr lang="en-US" sz="2200" dirty="0" smtClean="0">
                <a:latin typeface="Tw Cen MT Condensed" pitchFamily="34" charset="0"/>
              </a:rPr>
              <a:t> 2009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395536" y="1094241"/>
            <a:ext cx="175936" cy="5406593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>
            <a:off x="552431" y="4754367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9" name="AutoShape 15"/>
          <p:cNvSpPr>
            <a:spLocks noChangeArrowheads="1"/>
          </p:cNvSpPr>
          <p:nvPr/>
        </p:nvSpPr>
        <p:spPr bwMode="auto">
          <a:xfrm>
            <a:off x="552431" y="545445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0" name="AutoShape 16"/>
          <p:cNvSpPr>
            <a:spLocks noChangeArrowheads="1"/>
          </p:cNvSpPr>
          <p:nvPr/>
        </p:nvSpPr>
        <p:spPr bwMode="auto">
          <a:xfrm>
            <a:off x="552431" y="4039992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1" name="AutoShape 17"/>
          <p:cNvSpPr>
            <a:spLocks noChangeArrowheads="1"/>
          </p:cNvSpPr>
          <p:nvPr/>
        </p:nvSpPr>
        <p:spPr bwMode="auto">
          <a:xfrm>
            <a:off x="552431" y="322560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2" name="AutoShape 18"/>
          <p:cNvSpPr>
            <a:spLocks noChangeArrowheads="1"/>
          </p:cNvSpPr>
          <p:nvPr/>
        </p:nvSpPr>
        <p:spPr bwMode="auto">
          <a:xfrm>
            <a:off x="552431" y="248265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5" name="AutoShape 21"/>
          <p:cNvSpPr>
            <a:spLocks noChangeArrowheads="1"/>
          </p:cNvSpPr>
          <p:nvPr/>
        </p:nvSpPr>
        <p:spPr bwMode="auto">
          <a:xfrm>
            <a:off x="552431" y="986692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>
            <a:off x="552431" y="1711129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Peraturan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Pelaksana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Final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auto">
          <a:xfrm>
            <a:off x="1071538" y="6167436"/>
            <a:ext cx="7095067" cy="5476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peredaran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bruto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tertentu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PP No. 46Tahun 2013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571472" y="614364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87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Dikecualikan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Sebagai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52175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Bantuan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zakat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lembaga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amil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zakat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disahkan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zakat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berhak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keagamaan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sifatnya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wajib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bagi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pemeluk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agama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diakui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Indonesia,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lembaga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keagamaan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disahkan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berhak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Peraturan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arta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hibahan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keluarga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sedarah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garis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keturunan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lurus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derajat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keagamaan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pendidikan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sosial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yayasan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koperasi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orang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pribadi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menjalankan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mikro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kecil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PMK,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sepanjang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hubungan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kepemilikan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penguasaan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antara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pihak-pihak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bersangkutan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Dikecualikan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Sebagai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3783087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3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Warisan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3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setoran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tunai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pengganti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pengganti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penyertaan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modal;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3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enggantian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sehubungan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jasa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natura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kenikmatan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Wajib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kecuali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diberikan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bukan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WP, WP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dikenakan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secara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final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WP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orma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enghitungan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husus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(deemed profit);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3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Pembayaran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perusahaan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orang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pribadi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sehubungan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kesehatan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kecelakaan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jiwa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dwiguna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siswa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49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Dikecualikan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Sebagai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(3)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152419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7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ividen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bagian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PT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WP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negeri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koperasi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milik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negara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milik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daerah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penyertaan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modal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didirikan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bertempat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kedudukan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Indonesia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syarat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 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ividen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berasal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ditahan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agi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perseroan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terbatas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milik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negara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milik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daerah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dividen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kepemilikan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memberikan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dividen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paling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rendah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25% (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dua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puluh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lima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jumlah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modal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disetor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8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uran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pensiun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pendiriannya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disahkan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Menteri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baik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dibayar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kerja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maupun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pegawai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Dikecualikan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Sebagai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(4)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52175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modal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ditanamkan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pensiun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bidang-bidang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ditetapkan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Keputusan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Menteri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Bagian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anggota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perseroan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komanditer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modalnya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terbagi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saham-saham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persekutuan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perkumpulan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firma,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kongsi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termasuk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pemegang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unit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penyertaan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kontrak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investasi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kolektif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perusahaan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modal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ventura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berupa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bagian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pasangan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didirikan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menjalankan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Indonesia,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syarat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pasangan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  </a:t>
            </a: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erupakan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perusahaan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mikro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kecil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menengah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menjalankan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kegiatan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sektor-sektor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Peraturan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Menteri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Sahamnya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diperdagangkan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bursa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efek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Indonesia;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55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Dikecualikan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Sebagai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(5)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521751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12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easiswa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memenuhi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persyaratan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lanjut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PMK;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12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Sisa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diterima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lembaga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nirlaba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bergerak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bidang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pendidikan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bidang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penelitian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terdaftar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instansi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membidanginya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ditanamkan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kembali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sarana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prasarana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kegiatan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pendidikan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penelitian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jangka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waktu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paling lama 4 (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empat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diperolehnya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sisa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tersebut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lanjut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Peraturan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Menteri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12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antuan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santunan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dibayarkan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Penyelenggara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Jaminan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Sosial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Wajib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lanjut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berdasarkan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Peraturan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Menteri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. 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69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Setra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menjual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mobil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digunakan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kegiatan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usaha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buku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menurut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200.000.000,00.  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Mobil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dijual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harga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300.000.000,00.</a:t>
            </a:r>
          </a:p>
          <a:p>
            <a:pPr marL="13843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pengakuan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Setra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  <a:p>
            <a:pPr marL="13843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mobil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dijual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kepada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sekutu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harga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275.000.000,00?</a:t>
            </a:r>
          </a:p>
          <a:p>
            <a:pPr marL="927100"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marL="13716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Keuntungan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yang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diperoleh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mobil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100.000.000,00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diakui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Setra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13716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Setra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tetap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mengakui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mobil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100.000.000,00.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Sekutu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WP OP,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sisi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lain,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mengakui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kena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25.000.000,00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karena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membeli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mobil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harga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lebih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murah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2.2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O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bjek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A745-186B-4033-9FE9-F8832D6112B1}" type="slidenum">
              <a:rPr lang="en-US"/>
              <a:pPr/>
              <a:t>37</a:t>
            </a:fld>
            <a:endParaRPr lang="en-US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041400" y="1404937"/>
            <a:ext cx="3172599" cy="595303"/>
          </a:xfrm>
          <a:prstGeom prst="roundRect">
            <a:avLst>
              <a:gd name="adj" fmla="val 16657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:</a:t>
            </a:r>
          </a:p>
        </p:txBody>
      </p:sp>
      <p:sp>
        <p:nvSpPr>
          <p:cNvPr id="43016" name="AutoShape 8"/>
          <p:cNvSpPr>
            <a:spLocks noChangeArrowheads="1"/>
          </p:cNvSpPr>
          <p:nvPr/>
        </p:nvSpPr>
        <p:spPr bwMode="auto">
          <a:xfrm>
            <a:off x="4788024" y="1214422"/>
            <a:ext cx="3869267" cy="890603"/>
          </a:xfrm>
          <a:prstGeom prst="octagon">
            <a:avLst>
              <a:gd name="adj" fmla="val 29282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sz="2200" dirty="0" smtClean="0">
                <a:latin typeface="Tw Cen MT Condensed" pitchFamily="34" charset="0"/>
              </a:rPr>
              <a:t>- </a:t>
            </a:r>
            <a:r>
              <a:rPr lang="en-US" sz="2200" dirty="0">
                <a:latin typeface="Tw Cen MT Condensed" pitchFamily="34" charset="0"/>
              </a:rPr>
              <a:t>U</a:t>
            </a:r>
            <a:r>
              <a:rPr lang="en-US" sz="2200" dirty="0" smtClean="0">
                <a:latin typeface="Tw Cen MT Condensed" pitchFamily="34" charset="0"/>
              </a:rPr>
              <a:t>saha/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 BUT.</a:t>
            </a:r>
          </a:p>
          <a:p>
            <a:pPr eaLnBrk="0" hangingPunct="0"/>
            <a:r>
              <a:rPr lang="en-US" sz="2200" dirty="0" smtClean="0">
                <a:latin typeface="Tw Cen MT Condensed" pitchFamily="34" charset="0"/>
              </a:rPr>
              <a:t>- </a:t>
            </a:r>
            <a:r>
              <a:rPr lang="en-US" sz="2200" dirty="0" err="1">
                <a:latin typeface="Tw Cen MT Condensed" pitchFamily="34" charset="0"/>
              </a:rPr>
              <a:t>H</a:t>
            </a:r>
            <a:r>
              <a:rPr lang="en-US" sz="2200" dirty="0" err="1" smtClean="0">
                <a:latin typeface="Tw Cen MT Condensed" pitchFamily="34" charset="0"/>
              </a:rPr>
              <a:t>arta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dimiliki</a:t>
            </a:r>
            <a:r>
              <a:rPr lang="en-US" sz="2200" dirty="0" smtClean="0">
                <a:latin typeface="Tw Cen MT Condensed" pitchFamily="34" charset="0"/>
              </a:rPr>
              <a:t>/ </a:t>
            </a:r>
            <a:r>
              <a:rPr lang="en-US" sz="2200" dirty="0" err="1" smtClean="0">
                <a:latin typeface="Tw Cen MT Condensed" pitchFamily="34" charset="0"/>
              </a:rPr>
              <a:t>dikuasai</a:t>
            </a:r>
            <a:r>
              <a:rPr lang="en-US" sz="2200" dirty="0" smtClean="0">
                <a:latin typeface="Tw Cen MT Condensed" pitchFamily="34" charset="0"/>
              </a:rPr>
              <a:t> BUT.</a:t>
            </a:r>
          </a:p>
        </p:txBody>
      </p:sp>
      <p:sp>
        <p:nvSpPr>
          <p:cNvPr id="43018" name="AutoShape 10"/>
          <p:cNvSpPr>
            <a:spLocks noChangeArrowheads="1"/>
          </p:cNvSpPr>
          <p:nvPr/>
        </p:nvSpPr>
        <p:spPr bwMode="auto">
          <a:xfrm>
            <a:off x="1014515" y="2462213"/>
            <a:ext cx="3201885" cy="733425"/>
          </a:xfrm>
          <a:prstGeom prst="roundRect">
            <a:avLst>
              <a:gd name="adj" fmla="val 16657"/>
            </a:avLst>
          </a:prstGeom>
          <a:solidFill>
            <a:srgbClr val="FF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kantor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pusat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: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43020" name="AutoShape 12"/>
          <p:cNvSpPr>
            <a:spLocks noChangeArrowheads="1"/>
          </p:cNvSpPr>
          <p:nvPr/>
        </p:nvSpPr>
        <p:spPr bwMode="auto">
          <a:xfrm>
            <a:off x="4788024" y="2285992"/>
            <a:ext cx="3843867" cy="1071570"/>
          </a:xfrm>
          <a:prstGeom prst="octagon">
            <a:avLst>
              <a:gd name="adj" fmla="val 29282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sz="2200" dirty="0" smtClean="0">
                <a:latin typeface="Tw Cen MT Condensed" pitchFamily="34" charset="0"/>
              </a:rPr>
              <a:t>- </a:t>
            </a:r>
            <a:r>
              <a:rPr lang="en-US" sz="2200" dirty="0">
                <a:latin typeface="Tw Cen MT Condensed" pitchFamily="34" charset="0"/>
              </a:rPr>
              <a:t>U</a:t>
            </a:r>
            <a:r>
              <a:rPr lang="en-US" sz="2200" dirty="0" smtClean="0">
                <a:latin typeface="Tw Cen MT Condensed" pitchFamily="34" charset="0"/>
              </a:rPr>
              <a:t>saha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eaLnBrk="0" hangingPunct="0"/>
            <a:r>
              <a:rPr lang="en-US" sz="2200" dirty="0" smtClean="0">
                <a:latin typeface="Tw Cen MT Condensed" pitchFamily="34" charset="0"/>
              </a:rPr>
              <a:t>- </a:t>
            </a: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enjualan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barang-barang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eaLnBrk="0" hangingPunct="0"/>
            <a:r>
              <a:rPr lang="en-US" sz="2200" dirty="0" smtClean="0">
                <a:latin typeface="Tw Cen MT Condensed" pitchFamily="34" charset="0"/>
              </a:rPr>
              <a:t>- </a:t>
            </a: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emberian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jasa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43022" name="AutoShape 14"/>
          <p:cNvSpPr>
            <a:spLocks noChangeArrowheads="1"/>
          </p:cNvSpPr>
          <p:nvPr/>
        </p:nvSpPr>
        <p:spPr bwMode="auto">
          <a:xfrm>
            <a:off x="4788024" y="3861048"/>
            <a:ext cx="3869267" cy="792088"/>
          </a:xfrm>
          <a:prstGeom prst="roundRect">
            <a:avLst>
              <a:gd name="adj" fmla="val 16657"/>
            </a:avLst>
          </a:prstGeom>
          <a:solidFill>
            <a:srgbClr val="FF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Dilakukan</a:t>
            </a:r>
            <a:r>
              <a:rPr lang="en-US" sz="2200" dirty="0" smtClean="0">
                <a:latin typeface="Tw Cen MT Condensed" pitchFamily="34" charset="0"/>
              </a:rPr>
              <a:t> di Indonesia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sejenis</a:t>
            </a:r>
            <a:endParaRPr lang="en-US" sz="2200" dirty="0">
              <a:latin typeface="Tw Cen MT Condensed" pitchFamily="34" charset="0"/>
            </a:endParaRPr>
          </a:p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dengan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>
                <a:latin typeface="Tw Cen MT Condensed" pitchFamily="34" charset="0"/>
              </a:rPr>
              <a:t>yang </a:t>
            </a:r>
            <a:r>
              <a:rPr lang="en-US" sz="2200" dirty="0" err="1">
                <a:latin typeface="Tw Cen MT Condensed" pitchFamily="34" charset="0"/>
              </a:rPr>
              <a:t>dilakukan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smtClean="0">
                <a:latin typeface="Tw Cen MT Condensed" pitchFamily="34" charset="0"/>
              </a:rPr>
              <a:t>BUT.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43024" name="AutoShape 16"/>
          <p:cNvSpPr>
            <a:spLocks noChangeArrowheads="1"/>
          </p:cNvSpPr>
          <p:nvPr/>
        </p:nvSpPr>
        <p:spPr bwMode="auto">
          <a:xfrm>
            <a:off x="963715" y="4725145"/>
            <a:ext cx="3252685" cy="1389168"/>
          </a:xfrm>
          <a:prstGeom prst="roundRect">
            <a:avLst>
              <a:gd name="adj" fmla="val 16657"/>
            </a:avLst>
          </a:prstGeom>
          <a:solidFill>
            <a:srgbClr val="CCE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sebagaimana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tersebut</a:t>
            </a:r>
            <a:r>
              <a:rPr lang="en-US" sz="22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dalam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asal</a:t>
            </a:r>
            <a:r>
              <a:rPr lang="en-US" sz="2200" dirty="0" smtClean="0">
                <a:latin typeface="Tw Cen MT Condensed" pitchFamily="34" charset="0"/>
              </a:rPr>
              <a:t> 26, yang </a:t>
            </a:r>
            <a:r>
              <a:rPr lang="en-US" sz="2200" dirty="0" err="1" smtClean="0">
                <a:latin typeface="Tw Cen MT Condensed" pitchFamily="34" charset="0"/>
              </a:rPr>
              <a:t>diterima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endParaRPr lang="en-US" sz="22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200" dirty="0" smtClean="0">
                <a:latin typeface="Tw Cen MT Condensed" pitchFamily="34" charset="0"/>
              </a:rPr>
              <a:t>   </a:t>
            </a:r>
            <a:r>
              <a:rPr lang="en-US" sz="2200" dirty="0" err="1" smtClean="0">
                <a:latin typeface="Tw Cen MT Condensed" pitchFamily="34" charset="0"/>
              </a:rPr>
              <a:t>diperoleh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kantor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pusat</a:t>
            </a:r>
            <a:r>
              <a:rPr lang="en-US" sz="2200" dirty="0" smtClean="0">
                <a:latin typeface="Tw Cen MT Condensed" pitchFamily="34" charset="0"/>
              </a:rPr>
              <a:t>:</a:t>
            </a:r>
          </a:p>
        </p:txBody>
      </p:sp>
      <p:sp>
        <p:nvSpPr>
          <p:cNvPr id="43028" name="AutoShape 20"/>
          <p:cNvSpPr>
            <a:spLocks noChangeArrowheads="1"/>
          </p:cNvSpPr>
          <p:nvPr/>
        </p:nvSpPr>
        <p:spPr bwMode="auto">
          <a:xfrm>
            <a:off x="4788024" y="4929198"/>
            <a:ext cx="3869267" cy="1247775"/>
          </a:xfrm>
          <a:prstGeom prst="roundRect">
            <a:avLst>
              <a:gd name="adj" fmla="val 16657"/>
            </a:avLst>
          </a:prstGeom>
          <a:solidFill>
            <a:srgbClr val="CCE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>
                <a:latin typeface="Tw Cen MT Condensed" pitchFamily="34" charset="0"/>
              </a:rPr>
              <a:t>S</a:t>
            </a:r>
            <a:r>
              <a:rPr lang="en-US" sz="2200" dirty="0" err="1" smtClean="0">
                <a:latin typeface="Tw Cen MT Condensed" pitchFamily="34" charset="0"/>
              </a:rPr>
              <a:t>epanjang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ada</a:t>
            </a:r>
            <a:r>
              <a:rPr lang="en-US" sz="2200" dirty="0" smtClean="0">
                <a:latin typeface="Tw Cen MT Condensed" pitchFamily="34" charset="0"/>
              </a:rPr>
              <a:t>  </a:t>
            </a:r>
            <a:r>
              <a:rPr lang="en-US" sz="2200" dirty="0" err="1" smtClean="0">
                <a:latin typeface="Tw Cen MT Condensed" pitchFamily="34" charset="0"/>
              </a:rPr>
              <a:t>hubungan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efektif</a:t>
            </a:r>
            <a:endParaRPr lang="en-US" sz="2200" dirty="0">
              <a:latin typeface="Tw Cen MT Condensed" pitchFamily="34" charset="0"/>
            </a:endParaRPr>
          </a:p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antara</a:t>
            </a:r>
            <a:r>
              <a:rPr lang="en-US" sz="2200" dirty="0" smtClean="0">
                <a:latin typeface="Tw Cen MT Condensed" pitchFamily="34" charset="0"/>
              </a:rPr>
              <a:t> BUT </a:t>
            </a:r>
            <a:r>
              <a:rPr lang="en-US" sz="2200" dirty="0" err="1" smtClean="0">
                <a:latin typeface="Tw Cen MT Condensed" pitchFamily="34" charset="0"/>
              </a:rPr>
              <a:t>dengan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harta</a:t>
            </a:r>
            <a:r>
              <a:rPr lang="en-US" sz="2200" dirty="0" smtClean="0">
                <a:latin typeface="Tw Cen MT Condensed" pitchFamily="34" charset="0"/>
              </a:rPr>
              <a:t>/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</a:p>
          <a:p>
            <a:pPr algn="ctr" eaLnBrk="0" hangingPunct="0"/>
            <a:r>
              <a:rPr lang="en-US" sz="2200" dirty="0" err="1" smtClean="0">
                <a:latin typeface="Tw Cen MT Condensed" pitchFamily="34" charset="0"/>
              </a:rPr>
              <a:t>memberikan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43029" name="AutoShape 21"/>
          <p:cNvSpPr>
            <a:spLocks noChangeArrowheads="1"/>
          </p:cNvSpPr>
          <p:nvPr/>
        </p:nvSpPr>
        <p:spPr bwMode="auto">
          <a:xfrm>
            <a:off x="539551" y="1569492"/>
            <a:ext cx="424163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1" name="AutoShape 23"/>
          <p:cNvSpPr>
            <a:spLocks noChangeArrowheads="1"/>
          </p:cNvSpPr>
          <p:nvPr/>
        </p:nvSpPr>
        <p:spPr bwMode="auto">
          <a:xfrm>
            <a:off x="539551" y="2625328"/>
            <a:ext cx="424163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2" name="AutoShape 24"/>
          <p:cNvSpPr>
            <a:spLocks noChangeArrowheads="1"/>
          </p:cNvSpPr>
          <p:nvPr/>
        </p:nvSpPr>
        <p:spPr bwMode="auto">
          <a:xfrm>
            <a:off x="539551" y="5339953"/>
            <a:ext cx="424163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340792" y="1659723"/>
            <a:ext cx="203200" cy="3969552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5" name="AutoShape 27"/>
          <p:cNvSpPr>
            <a:spLocks noChangeArrowheads="1"/>
          </p:cNvSpPr>
          <p:nvPr/>
        </p:nvSpPr>
        <p:spPr bwMode="auto">
          <a:xfrm>
            <a:off x="4309616" y="1500174"/>
            <a:ext cx="406400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6" name="AutoShape 28"/>
          <p:cNvSpPr>
            <a:spLocks noChangeArrowheads="1"/>
          </p:cNvSpPr>
          <p:nvPr/>
        </p:nvSpPr>
        <p:spPr bwMode="auto">
          <a:xfrm flipH="1">
            <a:off x="6377640" y="3531095"/>
            <a:ext cx="664633" cy="185738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8" name="AutoShape 30"/>
          <p:cNvSpPr>
            <a:spLocks noChangeArrowheads="1"/>
          </p:cNvSpPr>
          <p:nvPr/>
        </p:nvSpPr>
        <p:spPr bwMode="auto">
          <a:xfrm>
            <a:off x="4309616" y="2582466"/>
            <a:ext cx="406400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3039" name="AutoShape 31"/>
          <p:cNvSpPr>
            <a:spLocks noChangeArrowheads="1"/>
          </p:cNvSpPr>
          <p:nvPr/>
        </p:nvSpPr>
        <p:spPr bwMode="auto">
          <a:xfrm>
            <a:off x="4309616" y="5368528"/>
            <a:ext cx="406400" cy="375047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Objek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BUT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5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Arctic Co.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didirikan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berkedudukan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luar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negeri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Usaha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Tetap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Indonesia. Arctic Co.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maupun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BUTnya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melakukan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kegiatan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chassis bus di Indonesia.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Selama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2012,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dilakukan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Arctic Co.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mencapai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3.500.000.000,00,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sementara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BUTnya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mencapai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8.250.000.000,00. Arctic Co.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mencatatkan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pula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transaksi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1.525.000.000,00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penjualan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mesin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bus,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hingga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ini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BUTnya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menyediakan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produk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milik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Arctic Co.?</a:t>
            </a:r>
          </a:p>
          <a:p>
            <a:pPr marL="927100"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meliputi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kantor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pusat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kegiatan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bisnis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serupa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kegiatan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BUT.</a:t>
            </a: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3.500.000.000	+ 8.250.000.000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11.750.000.000,00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2.3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O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bjek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BUT)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56797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Baltic Inc.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didirikan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berkedudukan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luar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negeri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Usaha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Tetap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Indonesia.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Kemenkes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RI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mengadakan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perjanjian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langsung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Baltic Inc.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membayar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royaltia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paten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vaksin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H1N1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2.750.000.000,00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sehingga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diproduksi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BUMN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Farmasi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kontrak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dipersyaratkan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pula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bahwa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Kemenkes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wajib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menggunakan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jasa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konsultansi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teknis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milik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Baltic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Inc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kontrak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terpisah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325.000.000,00.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milik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Arctic Co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.?</a:t>
            </a: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meliputi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kantor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pusat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(paten)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efektif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BUT.</a:t>
            </a: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2.750.000.000	+ 325.000.000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3.025.000.000,00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2.4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Objek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BUT)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88807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38F2-14D5-460C-AB9B-356FDF44A6E6}" type="slidenum">
              <a:rPr lang="en-US"/>
              <a:pPr/>
              <a:t>40</a:t>
            </a:fld>
            <a:endParaRPr lang="en-US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2387600" y="640557"/>
            <a:ext cx="4673600" cy="116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4819651" y="4823223"/>
            <a:ext cx="245533" cy="29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1501026" y="1745764"/>
            <a:ext cx="6116547" cy="4591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Meliputi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biaya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berkenaan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kantor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pusat</a:t>
            </a:r>
            <a:r>
              <a:rPr lang="en-US" sz="2400" dirty="0" smtClean="0">
                <a:latin typeface="Tw Cen MT Condensed" pitchFamily="34" charset="0"/>
              </a:rPr>
              <a:t>: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49163" name="AutoShape 11"/>
          <p:cNvSpPr>
            <a:spLocks noChangeArrowheads="1"/>
          </p:cNvSpPr>
          <p:nvPr/>
        </p:nvSpPr>
        <p:spPr bwMode="auto">
          <a:xfrm>
            <a:off x="131440" y="3356992"/>
            <a:ext cx="4224659" cy="2304256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S</a:t>
            </a:r>
            <a:r>
              <a:rPr lang="en-US" sz="2400" dirty="0" err="1" smtClean="0">
                <a:latin typeface="Tw Cen MT Condensed" pitchFamily="34" charset="0"/>
              </a:rPr>
              <a:t>ehubungan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:</a:t>
            </a:r>
          </a:p>
          <a:p>
            <a:pPr eaLnBrk="0" hangingPunct="0"/>
            <a:r>
              <a:rPr lang="en-US" sz="2400" dirty="0" smtClean="0">
                <a:latin typeface="Tw Cen MT Condensed" pitchFamily="34" charset="0"/>
              </a:rPr>
              <a:t>-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kegiatan</a:t>
            </a:r>
            <a:r>
              <a:rPr lang="en-US" sz="2400" dirty="0">
                <a:latin typeface="Tw Cen MT Condensed" pitchFamily="34" charset="0"/>
              </a:rPr>
              <a:t>;</a:t>
            </a:r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r>
              <a:rPr lang="en-US" sz="2400" dirty="0" smtClean="0">
                <a:latin typeface="Tw Cen MT Condensed" pitchFamily="34" charset="0"/>
              </a:rPr>
              <a:t>- </a:t>
            </a:r>
            <a:r>
              <a:rPr lang="en-US" sz="2400" dirty="0" err="1" smtClean="0">
                <a:latin typeface="Tw Cen MT Condensed" pitchFamily="34" charset="0"/>
              </a:rPr>
              <a:t>penjualan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barang</a:t>
            </a:r>
            <a:r>
              <a:rPr lang="en-US" sz="2400" dirty="0">
                <a:latin typeface="Tw Cen MT Condensed" pitchFamily="34" charset="0"/>
              </a:rPr>
              <a:t>;</a:t>
            </a:r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r>
              <a:rPr lang="en-US" sz="2400" dirty="0" smtClean="0">
                <a:latin typeface="Tw Cen MT Condensed" pitchFamily="34" charset="0"/>
              </a:rPr>
              <a:t>- </a:t>
            </a:r>
            <a:r>
              <a:rPr lang="en-US" sz="2400" dirty="0" err="1" smtClean="0">
                <a:latin typeface="Tw Cen MT Condensed" pitchFamily="34" charset="0"/>
              </a:rPr>
              <a:t>pemberian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jasa</a:t>
            </a:r>
            <a:r>
              <a:rPr lang="en-US" sz="2400" dirty="0">
                <a:latin typeface="Tw Cen MT Condensed" pitchFamily="34" charset="0"/>
              </a:rPr>
              <a:t>;</a:t>
            </a:r>
            <a:endParaRPr lang="en-US" sz="2400" dirty="0" smtClean="0">
              <a:latin typeface="Tw Cen MT Condensed" pitchFamily="34" charset="0"/>
            </a:endParaRPr>
          </a:p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yang </a:t>
            </a:r>
            <a:r>
              <a:rPr lang="en-US" sz="2400" dirty="0" err="1" smtClean="0">
                <a:latin typeface="Tw Cen MT Condensed" pitchFamily="34" charset="0"/>
              </a:rPr>
              <a:t>sejenis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dijalankan</a:t>
            </a:r>
            <a:r>
              <a:rPr lang="en-US" sz="2400" dirty="0" smtClean="0">
                <a:latin typeface="Tw Cen MT Condensed" pitchFamily="34" charset="0"/>
              </a:rPr>
              <a:t> BUT</a:t>
            </a:r>
            <a:endParaRPr lang="en-US" sz="2400" dirty="0">
              <a:latin typeface="Tw Cen MT Condensed" pitchFamily="34" charset="0"/>
            </a:endParaRPr>
          </a:p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di Indonesia.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2019300" y="2634630"/>
            <a:ext cx="50800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4356100" y="2348880"/>
            <a:ext cx="406400" cy="2857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68" name="AutoShape 16"/>
          <p:cNvSpPr>
            <a:spLocks noChangeArrowheads="1"/>
          </p:cNvSpPr>
          <p:nvPr/>
        </p:nvSpPr>
        <p:spPr bwMode="auto">
          <a:xfrm flipH="1">
            <a:off x="1866900" y="2863230"/>
            <a:ext cx="660400" cy="457200"/>
          </a:xfrm>
          <a:prstGeom prst="downArrow">
            <a:avLst>
              <a:gd name="adj1" fmla="val 50000"/>
              <a:gd name="adj2" fmla="val 6160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49169" name="AutoShape 17"/>
          <p:cNvSpPr>
            <a:spLocks noChangeArrowheads="1"/>
          </p:cNvSpPr>
          <p:nvPr/>
        </p:nvSpPr>
        <p:spPr bwMode="auto">
          <a:xfrm flipH="1">
            <a:off x="6591300" y="2863230"/>
            <a:ext cx="685800" cy="457200"/>
          </a:xfrm>
          <a:prstGeom prst="downArrow">
            <a:avLst>
              <a:gd name="adj1" fmla="val 50000"/>
              <a:gd name="adj2" fmla="val 59320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i="1" dirty="0" smtClean="0">
                <a:solidFill>
                  <a:srgbClr val="646B86"/>
                </a:solidFill>
                <a:latin typeface="+mj-lt"/>
              </a:rPr>
              <a:t>Deductible Expenses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BUT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5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4770894" y="3356993"/>
            <a:ext cx="4337610" cy="2304256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sebagaimana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tersebut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endParaRPr lang="en-US" sz="2400" dirty="0">
              <a:latin typeface="Tw Cen MT Condensed" pitchFamily="34" charset="0"/>
            </a:endParaRPr>
          </a:p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P</a:t>
            </a:r>
            <a:r>
              <a:rPr lang="en-US" sz="2400" dirty="0" err="1" smtClean="0">
                <a:latin typeface="Tw Cen MT Condensed" pitchFamily="34" charset="0"/>
              </a:rPr>
              <a:t>asal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>
                <a:latin typeface="Tw Cen MT Condensed" pitchFamily="34" charset="0"/>
              </a:rPr>
              <a:t>26, </a:t>
            </a:r>
            <a:r>
              <a:rPr lang="en-US" sz="2400" dirty="0" err="1">
                <a:latin typeface="Tw Cen MT Condensed" pitchFamily="34" charset="0"/>
              </a:rPr>
              <a:t>selama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terdapat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hubungan</a:t>
            </a:r>
            <a:endParaRPr lang="en-US" sz="2400" dirty="0">
              <a:latin typeface="Tw Cen MT Condensed" pitchFamily="34" charset="0"/>
            </a:endParaRP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efektif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antara</a:t>
            </a:r>
            <a:r>
              <a:rPr lang="en-US" sz="2400" dirty="0" smtClean="0">
                <a:latin typeface="Tw Cen MT Condensed" pitchFamily="34" charset="0"/>
              </a:rPr>
              <a:t> BUT </a:t>
            </a:r>
            <a:r>
              <a:rPr lang="en-US" sz="2400" dirty="0" err="1">
                <a:latin typeface="Tw Cen MT Condensed" pitchFamily="34" charset="0"/>
              </a:rPr>
              <a:t>dengan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harta</a:t>
            </a:r>
            <a:r>
              <a:rPr lang="en-US" sz="2400" dirty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kegiatan</a:t>
            </a:r>
            <a:endParaRPr lang="en-US" sz="2400" dirty="0">
              <a:latin typeface="Tw Cen MT Condensed" pitchFamily="34" charset="0"/>
            </a:endParaRPr>
          </a:p>
          <a:p>
            <a:pPr algn="ctr" eaLnBrk="0" hangingPunct="0"/>
            <a:r>
              <a:rPr lang="en-US" sz="2400" dirty="0">
                <a:latin typeface="Tw Cen MT Condensed" pitchFamily="34" charset="0"/>
              </a:rPr>
              <a:t>y</a:t>
            </a:r>
            <a:r>
              <a:rPr lang="en-US" sz="2400" dirty="0" smtClean="0">
                <a:latin typeface="Tw Cen MT Condensed" pitchFamily="34" charset="0"/>
              </a:rPr>
              <a:t>ang </a:t>
            </a:r>
            <a:r>
              <a:rPr lang="en-US" sz="2400" dirty="0" err="1" smtClean="0">
                <a:latin typeface="Tw Cen MT Condensed" pitchFamily="34" charset="0"/>
              </a:rPr>
              <a:t>memberikan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336228" y="5102264"/>
            <a:ext cx="8471544" cy="156709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Pembayaran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kantor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pusat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b="1" dirty="0" err="1" smtClean="0">
                <a:latin typeface="Tw Cen MT Condensed" pitchFamily="34" charset="0"/>
              </a:rPr>
              <a:t>bukan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sebagai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penghasilan</a:t>
            </a:r>
            <a:r>
              <a:rPr lang="en-US" sz="2400" b="1" dirty="0" smtClean="0">
                <a:latin typeface="Tw Cen MT Condensed" pitchFamily="34" charset="0"/>
              </a:rPr>
              <a:t> BUT </a:t>
            </a:r>
            <a:r>
              <a:rPr lang="en-US" sz="2400" dirty="0" err="1" smtClean="0">
                <a:latin typeface="Tw Cen MT Condensed" pitchFamily="34" charset="0"/>
              </a:rPr>
              <a:t>meliputi</a:t>
            </a:r>
            <a:r>
              <a:rPr lang="en-US" sz="2400" dirty="0" smtClean="0">
                <a:latin typeface="Tw Cen MT Condensed" pitchFamily="34" charset="0"/>
              </a:rPr>
              <a:t>: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R</a:t>
            </a:r>
            <a:r>
              <a:rPr lang="en-US" sz="2400" dirty="0" err="1" smtClean="0">
                <a:latin typeface="Tw Cen MT Condensed" pitchFamily="34" charset="0"/>
              </a:rPr>
              <a:t>oyalti</a:t>
            </a:r>
            <a:r>
              <a:rPr lang="en-US" sz="2400" dirty="0" smtClean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imbalan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sehubungan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penggunaan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harta</a:t>
            </a:r>
            <a:r>
              <a:rPr lang="en-US" sz="2400" dirty="0" smtClean="0">
                <a:latin typeface="Tw Cen MT Condensed" pitchFamily="34" charset="0"/>
              </a:rPr>
              <a:t>, paten,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lainnya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I</a:t>
            </a:r>
            <a:r>
              <a:rPr lang="en-US" sz="2400" dirty="0" err="1" smtClean="0">
                <a:latin typeface="Tw Cen MT Condensed" pitchFamily="34" charset="0"/>
              </a:rPr>
              <a:t>mbalan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sehub</a:t>
            </a:r>
            <a:r>
              <a:rPr lang="en-US" sz="2400" dirty="0" smtClean="0">
                <a:latin typeface="Tw Cen MT Condensed" pitchFamily="34" charset="0"/>
              </a:rPr>
              <a:t>. </a:t>
            </a:r>
            <a:r>
              <a:rPr lang="en-US" sz="2400" dirty="0" err="1" smtClean="0">
                <a:latin typeface="Tw Cen MT Condensed" pitchFamily="34" charset="0"/>
              </a:rPr>
              <a:t>dgn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jasa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manajemen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jasa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lainnya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B</a:t>
            </a:r>
            <a:r>
              <a:rPr lang="en-US" sz="2400" dirty="0" err="1" smtClean="0">
                <a:latin typeface="Tw Cen MT Condensed" pitchFamily="34" charset="0"/>
              </a:rPr>
              <a:t>unga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kecuali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bunga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berkenaan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dgn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perbankan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9C0-B916-4477-B66C-096DBBE68D4E}" type="slidenum">
              <a:rPr lang="en-US"/>
              <a:pPr/>
              <a:t>41</a:t>
            </a:fld>
            <a:endParaRPr lang="en-US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11" name="AutoShape 11"/>
          <p:cNvSpPr>
            <a:spLocks noChangeArrowheads="1"/>
          </p:cNvSpPr>
          <p:nvPr/>
        </p:nvSpPr>
        <p:spPr bwMode="auto">
          <a:xfrm flipH="1">
            <a:off x="4216400" y="2432606"/>
            <a:ext cx="685800" cy="20430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323528" y="1454180"/>
            <a:ext cx="8471544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Biaya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administrasi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kantor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pusat</a:t>
            </a:r>
            <a:r>
              <a:rPr lang="en-US" sz="2400" b="1" dirty="0" smtClean="0">
                <a:latin typeface="Tw Cen MT Condensed" pitchFamily="34" charset="0"/>
              </a:rPr>
              <a:t> yang </a:t>
            </a:r>
            <a:r>
              <a:rPr lang="en-US" sz="2400" b="1" dirty="0" err="1" smtClean="0">
                <a:latin typeface="Tw Cen MT Condensed" pitchFamily="34" charset="0"/>
              </a:rPr>
              <a:t>boleh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dibebankan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adalah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biaya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berkaitan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kegiatan</a:t>
            </a:r>
            <a:r>
              <a:rPr lang="en-US" sz="2400" dirty="0" smtClean="0">
                <a:latin typeface="Tw Cen MT Condensed" pitchFamily="34" charset="0"/>
              </a:rPr>
              <a:t> BUT,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besaran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ditentukan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Dirjen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i="1" dirty="0">
              <a:latin typeface="Tw Cen MT Condensed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Laba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BUT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5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323528" y="2708920"/>
            <a:ext cx="8471544" cy="1936428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Pembayaran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kepada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kantor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pusat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t</a:t>
            </a:r>
            <a:r>
              <a:rPr lang="en-US" sz="2400" b="1" dirty="0" err="1" smtClean="0">
                <a:latin typeface="Tw Cen MT Condensed" pitchFamily="34" charset="0"/>
              </a:rPr>
              <a:t>idak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boleh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dibebankan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sebagai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b="1" dirty="0" err="1" smtClean="0">
                <a:latin typeface="Tw Cen MT Condensed" pitchFamily="34" charset="0"/>
              </a:rPr>
              <a:t>biaya</a:t>
            </a:r>
            <a:r>
              <a:rPr lang="en-US" sz="2400" b="1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meliputi</a:t>
            </a:r>
            <a:r>
              <a:rPr lang="en-US" sz="2400" dirty="0" smtClean="0">
                <a:latin typeface="Tw Cen MT Condensed" pitchFamily="34" charset="0"/>
              </a:rPr>
              <a:t>: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R</a:t>
            </a:r>
            <a:r>
              <a:rPr lang="en-US" sz="2400" dirty="0" err="1" smtClean="0">
                <a:latin typeface="Tw Cen MT Condensed" pitchFamily="34" charset="0"/>
              </a:rPr>
              <a:t>oyalti</a:t>
            </a:r>
            <a:r>
              <a:rPr lang="en-US" sz="2400" dirty="0" smtClean="0">
                <a:latin typeface="Tw Cen MT Condensed" pitchFamily="34" charset="0"/>
              </a:rPr>
              <a:t>/ </a:t>
            </a:r>
            <a:r>
              <a:rPr lang="en-US" sz="2400" dirty="0" err="1" smtClean="0">
                <a:latin typeface="Tw Cen MT Condensed" pitchFamily="34" charset="0"/>
              </a:rPr>
              <a:t>imbalan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sehubungan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penggunaan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harta</a:t>
            </a:r>
            <a:r>
              <a:rPr lang="en-US" sz="2400" dirty="0" smtClean="0">
                <a:latin typeface="Tw Cen MT Condensed" pitchFamily="34" charset="0"/>
              </a:rPr>
              <a:t>, paten,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lainnya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I</a:t>
            </a:r>
            <a:r>
              <a:rPr lang="en-US" sz="2400" dirty="0" err="1" smtClean="0">
                <a:latin typeface="Tw Cen MT Condensed" pitchFamily="34" charset="0"/>
              </a:rPr>
              <a:t>mbalan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sehub</a:t>
            </a:r>
            <a:r>
              <a:rPr lang="en-US" sz="2400" dirty="0" smtClean="0">
                <a:latin typeface="Tw Cen MT Condensed" pitchFamily="34" charset="0"/>
              </a:rPr>
              <a:t>. </a:t>
            </a:r>
            <a:r>
              <a:rPr lang="en-US" sz="2400" dirty="0" err="1" smtClean="0">
                <a:latin typeface="Tw Cen MT Condensed" pitchFamily="34" charset="0"/>
              </a:rPr>
              <a:t>dgn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jasa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manajemen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jasa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lainnya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marL="171450" indent="-171450" eaLnBrk="0" hangingPunct="0">
              <a:buFont typeface="Wingdings" pitchFamily="2" charset="2"/>
              <a:buChar char="q"/>
            </a:pPr>
            <a:r>
              <a:rPr lang="en-US" sz="2400" dirty="0" err="1">
                <a:latin typeface="Tw Cen MT Condensed" pitchFamily="34" charset="0"/>
              </a:rPr>
              <a:t>B</a:t>
            </a:r>
            <a:r>
              <a:rPr lang="en-US" sz="2400" dirty="0" err="1" smtClean="0">
                <a:latin typeface="Tw Cen MT Condensed" pitchFamily="34" charset="0"/>
              </a:rPr>
              <a:t>unga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kecuali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bunga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berkenaan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dgn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perbankan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 flipH="1">
            <a:off x="4241800" y="4808870"/>
            <a:ext cx="685800" cy="20430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0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5260414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3M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bersifat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dapat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dikurangkan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deductible)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bruto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meliputi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berkaitan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kegiatan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meliputi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pembelian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bahan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baku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tenaga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kerja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Bunga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sewa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royalti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perjalanan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pengolahan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limbah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Premi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promosi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sesuai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ketentuan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PMK;</a:t>
            </a: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administrasi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1428750" lvl="0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selain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PPh.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2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penyusutan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fiskal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amortisasi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2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Iuran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pensiun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pendiriannya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disahkan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Menkeu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2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Kerugian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karena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penjualan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pengalihan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2606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Biaya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untuk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Mendapatkan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,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Menagih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,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endParaRPr lang="en-US" sz="3200" b="1" dirty="0" smtClean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Memelihara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(3M)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6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6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5260414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5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Kerugian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dari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selisih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kurs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     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5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penelitian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perusahaan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dilakukan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di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Indonesia;    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5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siswa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magang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pelatihan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5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Piutang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nyata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–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nyata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dapat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ditagih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syarat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elah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dibebankan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laporan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rugi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komersial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Daftar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piutang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dapat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ditagih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diserahkan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Ditjen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diserahkan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perkara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penagihannya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PN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BUPLN; 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Ada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perjanjian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tertulis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mengenai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penghapusan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piutang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pembebasan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utang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antara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kreditur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debitur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dipublikasikan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penerbitan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umum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khusus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.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rangka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bencana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nasional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PP.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rangka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penelitian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PP.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rangka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bencana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nasional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PP.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rangka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pembinaan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olahraga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diatur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PP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.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2606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Biaya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untuk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Mendapatkan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,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Menagih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,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endParaRPr lang="en-US" sz="3200" b="1" dirty="0" smtClean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Memelihara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(3M)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6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5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Biaya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3M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1472" y="1835532"/>
            <a:ext cx="8001056" cy="2985433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Biaya</a:t>
            </a:r>
            <a:r>
              <a:rPr lang="en-US" sz="2400" dirty="0" smtClean="0"/>
              <a:t> 3M yang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hanyalah</a:t>
            </a:r>
            <a:r>
              <a:rPr lang="en-US" sz="2400" dirty="0" smtClean="0"/>
              <a:t> </a:t>
            </a:r>
            <a:r>
              <a:rPr lang="en-US" sz="2400" dirty="0" err="1" smtClean="0"/>
              <a:t>biaya</a:t>
            </a:r>
            <a:r>
              <a:rPr lang="en-US" sz="2400" dirty="0" smtClean="0"/>
              <a:t> – </a:t>
            </a:r>
            <a:r>
              <a:rPr lang="en-US" sz="2400" dirty="0" err="1" smtClean="0"/>
              <a:t>biaya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dikeluarkan</a:t>
            </a:r>
            <a:r>
              <a:rPr lang="en-US" sz="2400" dirty="0" smtClean="0"/>
              <a:t> </a:t>
            </a:r>
            <a:r>
              <a:rPr lang="en-US" sz="2400" dirty="0" err="1" smtClean="0"/>
              <a:t>terkait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ditetapkan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objek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Biaya</a:t>
            </a:r>
            <a:r>
              <a:rPr lang="en-US" sz="2400" dirty="0" smtClean="0"/>
              <a:t> 3M yang </a:t>
            </a:r>
            <a:r>
              <a:rPr lang="en-US" sz="2400" dirty="0" err="1" smtClean="0"/>
              <a:t>dikeluarkan</a:t>
            </a:r>
            <a:r>
              <a:rPr lang="en-US" sz="2400" dirty="0" smtClean="0"/>
              <a:t> </a:t>
            </a:r>
            <a:r>
              <a:rPr lang="en-US" sz="2400" dirty="0" err="1" smtClean="0"/>
              <a:t>terkait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dikenai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final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objek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,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diketahui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total, </a:t>
            </a:r>
            <a:r>
              <a:rPr lang="en-US" sz="2400" dirty="0" err="1" smtClean="0"/>
              <a:t>penghitungan</a:t>
            </a:r>
            <a:r>
              <a:rPr lang="en-US" sz="2400" dirty="0" smtClean="0"/>
              <a:t> </a:t>
            </a:r>
            <a:r>
              <a:rPr lang="en-US" sz="2400" dirty="0" err="1" smtClean="0"/>
              <a:t>biaya</a:t>
            </a:r>
            <a:r>
              <a:rPr lang="en-US" sz="2400" dirty="0" smtClean="0"/>
              <a:t> 3M yang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,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ditetapkan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</a:t>
            </a:r>
            <a:r>
              <a:rPr lang="en-US" sz="2400" dirty="0" smtClean="0"/>
              <a:t> </a:t>
            </a:r>
            <a:r>
              <a:rPr lang="en-US" sz="2400" dirty="0" err="1" smtClean="0"/>
              <a:t>metode</a:t>
            </a:r>
            <a:r>
              <a:rPr lang="en-US" sz="2400" dirty="0" smtClean="0"/>
              <a:t> pro rata </a:t>
            </a:r>
            <a:r>
              <a:rPr lang="en-US" sz="2400" dirty="0" err="1" smtClean="0"/>
              <a:t>berdasar</a:t>
            </a:r>
            <a:r>
              <a:rPr lang="en-US" sz="2400" dirty="0" smtClean="0"/>
              <a:t> </a:t>
            </a:r>
            <a:r>
              <a:rPr lang="en-US" sz="2400" dirty="0" err="1" smtClean="0"/>
              <a:t>proporsi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53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>
                <a:spLocks noChangeArrowheads="1"/>
              </p:cNvSpPr>
              <p:nvPr/>
            </p:nvSpPr>
            <p:spPr bwMode="auto">
              <a:xfrm>
                <a:off x="285720" y="1356728"/>
                <a:ext cx="8501122" cy="5312632"/>
              </a:xfrm>
              <a:prstGeom prst="rect">
                <a:avLst/>
              </a:prstGeom>
              <a:gradFill rotWithShape="0">
                <a:gsLst>
                  <a:gs pos="0">
                    <a:srgbClr val="CCFFFF"/>
                  </a:gs>
                  <a:gs pos="50000">
                    <a:srgbClr val="FFFFFF"/>
                  </a:gs>
                  <a:gs pos="100000">
                    <a:srgbClr val="CCFFFF"/>
                  </a:gs>
                </a:gsLst>
                <a:lin ang="2700000" scaled="1"/>
              </a:gra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 lvl="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PT.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Gandarasepanjangtahun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2012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mencatatkanpenghasilan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total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senilaiRp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975.000.000,00.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Ataspenghasilantersebut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,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perusahaanmencatatbahwabebanbiayaoperasionaldan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non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operasionalberjumlahRp</a:t>
                </a:r>
                <a:r>
                  <a:rPr lang="en-US" sz="2400" dirty="0" err="1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315.000.000,00.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Ataskeseluruhanpendapatantersebut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,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diketahuibahwaterdapatkomponendividensenilaiRp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55.000.000,00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atasinvestasi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di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perusahaan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yang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dikuasai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35%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sahamnyaoleh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PT.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Gandara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. Di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sampingitu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,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terdapat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pula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penghasilansenilaiRp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270.000.000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dalambentukbungadeposito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Berapakahbiaya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3M yang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dapatdibebankanataspenghasilan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PT.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Gandara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?</a:t>
                </a:r>
              </a:p>
              <a:p>
                <a:pPr lvl="0" algn="just">
                  <a:spcBef>
                    <a:spcPts val="0"/>
                  </a:spcBef>
                </a:pPr>
                <a:endParaRPr lang="en-US" sz="2400" dirty="0" smtClean="0">
                  <a:solidFill>
                    <a:prstClr val="black"/>
                  </a:solidFill>
                  <a:latin typeface="Tw Cen MT Condensed"/>
                </a:endParaRPr>
              </a:p>
              <a:p>
                <a:pPr lvl="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Jawaban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:</a:t>
                </a:r>
              </a:p>
              <a:p>
                <a:pPr lvl="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Biaya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3M </a:t>
                </a:r>
                <a:r>
                  <a:rPr lang="en-US" sz="2400" i="1" dirty="0" smtClean="0">
                    <a:solidFill>
                      <a:prstClr val="black"/>
                    </a:solidFill>
                    <a:latin typeface="Tw Cen MT Condensed"/>
                  </a:rPr>
                  <a:t>deductible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(975.000.000 −55.000.000 −270.000.000)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975.000.000</m:t>
                        </m:r>
                      </m:den>
                    </m:f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/>
                      </a:rPr>
                      <m:t>x</m:t>
                    </m:r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/>
                      </a:rPr>
                      <m:t> 315.000.000</m:t>
                    </m:r>
                  </m:oMath>
                </a14:m>
                <a:endParaRPr lang="en-US" sz="2400" b="0" dirty="0" smtClean="0">
                  <a:solidFill>
                    <a:prstClr val="black"/>
                  </a:solidFill>
                  <a:latin typeface="Tw Cen MT Condensed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650.000.000</m:t>
                        </m:r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975.000.000</m:t>
                        </m:r>
                      </m:den>
                    </m:f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x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 315.000.000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Tw Cen MT Condensed"/>
                </a:endParaRPr>
              </a:p>
              <a:p>
                <a:pPr lvl="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	=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210.000.000,00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720" y="1356728"/>
                <a:ext cx="8501122" cy="5312632"/>
              </a:xfrm>
              <a:prstGeom prst="rect">
                <a:avLst/>
              </a:prstGeom>
              <a:blipFill rotWithShape="1">
                <a:blip r:embed="rId2"/>
                <a:stretch>
                  <a:fillRect l="-912" t="-790"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2.5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i="1" dirty="0" smtClean="0">
                <a:solidFill>
                  <a:srgbClr val="646B86"/>
                </a:solidFill>
                <a:latin typeface="Tw Cen MT Condensed Extra Bold"/>
              </a:rPr>
              <a:t>Deductible Expenses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65852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9C0-B916-4477-B66C-096DBBE68D4E}" type="slidenum">
              <a:rPr lang="en-US"/>
              <a:pPr/>
              <a:t>46</a:t>
            </a:fld>
            <a:endParaRPr lang="en-US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11" name="AutoShape 11"/>
          <p:cNvSpPr>
            <a:spLocks noChangeArrowheads="1"/>
          </p:cNvSpPr>
          <p:nvPr/>
        </p:nvSpPr>
        <p:spPr bwMode="auto">
          <a:xfrm flipH="1">
            <a:off x="4200526" y="2515950"/>
            <a:ext cx="685800" cy="481002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Kompensasi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Kerugian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6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36229" y="3176632"/>
            <a:ext cx="8490594" cy="828432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Atas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penanaman</a:t>
            </a:r>
            <a:r>
              <a:rPr lang="en-US" sz="2400" dirty="0" smtClean="0">
                <a:latin typeface="Tw Cen MT Condensed" pitchFamily="34" charset="0"/>
              </a:rPr>
              <a:t> modal di </a:t>
            </a:r>
            <a:r>
              <a:rPr lang="en-US" sz="2400" dirty="0" err="1" smtClean="0">
                <a:latin typeface="Tw Cen MT Condensed" pitchFamily="34" charset="0"/>
              </a:rPr>
              <a:t>bidang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bidang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tertentu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di </a:t>
            </a:r>
            <a:r>
              <a:rPr lang="en-US" sz="2400" dirty="0" err="1" smtClean="0">
                <a:latin typeface="Tw Cen MT Condensed" pitchFamily="34" charset="0"/>
              </a:rPr>
              <a:t>daerah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daerah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tertentu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kompensasi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kerugian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diberikan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hingga</a:t>
            </a:r>
            <a:r>
              <a:rPr lang="en-US" sz="2400" dirty="0" smtClean="0">
                <a:latin typeface="Tw Cen MT Condensed" pitchFamily="34" charset="0"/>
              </a:rPr>
              <a:t> paling lama 10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98129" y="1484784"/>
            <a:ext cx="8490594" cy="828432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K</a:t>
            </a:r>
            <a:r>
              <a:rPr lang="en-US" sz="2400" dirty="0" err="1" smtClean="0">
                <a:latin typeface="Tw Cen MT Condensed" pitchFamily="34" charset="0"/>
              </a:rPr>
              <a:t>erugian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dikompensasikan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mulai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berikutnya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berturut-turut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sampai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5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Kandawa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didirikan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2006,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masa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masa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awal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operasinya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menghadapi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pasang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surut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usaha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Berikut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laba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semenjak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pertama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kali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berdiri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2006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1.750.000.000,00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2007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825.000.000,00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2008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Laba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215.000.000,00</a:t>
            </a:r>
          </a:p>
          <a:p>
            <a:pPr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2009	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6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5.000.000,00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2010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Laba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765.000.000,00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2011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12.500.000,00</a:t>
            </a: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laba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1.975.000.000,00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2012,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ena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Kandawa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2.6 (1)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Kompensasi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Kerugian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83488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7158" y="1500174"/>
            <a:ext cx="8501122" cy="44554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Kompensasi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kerugian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2008	= 215.000.000,00 (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Berasal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2007)</a:t>
            </a:r>
          </a:p>
          <a:p>
            <a:pPr algn="just">
              <a:spcBef>
                <a:spcPts val="0"/>
              </a:spcBef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Kompensasi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kerugian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2010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=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765.000.000,00 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(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Berasal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2007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)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algn="just">
              <a:spcBef>
                <a:spcPts val="0"/>
              </a:spcBef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ompensasi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kerugian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2012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2007	+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2009	+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2011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= 825.000.000	+ 65.000.000	+ 12.500.000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902.500.000,00</a:t>
            </a:r>
          </a:p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Adapun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rugi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fiskal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2006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belum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dikompensasikan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yaitu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770.000.000,00 (1.750.000.000 - 215.000.000 - 765.000.000),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dikompensasikan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2012,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sebab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melewati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waktu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lima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2012	= 1.975.000.000	- 902.500.000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1.072.500.000,00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2.6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Kompensasi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Kerugian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548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Tidak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Kena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(PTKP)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7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(1), (2),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034116"/>
              </p:ext>
            </p:extLst>
          </p:nvPr>
        </p:nvGraphicFramePr>
        <p:xfrm>
          <a:off x="611560" y="1464176"/>
          <a:ext cx="7858180" cy="246888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982252"/>
                <a:gridCol w="5088801"/>
                <a:gridCol w="17871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Elemen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PTKP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WP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Sendiri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24.300.000,00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Status </a:t>
                      </a:r>
                      <a:r>
                        <a:rPr lang="en-US" sz="2200" dirty="0" err="1" smtClean="0"/>
                        <a:t>Kawin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2.025.000,00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Tanggungan</a:t>
                      </a:r>
                      <a:r>
                        <a:rPr lang="en-US" sz="2200" dirty="0" smtClean="0"/>
                        <a:t>,</a:t>
                      </a:r>
                      <a:r>
                        <a:rPr lang="en-US" sz="2200" baseline="0" dirty="0" smtClean="0"/>
                        <a:t> per orang, </a:t>
                      </a:r>
                      <a:r>
                        <a:rPr lang="en-US" sz="2200" baseline="0" dirty="0" err="1" smtClean="0"/>
                        <a:t>dengan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jumlah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maksimal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tiga</a:t>
                      </a:r>
                      <a:r>
                        <a:rPr lang="en-US" sz="2200" baseline="0" dirty="0" smtClean="0"/>
                        <a:t> orang </a:t>
                      </a:r>
                      <a:r>
                        <a:rPr lang="en-US" sz="2200" baseline="0" dirty="0" err="1" smtClean="0"/>
                        <a:t>tanggungan</a:t>
                      </a:r>
                      <a:r>
                        <a:rPr lang="en-US" sz="2200" baseline="0" dirty="0" smtClean="0"/>
                        <a:t>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2.025.000,00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PTKP </a:t>
                      </a:r>
                      <a:r>
                        <a:rPr lang="en-US" sz="2200" dirty="0" err="1" smtClean="0"/>
                        <a:t>bagi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istri</a:t>
                      </a:r>
                      <a:r>
                        <a:rPr lang="en-US" sz="2200" dirty="0" smtClean="0"/>
                        <a:t> yang </a:t>
                      </a:r>
                      <a:r>
                        <a:rPr lang="en-US" sz="2200" dirty="0" err="1" smtClean="0"/>
                        <a:t>penghasilannnya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digabung</a:t>
                      </a:r>
                      <a:r>
                        <a:rPr lang="en-US" sz="2200" dirty="0" smtClean="0"/>
                        <a:t>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24.300.000,00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83568" y="5480074"/>
            <a:ext cx="7797800" cy="757238"/>
          </a:xfrm>
          <a:prstGeom prst="rect">
            <a:avLst/>
          </a:prstGeom>
          <a:solidFill>
            <a:srgbClr val="99FFCC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Penerapan</a:t>
            </a:r>
            <a:r>
              <a:rPr lang="en-US" sz="2400" dirty="0" smtClean="0">
                <a:latin typeface="Tw Cen MT Condensed" pitchFamily="34" charset="0"/>
              </a:rPr>
              <a:t> PTKP </a:t>
            </a:r>
            <a:r>
              <a:rPr lang="en-US" sz="2400" dirty="0" err="1" smtClean="0">
                <a:latin typeface="Tw Cen MT Condensed" pitchFamily="34" charset="0"/>
              </a:rPr>
              <a:t>ditentukan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keadaan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awal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awal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83568" y="4111922"/>
            <a:ext cx="7797800" cy="1189286"/>
          </a:xfrm>
          <a:prstGeom prst="rect">
            <a:avLst/>
          </a:prstGeom>
          <a:solidFill>
            <a:srgbClr val="99FFCC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Tanggungan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meliputi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anggota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keluarga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sedarah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semenda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r>
              <a:rPr lang="en-US" sz="2400" dirty="0" smtClean="0">
                <a:latin typeface="Tw Cen MT Condensed" pitchFamily="34" charset="0"/>
              </a:rPr>
              <a:t> </a:t>
            </a: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garis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keturunan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lurus</a:t>
            </a:r>
            <a:r>
              <a:rPr lang="en-US" sz="2400" dirty="0" smtClean="0">
                <a:latin typeface="Tw Cen MT Condensed" pitchFamily="34" charset="0"/>
              </a:rPr>
              <a:t> (orang </a:t>
            </a:r>
            <a:r>
              <a:rPr lang="en-US" sz="2400" dirty="0" err="1" smtClean="0">
                <a:latin typeface="Tw Cen MT Condensed" pitchFamily="34" charset="0"/>
              </a:rPr>
              <a:t>tua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mertua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kandung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tiri</a:t>
            </a:r>
            <a:r>
              <a:rPr lang="en-US" sz="2400" dirty="0" smtClean="0">
                <a:latin typeface="Tw Cen MT Condensed" pitchFamily="34" charset="0"/>
              </a:rPr>
              <a:t>),</a:t>
            </a: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angkat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2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F2EE-FD29-4BCB-AC3C-7CFAF90A27F3}" type="slidenum">
              <a:rPr lang="en-US"/>
              <a:pPr/>
              <a:t>50</a:t>
            </a:fld>
            <a:endParaRPr lang="en-US"/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404044" y="1578769"/>
            <a:ext cx="8272412" cy="951543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>
                <a:latin typeface="Tw Cen MT Condensed" pitchFamily="34" charset="0"/>
              </a:rPr>
              <a:t>P</a:t>
            </a:r>
            <a:r>
              <a:rPr lang="en-US" sz="2800" dirty="0" err="1" smtClean="0">
                <a:latin typeface="Tw Cen MT Condensed" pitchFamily="34" charset="0"/>
              </a:rPr>
              <a:t>enghasilan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kerugian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bagi</a:t>
            </a:r>
            <a:r>
              <a:rPr lang="en-US" sz="2800" dirty="0" smtClean="0">
                <a:latin typeface="Tw Cen MT Condensed" pitchFamily="34" charset="0"/>
              </a:rPr>
              <a:t>  </a:t>
            </a:r>
            <a:r>
              <a:rPr lang="en-US" sz="2800" dirty="0" err="1" smtClean="0">
                <a:latin typeface="Tw Cen MT Condensed" pitchFamily="34" charset="0"/>
              </a:rPr>
              <a:t>wanita</a:t>
            </a:r>
            <a:r>
              <a:rPr lang="en-US" sz="2800" dirty="0" smtClean="0">
                <a:latin typeface="Tw Cen MT Condensed" pitchFamily="34" charset="0"/>
              </a:rPr>
              <a:t> yang </a:t>
            </a:r>
            <a:r>
              <a:rPr lang="en-US" sz="2800" dirty="0" err="1" smtClean="0">
                <a:latin typeface="Tw Cen MT Condensed" pitchFamily="34" charset="0"/>
              </a:rPr>
              <a:t>telah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kawin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dianggap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sebagai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penghasilan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kerugian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suaminya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404045" y="3140968"/>
            <a:ext cx="8270394" cy="2244204"/>
          </a:xfrm>
          <a:prstGeom prst="rect">
            <a:avLst/>
          </a:prstGeom>
          <a:solidFill>
            <a:srgbClr val="DDDDDD"/>
          </a:solidFill>
          <a:ln w="47625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Ketentuan</a:t>
            </a:r>
            <a:r>
              <a:rPr lang="en-US" sz="2800" dirty="0" smtClean="0">
                <a:latin typeface="Tw Cen MT Condensed" pitchFamily="34" charset="0"/>
              </a:rPr>
              <a:t> di </a:t>
            </a:r>
            <a:r>
              <a:rPr lang="en-US" sz="2800" dirty="0" err="1" smtClean="0">
                <a:latin typeface="Tw Cen MT Condensed" pitchFamily="34" charset="0"/>
              </a:rPr>
              <a:t>atas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berlaku</a:t>
            </a:r>
            <a:r>
              <a:rPr lang="en-US" sz="2800" dirty="0" smtClean="0">
                <a:latin typeface="Tw Cen MT Condensed" pitchFamily="34" charset="0"/>
              </a:rPr>
              <a:t>, </a:t>
            </a:r>
            <a:r>
              <a:rPr lang="en-US" sz="2800" dirty="0" err="1" smtClean="0">
                <a:latin typeface="Tw Cen MT Condensed" pitchFamily="34" charset="0"/>
              </a:rPr>
              <a:t>kecuali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jika</a:t>
            </a:r>
            <a:r>
              <a:rPr lang="en-US" sz="2800" dirty="0" smtClean="0">
                <a:latin typeface="Tw Cen MT Condensed" pitchFamily="34" charset="0"/>
              </a:rPr>
              <a:t>:</a:t>
            </a:r>
          </a:p>
          <a:p>
            <a:pPr marL="514350" indent="-514350" algn="just" eaLnBrk="0" hangingPunct="0">
              <a:buFont typeface="+mj-lt"/>
              <a:buAutoNum type="arabicPeriod"/>
            </a:pPr>
            <a:r>
              <a:rPr lang="en-US" sz="2800" dirty="0" err="1" smtClean="0">
                <a:latin typeface="Tw Cen MT Condensed" pitchFamily="34" charset="0"/>
              </a:rPr>
              <a:t>Penghasilan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tersebut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semata</a:t>
            </a:r>
            <a:r>
              <a:rPr lang="en-US" sz="2800" dirty="0" smtClean="0">
                <a:latin typeface="Tw Cen MT Condensed" pitchFamily="34" charset="0"/>
              </a:rPr>
              <a:t> – </a:t>
            </a:r>
            <a:r>
              <a:rPr lang="en-US" sz="2800" dirty="0" err="1" smtClean="0">
                <a:latin typeface="Tw Cen MT Condensed" pitchFamily="34" charset="0"/>
              </a:rPr>
              <a:t>mata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berasal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dari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satu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pemberi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kerja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telah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dipotong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PPh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Pasal</a:t>
            </a:r>
            <a:r>
              <a:rPr lang="en-US" sz="2800" dirty="0" smtClean="0">
                <a:latin typeface="Tw Cen MT Condensed" pitchFamily="34" charset="0"/>
              </a:rPr>
              <a:t> 21; </a:t>
            </a:r>
            <a:r>
              <a:rPr lang="en-US" sz="2800" dirty="0" err="1" smtClean="0">
                <a:latin typeface="Tw Cen MT Condensed" pitchFamily="34" charset="0"/>
              </a:rPr>
              <a:t>dan</a:t>
            </a:r>
            <a:endParaRPr lang="en-US" sz="2800" dirty="0" smtClean="0">
              <a:latin typeface="Tw Cen MT Condensed" pitchFamily="34" charset="0"/>
            </a:endParaRPr>
          </a:p>
          <a:p>
            <a:pPr marL="514350" indent="-514350" algn="just" eaLnBrk="0" hangingPunct="0">
              <a:buFont typeface="+mj-lt"/>
              <a:buAutoNum type="arabicPeriod"/>
            </a:pPr>
            <a:r>
              <a:rPr lang="en-US" sz="2800" dirty="0" err="1" smtClean="0">
                <a:latin typeface="Tw Cen MT Condensed" pitchFamily="34" charset="0"/>
              </a:rPr>
              <a:t>Pekerjaan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istri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tersebut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tidak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ada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hubungannya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dengan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usaha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pekerjaan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bebas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suami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atau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anggota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keluarga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lainnya</a:t>
            </a:r>
            <a:r>
              <a:rPr lang="en-US" sz="2800" dirty="0" smtClean="0">
                <a:latin typeface="Tw Cen MT Condensed" pitchFamily="34" charset="0"/>
              </a:rPr>
              <a:t>.</a:t>
            </a:r>
            <a:endParaRPr lang="en-US" sz="2800" dirty="0">
              <a:latin typeface="Tw Cen MT Condensed" pitchFamily="34" charset="0"/>
            </a:endParaRP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auto">
          <a:xfrm flipH="1">
            <a:off x="3851920" y="2667769"/>
            <a:ext cx="1333500" cy="257175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Wanita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Bersuami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8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Adipati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Karna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pegawai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bekerja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sebuah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perbankan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menikah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bertempat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tinggal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kavling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apartemen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milik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Berikut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susunan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anggota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keluarga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Karna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2.7 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(1)</a:t>
            </a: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(PTKP)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239084"/>
              </p:ext>
            </p:extLst>
          </p:nvPr>
        </p:nvGraphicFramePr>
        <p:xfrm>
          <a:off x="611560" y="2688312"/>
          <a:ext cx="7920880" cy="3413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592288"/>
                <a:gridCol w="1800200"/>
                <a:gridCol w="1656184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Nama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Tanggal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Lahir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Status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Pekerjaan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Dewi</a:t>
                      </a:r>
                      <a:r>
                        <a:rPr lang="en-US" sz="220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Gandari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 </a:t>
                      </a:r>
                      <a:r>
                        <a:rPr lang="en-US" sz="2200" dirty="0" err="1" smtClean="0"/>
                        <a:t>Oktober</a:t>
                      </a:r>
                      <a:r>
                        <a:rPr lang="en-US" sz="2200" dirty="0" smtClean="0"/>
                        <a:t> 1962</a:t>
                      </a:r>
                      <a:endParaRPr lang="en-US" sz="2200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Istri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Ibu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Rumah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Tangga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Wibisana</a:t>
                      </a:r>
                      <a:r>
                        <a:rPr lang="en-US" sz="220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Putrakarna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 </a:t>
                      </a:r>
                      <a:r>
                        <a:rPr lang="en-US" sz="2200" dirty="0" err="1" smtClean="0"/>
                        <a:t>Januari</a:t>
                      </a:r>
                      <a:r>
                        <a:rPr lang="en-US" sz="2200" dirty="0" smtClean="0"/>
                        <a:t> 1984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Anak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Kandung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Mahasiswa</a:t>
                      </a:r>
                      <a:r>
                        <a:rPr lang="en-US" sz="2200" dirty="0" smtClean="0"/>
                        <a:t> S3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Dursilawati</a:t>
                      </a:r>
                      <a:r>
                        <a:rPr lang="en-US" sz="220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Putrikarna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6 Mei</a:t>
                      </a:r>
                      <a:r>
                        <a:rPr lang="en-US" sz="2200" baseline="0" dirty="0" smtClean="0"/>
                        <a:t> 1987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Anak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Kandung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Mahasiswa</a:t>
                      </a:r>
                      <a:r>
                        <a:rPr lang="en-US" sz="2200" dirty="0" smtClean="0"/>
                        <a:t> S2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Indrajit</a:t>
                      </a:r>
                      <a:r>
                        <a:rPr lang="en-US" sz="22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baseline="0" dirty="0" err="1" smtClean="0">
                          <a:latin typeface="+mn-lt"/>
                          <a:cs typeface="+mn-cs"/>
                        </a:rPr>
                        <a:t>Mahapatih</a:t>
                      </a:r>
                      <a:endParaRPr lang="en-US" sz="22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 </a:t>
                      </a:r>
                      <a:r>
                        <a:rPr lang="en-US" sz="2200" dirty="0" err="1" smtClean="0"/>
                        <a:t>Juni</a:t>
                      </a:r>
                      <a:r>
                        <a:rPr lang="en-US" sz="2200" dirty="0" smtClean="0"/>
                        <a:t> 1990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Anak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Angkat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Mahasiswa</a:t>
                      </a:r>
                      <a:r>
                        <a:rPr lang="en-US" sz="2200" dirty="0" smtClean="0"/>
                        <a:t> S1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Batara</a:t>
                      </a:r>
                      <a:r>
                        <a:rPr lang="en-US" sz="220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Kumbakarna</a:t>
                      </a:r>
                      <a:endParaRPr lang="en-US" sz="22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 </a:t>
                      </a:r>
                      <a:r>
                        <a:rPr lang="en-US" sz="2200" dirty="0" err="1" smtClean="0"/>
                        <a:t>Juli</a:t>
                      </a:r>
                      <a:r>
                        <a:rPr lang="en-US" sz="2200" dirty="0" smtClean="0"/>
                        <a:t> 1985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Menantu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PNS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Kunthi</a:t>
                      </a:r>
                      <a:r>
                        <a:rPr lang="en-US" sz="22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baseline="0" dirty="0" err="1" smtClean="0">
                          <a:latin typeface="+mn-lt"/>
                          <a:cs typeface="+mn-cs"/>
                        </a:rPr>
                        <a:t>Talibrata</a:t>
                      </a:r>
                      <a:endParaRPr lang="en-US" sz="22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 </a:t>
                      </a:r>
                      <a:r>
                        <a:rPr lang="en-US" sz="2200" dirty="0" err="1" smtClean="0"/>
                        <a:t>Februari</a:t>
                      </a:r>
                      <a:r>
                        <a:rPr lang="en-US" sz="2200" dirty="0" smtClean="0"/>
                        <a:t> 1945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Ibu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Kandung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-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Arya</a:t>
                      </a:r>
                      <a:r>
                        <a:rPr lang="en-US" sz="220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2200" dirty="0" err="1" smtClean="0">
                          <a:latin typeface="+mn-lt"/>
                          <a:cs typeface="+mn-cs"/>
                        </a:rPr>
                        <a:t>Widura</a:t>
                      </a:r>
                      <a:endParaRPr lang="en-US" sz="22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8 </a:t>
                      </a:r>
                      <a:r>
                        <a:rPr lang="en-US" sz="2200" dirty="0" err="1" smtClean="0"/>
                        <a:t>Maret</a:t>
                      </a:r>
                      <a:r>
                        <a:rPr lang="en-US" sz="2200" dirty="0" smtClean="0"/>
                        <a:t> 1950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Paman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Pensiunan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84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888808"/>
            <a:ext cx="8501122" cy="30803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PTKP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Adipati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Karna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2013,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keterangan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tambahan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Dewi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Gandari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bekerja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semata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pegawai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pemerintah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Dewi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Gandari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usaha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  <a:latin typeface="Tw Cen MT Condensed"/>
              </a:rPr>
              <a:t>laundry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blok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apartemen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Dursilawati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Putrikarna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menikah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tanggal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3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Januari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2013?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Indrajit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Mahapatih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diadopsi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setelah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orang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tua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kandungnya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meninggal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kecelakaan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Juni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2013.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Kunthi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Talibrata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masih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menerima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pembayaran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pensiun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mendiang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suaminya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2.7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(PTKP)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5153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PTKP	= WP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+ Status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Kawin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+ 3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	= 24.300.000	+ 2.025.000	+ 3 x 2.025.000</a:t>
            </a:r>
          </a:p>
          <a:p>
            <a:pPr marL="457200" lvl="0" algn="just">
              <a:spcBef>
                <a:spcPts val="0"/>
              </a:spcBef>
            </a:pP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=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32.400.000,00</a:t>
            </a:r>
          </a:p>
          <a:p>
            <a:pPr marL="457200" lvl="0" algn="just">
              <a:spcBef>
                <a:spcPts val="0"/>
              </a:spcBef>
            </a:pP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Adipati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Karna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adalah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id-ID" sz="2200" dirty="0" smtClean="0">
                <a:solidFill>
                  <a:prstClr val="black"/>
                </a:solidFill>
                <a:latin typeface="Tw Cen MT Condensed"/>
              </a:rPr>
              <a:t>Dursilawati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Putr</a:t>
            </a:r>
            <a:r>
              <a:rPr lang="id-ID" sz="2200" dirty="0" smtClean="0">
                <a:solidFill>
                  <a:prstClr val="black"/>
                </a:solidFill>
                <a:latin typeface="Tw Cen MT Condensed"/>
              </a:rPr>
              <a:t>i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karna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Indrajit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Mahapatih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	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Kunthi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Talibrata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PTKP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berubah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sesuai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poin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(a).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PTKP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bertambah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23.400.000,00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dibanding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poin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(a)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istri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digabungkan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Awal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Dursilawati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Putrikarna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masih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diakui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 Akan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tetapi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PTKP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berubah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sesuai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poin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(a),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sebab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maksimal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adalah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3 orang.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Awal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Indrajit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Mahapatih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termasuk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 PTKP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berkurang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2.025.000,00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dibanding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poin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(a).</a:t>
            </a:r>
          </a:p>
          <a:p>
            <a:pPr marL="914400" indent="-457200" algn="just">
              <a:spcBef>
                <a:spcPts val="0"/>
              </a:spcBef>
              <a:buFontTx/>
              <a:buAutoNum type="alphaLcPeriod" startAt="2"/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Kunthi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Talibrata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termasuk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tanggungan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PTKP </a:t>
            </a:r>
            <a:r>
              <a:rPr lang="en-US" sz="2200" dirty="0" err="1">
                <a:solidFill>
                  <a:prstClr val="black"/>
                </a:solidFill>
                <a:latin typeface="Tw Cen MT Condensed"/>
              </a:rPr>
              <a:t>berkurang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2.025.000,00 </a:t>
            </a:r>
            <a:r>
              <a:rPr lang="en-US" sz="2200" dirty="0" err="1">
                <a:solidFill>
                  <a:prstClr val="black"/>
                </a:solidFill>
                <a:latin typeface="Tw Cen MT Condensed"/>
              </a:rPr>
              <a:t>dibanding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w Cen MT Condensed"/>
              </a:rPr>
              <a:t>poin</a:t>
            </a: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 (a).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2.7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(3)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(PTKP)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43718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54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871008" y="1625085"/>
            <a:ext cx="3028951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Jika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suami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istri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hidup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berpisah</a:t>
            </a:r>
            <a:r>
              <a:rPr lang="en-US" sz="2400" dirty="0">
                <a:latin typeface="Tw Cen MT Condensed" pitchFamily="34" charset="0"/>
              </a:rPr>
              <a:t>: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4788024" y="4005064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Penghitungan</a:t>
            </a:r>
            <a:r>
              <a:rPr lang="en-US" sz="2400" dirty="0" smtClean="0">
                <a:latin typeface="Tw Cen MT Condensed" pitchFamily="34" charset="0"/>
              </a:rPr>
              <a:t>  </a:t>
            </a:r>
            <a:r>
              <a:rPr lang="en-US" sz="2400" dirty="0" err="1" smtClean="0">
                <a:latin typeface="Tw Cen MT Condensed" pitchFamily="34" charset="0"/>
              </a:rPr>
              <a:t>pajaknya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kepada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prorata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suami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istri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smtClean="0">
                <a:latin typeface="Tw Cen MT Condensed" pitchFamily="34" charset="0"/>
              </a:rPr>
              <a:t>yang </a:t>
            </a:r>
            <a:r>
              <a:rPr lang="en-US" sz="2400" dirty="0" err="1" smtClean="0">
                <a:latin typeface="Tw Cen MT Condensed" pitchFamily="34" charset="0"/>
              </a:rPr>
              <a:t>digabung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 rot="16200000" flipH="1">
            <a:off x="3970722" y="1798030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4788024" y="1556792"/>
            <a:ext cx="4135967" cy="828432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Penghitungan</a:t>
            </a:r>
            <a:r>
              <a:rPr lang="en-US" sz="2400" dirty="0" smtClean="0">
                <a:latin typeface="Tw Cen MT Condensed" pitchFamily="34" charset="0"/>
              </a:rPr>
              <a:t> PKP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pengenaan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pajaknya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dilakukan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sendiri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sendiri</a:t>
            </a:r>
            <a:r>
              <a:rPr lang="en-US" sz="2400" dirty="0">
                <a:latin typeface="Tw Cen MT Condensed" pitchFamily="34" charset="0"/>
              </a:rPr>
              <a:t>.</a:t>
            </a:r>
          </a:p>
        </p:txBody>
      </p:sp>
      <p:sp>
        <p:nvSpPr>
          <p:cNvPr id="71696" name="AutoShape 16"/>
          <p:cNvSpPr>
            <a:spLocks noChangeArrowheads="1"/>
          </p:cNvSpPr>
          <p:nvPr/>
        </p:nvSpPr>
        <p:spPr bwMode="auto">
          <a:xfrm rot="16200000" flipH="1">
            <a:off x="4086225" y="4473257"/>
            <a:ext cx="685800" cy="285750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Pemisahan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Suami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-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Istri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8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910622" y="3005492"/>
            <a:ext cx="3028951" cy="156709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Jika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suami</a:t>
            </a:r>
            <a:r>
              <a:rPr lang="en-US" sz="2400" dirty="0">
                <a:latin typeface="Tw Cen MT Condensed" pitchFamily="34" charset="0"/>
              </a:rPr>
              <a:t> – </a:t>
            </a:r>
            <a:r>
              <a:rPr lang="en-US" sz="2400" dirty="0" err="1">
                <a:latin typeface="Tw Cen MT Condensed" pitchFamily="34" charset="0"/>
              </a:rPr>
              <a:t>istri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mengadakan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perjanjian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pemisahan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harta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secara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tertulis</a:t>
            </a:r>
            <a:r>
              <a:rPr lang="en-US" sz="2400" dirty="0">
                <a:latin typeface="Tw Cen MT Condensed" pitchFamily="34" charset="0"/>
              </a:rPr>
              <a:t>.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905934" y="4895532"/>
            <a:ext cx="3028951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Jika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istri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menghendaki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memenuhi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kewajiban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perpajakannya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sendiri</a:t>
            </a:r>
            <a:r>
              <a:rPr lang="en-US" sz="2400" dirty="0">
                <a:latin typeface="Tw Cen MT Condensed" pitchFamily="34" charset="0"/>
              </a:rPr>
              <a:t>.</a:t>
            </a: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 flipH="1">
            <a:off x="4067944" y="3429000"/>
            <a:ext cx="228466" cy="2349892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notaris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kantor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netto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2013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135.000.000,00.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seorang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sekretaris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kesehariaannya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bekerja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kantor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memberikan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jasa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kenotariatan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asas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profesionalitas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memperlakukan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istrinya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pegawai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lain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penggajian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6.750.000,00 per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bulan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istrinya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telah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dikaruniai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dua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orang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anak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harus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dibayar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2013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istrinya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istrinya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menghendaki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pemenuhan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perpajakannya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2.8 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(1)</a:t>
            </a: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Suami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–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Istri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55351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Penghitungan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dilakukan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menggabungkan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istri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r>
              <a:rPr lang="en-US" sz="22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istri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bersifat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final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pemotongan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PPh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21nya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	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dikreditkan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penghitungan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SPT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akhir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marL="457200"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200" dirty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2.8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Penghasilan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Suami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–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Istri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1112" name="Object 88"/>
          <p:cNvGraphicFramePr>
            <a:graphicFrameLocks noChangeAspect="1"/>
          </p:cNvGraphicFramePr>
          <p:nvPr/>
        </p:nvGraphicFramePr>
        <p:xfrm>
          <a:off x="1292224" y="2286000"/>
          <a:ext cx="7208865" cy="3429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Worksheet" r:id="rId4" imgW="8905875" imgH="5953115" progId="Excel.Sheet.12">
                  <p:embed/>
                </p:oleObj>
              </mc:Choice>
              <mc:Fallback>
                <p:oleObj name="Worksheet" r:id="rId4" imgW="8905875" imgH="5953115" progId="Excel.Sheet.12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4" y="2286000"/>
                        <a:ext cx="7208865" cy="342901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5720" y="2214554"/>
            <a:ext cx="8572560" cy="44291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7149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marL="914400" lvl="0" indent="-457200" algn="just">
              <a:spcBef>
                <a:spcPts val="0"/>
              </a:spcBef>
              <a:buAutoNum type="alphaLcPeriod" startAt="2"/>
            </a:pP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Penghitungan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dilakukan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secara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–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sendiri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antara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Palasara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w Cen MT Condensed"/>
              </a:rPr>
              <a:t>istri</a:t>
            </a:r>
            <a:r>
              <a:rPr lang="en-US" sz="2200" dirty="0" smtClean="0">
                <a:solidFill>
                  <a:prstClr val="black"/>
                </a:solidFill>
                <a:latin typeface="Tw Cen MT Condensed"/>
              </a:rPr>
              <a:t>.</a:t>
            </a:r>
            <a:endParaRPr lang="en-US" sz="2200" dirty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2.8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(3)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Penghasilan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Suami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–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Istri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85852" y="2214554"/>
          <a:ext cx="6858048" cy="4357712"/>
        </p:xfrm>
        <a:graphic>
          <a:graphicData uri="http://schemas.openxmlformats.org/drawingml/2006/table">
            <a:tbl>
              <a:tblPr/>
              <a:tblGrid>
                <a:gridCol w="194944"/>
                <a:gridCol w="704799"/>
                <a:gridCol w="3359043"/>
                <a:gridCol w="1299631"/>
                <a:gridCol w="1299631"/>
              </a:tblGrid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Tw Cen MT Condensed"/>
                        </a:rPr>
                        <a:t>Penghasilan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w Cen MT Condensed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Tw Cen MT Condensed"/>
                        </a:rPr>
                        <a:t>netto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w Cen MT Condensed"/>
                        </a:rPr>
                        <a:t> 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latin typeface="Tw Cen MT Condensed"/>
                        </a:rPr>
                        <a:t>Palasara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135,000,000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(PTKP)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sng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WP sendiri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(24,300,000)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sng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Status Kawin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(2,025,000)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sng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Tanggungan dua anak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(4,050,000)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(30,375,000)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Penghasilan Kena Pajak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104,625,000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Pajak terutang Palasara setahun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5% x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w Cen MT Condensed"/>
                        </a:rPr>
                        <a:t>50,000,000</a:t>
                      </a:r>
                    </a:p>
                  </a:txBody>
                  <a:tcPr marL="59765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2,500,000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15% x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54,625,000 </a:t>
                      </a:r>
                    </a:p>
                  </a:txBody>
                  <a:tcPr marL="59765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8,193,750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Rp10,693,750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Penghasilan netto istri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81,000,000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(PTKP)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sng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WP sendiri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(24,300,000)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(24,300,000)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Penghasilan Kena Pajak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56,700,000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Pajak terutang istri setahun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5% x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50,000,000</a:t>
                      </a:r>
                    </a:p>
                  </a:txBody>
                  <a:tcPr marL="59765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2,500,000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336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latin typeface="Tw Cen MT Condensed"/>
                      </a:endParaRP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15% x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6,700,000 </a:t>
                      </a:r>
                    </a:p>
                  </a:txBody>
                  <a:tcPr marL="59765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latin typeface="Tw Cen MT Condensed"/>
                        </a:rPr>
                        <a:t>1,005,000 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w Cen MT Condensed"/>
                        </a:rPr>
                        <a:t>Rp3,505,000</a:t>
                      </a:r>
                    </a:p>
                  </a:txBody>
                  <a:tcPr marL="4980" marR="4980" marT="4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5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9C0-B916-4477-B66C-096DBBE68D4E}" type="slidenum">
              <a:rPr lang="en-US"/>
              <a:pPr/>
              <a:t>58</a:t>
            </a:fld>
            <a:endParaRPr lang="en-US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51211" name="AutoShape 11"/>
          <p:cNvSpPr>
            <a:spLocks noChangeArrowheads="1"/>
          </p:cNvSpPr>
          <p:nvPr/>
        </p:nvSpPr>
        <p:spPr bwMode="auto">
          <a:xfrm flipH="1">
            <a:off x="4200526" y="2515950"/>
            <a:ext cx="685800" cy="481002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Anak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yang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belum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Dewasa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8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(4)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36229" y="3176632"/>
            <a:ext cx="8490594" cy="828432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Mekanisme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penggabungan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berlaku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umum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tanpa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mempertimbangkan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manapun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sumber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tersebut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98129" y="1484784"/>
            <a:ext cx="8490594" cy="828432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diterima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diperoleh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belum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dewasa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digabungkan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orang </a:t>
            </a:r>
            <a:r>
              <a:rPr lang="en-US" sz="2400" dirty="0" err="1" smtClean="0">
                <a:latin typeface="Tw Cen MT Condensed" pitchFamily="34" charset="0"/>
              </a:rPr>
              <a:t>tuanya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39403" y="4941168"/>
            <a:ext cx="8490594" cy="828432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Batasan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usia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syarat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belum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dewasa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adalah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berusia</a:t>
            </a:r>
            <a:r>
              <a:rPr lang="en-US" sz="2400" dirty="0" smtClean="0">
                <a:latin typeface="Tw Cen MT Condensed" pitchFamily="34" charset="0"/>
              </a:rPr>
              <a:t> 18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belum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pernah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menikah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 flipH="1">
            <a:off x="4211960" y="4221088"/>
            <a:ext cx="685800" cy="481002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75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891083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dapat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dikurangkan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non deductible)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bruto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meliputi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Pembagian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laba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nama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apapun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dibebankan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kepentingan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pribadi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pemegang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sekutu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anggota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anggota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Pembentukan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kecuali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 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jenis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ditetapkan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KMK;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jaminan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sosial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BPJS;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penjaminan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LPS;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reklamasi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pertambangan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reforestasi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kehutanan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Cadangan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penutupan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pemeliharaan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tempat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limbah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industri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usaha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pengelolaan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limbah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2606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i="1" dirty="0" smtClean="0">
                <a:solidFill>
                  <a:srgbClr val="646B86"/>
                </a:solidFill>
                <a:latin typeface="+mj-lt"/>
              </a:rPr>
              <a:t>Non Deductible Expenses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9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1412776"/>
            <a:ext cx="8208912" cy="4891083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4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Premi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kesehatan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kecelakaan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jiwa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dwiguna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asuransi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beasiswa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dibayar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oleh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WP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orang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pribadi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4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Penggantian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imbalan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jasa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diberikan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bentuk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natura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kenikmatan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kecuali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:</a:t>
            </a:r>
            <a:endParaRPr lang="en-US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Penyediaan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makanan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minuman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bagi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seluruh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pegawai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Diberikan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daerah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tertentu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diberikan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berkaitan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pelaksanaan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	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pekerjaan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sebagaimana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ditetapkan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KMK;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6"/>
            </a:pP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J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umlah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melebihi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kewajaran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dibayarkan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pemegang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pihak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mempunyai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hubungan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istimewa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6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Harta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dihibahkan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bantuan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selain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ditetapkan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sebagai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deductible expense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serta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selain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sumbangan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keagamaan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bersifat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wajib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kepada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lembaga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disahkan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6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Pajak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penghasilan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2606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i="1" dirty="0" smtClean="0">
                <a:solidFill>
                  <a:srgbClr val="646B86"/>
                </a:solidFill>
                <a:latin typeface="+mj-lt"/>
              </a:rPr>
              <a:t>Non Deductible Expenses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9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3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2348880"/>
            <a:ext cx="8208912" cy="1936428"/>
          </a:xfrm>
          <a:prstGeom prst="rect">
            <a:avLst/>
          </a:prstGeom>
          <a:solidFill>
            <a:srgbClr val="FFFFCC"/>
          </a:solidFill>
          <a:ln w="47625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Biaya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dibebankan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/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dikeluarkan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kepentingan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pribadi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WP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orang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menjadi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tanggungan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Gaji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anggota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persekutuan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, firma,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perseroan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komanditer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modalnya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tidak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terbagi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atas</a:t>
            </a:r>
            <a:r>
              <a:rPr lang="en-US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saham</a:t>
            </a:r>
            <a:r>
              <a:rPr lang="en-US" sz="2400" dirty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;</a:t>
            </a:r>
            <a:endParaRPr lang="en-US" sz="2400" dirty="0" smtClean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9"/>
            </a:pPr>
            <a:r>
              <a:rPr lang="it-IT" sz="2400" dirty="0" smtClean="0">
                <a:solidFill>
                  <a:srgbClr val="000000"/>
                </a:solidFill>
                <a:latin typeface="Tw Cen MT Condensed" pitchFamily="34" charset="0"/>
                <a:ea typeface="Times New Roman" pitchFamily="18" charset="0"/>
                <a:cs typeface="Bookman Old Style" pitchFamily="18" charset="0"/>
              </a:rPr>
              <a:t>Sanksi administrasi dan pidana di bidang perpajakan.</a:t>
            </a:r>
            <a:endParaRPr lang="it-IT" sz="2400" dirty="0">
              <a:solidFill>
                <a:srgbClr val="000000"/>
              </a:solidFill>
              <a:latin typeface="Tw Cen MT Condensed" pitchFamily="34" charset="0"/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2606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i="1" dirty="0" smtClean="0">
                <a:solidFill>
                  <a:srgbClr val="646B86"/>
                </a:solidFill>
                <a:latin typeface="+mj-lt"/>
              </a:rPr>
              <a:t>Non Deductible Expenses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(3)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9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Natura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1472" y="1412776"/>
            <a:ext cx="8001056" cy="5232202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dirty="0" err="1" smtClean="0"/>
              <a:t>Natura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berkenaan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pelaksanaan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di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imbalan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terkait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: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Tempat</a:t>
            </a:r>
            <a:r>
              <a:rPr lang="en-US" sz="2400" dirty="0" smtClean="0"/>
              <a:t> </a:t>
            </a:r>
            <a:r>
              <a:rPr lang="en-US" sz="2400" dirty="0" err="1" smtClean="0"/>
              <a:t>tinggal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pegawai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keluarganya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Pelayanan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Pendidikan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Peribadatan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Pengangkutan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 smtClean="0"/>
              <a:t>Olahraga</a:t>
            </a:r>
            <a:r>
              <a:rPr lang="en-US" sz="2400" dirty="0" smtClean="0"/>
              <a:t>, </a:t>
            </a:r>
            <a:r>
              <a:rPr lang="en-US" sz="2400" dirty="0" err="1" smtClean="0"/>
              <a:t>selain</a:t>
            </a:r>
            <a:r>
              <a:rPr lang="en-US" sz="2400" dirty="0" smtClean="0"/>
              <a:t> golf, </a:t>
            </a:r>
            <a:r>
              <a:rPr lang="en-US" sz="2400" i="1" dirty="0" smtClean="0"/>
              <a:t>power beating</a:t>
            </a:r>
            <a:r>
              <a:rPr lang="en-US" sz="2400" dirty="0" smtClean="0"/>
              <a:t>, </a:t>
            </a:r>
            <a:r>
              <a:rPr lang="en-US" sz="2400" dirty="0" err="1" smtClean="0"/>
              <a:t>pacuan</a:t>
            </a:r>
            <a:r>
              <a:rPr lang="en-US" sz="2400" dirty="0" smtClean="0"/>
              <a:t> </a:t>
            </a:r>
            <a:r>
              <a:rPr lang="en-US" sz="2400" dirty="0" err="1" smtClean="0"/>
              <a:t>kuda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terbang</a:t>
            </a:r>
            <a:r>
              <a:rPr lang="en-US" sz="2400" dirty="0" smtClean="0"/>
              <a:t> </a:t>
            </a:r>
            <a:r>
              <a:rPr lang="en-US" sz="2400" dirty="0" err="1" smtClean="0"/>
              <a:t>layang</a:t>
            </a:r>
            <a:r>
              <a:rPr lang="en-US" sz="2400" dirty="0" smtClean="0"/>
              <a:t>.</a:t>
            </a:r>
          </a:p>
          <a:p>
            <a:pPr algn="just">
              <a:spcBef>
                <a:spcPts val="1200"/>
              </a:spcBef>
            </a:pPr>
            <a:r>
              <a:rPr lang="en-US" sz="2400" dirty="0" err="1" smtClean="0"/>
              <a:t>Natura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akibat</a:t>
            </a:r>
            <a:r>
              <a:rPr lang="en-US" sz="2400" dirty="0" smtClean="0"/>
              <a:t> </a:t>
            </a:r>
            <a:r>
              <a:rPr lang="en-US" sz="2400" dirty="0" err="1" smtClean="0"/>
              <a:t>keharusan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di </a:t>
            </a:r>
            <a:r>
              <a:rPr lang="en-US" sz="2400" dirty="0" err="1" smtClean="0"/>
              <a:t>antaranya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seragam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petugas</a:t>
            </a:r>
            <a:r>
              <a:rPr lang="en-US" sz="2400" dirty="0" smtClean="0"/>
              <a:t> </a:t>
            </a:r>
            <a:r>
              <a:rPr lang="en-US" sz="2400" dirty="0" err="1" smtClean="0"/>
              <a:t>pengamanan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penginapan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kru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12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51520" y="1412776"/>
            <a:ext cx="8784976" cy="53285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spcBef>
                <a:spcPct val="20000"/>
              </a:spcBef>
              <a:buClr>
                <a:srgbClr val="646B86"/>
              </a:buClr>
            </a:pP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	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Atas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penghasilan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–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penghasilan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yang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dikategorikan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sebagai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bukan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objek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pajak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bagi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pihak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yang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menerima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penghasilan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bersangkutan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,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maka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pada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umumnya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biaya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–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biaya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dari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pihak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yang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melakukan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pengeluaran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terkait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penghasilan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tersebut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,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akan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ditetapkan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sebagai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biaya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yang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tidak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dapat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</a:t>
            </a:r>
            <a:r>
              <a:rPr lang="en-US" sz="2800" kern="0" dirty="0" err="1">
                <a:solidFill>
                  <a:srgbClr val="D16349">
                    <a:lumMod val="50000"/>
                  </a:srgbClr>
                </a:solidFill>
              </a:rPr>
              <a:t>dikurangkan</a:t>
            </a:r>
            <a:r>
              <a:rPr lang="en-US" sz="2800" kern="0" dirty="0">
                <a:solidFill>
                  <a:srgbClr val="D16349">
                    <a:lumMod val="50000"/>
                  </a:srgbClr>
                </a:solidFill>
              </a:rPr>
              <a:t> (</a:t>
            </a:r>
            <a:r>
              <a:rPr lang="en-US" sz="2800" i="1" kern="0" dirty="0">
                <a:solidFill>
                  <a:srgbClr val="D16349">
                    <a:lumMod val="50000"/>
                  </a:srgbClr>
                </a:solidFill>
              </a:rPr>
              <a:t>non deductible</a:t>
            </a:r>
            <a:r>
              <a:rPr lang="en-US" sz="2800" kern="0" dirty="0" smtClean="0">
                <a:solidFill>
                  <a:srgbClr val="D16349">
                    <a:lumMod val="50000"/>
                  </a:srgbClr>
                </a:solidFill>
              </a:rPr>
              <a:t>).</a:t>
            </a: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>
              <a:solidFill>
                <a:srgbClr val="D16349">
                  <a:lumMod val="50000"/>
                </a:srgbClr>
              </a:solidFill>
            </a:endParaRP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 smtClean="0">
              <a:solidFill>
                <a:srgbClr val="D16349">
                  <a:lumMod val="50000"/>
                </a:srgbClr>
              </a:solidFill>
            </a:endParaRP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>
              <a:solidFill>
                <a:srgbClr val="D16349">
                  <a:lumMod val="50000"/>
                </a:srgbClr>
              </a:solidFill>
            </a:endParaRP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 smtClean="0">
              <a:solidFill>
                <a:srgbClr val="D16349">
                  <a:lumMod val="50000"/>
                </a:srgbClr>
              </a:solidFill>
            </a:endParaRP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>
              <a:solidFill>
                <a:srgbClr val="D16349">
                  <a:lumMod val="50000"/>
                </a:srgbClr>
              </a:solidFill>
            </a:endParaRPr>
          </a:p>
          <a:p>
            <a:pPr lvl="0" algn="just">
              <a:spcBef>
                <a:spcPct val="20000"/>
              </a:spcBef>
              <a:buClr>
                <a:srgbClr val="646B86"/>
              </a:buClr>
            </a:pPr>
            <a:endParaRPr lang="en-US" sz="2800" kern="0" dirty="0">
              <a:solidFill>
                <a:srgbClr val="D16349">
                  <a:lumMod val="50000"/>
                </a:srgb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Dialektika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Resiprokalitas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5" name="Picture 16" descr="bs0050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97" y="4221088"/>
            <a:ext cx="968574" cy="1694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man_rushing_to_work_0521-1012-0921-2416_SM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221088"/>
            <a:ext cx="2172388" cy="1694464"/>
          </a:xfrm>
          <a:prstGeom prst="rect">
            <a:avLst/>
          </a:prstGeom>
        </p:spPr>
      </p:pic>
      <p:pic>
        <p:nvPicPr>
          <p:cNvPr id="7" name="Picture 6" descr="auditor_at_wor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01" y="4221088"/>
            <a:ext cx="1912718" cy="1616248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627784" y="3673877"/>
            <a:ext cx="1407368" cy="27888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Non Deductible Expense</a:t>
            </a:r>
            <a:endParaRPr lang="en-US" sz="2200" dirty="0"/>
          </a:p>
        </p:txBody>
      </p:sp>
      <p:sp>
        <p:nvSpPr>
          <p:cNvPr id="10" name="Right Arrow 9"/>
          <p:cNvSpPr/>
          <p:nvPr/>
        </p:nvSpPr>
        <p:spPr>
          <a:xfrm>
            <a:off x="5364088" y="3673876"/>
            <a:ext cx="1407368" cy="27888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502901" y="5877272"/>
            <a:ext cx="1912718" cy="752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Pengeluaran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6934083" y="5915552"/>
            <a:ext cx="1912718" cy="7521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Menerima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177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36717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253067" y="132432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Biaya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Sesuai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Asas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Resiprokalitas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(1)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4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9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79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48738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253067" y="132432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Biaya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Sesuai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Asas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Resiprokalitas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(2)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4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(3)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9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9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Hyperlink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758270" y="2636912"/>
            <a:ext cx="6067562" cy="665813"/>
            <a:chOff x="1152" y="1440"/>
            <a:chExt cx="4386" cy="468"/>
          </a:xfrm>
        </p:grpSpPr>
        <p:sp>
          <p:nvSpPr>
            <p:cNvPr id="40992" name="AutoShape 32"/>
            <p:cNvSpPr>
              <a:spLocks noChangeArrowheads="1"/>
            </p:cNvSpPr>
            <p:nvPr/>
          </p:nvSpPr>
          <p:spPr bwMode="gray">
            <a:xfrm>
              <a:off x="1382" y="1475"/>
              <a:ext cx="4156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 dirty="0">
                <a:solidFill>
                  <a:prstClr val="black"/>
                </a:solidFill>
                <a:latin typeface="Tw Cen MT Condensed" pitchFamily="34" charset="0"/>
              </a:endParaRPr>
            </a:p>
          </p:txBody>
        </p:sp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40994" name="Oval 34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dirty="0">
                  <a:solidFill>
                    <a:prstClr val="black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0995" name="Oval 35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8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dirty="0">
                  <a:solidFill>
                    <a:prstClr val="black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0996" name="Oval 36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dirty="0">
                  <a:solidFill>
                    <a:prstClr val="black"/>
                  </a:solidFill>
                  <a:latin typeface="Tw Cen MT Condensed" pitchFamily="34" charset="0"/>
                </a:endParaRPr>
              </a:p>
            </p:txBody>
          </p:sp>
        </p:grpSp>
        <p:sp>
          <p:nvSpPr>
            <p:cNvPr id="40997" name="Text Box 37">
              <a:hlinkClick r:id="rId2" action="ppaction://hlinkpres?slideindex=1&amp;slidetitle="/>
            </p:cNvPr>
            <p:cNvSpPr txBox="1">
              <a:spLocks noChangeArrowheads="1"/>
            </p:cNvSpPr>
            <p:nvPr/>
          </p:nvSpPr>
          <p:spPr bwMode="gray">
            <a:xfrm>
              <a:off x="1721" y="1549"/>
              <a:ext cx="2137" cy="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b="1" dirty="0" err="1" smtClean="0">
                  <a:solidFill>
                    <a:srgbClr val="000000"/>
                  </a:solidFill>
                  <a:latin typeface="Tw Cen MT Condensed" pitchFamily="34" charset="0"/>
                </a:rPr>
                <a:t>Pengukuran</a:t>
              </a:r>
              <a:r>
                <a:rPr lang="en-US" sz="2400" b="1" dirty="0" smtClean="0">
                  <a:solidFill>
                    <a:srgbClr val="000000"/>
                  </a:solidFill>
                  <a:latin typeface="Tw Cen MT Condensed" pitchFamily="34" charset="0"/>
                </a:rPr>
                <a:t> </a:t>
              </a:r>
              <a:r>
                <a:rPr lang="en-US" sz="2400" b="1" dirty="0" err="1" smtClean="0">
                  <a:solidFill>
                    <a:srgbClr val="000000"/>
                  </a:solidFill>
                  <a:latin typeface="Tw Cen MT Condensed" pitchFamily="34" charset="0"/>
                </a:rPr>
                <a:t>Aset</a:t>
              </a:r>
              <a:r>
                <a:rPr lang="en-US" sz="2400" b="1" dirty="0" smtClean="0">
                  <a:solidFill>
                    <a:srgbClr val="000000"/>
                  </a:solidFill>
                  <a:latin typeface="Tw Cen MT Condensed" pitchFamily="34" charset="0"/>
                </a:rPr>
                <a:t> (Slide </a:t>
              </a:r>
              <a:r>
                <a:rPr lang="en-US" sz="2400" b="1" dirty="0">
                  <a:solidFill>
                    <a:srgbClr val="000000"/>
                  </a:solidFill>
                  <a:latin typeface="Tw Cen MT Condensed" pitchFamily="34" charset="0"/>
                </a:rPr>
                <a:t>5</a:t>
              </a:r>
              <a:r>
                <a:rPr lang="en-US" sz="2400" b="1" dirty="0" smtClean="0">
                  <a:solidFill>
                    <a:srgbClr val="000000"/>
                  </a:solidFill>
                  <a:latin typeface="Tw Cen MT Condensed" pitchFamily="34" charset="0"/>
                </a:rPr>
                <a:t>)</a:t>
              </a:r>
              <a:endParaRPr lang="en-US" sz="2400" b="1" dirty="0">
                <a:solidFill>
                  <a:srgbClr val="000000"/>
                </a:solidFill>
                <a:latin typeface="Tw Cen MT Condensed" pitchFamily="34" charset="0"/>
              </a:endParaRPr>
            </a:p>
          </p:txBody>
        </p:sp>
        <p:sp>
          <p:nvSpPr>
            <p:cNvPr id="40998" name="Text Box 38">
              <a:hlinkClick r:id="rId3" action="ppaction://hlinkpres?slideindex=1&amp;slidetitle="/>
            </p:cNvPr>
            <p:cNvSpPr txBox="1">
              <a:spLocks noChangeArrowheads="1"/>
            </p:cNvSpPr>
            <p:nvPr/>
          </p:nvSpPr>
          <p:spPr bwMode="gray">
            <a:xfrm>
              <a:off x="1297" y="1475"/>
              <a:ext cx="332" cy="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 dirty="0">
                  <a:solidFill>
                    <a:prstClr val="white"/>
                  </a:solidFill>
                  <a:latin typeface="Tw Cen MT Condensed" pitchFamily="34" charset="0"/>
                </a:rPr>
                <a:t>1.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3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67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79512" y="1817772"/>
            <a:ext cx="3744417" cy="4591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Ketentuan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Umum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4773116" y="3014032"/>
            <a:ext cx="4135967" cy="1567096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Subjek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pajak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melakukan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pencatatan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menghitung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netto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berdasar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persentase</a:t>
            </a:r>
            <a:r>
              <a:rPr lang="en-US" sz="2400" dirty="0" smtClean="0">
                <a:latin typeface="Tw Cen MT Condensed" pitchFamily="34" charset="0"/>
              </a:rPr>
              <a:t> Norma </a:t>
            </a:r>
            <a:r>
              <a:rPr lang="en-US" sz="2400" dirty="0" err="1" smtClean="0">
                <a:latin typeface="Tw Cen MT Condensed" pitchFamily="34" charset="0"/>
              </a:rPr>
              <a:t>Penghitungan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</a:t>
            </a:r>
            <a:r>
              <a:rPr lang="en-US" sz="2400" dirty="0" smtClean="0">
                <a:latin typeface="Tw Cen MT Condensed" pitchFamily="34" charset="0"/>
              </a:rPr>
              <a:t> (NPPN).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 rot="16200000" flipH="1">
            <a:off x="3970722" y="1798030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4788272" y="1412776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Subjek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melakukan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pembukuan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menghitung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hasil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pembukuan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Penghitungan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Netto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14,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15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4788644" y="5031586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Subjek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pajak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melakukan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pembukuan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menghitung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netto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berdasar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persentase</a:t>
            </a:r>
            <a:r>
              <a:rPr lang="en-US" sz="2400" dirty="0">
                <a:latin typeface="Tw Cen MT Condensed" pitchFamily="34" charset="0"/>
              </a:rPr>
              <a:t> Norma </a:t>
            </a:r>
            <a:r>
              <a:rPr lang="en-US" sz="2400" dirty="0" err="1">
                <a:latin typeface="Tw Cen MT Condensed" pitchFamily="34" charset="0"/>
              </a:rPr>
              <a:t>Penghitungan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Khusus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179512" y="2749570"/>
            <a:ext cx="3744417" cy="1936428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memiliki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peredaran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kurang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Rp</a:t>
            </a:r>
            <a:r>
              <a:rPr lang="en-US" sz="2400" dirty="0" smtClean="0">
                <a:latin typeface="Tw Cen MT Condensed" pitchFamily="34" charset="0"/>
              </a:rPr>
              <a:t> 4.800.000.000,00 per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memberitahukan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kepada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Dirjen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di 3 </a:t>
            </a:r>
            <a:r>
              <a:rPr lang="en-US" sz="2400" dirty="0" err="1" smtClean="0">
                <a:latin typeface="Tw Cen MT Condensed" pitchFamily="34" charset="0"/>
              </a:rPr>
              <a:t>bulan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pertama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periode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3" name="AutoShape 14"/>
          <p:cNvSpPr>
            <a:spLocks noChangeArrowheads="1"/>
          </p:cNvSpPr>
          <p:nvPr/>
        </p:nvSpPr>
        <p:spPr bwMode="auto">
          <a:xfrm rot="16200000" flipH="1">
            <a:off x="3983422" y="3528217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87979" y="5031586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dihitung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nettonya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ketentuan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Pasal</a:t>
            </a:r>
            <a:r>
              <a:rPr lang="en-US" sz="2400" dirty="0" smtClean="0">
                <a:latin typeface="Tw Cen MT Condensed" pitchFamily="34" charset="0"/>
              </a:rPr>
              <a:t> 16 </a:t>
            </a:r>
            <a:r>
              <a:rPr lang="en-US" sz="2400" dirty="0" err="1" smtClean="0">
                <a:latin typeface="Tw Cen MT Condensed" pitchFamily="34" charset="0"/>
              </a:rPr>
              <a:t>Ayat</a:t>
            </a:r>
            <a:r>
              <a:rPr lang="en-US" sz="2400" dirty="0" smtClean="0">
                <a:latin typeface="Tw Cen MT Condensed" pitchFamily="34" charset="0"/>
              </a:rPr>
              <a:t> (1)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(3)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auto">
          <a:xfrm rot="16200000" flipH="1">
            <a:off x="3983422" y="5384790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8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68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87979" y="1700808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WP </a:t>
            </a:r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pembukuan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pencatatan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namun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bersedia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memperlihatkan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pencatatan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bukti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pendukungnya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4773116" y="2780928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Peredaran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ditentukan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cara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ditetapkan</a:t>
            </a:r>
            <a:r>
              <a:rPr lang="en-US" sz="2400" dirty="0" smtClean="0">
                <a:latin typeface="Tw Cen MT Condensed" pitchFamily="34" charset="0"/>
              </a:rPr>
              <a:t> PMK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dihitung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NPPN.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Penerapan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NPPN di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Luar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14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(5)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3" name="AutoShape 14"/>
          <p:cNvSpPr>
            <a:spLocks noChangeArrowheads="1"/>
          </p:cNvSpPr>
          <p:nvPr/>
        </p:nvSpPr>
        <p:spPr bwMode="auto">
          <a:xfrm rot="16200000" flipH="1">
            <a:off x="4114738" y="3134132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87979" y="4120863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smtClean="0">
                <a:latin typeface="Tw Cen MT Condensed" pitchFamily="34" charset="0"/>
              </a:rPr>
              <a:t>WP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tidak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sepenuhnya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menyelenggarakan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pembukuan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pencatatan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5" name="Rectangle 17"/>
          <p:cNvSpPr>
            <a:spLocks noChangeArrowheads="1"/>
          </p:cNvSpPr>
          <p:nvPr/>
        </p:nvSpPr>
        <p:spPr bwMode="auto">
          <a:xfrm rot="16200000">
            <a:off x="2340345" y="3398690"/>
            <a:ext cx="3617819" cy="222053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8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D9DF-09EE-4647-AC6E-B0847E645AB2}" type="slidenum">
              <a:rPr lang="en-US"/>
              <a:pPr/>
              <a:t>69</a:t>
            </a:fld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1049815" y="4224338"/>
            <a:ext cx="7120467" cy="619125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Perusahaan </a:t>
            </a:r>
            <a:r>
              <a:rPr lang="en-US" sz="2200" dirty="0" err="1">
                <a:latin typeface="Tw Cen MT Condensed" pitchFamily="34" charset="0"/>
              </a:rPr>
              <a:t>pelayaran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dan</a:t>
            </a:r>
            <a:r>
              <a:rPr lang="en-US" sz="2200" dirty="0">
                <a:latin typeface="Tw Cen MT Condensed" pitchFamily="34" charset="0"/>
              </a:rPr>
              <a:t>/ </a:t>
            </a:r>
            <a:r>
              <a:rPr lang="en-US" sz="2200" dirty="0" err="1">
                <a:latin typeface="Tw Cen MT Condensed" pitchFamily="34" charset="0"/>
              </a:rPr>
              <a:t>atau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penerbangan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luar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negeri</a:t>
            </a:r>
            <a:r>
              <a:rPr lang="en-US" sz="2200" dirty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KMK No. 417/ KMK.04/ 1996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1075215" y="3438525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Perusahaan </a:t>
            </a:r>
            <a:r>
              <a:rPr lang="en-US" sz="2200" dirty="0" err="1">
                <a:latin typeface="Tw Cen MT Condensed" pitchFamily="34" charset="0"/>
              </a:rPr>
              <a:t>pelayaran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dalam</a:t>
            </a:r>
            <a:r>
              <a:rPr lang="en-US" sz="2200" dirty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negeri</a:t>
            </a:r>
            <a:r>
              <a:rPr lang="en-US" sz="2200" dirty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KMK No. 416/ KMK.04/ 1996</a:t>
            </a: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1049815" y="4967288"/>
            <a:ext cx="7095067" cy="69056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Perusahaan </a:t>
            </a:r>
            <a:r>
              <a:rPr lang="en-US" sz="2200" dirty="0" err="1" smtClean="0">
                <a:latin typeface="Tw Cen MT Condensed" pitchFamily="34" charset="0"/>
              </a:rPr>
              <a:t>penerbangan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dalam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negeri</a:t>
            </a:r>
            <a:r>
              <a:rPr lang="en-US" sz="2200" dirty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KMK No. </a:t>
            </a:r>
            <a:r>
              <a:rPr lang="en-US" sz="2200" dirty="0" smtClean="0">
                <a:latin typeface="Tw Cen MT Condensed" pitchFamily="34" charset="0"/>
              </a:rPr>
              <a:t>475/ </a:t>
            </a:r>
            <a:r>
              <a:rPr lang="en-US" sz="2200" dirty="0">
                <a:latin typeface="Tw Cen MT Condensed" pitchFamily="34" charset="0"/>
              </a:rPr>
              <a:t>KMK.04/ 1996</a:t>
            </a:r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1075216" y="2090738"/>
            <a:ext cx="7095067" cy="533400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Kantor </a:t>
            </a:r>
            <a:r>
              <a:rPr lang="en-US" sz="2200" dirty="0" err="1" smtClean="0">
                <a:latin typeface="Tw Cen MT Condensed" pitchFamily="34" charset="0"/>
              </a:rPr>
              <a:t>perwakilan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dagang</a:t>
            </a:r>
            <a:r>
              <a:rPr lang="en-US" sz="2200" dirty="0" smtClean="0">
                <a:latin typeface="Tw Cen MT Condensed" pitchFamily="34" charset="0"/>
              </a:rPr>
              <a:t> WP </a:t>
            </a:r>
            <a:r>
              <a:rPr lang="en-US" sz="2200" dirty="0" err="1" smtClean="0">
                <a:latin typeface="Tw Cen MT Condensed" pitchFamily="34" charset="0"/>
              </a:rPr>
              <a:t>luar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negeri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KMK No. 433/ KMK.04/ 1994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>
            <a:off x="1051933" y="1319212"/>
            <a:ext cx="7095067" cy="63341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Perusahaan </a:t>
            </a:r>
            <a:r>
              <a:rPr lang="en-US" sz="2200" dirty="0" err="1">
                <a:latin typeface="Tw Cen MT Condensed" pitchFamily="34" charset="0"/>
              </a:rPr>
              <a:t>p</a:t>
            </a:r>
            <a:r>
              <a:rPr lang="en-US" sz="2200" dirty="0" err="1" smtClean="0">
                <a:latin typeface="Tw Cen MT Condensed" pitchFamily="34" charset="0"/>
              </a:rPr>
              <a:t>engeboran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>
                <a:latin typeface="Tw Cen MT Condensed" pitchFamily="34" charset="0"/>
              </a:rPr>
              <a:t>m</a:t>
            </a:r>
            <a:r>
              <a:rPr lang="en-US" sz="2200" dirty="0" err="1" smtClean="0">
                <a:latin typeface="Tw Cen MT Condensed" pitchFamily="34" charset="0"/>
              </a:rPr>
              <a:t>inyak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gas </a:t>
            </a:r>
            <a:r>
              <a:rPr lang="en-US" sz="2200" dirty="0" err="1">
                <a:latin typeface="Tw Cen MT Condensed" pitchFamily="34" charset="0"/>
              </a:rPr>
              <a:t>b</a:t>
            </a:r>
            <a:r>
              <a:rPr lang="en-US" sz="2200" dirty="0" err="1" smtClean="0">
                <a:latin typeface="Tw Cen MT Condensed" pitchFamily="34" charset="0"/>
              </a:rPr>
              <a:t>umi</a:t>
            </a:r>
            <a:r>
              <a:rPr lang="en-US" sz="2200" dirty="0" smtClean="0">
                <a:latin typeface="Tw Cen MT Condensed" pitchFamily="34" charset="0"/>
              </a:rPr>
              <a:t>.</a:t>
            </a:r>
          </a:p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KMK No. 628/ KMK.04/ 1991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1049815" y="5767388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Perusahaan </a:t>
            </a:r>
            <a:r>
              <a:rPr lang="en-US" sz="2200" dirty="0" err="1" smtClean="0">
                <a:latin typeface="Tw Cen MT Condensed" pitchFamily="34" charset="0"/>
              </a:rPr>
              <a:t>maklon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mainan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anak</a:t>
            </a:r>
            <a:r>
              <a:rPr lang="en-US" sz="2200" dirty="0" smtClean="0">
                <a:latin typeface="Tw Cen MT Condensed" pitchFamily="34" charset="0"/>
              </a:rPr>
              <a:t> – </a:t>
            </a:r>
            <a:r>
              <a:rPr lang="en-US" sz="2200" dirty="0" err="1" smtClean="0">
                <a:latin typeface="Tw Cen MT Condensed" pitchFamily="34" charset="0"/>
              </a:rPr>
              <a:t>anak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KMK No. </a:t>
            </a:r>
            <a:r>
              <a:rPr lang="en-US" sz="2200" dirty="0" smtClean="0">
                <a:latin typeface="Tw Cen MT Condensed" pitchFamily="34" charset="0"/>
              </a:rPr>
              <a:t>543/ KMK.03/ 2002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1081252" y="2782708"/>
            <a:ext cx="7095067" cy="5476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smtClean="0">
                <a:latin typeface="Tw Cen MT Condensed" pitchFamily="34" charset="0"/>
              </a:rPr>
              <a:t>Perusahaan </a:t>
            </a:r>
            <a:r>
              <a:rPr lang="en-US" sz="2200" dirty="0" err="1" smtClean="0">
                <a:latin typeface="Tw Cen MT Condensed" pitchFamily="34" charset="0"/>
              </a:rPr>
              <a:t>berinvestasi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dengan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pola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Bangun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Guna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Serah</a:t>
            </a:r>
            <a:r>
              <a:rPr lang="en-US" sz="2200" dirty="0" smtClean="0">
                <a:latin typeface="Tw Cen MT Condensed" pitchFamily="34" charset="0"/>
              </a:rPr>
              <a:t> (BOT).</a:t>
            </a:r>
          </a:p>
          <a:p>
            <a:pPr marL="457200" indent="-457200" algn="ctr" eaLnBrk="0" hangingPunct="0"/>
            <a:r>
              <a:rPr lang="en-US" sz="2200" dirty="0">
                <a:latin typeface="Tw Cen MT Condensed" pitchFamily="34" charset="0"/>
              </a:rPr>
              <a:t>KMK No. </a:t>
            </a:r>
            <a:r>
              <a:rPr lang="en-US" sz="2200" dirty="0" smtClean="0">
                <a:latin typeface="Tw Cen MT Condensed" pitchFamily="34" charset="0"/>
              </a:rPr>
              <a:t>248/ KMK.04/ 1995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395536" y="1484783"/>
            <a:ext cx="177800" cy="4715991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>
            <a:off x="552431" y="5144909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9" name="AutoShape 15"/>
          <p:cNvSpPr>
            <a:spLocks noChangeArrowheads="1"/>
          </p:cNvSpPr>
          <p:nvPr/>
        </p:nvSpPr>
        <p:spPr bwMode="auto">
          <a:xfrm>
            <a:off x="552431" y="584499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0" name="AutoShape 16"/>
          <p:cNvSpPr>
            <a:spLocks noChangeArrowheads="1"/>
          </p:cNvSpPr>
          <p:nvPr/>
        </p:nvSpPr>
        <p:spPr bwMode="auto">
          <a:xfrm>
            <a:off x="552431" y="443053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1" name="AutoShape 17"/>
          <p:cNvSpPr>
            <a:spLocks noChangeArrowheads="1"/>
          </p:cNvSpPr>
          <p:nvPr/>
        </p:nvSpPr>
        <p:spPr bwMode="auto">
          <a:xfrm>
            <a:off x="552431" y="361614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2" name="AutoShape 18"/>
          <p:cNvSpPr>
            <a:spLocks noChangeArrowheads="1"/>
          </p:cNvSpPr>
          <p:nvPr/>
        </p:nvSpPr>
        <p:spPr bwMode="auto">
          <a:xfrm>
            <a:off x="552431" y="287319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5" name="AutoShape 21"/>
          <p:cNvSpPr>
            <a:spLocks noChangeArrowheads="1"/>
          </p:cNvSpPr>
          <p:nvPr/>
        </p:nvSpPr>
        <p:spPr bwMode="auto">
          <a:xfrm>
            <a:off x="552431" y="137723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>
            <a:off x="552431" y="2101671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Peraturan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Pelaksana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</a:p>
          <a:p>
            <a:pPr lvl="0" algn="ctr" eaLnBrk="0" hangingPunct="0"/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Norma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Penghitungan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Sasrabahu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pengusaha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perseorangan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tengah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merintis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usaha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bidang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perhotelan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Berhubung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belum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sumber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memadai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menjalankan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fungsi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akuntansi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Sasrabahu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mengajukan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pemberitahuan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kepada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Dirjen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menggunakan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Norma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Penghitungan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Netto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(NPPN)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terkait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kewajiban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perpajakannya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Mengacu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kepada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ketentuan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Keputusan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Dirjen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No. KEP/ 536/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Pj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./ 2000,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usaha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Sasrabahu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tergolong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industr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berkode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64100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besaran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norma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25%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berkedudukan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ibukota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provinsi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20%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kota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provinsi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lainnya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 20%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daerah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lain.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Hotel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Sasrabahu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25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kamar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berkelas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Deluxe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tarif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per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275.000,00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okupansi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rata – rata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90%; 10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kamar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berkelas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Luxury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tarif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per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malam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425.000,00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okupansi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rata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– rata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85%;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5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kamar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berkelas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Royal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tarif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per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malam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650.000,00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okupansi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rata – rata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harian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80%.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besaran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netto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hotel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Sasrabahu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berjalan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hotel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terletak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ibukota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provinsi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2.9 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(1)</a:t>
            </a: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(NPPN)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60273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356728"/>
            <a:ext cx="8501122" cy="5312632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algn="just">
              <a:spcBef>
                <a:spcPts val="0"/>
              </a:spcBef>
              <a:tabLst>
                <a:tab pos="463550" algn="l"/>
              </a:tabLst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(25 x 90% x 275.000	+ 10 x 85% x 425.000	+ 5 x 80% x 650.000) x 365</a:t>
            </a: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(6.187.500		+ 3.612.500		+ 2.600.000) x 365</a:t>
            </a: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12.400.000 x 365</a:t>
            </a: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4.526.000.000,00</a:t>
            </a:r>
          </a:p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netto</a:t>
            </a: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x Norma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4.526.000.000	x 25%</a:t>
            </a:r>
          </a:p>
          <a:p>
            <a:pPr marL="46355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1.131.500.000,0</a:t>
            </a:r>
          </a:p>
          <a:p>
            <a:pPr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netto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tersebut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dipelakukan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menjadi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acuan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pengenaan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2.9 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(NPPN)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45314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16 s/ d </a:t>
            </a:r>
            <a:r>
              <a:rPr lang="es-ES" dirty="0" err="1" smtClean="0"/>
              <a:t>Pasal</a:t>
            </a:r>
            <a:r>
              <a:rPr lang="es-ES" dirty="0" smtClean="0"/>
              <a:t> 19</a:t>
            </a:r>
          </a:p>
          <a:p>
            <a:r>
              <a:rPr lang="es-ES" dirty="0" smtClean="0"/>
              <a:t>UU </a:t>
            </a:r>
            <a:r>
              <a:rPr lang="es-ES" dirty="0" err="1" smtClean="0"/>
              <a:t>Pajak</a:t>
            </a:r>
            <a:r>
              <a:rPr lang="es-ES" dirty="0" smtClean="0"/>
              <a:t> </a:t>
            </a:r>
            <a:r>
              <a:rPr lang="es-ES" dirty="0" err="1" smtClean="0"/>
              <a:t>Penghasilan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Cara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Menghitung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Pajak</a:t>
            </a: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w Cen MT Condensed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7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73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13008" y="1424298"/>
            <a:ext cx="3744417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orang </a:t>
            </a:r>
            <a:r>
              <a:rPr lang="en-US" sz="2400" dirty="0" err="1" smtClean="0">
                <a:latin typeface="Tw Cen MT Condensed" pitchFamily="34" charset="0"/>
              </a:rPr>
              <a:t>pribadi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negeri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4803452" y="3836664"/>
            <a:ext cx="4135967" cy="828432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dikalikan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NPPN, </a:t>
            </a:r>
            <a:r>
              <a:rPr lang="en-US" sz="2400" dirty="0" err="1" smtClean="0">
                <a:latin typeface="Tw Cen MT Condensed" pitchFamily="34" charset="0"/>
              </a:rPr>
              <a:t>dikurangi</a:t>
            </a:r>
            <a:r>
              <a:rPr lang="en-US" sz="2400" dirty="0" smtClean="0">
                <a:latin typeface="Tw Cen MT Condensed" pitchFamily="34" charset="0"/>
              </a:rPr>
              <a:t> PTKP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WP orang </a:t>
            </a:r>
            <a:r>
              <a:rPr lang="en-US" sz="2400" dirty="0" err="1" smtClean="0">
                <a:latin typeface="Tw Cen MT Condensed" pitchFamily="34" charset="0"/>
              </a:rPr>
              <a:t>pribadi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 rot="16200000" flipH="1">
            <a:off x="3970722" y="1798030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4788644" y="2415150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dikurangi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biaya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dikurangkan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dikurangi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kompensasi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kerugian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Penghitungan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Penghasilan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Kena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16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4803451" y="5013176"/>
            <a:ext cx="4135967" cy="459100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netto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disetahunkan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3" name="AutoShape 14"/>
          <p:cNvSpPr>
            <a:spLocks noChangeArrowheads="1"/>
          </p:cNvSpPr>
          <p:nvPr/>
        </p:nvSpPr>
        <p:spPr bwMode="auto">
          <a:xfrm rot="16200000" flipH="1">
            <a:off x="3983422" y="2733442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13007" y="4021330"/>
            <a:ext cx="3744417" cy="4591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menggunakan</a:t>
            </a:r>
            <a:r>
              <a:rPr lang="en-US" sz="2400" dirty="0" smtClean="0">
                <a:latin typeface="Tw Cen MT Condensed" pitchFamily="34" charset="0"/>
              </a:rPr>
              <a:t> NPPN.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auto">
          <a:xfrm rot="16200000" flipH="1">
            <a:off x="3991744" y="4997048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4788643" y="1409926"/>
            <a:ext cx="4135967" cy="828432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dikurangi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biaya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dikurangkan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dikurangi</a:t>
            </a:r>
            <a:r>
              <a:rPr lang="en-US" sz="2400" dirty="0" smtClean="0">
                <a:latin typeface="Tw Cen MT Condensed" pitchFamily="34" charset="0"/>
              </a:rPr>
              <a:t> PTKP.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82795" y="2564904"/>
            <a:ext cx="3744417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negeri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serta</a:t>
            </a:r>
            <a:r>
              <a:rPr lang="en-US" sz="2400" dirty="0" smtClean="0">
                <a:latin typeface="Tw Cen MT Condensed" pitchFamily="34" charset="0"/>
              </a:rPr>
              <a:t> WP BUT.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6" name="AutoShape 14"/>
          <p:cNvSpPr>
            <a:spLocks noChangeArrowheads="1"/>
          </p:cNvSpPr>
          <p:nvPr/>
        </p:nvSpPr>
        <p:spPr bwMode="auto">
          <a:xfrm rot="16200000" flipH="1">
            <a:off x="3983422" y="4005202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221330" y="4828510"/>
            <a:ext cx="3744417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terutang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dalam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4786314" y="5786454"/>
            <a:ext cx="4135967" cy="828432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Peredaran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(</a:t>
            </a:r>
            <a:r>
              <a:rPr lang="en-US" sz="2400" dirty="0" err="1" smtClean="0">
                <a:latin typeface="Tw Cen MT Condensed" pitchFamily="34" charset="0"/>
              </a:rPr>
              <a:t>Omzet</a:t>
            </a:r>
            <a:r>
              <a:rPr lang="en-US" sz="2400" dirty="0" smtClean="0">
                <a:latin typeface="Tw Cen MT Condensed" pitchFamily="34" charset="0"/>
              </a:rPr>
              <a:t>) </a:t>
            </a:r>
            <a:r>
              <a:rPr lang="en-US" sz="2400" dirty="0" err="1" smtClean="0">
                <a:latin typeface="Tw Cen MT Condensed" pitchFamily="34" charset="0"/>
              </a:rPr>
              <a:t>perbulan</a:t>
            </a:r>
            <a:r>
              <a:rPr lang="en-US" sz="2400" dirty="0" smtClean="0">
                <a:latin typeface="Tw Cen MT Condensed" pitchFamily="34" charset="0"/>
              </a:rPr>
              <a:t> x 1% (Final)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7" name="AutoShape 14"/>
          <p:cNvSpPr>
            <a:spLocks noChangeArrowheads="1"/>
          </p:cNvSpPr>
          <p:nvPr/>
        </p:nvSpPr>
        <p:spPr bwMode="auto">
          <a:xfrm rot="16200000" flipH="1">
            <a:off x="3974607" y="5984640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204193" y="5816102"/>
            <a:ext cx="3744417" cy="8284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orang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pribadi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atau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peredaran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tertentu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8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7544" y="1408946"/>
            <a:ext cx="8208912" cy="5260414"/>
          </a:xfrm>
          <a:prstGeom prst="rect">
            <a:avLst/>
          </a:prstGeom>
          <a:solidFill>
            <a:srgbClr val="CCE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CE7F-162A-4C29-BC56-4AF83FF736F6}" type="slidenum">
              <a:rPr lang="en-US"/>
              <a:pPr/>
              <a:t>74</a:t>
            </a:fld>
            <a:endParaRPr lang="en-US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2.10</a:t>
            </a: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Simulasi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Penghitungan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PKP)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712360"/>
              </p:ext>
            </p:extLst>
          </p:nvPr>
        </p:nvGraphicFramePr>
        <p:xfrm>
          <a:off x="677863" y="1497013"/>
          <a:ext cx="7740650" cy="493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Worksheet" r:id="rId5" imgW="6581698" imgH="4238497" progId="Excel.Sheet.12">
                  <p:embed/>
                </p:oleObj>
              </mc:Choice>
              <mc:Fallback>
                <p:oleObj name="Worksheet" r:id="rId5" imgW="6581698" imgH="4238497" progId="Excel.Sheet.12">
                  <p:embed/>
                  <p:pic>
                    <p:nvPicPr>
                      <p:cNvPr id="0" name="Picture 4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1497013"/>
                        <a:ext cx="7740650" cy="493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426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7544" y="1408946"/>
            <a:ext cx="8208912" cy="5260414"/>
          </a:xfrm>
          <a:prstGeom prst="rect">
            <a:avLst/>
          </a:prstGeom>
          <a:solidFill>
            <a:srgbClr val="CCE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CE7F-162A-4C29-BC56-4AF83FF736F6}" type="slidenum">
              <a:rPr lang="en-US"/>
              <a:pPr/>
              <a:t>75</a:t>
            </a:fld>
            <a:endParaRPr lang="en-US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2.11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Simulasi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Penghitungan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PKP BUT)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248567"/>
              </p:ext>
            </p:extLst>
          </p:nvPr>
        </p:nvGraphicFramePr>
        <p:xfrm>
          <a:off x="584960" y="1557506"/>
          <a:ext cx="8091496" cy="4924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Worksheet" r:id="rId5" imgW="7543768" imgH="4591030" progId="Excel.Sheet.12">
                  <p:embed/>
                </p:oleObj>
              </mc:Choice>
              <mc:Fallback>
                <p:oleObj name="Worksheet" r:id="rId5" imgW="7543768" imgH="4591030" progId="Excel.Sheet.12">
                  <p:embed/>
                  <p:pic>
                    <p:nvPicPr>
                      <p:cNvPr id="0" name="Picture 4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60" y="1557506"/>
                        <a:ext cx="8091496" cy="49240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481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Tarif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17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14589"/>
              </p:ext>
            </p:extLst>
          </p:nvPr>
        </p:nvGraphicFramePr>
        <p:xfrm>
          <a:off x="611560" y="1772816"/>
          <a:ext cx="7858180" cy="213360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982252"/>
                <a:gridCol w="5088801"/>
                <a:gridCol w="1787127"/>
              </a:tblGrid>
              <a:tr h="11808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Lapisan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Penghasilan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Kena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Pajak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Tarif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Pajak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50.000.00,00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baseline="0" dirty="0" smtClean="0"/>
                        <a:t> 50.000.000,00 s/d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250.000.000,00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 </a:t>
                      </a:r>
                      <a:r>
                        <a:rPr lang="en-US" sz="2200" dirty="0" err="1" smtClean="0"/>
                        <a:t>atas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250.000.000</a:t>
                      </a:r>
                      <a:r>
                        <a:rPr lang="en-US" sz="2200" baseline="0" dirty="0" smtClean="0"/>
                        <a:t>,00</a:t>
                      </a:r>
                      <a:r>
                        <a:rPr lang="en-US" sz="2200" dirty="0" smtClean="0"/>
                        <a:t> s/d </a:t>
                      </a:r>
                      <a:r>
                        <a:rPr lang="en-US" sz="2200" dirty="0" err="1" smtClean="0"/>
                        <a:t>Rp</a:t>
                      </a:r>
                      <a:r>
                        <a:rPr lang="en-US" sz="2200" dirty="0" smtClean="0"/>
                        <a:t> 500.000.000</a:t>
                      </a:r>
                      <a:r>
                        <a:rPr lang="en-US" sz="2200" baseline="0" dirty="0" smtClean="0"/>
                        <a:t>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25%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Rp</a:t>
                      </a:r>
                      <a:r>
                        <a:rPr lang="en-US" sz="2200" baseline="0" dirty="0" smtClean="0"/>
                        <a:t> 500.000.000,00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30%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83568" y="4365104"/>
            <a:ext cx="7797800" cy="1189286"/>
          </a:xfrm>
          <a:prstGeom prst="rect">
            <a:avLst/>
          </a:prstGeom>
          <a:solidFill>
            <a:srgbClr val="99FFCC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progresif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berlaku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</a:t>
            </a:r>
            <a:r>
              <a:rPr lang="en-US" sz="2400" dirty="0" smtClean="0">
                <a:latin typeface="Tw Cen MT Condensed" pitchFamily="34" charset="0"/>
              </a:rPr>
              <a:t> WP orang </a:t>
            </a:r>
            <a:r>
              <a:rPr lang="en-US" sz="2400" dirty="0" err="1" smtClean="0">
                <a:latin typeface="Tw Cen MT Condensed" pitchFamily="34" charset="0"/>
              </a:rPr>
              <a:t>pribadi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</a:t>
            </a:r>
            <a:r>
              <a:rPr lang="en-US" sz="2400" dirty="0" smtClean="0">
                <a:latin typeface="Tw Cen MT Condensed" pitchFamily="34" charset="0"/>
              </a:rPr>
              <a:t> WP </a:t>
            </a:r>
            <a:r>
              <a:rPr lang="en-US" sz="2400" dirty="0" err="1" smtClean="0">
                <a:latin typeface="Tw Cen MT Condensed" pitchFamily="34" charset="0"/>
              </a:rPr>
              <a:t>badan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adalah</a:t>
            </a:r>
            <a:r>
              <a:rPr lang="en-US" sz="2400" dirty="0" smtClean="0">
                <a:latin typeface="Tw Cen MT Condensed" pitchFamily="34" charset="0"/>
              </a:rPr>
              <a:t> 28%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sebelum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2010</a:t>
            </a:r>
          </a:p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25%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setelah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 2010.</a:t>
            </a:r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8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Tarif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/>
              <p:cNvSpPr>
                <a:spLocks noChangeArrowheads="1"/>
              </p:cNvSpPr>
              <p:nvPr/>
            </p:nvSpPr>
            <p:spPr bwMode="auto">
              <a:xfrm>
                <a:off x="571472" y="1720596"/>
                <a:ext cx="8001056" cy="3215304"/>
              </a:xfrm>
              <a:prstGeom prst="rect">
                <a:avLst/>
              </a:prstGeom>
              <a:gradFill flip="none" rotWithShape="1">
                <a:gsLst>
                  <a:gs pos="0">
                    <a:srgbClr val="FFCCFF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342900" indent="-342900" algn="just" eaLnBrk="0" hangingPunct="0">
                  <a:buFont typeface="Wingdings" pitchFamily="2" charset="2"/>
                  <a:buChar char="q"/>
                </a:pPr>
                <a:r>
                  <a:rPr lang="en-US" sz="2400" dirty="0" smtClean="0">
                    <a:latin typeface="Tw Cen MT Condensed" pitchFamily="34" charset="0"/>
                  </a:rPr>
                  <a:t>Tarif</a:t>
                </a:r>
                <a:r>
                  <a:rPr lang="en-US" sz="2400" dirty="0" err="1">
                    <a:latin typeface="Tw Cen MT Condensed" pitchFamily="34" charset="0"/>
                  </a:rPr>
                  <a:t>pajaktertinggidapatditurunkanmenjadi</a:t>
                </a:r>
                <a:r>
                  <a:rPr lang="en-US" sz="2400" dirty="0">
                    <a:latin typeface="Tw Cen MT Condensed" pitchFamily="34" charset="0"/>
                  </a:rPr>
                  <a:t> 25%, </a:t>
                </a:r>
                <a:r>
                  <a:rPr lang="en-US" sz="2400" dirty="0" err="1">
                    <a:latin typeface="Tw Cen MT Condensed" pitchFamily="34" charset="0"/>
                  </a:rPr>
                  <a:t>diaturdengan</a:t>
                </a:r>
                <a:r>
                  <a:rPr lang="en-US" sz="2400" dirty="0">
                    <a:latin typeface="Tw Cen MT Condensed" pitchFamily="34" charset="0"/>
                  </a:rPr>
                  <a:t> PP.</a:t>
                </a:r>
              </a:p>
              <a:p>
                <a:pPr marL="342900" indent="-342900" algn="just" eaLnBrk="0" hangingPunct="0">
                  <a:buFont typeface="Wingdings" pitchFamily="2" charset="2"/>
                  <a:buChar char="q"/>
                </a:pPr>
                <a:r>
                  <a:rPr lang="en-US" sz="2400" dirty="0" err="1">
                    <a:latin typeface="Tw Cen MT Condensed" pitchFamily="34" charset="0"/>
                  </a:rPr>
                  <a:t>Tarifbagi</a:t>
                </a:r>
                <a:r>
                  <a:rPr lang="en-US" sz="2400" dirty="0">
                    <a:latin typeface="Tw Cen MT Condensed" pitchFamily="34" charset="0"/>
                  </a:rPr>
                  <a:t> WP </a:t>
                </a:r>
                <a:r>
                  <a:rPr lang="en-US" sz="2400" dirty="0" err="1">
                    <a:latin typeface="Tw Cen MT Condensed" pitchFamily="34" charset="0"/>
                  </a:rPr>
                  <a:t>badandapatberlaku</a:t>
                </a:r>
                <a:r>
                  <a:rPr lang="en-US" sz="2400" dirty="0">
                    <a:latin typeface="Tw Cen MT Condensed" pitchFamily="34" charset="0"/>
                  </a:rPr>
                  <a:t> 5% </a:t>
                </a:r>
                <a:r>
                  <a:rPr lang="en-US" sz="2400" dirty="0" err="1">
                    <a:latin typeface="Tw Cen MT Condensed" pitchFamily="34" charset="0"/>
                  </a:rPr>
                  <a:t>lebihrendah</a:t>
                </a:r>
                <a:r>
                  <a:rPr lang="en-US" sz="2400" dirty="0">
                    <a:latin typeface="Tw Cen MT Condensed" pitchFamily="34" charset="0"/>
                  </a:rPr>
                  <a:t>, </a:t>
                </a:r>
                <a:r>
                  <a:rPr lang="en-US" sz="2400" dirty="0" err="1">
                    <a:latin typeface="Tw Cen MT Condensed" pitchFamily="34" charset="0"/>
                  </a:rPr>
                  <a:t>jikamemenuhi</a:t>
                </a:r>
                <a:r>
                  <a:rPr lang="en-US" sz="2400" dirty="0" err="1" smtClean="0">
                    <a:latin typeface="Tw Cen MT Condensed" pitchFamily="34" charset="0"/>
                  </a:rPr>
                  <a:t>persyaratan</a:t>
                </a:r>
                <a:r>
                  <a:rPr lang="en-US" sz="2400" dirty="0" smtClean="0">
                    <a:latin typeface="Tw Cen MT Condensed" pitchFamily="34" charset="0"/>
                  </a:rPr>
                  <a:t> minimal </a:t>
                </a:r>
                <a:r>
                  <a:rPr lang="en-US" sz="2400" dirty="0">
                    <a:latin typeface="Tw Cen MT Condensed" pitchFamily="34" charset="0"/>
                  </a:rPr>
                  <a:t>40% </a:t>
                </a:r>
                <a:r>
                  <a:rPr lang="en-US" sz="2400" dirty="0" err="1">
                    <a:latin typeface="Tw Cen MT Condensed" pitchFamily="34" charset="0"/>
                  </a:rPr>
                  <a:t>sahamnyadiperdagangkan</a:t>
                </a:r>
                <a:r>
                  <a:rPr lang="en-US" sz="2400" dirty="0">
                    <a:latin typeface="Tw Cen MT Condensed" pitchFamily="34" charset="0"/>
                  </a:rPr>
                  <a:t> di bursa </a:t>
                </a:r>
                <a:r>
                  <a:rPr lang="en-US" sz="2400" dirty="0" err="1">
                    <a:latin typeface="Tw Cen MT Condensed" pitchFamily="34" charset="0"/>
                  </a:rPr>
                  <a:t>efek</a:t>
                </a:r>
                <a:r>
                  <a:rPr lang="en-US" sz="2400" dirty="0">
                    <a:latin typeface="Tw Cen MT Condensed" pitchFamily="34" charset="0"/>
                  </a:rPr>
                  <a:t> di Indonesia </a:t>
                </a:r>
                <a:r>
                  <a:rPr lang="en-US" sz="2400" dirty="0" err="1" smtClean="0">
                    <a:latin typeface="Tw Cen MT Condensed" pitchFamily="34" charset="0"/>
                  </a:rPr>
                  <a:t>danpersyaratan</a:t>
                </a:r>
                <a:r>
                  <a:rPr lang="en-US" sz="2400" dirty="0">
                    <a:latin typeface="Tw Cen MT Condensed" pitchFamily="34" charset="0"/>
                  </a:rPr>
                  <a:t>lain </a:t>
                </a:r>
                <a:r>
                  <a:rPr lang="en-US" sz="2400" dirty="0" err="1">
                    <a:latin typeface="Tw Cen MT Condensed" pitchFamily="34" charset="0"/>
                  </a:rPr>
                  <a:t>sesuaiketentuan</a:t>
                </a:r>
                <a:r>
                  <a:rPr lang="en-US" sz="2400" dirty="0">
                    <a:latin typeface="Tw Cen MT Condensed" pitchFamily="34" charset="0"/>
                  </a:rPr>
                  <a:t> PP.</a:t>
                </a:r>
              </a:p>
              <a:p>
                <a:pPr marL="342900" indent="-342900" algn="just" eaLnBrk="0" hangingPunct="0">
                  <a:buFont typeface="Wingdings" pitchFamily="2" charset="2"/>
                  <a:buChar char="q"/>
                </a:pPr>
                <a:r>
                  <a:rPr lang="en-US" sz="2400" dirty="0" err="1" smtClean="0">
                    <a:latin typeface="Tw Cen MT Condensed" pitchFamily="34" charset="0"/>
                  </a:rPr>
                  <a:t>NilaiPenghasilanKenaPajakdibulatkankebawahmenujuribuanterdekat</a:t>
                </a:r>
                <a:r>
                  <a:rPr lang="en-US" sz="2400" dirty="0" smtClean="0">
                    <a:latin typeface="Tw Cen MT Condensed" pitchFamily="34" charset="0"/>
                  </a:rPr>
                  <a:t>.</a:t>
                </a:r>
              </a:p>
              <a:p>
                <a:pPr marL="342900" indent="-342900" algn="just" eaLnBrk="0" hangingPunct="0">
                  <a:buFont typeface="Wingdings" pitchFamily="2" charset="2"/>
                  <a:buChar char="q"/>
                </a:pPr>
                <a:r>
                  <a:rPr lang="en-US" sz="2400" dirty="0" err="1" smtClean="0">
                    <a:latin typeface="Tw Cen MT Condensed" pitchFamily="34" charset="0"/>
                  </a:rPr>
                  <a:t>Bagianpajakterutangbagi</a:t>
                </a:r>
                <a:r>
                  <a:rPr lang="en-US" sz="2400" dirty="0" smtClean="0">
                    <a:latin typeface="Tw Cen MT Condensed" pitchFamily="34" charset="0"/>
                  </a:rPr>
                  <a:t> WP yang </a:t>
                </a:r>
                <a:r>
                  <a:rPr lang="en-US" sz="2400" dirty="0" err="1" smtClean="0">
                    <a:latin typeface="Tw Cen MT Condensed" pitchFamily="34" charset="0"/>
                  </a:rPr>
                  <a:t>terutangdalambagiantahunpajakadalah</a:t>
                </a:r>
                <a:r>
                  <a:rPr lang="en-US" sz="2400" dirty="0" smtClean="0">
                    <a:latin typeface="Tw Cen MT Condensed" pitchFamily="34" charset="0"/>
                  </a:rPr>
                  <a:t>:</a:t>
                </a:r>
              </a:p>
              <a:p>
                <a:pPr algn="just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𝐽𝑢𝑚𝑙𝑎h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h𝑎𝑟𝑖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𝐵𝑒𝑏𝑎𝑛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𝑝𝑎𝑗𝑎𝑘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𝑠𝑎𝑡𝑢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𝑡𝑎h𝑢𝑛</m:t>
                      </m:r>
                    </m:oMath>
                  </m:oMathPara>
                </a14:m>
                <a:endParaRPr lang="en-US" sz="2400" dirty="0" smtClean="0">
                  <a:latin typeface="Tw Cen MT Condensed" pitchFamily="34" charset="0"/>
                </a:endParaRPr>
              </a:p>
              <a:p>
                <a:pPr marL="342900" indent="-342900" algn="just" eaLnBrk="0" hangingPunct="0"/>
                <a:r>
                  <a:rPr lang="en-US" sz="2400" dirty="0" err="1" smtClean="0">
                    <a:latin typeface="Tw Cen MT Condensed" pitchFamily="34" charset="0"/>
                  </a:rPr>
                  <a:t>Ataskurunwaktusatubulanpenuhdiasumsikansetaradengan</a:t>
                </a:r>
                <a:r>
                  <a:rPr lang="en-US" sz="2400" dirty="0" smtClean="0">
                    <a:latin typeface="Tw Cen MT Condensed" pitchFamily="34" charset="0"/>
                  </a:rPr>
                  <a:t> 30 </a:t>
                </a:r>
                <a:r>
                  <a:rPr lang="en-US" sz="2400" dirty="0" err="1" smtClean="0">
                    <a:latin typeface="Tw Cen MT Condensed" pitchFamily="34" charset="0"/>
                  </a:rPr>
                  <a:t>hari</a:t>
                </a:r>
                <a:r>
                  <a:rPr lang="en-US" sz="2400" dirty="0" smtClean="0">
                    <a:latin typeface="Tw Cen MT Condensed" pitchFamily="34" charset="0"/>
                  </a:rPr>
                  <a:t>.</a:t>
                </a:r>
                <a:endParaRPr lang="en-US" sz="2400" dirty="0">
                  <a:latin typeface="Tw Cen MT Condensed" pitchFamily="34" charset="0"/>
                </a:endParaRPr>
              </a:p>
            </p:txBody>
          </p:sp>
        </mc:Choice>
        <mc:Fallback xmlns="">
          <p:sp>
            <p:nvSpPr>
              <p:cNvPr id="7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472" y="1720596"/>
                <a:ext cx="8001056" cy="3215304"/>
              </a:xfrm>
              <a:prstGeom prst="rect">
                <a:avLst/>
              </a:prstGeom>
              <a:blipFill rotWithShape="1">
                <a:blip r:embed="rId2"/>
                <a:stretch>
                  <a:fillRect l="-150" r="-225" b="-1630"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9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7544" y="1408946"/>
            <a:ext cx="8208912" cy="5260414"/>
          </a:xfrm>
          <a:prstGeom prst="rect">
            <a:avLst/>
          </a:prstGeom>
          <a:solidFill>
            <a:srgbClr val="CCE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CE7F-162A-4C29-BC56-4AF83FF736F6}" type="slidenum">
              <a:rPr lang="en-US"/>
              <a:pPr/>
              <a:t>78</a:t>
            </a:fld>
            <a:endParaRPr lang="en-US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2.12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Simulasi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Penghitungan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Terutang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824709"/>
              </p:ext>
            </p:extLst>
          </p:nvPr>
        </p:nvGraphicFramePr>
        <p:xfrm>
          <a:off x="910350" y="1492528"/>
          <a:ext cx="7291392" cy="517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Worksheet" r:id="rId5" imgW="6962657" imgH="4943543" progId="Excel.Sheet.12">
                  <p:embed/>
                </p:oleObj>
              </mc:Choice>
              <mc:Fallback>
                <p:oleObj name="Worksheet" r:id="rId5" imgW="6962657" imgH="4943543" progId="Excel.Sheet.12">
                  <p:embed/>
                  <p:pic>
                    <p:nvPicPr>
                      <p:cNvPr id="0" name="Picture 4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350" y="1492528"/>
                        <a:ext cx="7291392" cy="51768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531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9" name="Rectangle 11"/>
          <p:cNvSpPr>
            <a:spLocks noChangeArrowheads="1"/>
          </p:cNvSpPr>
          <p:nvPr/>
        </p:nvSpPr>
        <p:spPr bwMode="auto">
          <a:xfrm>
            <a:off x="4904317" y="5225375"/>
            <a:ext cx="3848101" cy="1443985"/>
          </a:xfrm>
          <a:prstGeom prst="rect">
            <a:avLst/>
          </a:prstGeom>
          <a:solidFill>
            <a:srgbClr val="99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Besarnya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penyertaan</a:t>
            </a:r>
            <a:r>
              <a:rPr lang="en-US" sz="2200" dirty="0" smtClean="0">
                <a:latin typeface="+mn-lt"/>
              </a:rPr>
              <a:t> modal WP DN, </a:t>
            </a:r>
            <a:r>
              <a:rPr lang="en-US" sz="2200" dirty="0" err="1" smtClean="0">
                <a:latin typeface="+mn-lt"/>
              </a:rPr>
              <a:t>secara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sendiri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atau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bersama</a:t>
            </a:r>
            <a:r>
              <a:rPr lang="en-US" sz="2200" dirty="0" smtClean="0">
                <a:latin typeface="+mn-lt"/>
              </a:rPr>
              <a:t> – </a:t>
            </a:r>
            <a:r>
              <a:rPr lang="en-US" sz="2200" dirty="0" err="1" smtClean="0">
                <a:latin typeface="+mn-lt"/>
              </a:rPr>
              <a:t>sama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dengan</a:t>
            </a:r>
            <a:r>
              <a:rPr lang="en-US" sz="2200" dirty="0" smtClean="0">
                <a:latin typeface="+mn-lt"/>
              </a:rPr>
              <a:t> WP DN lain, paling </a:t>
            </a:r>
            <a:r>
              <a:rPr lang="en-US" sz="2200" dirty="0" err="1">
                <a:latin typeface="+mn-lt"/>
              </a:rPr>
              <a:t>rendah</a:t>
            </a:r>
            <a:r>
              <a:rPr lang="en-US" sz="2200" dirty="0">
                <a:latin typeface="+mn-lt"/>
              </a:rPr>
              <a:t> 50 </a:t>
            </a:r>
            <a:r>
              <a:rPr lang="en-US" sz="2200" dirty="0" smtClean="0">
                <a:latin typeface="+mn-lt"/>
              </a:rPr>
              <a:t>% </a:t>
            </a:r>
            <a:r>
              <a:rPr lang="en-US" sz="2200" dirty="0" err="1">
                <a:latin typeface="+mn-lt"/>
              </a:rPr>
              <a:t>dari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jumlah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saham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smtClean="0">
                <a:latin typeface="+mn-lt"/>
              </a:rPr>
              <a:t>yang </a:t>
            </a:r>
            <a:r>
              <a:rPr lang="en-US" sz="2200" dirty="0" err="1" smtClean="0">
                <a:latin typeface="+mn-lt"/>
              </a:rPr>
              <a:t>disetor</a:t>
            </a:r>
            <a:r>
              <a:rPr lang="en-US" sz="2200" dirty="0" smtClean="0">
                <a:latin typeface="+mn-lt"/>
              </a:rPr>
              <a:t>.</a:t>
            </a:r>
            <a:endParaRPr lang="en-US" sz="2200" dirty="0">
              <a:latin typeface="+mn-lt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5524-1333-4648-926C-0A94ACCC310A}" type="slidenum">
              <a:rPr lang="en-US"/>
              <a:pPr/>
              <a:t>79</a:t>
            </a:fld>
            <a:endParaRPr lang="en-US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378768" y="3068017"/>
            <a:ext cx="3913832" cy="1184523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>
                <a:latin typeface="+mn-lt"/>
              </a:rPr>
              <a:t>B</a:t>
            </a:r>
            <a:r>
              <a:rPr lang="en-US" sz="2200" dirty="0" err="1" smtClean="0">
                <a:latin typeface="+mn-lt"/>
              </a:rPr>
              <a:t>esarnya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perbandingan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antara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utang</a:t>
            </a:r>
            <a:endParaRPr lang="en-US" sz="2200" dirty="0">
              <a:latin typeface="+mn-lt"/>
            </a:endParaRPr>
          </a:p>
          <a:p>
            <a:pPr algn="ctr" eaLnBrk="0" hangingPunct="0"/>
            <a:r>
              <a:rPr lang="en-US" sz="2200" dirty="0" err="1">
                <a:latin typeface="+mn-lt"/>
              </a:rPr>
              <a:t>d</a:t>
            </a:r>
            <a:r>
              <a:rPr lang="en-US" sz="2200" dirty="0" err="1" smtClean="0">
                <a:latin typeface="+mn-lt"/>
              </a:rPr>
              <a:t>an</a:t>
            </a:r>
            <a:r>
              <a:rPr lang="en-US" sz="2200" dirty="0" smtClean="0">
                <a:latin typeface="+mn-lt"/>
              </a:rPr>
              <a:t> modal </a:t>
            </a:r>
            <a:r>
              <a:rPr lang="en-US" sz="2200" dirty="0" err="1" smtClean="0">
                <a:latin typeface="+mn-lt"/>
              </a:rPr>
              <a:t>untuk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keperluan</a:t>
            </a:r>
            <a:endParaRPr lang="en-US" sz="2200" dirty="0">
              <a:latin typeface="+mn-lt"/>
            </a:endParaRPr>
          </a:p>
          <a:p>
            <a:pPr algn="ctr" eaLnBrk="0" hangingPunct="0"/>
            <a:r>
              <a:rPr lang="en-US" sz="2200" dirty="0" err="1" smtClean="0">
                <a:latin typeface="+mn-lt"/>
              </a:rPr>
              <a:t>penghitungan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endParaRPr lang="en-US" sz="2200" dirty="0">
              <a:latin typeface="+mn-lt"/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4868332" y="3034804"/>
            <a:ext cx="3911600" cy="144016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400" dirty="0" err="1">
                <a:latin typeface="+mn-lt"/>
              </a:rPr>
              <a:t>Saat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diperolehnya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dividen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oleh</a:t>
            </a:r>
            <a:r>
              <a:rPr lang="en-US" sz="2400" dirty="0">
                <a:latin typeface="+mn-lt"/>
              </a:rPr>
              <a:t> </a:t>
            </a:r>
            <a:endParaRPr lang="en-US" sz="2400" dirty="0" smtClean="0">
              <a:latin typeface="+mn-lt"/>
            </a:endParaRPr>
          </a:p>
          <a:p>
            <a:pPr algn="ctr" eaLnBrk="0" hangingPunct="0"/>
            <a:r>
              <a:rPr lang="en-US" sz="2400" dirty="0" smtClean="0">
                <a:latin typeface="+mn-lt"/>
              </a:rPr>
              <a:t>WP DN </a:t>
            </a:r>
            <a:r>
              <a:rPr lang="en-US" sz="2400" dirty="0" err="1" smtClean="0">
                <a:latin typeface="+mn-lt"/>
              </a:rPr>
              <a:t>atas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penyertaan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modal </a:t>
            </a:r>
            <a:r>
              <a:rPr lang="en-US" sz="2400" dirty="0" err="1" smtClean="0">
                <a:latin typeface="+mn-lt"/>
              </a:rPr>
              <a:t>pada</a:t>
            </a:r>
            <a:endParaRPr lang="en-US" sz="2400" dirty="0">
              <a:latin typeface="+mn-lt"/>
            </a:endParaRPr>
          </a:p>
          <a:p>
            <a:pPr algn="ctr" eaLnBrk="0" hangingPunct="0"/>
            <a:r>
              <a:rPr lang="en-US" sz="2400" dirty="0" err="1" smtClean="0">
                <a:latin typeface="+mn-lt"/>
              </a:rPr>
              <a:t>badan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usaha</a:t>
            </a:r>
            <a:r>
              <a:rPr lang="en-US" sz="2400" dirty="0">
                <a:latin typeface="+mn-lt"/>
              </a:rPr>
              <a:t> di </a:t>
            </a:r>
            <a:r>
              <a:rPr lang="en-US" sz="2400" dirty="0" err="1">
                <a:latin typeface="+mn-lt"/>
              </a:rPr>
              <a:t>luar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negeri</a:t>
            </a:r>
            <a:r>
              <a:rPr lang="en-US" sz="2400" dirty="0">
                <a:latin typeface="+mn-lt"/>
              </a:rPr>
              <a:t> yang </a:t>
            </a:r>
            <a:r>
              <a:rPr lang="en-US" sz="2400" dirty="0" err="1" smtClean="0">
                <a:latin typeface="+mn-lt"/>
              </a:rPr>
              <a:t>tidak</a:t>
            </a:r>
            <a:endParaRPr lang="en-US" sz="2400" dirty="0">
              <a:latin typeface="+mn-lt"/>
            </a:endParaRPr>
          </a:p>
          <a:p>
            <a:pPr algn="ctr" eaLnBrk="0" hangingPunct="0"/>
            <a:r>
              <a:rPr lang="en-US" sz="2400" dirty="0" err="1" smtClean="0">
                <a:latin typeface="+mn-lt"/>
              </a:rPr>
              <a:t>menjual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sahamnya</a:t>
            </a:r>
            <a:r>
              <a:rPr lang="en-US" sz="2400" dirty="0">
                <a:latin typeface="+mn-lt"/>
              </a:rPr>
              <a:t> di bursa </a:t>
            </a:r>
            <a:r>
              <a:rPr lang="en-US" sz="2400" dirty="0" err="1">
                <a:latin typeface="+mn-lt"/>
              </a:rPr>
              <a:t>efek</a:t>
            </a:r>
            <a:r>
              <a:rPr lang="en-US" sz="2400" dirty="0">
                <a:latin typeface="+mn-lt"/>
              </a:rPr>
              <a:t>.</a:t>
            </a:r>
          </a:p>
        </p:txBody>
      </p:sp>
      <p:sp>
        <p:nvSpPr>
          <p:cNvPr id="145418" name="Rectangle 10"/>
          <p:cNvSpPr>
            <a:spLocks noChangeArrowheads="1"/>
          </p:cNvSpPr>
          <p:nvPr/>
        </p:nvSpPr>
        <p:spPr bwMode="auto">
          <a:xfrm>
            <a:off x="3080047" y="1585120"/>
            <a:ext cx="2958503" cy="428322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Menkeu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berwenang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menetapkan</a:t>
            </a:r>
            <a:r>
              <a:rPr lang="en-US" sz="2200" dirty="0" smtClean="0">
                <a:latin typeface="+mn-lt"/>
              </a:rPr>
              <a:t>:</a:t>
            </a:r>
            <a:endParaRPr lang="en-US" sz="2200" dirty="0">
              <a:latin typeface="+mn-lt"/>
            </a:endParaRPr>
          </a:p>
        </p:txBody>
      </p:sp>
      <p:sp>
        <p:nvSpPr>
          <p:cNvPr id="145420" name="AutoShape 12"/>
          <p:cNvSpPr>
            <a:spLocks noChangeArrowheads="1"/>
          </p:cNvSpPr>
          <p:nvPr/>
        </p:nvSpPr>
        <p:spPr bwMode="auto">
          <a:xfrm flipH="1">
            <a:off x="4809065" y="4581128"/>
            <a:ext cx="3970867" cy="525761"/>
          </a:xfrm>
          <a:prstGeom prst="downArrow">
            <a:avLst>
              <a:gd name="adj1" fmla="val 50000"/>
              <a:gd name="adj2" fmla="val 50051"/>
            </a:avLst>
          </a:prstGeom>
          <a:solidFill>
            <a:srgbClr val="66FFCC"/>
          </a:solidFill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 err="1" smtClean="0">
                <a:latin typeface="Tw Cen MT Condensed" pitchFamily="34" charset="0"/>
              </a:rPr>
              <a:t>Syarat</a:t>
            </a:r>
            <a:r>
              <a:rPr lang="en-US" sz="2400" dirty="0" smtClean="0">
                <a:latin typeface="Tw Cen MT Condensed" pitchFamily="34" charset="0"/>
              </a:rPr>
              <a:t>: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5423" name="AutoShape 15"/>
          <p:cNvSpPr>
            <a:spLocks noChangeArrowheads="1"/>
          </p:cNvSpPr>
          <p:nvPr/>
        </p:nvSpPr>
        <p:spPr bwMode="auto">
          <a:xfrm flipH="1">
            <a:off x="6108698" y="2614141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4292600" y="2132856"/>
            <a:ext cx="431800" cy="285750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1979712" y="2390031"/>
            <a:ext cx="5184576" cy="214313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253067" y="276448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Perbandingan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Utang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Modal;</a:t>
            </a:r>
          </a:p>
          <a:p>
            <a:pPr lvl="0" algn="ctr" eaLnBrk="0" hangingPunct="0"/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Serta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Saat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Diperolehnya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Dividen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18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 flipH="1">
            <a:off x="1649884" y="2604343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722689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Pengertian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Hubungan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Istimewa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18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(4)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71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Hubungan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Istimewa</a:t>
            </a:r>
          </a:p>
          <a:p>
            <a:pPr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18 </a:t>
            </a:r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(3),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(3a)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1472" y="2174086"/>
            <a:ext cx="8001056" cy="2308324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 eaLnBrk="0" hangingPunct="0">
              <a:buFont typeface="Wingdings" pitchFamily="2" charset="2"/>
              <a:buChar char="q"/>
            </a:pPr>
            <a:r>
              <a:rPr lang="en-US" sz="2400" dirty="0" err="1" smtClean="0">
                <a:latin typeface="Tw Cen MT Condensed" pitchFamily="34" charset="0"/>
              </a:rPr>
              <a:t>Dirjen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berwenang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kembali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besarnya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pengurangan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serta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utang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sebagai</a:t>
            </a:r>
            <a:r>
              <a:rPr lang="en-US" sz="2400" dirty="0" smtClean="0">
                <a:latin typeface="Tw Cen MT Condensed" pitchFamily="34" charset="0"/>
              </a:rPr>
              <a:t> modal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menghitung</a:t>
            </a:r>
            <a:r>
              <a:rPr lang="en-US" sz="2400" dirty="0" smtClean="0">
                <a:latin typeface="Tw Cen MT Condensed" pitchFamily="34" charset="0"/>
              </a:rPr>
              <a:t> PKP </a:t>
            </a:r>
            <a:r>
              <a:rPr lang="en-US" sz="2400" dirty="0" err="1" smtClean="0">
                <a:latin typeface="Tw Cen MT Condensed" pitchFamily="34" charset="0"/>
              </a:rPr>
              <a:t>atas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pihak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memiliki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hubungan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istimewa</a:t>
            </a:r>
            <a:r>
              <a:rPr lang="en-US" sz="2400" dirty="0" smtClean="0">
                <a:latin typeface="Tw Cen MT Condensed" pitchFamily="34" charset="0"/>
              </a:rPr>
              <a:t>.</a:t>
            </a:r>
          </a:p>
          <a:p>
            <a:pPr marL="342900" indent="-342900" algn="just" eaLnBrk="0" hangingPunct="0">
              <a:buFont typeface="Wingdings" pitchFamily="2" charset="2"/>
              <a:buChar char="q"/>
            </a:pPr>
            <a:r>
              <a:rPr lang="en-US" sz="2400" dirty="0" err="1" smtClean="0">
                <a:latin typeface="Tw Cen MT Condensed" pitchFamily="34" charset="0"/>
              </a:rPr>
              <a:t>Dirjen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berwenang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melakukan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perjanjian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bekerjasama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pihak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otoritas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negara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smtClean="0">
                <a:latin typeface="Tw Cen MT Condensed" pitchFamily="34" charset="0"/>
              </a:rPr>
              <a:t>lain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menentukan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harga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harga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transaksi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antara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pihak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pihak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mempunyai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hubungan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istimewa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88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Sebagian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farmasi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Indonesia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membentuk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suatu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aliansi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operasi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bertujuan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mempermudah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proses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pelaksanaan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riset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pengembangan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bersama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Berikut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profil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terdaftar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sebagai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anggota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aliansi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Perusahaan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apa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sajakah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disebut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istimewa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  <a:p>
            <a:pPr lvl="0"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2.13 (1)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Hubungan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Istimewa)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475397"/>
              </p:ext>
            </p:extLst>
          </p:nvPr>
        </p:nvGraphicFramePr>
        <p:xfrm>
          <a:off x="467829" y="2790408"/>
          <a:ext cx="8136904" cy="323088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742919"/>
                <a:gridCol w="1074900"/>
                <a:gridCol w="2164070"/>
                <a:gridCol w="415501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No.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Nama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Direktur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Utama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Pemegang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Saham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PT. </a:t>
                      </a:r>
                      <a:r>
                        <a:rPr lang="en-US" sz="2200" baseline="0" dirty="0" smtClean="0"/>
                        <a:t> CIS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Sarpakenaka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aseline="0" dirty="0" smtClean="0"/>
                        <a:t>100% </a:t>
                      </a:r>
                      <a:r>
                        <a:rPr lang="en-US" sz="2200" baseline="0" dirty="0" err="1" smtClean="0"/>
                        <a:t>Publik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PT. PBA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Adirata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35% PT. CIS, 15% PT. KNA, 50% </a:t>
                      </a:r>
                      <a:r>
                        <a:rPr lang="en-US" sz="2200" dirty="0" err="1" smtClean="0"/>
                        <a:t>Publik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PT. KNA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Sarpakenaka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30% PT.</a:t>
                      </a:r>
                      <a:r>
                        <a:rPr lang="en-US" sz="2200" baseline="0" dirty="0" smtClean="0"/>
                        <a:t> CIS, 70% </a:t>
                      </a:r>
                      <a:r>
                        <a:rPr lang="en-US" sz="2200" baseline="0" dirty="0" err="1" smtClean="0"/>
                        <a:t>Publik</a:t>
                      </a:r>
                      <a:endParaRPr lang="en-US" sz="2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PT. PRE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Barbarika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80% PT. PBA, 5% PT. HTE, 15% </a:t>
                      </a:r>
                      <a:r>
                        <a:rPr lang="en-US" sz="2200" dirty="0" err="1" smtClean="0"/>
                        <a:t>Publik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PT. HTE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Durna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15% PT. KNA,</a:t>
                      </a:r>
                      <a:r>
                        <a:rPr lang="en-US" sz="2200" baseline="0" dirty="0" smtClean="0"/>
                        <a:t> 85% </a:t>
                      </a:r>
                      <a:r>
                        <a:rPr lang="en-US" sz="2200" baseline="0" dirty="0" err="1" smtClean="0"/>
                        <a:t>Publik</a:t>
                      </a:r>
                      <a:r>
                        <a:rPr lang="en-US" sz="2200" baseline="0" dirty="0" smtClean="0"/>
                        <a:t>.</a:t>
                      </a:r>
                    </a:p>
                    <a:p>
                      <a:r>
                        <a:rPr lang="en-US" sz="2200" baseline="0" dirty="0" err="1" smtClean="0"/>
                        <a:t>Seluruh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obat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diproduksi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atas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lisensi</a:t>
                      </a:r>
                      <a:r>
                        <a:rPr lang="en-US" sz="2200" baseline="0" dirty="0" smtClean="0"/>
                        <a:t> yang </a:t>
                      </a:r>
                      <a:r>
                        <a:rPr lang="en-US" sz="2200" baseline="0" dirty="0" err="1" smtClean="0"/>
                        <a:t>dimiliki</a:t>
                      </a:r>
                      <a:r>
                        <a:rPr lang="en-US" sz="2200" baseline="0" dirty="0" smtClean="0"/>
                        <a:t> PT. PBA.</a:t>
                      </a:r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29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:</a:t>
            </a: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istimewa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terbentuk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kelima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meliputi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marL="90805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PT. CIS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PT. PBA,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langsung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25% (35%).</a:t>
            </a:r>
          </a:p>
          <a:p>
            <a:pPr marL="90805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PBA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PRE,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langsung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25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% (80%).</a:t>
            </a:r>
          </a:p>
          <a:p>
            <a:pPr marL="90805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CIS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PRE,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langsung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25% (28%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melalui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PT. PBA).</a:t>
            </a:r>
          </a:p>
          <a:p>
            <a:pPr marL="90805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CIS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KNA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langsung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25% (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30%),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serta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kesamaan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pemangku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jabatan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Direktur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Utama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marL="90805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KNA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PBA,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–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penyertaan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modal PT. CIS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25%.</a:t>
            </a:r>
          </a:p>
          <a:p>
            <a:pPr marL="90805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KNA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PRE,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–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sama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objek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penyertaan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modal PT. CIS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kepemilikan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25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%.</a:t>
            </a:r>
          </a:p>
          <a:p>
            <a:pPr marL="90805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Hubungan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PBA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PT.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HTE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akibat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penguasaan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dalam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bentuk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dominansi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penggunaan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lisensi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produksi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marL="450850"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marL="908050" lvl="0" indent="-457200" algn="just">
              <a:spcBef>
                <a:spcPts val="0"/>
              </a:spcBef>
              <a:buFont typeface="+mj-lt"/>
              <a:buAutoNum type="alphaLcPeriod"/>
            </a:pP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2.13 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Hubungan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Istimewa)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3353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20 s/ d </a:t>
            </a:r>
            <a:r>
              <a:rPr lang="es-ES" dirty="0" err="1" smtClean="0"/>
              <a:t>Pasal</a:t>
            </a:r>
            <a:r>
              <a:rPr lang="es-ES" dirty="0" smtClean="0"/>
              <a:t> 29</a:t>
            </a:r>
          </a:p>
          <a:p>
            <a:r>
              <a:rPr lang="es-ES" dirty="0" smtClean="0"/>
              <a:t>UU </a:t>
            </a:r>
            <a:r>
              <a:rPr lang="es-ES" dirty="0" err="1" smtClean="0"/>
              <a:t>Pajak</a:t>
            </a:r>
            <a:r>
              <a:rPr lang="es-ES" dirty="0" smtClean="0"/>
              <a:t> </a:t>
            </a:r>
            <a:r>
              <a:rPr lang="es-ES" dirty="0" err="1" smtClean="0"/>
              <a:t>Penghasilan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Pelunasan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Pajak</a:t>
            </a: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w Cen MT Condensed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7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9" name="Rectangle 11"/>
          <p:cNvSpPr>
            <a:spLocks noChangeArrowheads="1"/>
          </p:cNvSpPr>
          <p:nvPr/>
        </p:nvSpPr>
        <p:spPr bwMode="auto">
          <a:xfrm>
            <a:off x="4904317" y="5225375"/>
            <a:ext cx="3848101" cy="1443985"/>
          </a:xfrm>
          <a:prstGeom prst="rect">
            <a:avLst/>
          </a:prstGeom>
          <a:solidFill>
            <a:srgbClr val="99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Merupakan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pelunasan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smtClean="0">
                <a:latin typeface="+mn-lt"/>
              </a:rPr>
              <a:t>yang </a:t>
            </a:r>
            <a:r>
              <a:rPr lang="en-US" sz="2200" dirty="0" err="1" smtClean="0">
                <a:latin typeface="+mn-lt"/>
              </a:rPr>
              <a:t>boleh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dikreditkan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terhadap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PPh</a:t>
            </a:r>
            <a:r>
              <a:rPr lang="en-US" sz="2200" dirty="0" smtClean="0">
                <a:latin typeface="+mn-lt"/>
              </a:rPr>
              <a:t> yang </a:t>
            </a:r>
            <a:r>
              <a:rPr lang="en-US" sz="2200" dirty="0" err="1" smtClean="0">
                <a:latin typeface="+mn-lt"/>
              </a:rPr>
              <a:t>terutang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untuk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tahun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berjalan</a:t>
            </a:r>
            <a:r>
              <a:rPr lang="en-US" sz="2200" dirty="0" smtClean="0">
                <a:latin typeface="+mn-lt"/>
              </a:rPr>
              <a:t>, </a:t>
            </a:r>
            <a:r>
              <a:rPr lang="en-US" sz="2200" dirty="0" err="1" smtClean="0">
                <a:latin typeface="+mn-lt"/>
              </a:rPr>
              <a:t>kecuali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untuk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pembayaran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PPh</a:t>
            </a:r>
            <a:r>
              <a:rPr lang="en-US" sz="2200" dirty="0" smtClean="0">
                <a:latin typeface="+mn-lt"/>
              </a:rPr>
              <a:t> yang </a:t>
            </a:r>
            <a:r>
              <a:rPr lang="en-US" sz="2200" dirty="0" err="1" smtClean="0">
                <a:latin typeface="+mn-lt"/>
              </a:rPr>
              <a:t>bersifat</a:t>
            </a:r>
            <a:r>
              <a:rPr lang="en-US" sz="2200" dirty="0" smtClean="0">
                <a:latin typeface="+mn-lt"/>
              </a:rPr>
              <a:t> final.</a:t>
            </a:r>
            <a:endParaRPr lang="en-US" sz="2200" dirty="0">
              <a:latin typeface="+mn-lt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5524-1333-4648-926C-0A94ACCC310A}" type="slidenum">
              <a:rPr lang="en-US"/>
              <a:pPr/>
              <a:t>85</a:t>
            </a:fld>
            <a:endParaRPr lang="en-US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378768" y="3068017"/>
            <a:ext cx="3913832" cy="1184523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Pembayaran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oleh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wajib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sendiri</a:t>
            </a:r>
            <a:r>
              <a:rPr lang="en-US" sz="2200" dirty="0" smtClean="0">
                <a:latin typeface="+mn-lt"/>
              </a:rPr>
              <a:t>.</a:t>
            </a:r>
          </a:p>
          <a:p>
            <a:pPr algn="ctr" eaLnBrk="0" hangingPunct="0"/>
            <a:r>
              <a:rPr lang="en-US" sz="2200" dirty="0" smtClean="0">
                <a:latin typeface="+mn-lt"/>
              </a:rPr>
              <a:t>(</a:t>
            </a:r>
            <a:r>
              <a:rPr lang="en-US" sz="2200" dirty="0" err="1" smtClean="0">
                <a:latin typeface="+mn-lt"/>
              </a:rPr>
              <a:t>PPh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Pasal</a:t>
            </a:r>
            <a:r>
              <a:rPr lang="en-US" sz="2200" dirty="0" smtClean="0">
                <a:latin typeface="+mn-lt"/>
              </a:rPr>
              <a:t> 25)</a:t>
            </a:r>
            <a:endParaRPr lang="en-US" sz="2200" dirty="0">
              <a:latin typeface="+mn-lt"/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4868332" y="3034804"/>
            <a:ext cx="3911600" cy="144016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400" dirty="0" err="1" smtClean="0">
                <a:latin typeface="+mn-lt"/>
              </a:rPr>
              <a:t>Pemotongan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atau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pemungutan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oleh</a:t>
            </a:r>
            <a:endParaRPr lang="en-US" sz="2400" dirty="0">
              <a:latin typeface="+mn-lt"/>
            </a:endParaRPr>
          </a:p>
          <a:p>
            <a:pPr algn="ctr" eaLnBrk="0" hangingPunct="0"/>
            <a:r>
              <a:rPr lang="en-US" sz="2400" dirty="0" err="1" smtClean="0">
                <a:latin typeface="+mn-lt"/>
              </a:rPr>
              <a:t>pihak</a:t>
            </a:r>
            <a:r>
              <a:rPr lang="en-US" sz="2400" dirty="0" smtClean="0">
                <a:latin typeface="+mn-lt"/>
              </a:rPr>
              <a:t> lain.</a:t>
            </a:r>
          </a:p>
          <a:p>
            <a:pPr algn="ctr" eaLnBrk="0" hangingPunct="0"/>
            <a:r>
              <a:rPr lang="en-US" sz="2400" dirty="0" smtClean="0">
                <a:latin typeface="+mn-lt"/>
              </a:rPr>
              <a:t>(</a:t>
            </a:r>
            <a:r>
              <a:rPr lang="en-US" sz="2400" dirty="0" err="1" smtClean="0">
                <a:latin typeface="+mn-lt"/>
              </a:rPr>
              <a:t>PPh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Pasal</a:t>
            </a:r>
            <a:r>
              <a:rPr lang="en-US" sz="2400" dirty="0" smtClean="0">
                <a:latin typeface="+mn-lt"/>
              </a:rPr>
              <a:t> 21, 22, 23, 24, 26)</a:t>
            </a:r>
            <a:endParaRPr lang="en-US" sz="2400" dirty="0">
              <a:latin typeface="+mn-lt"/>
            </a:endParaRPr>
          </a:p>
        </p:txBody>
      </p:sp>
      <p:sp>
        <p:nvSpPr>
          <p:cNvPr id="145418" name="Rectangle 10"/>
          <p:cNvSpPr>
            <a:spLocks noChangeArrowheads="1"/>
          </p:cNvSpPr>
          <p:nvPr/>
        </p:nvSpPr>
        <p:spPr bwMode="auto">
          <a:xfrm>
            <a:off x="2650096" y="1585120"/>
            <a:ext cx="3818419" cy="428322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tahun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berjalan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dapat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dilunasi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melalui</a:t>
            </a:r>
            <a:endParaRPr lang="en-US" sz="2200" dirty="0">
              <a:latin typeface="+mn-lt"/>
            </a:endParaRPr>
          </a:p>
        </p:txBody>
      </p:sp>
      <p:sp>
        <p:nvSpPr>
          <p:cNvPr id="145420" name="AutoShape 12"/>
          <p:cNvSpPr>
            <a:spLocks noChangeArrowheads="1"/>
          </p:cNvSpPr>
          <p:nvPr/>
        </p:nvSpPr>
        <p:spPr bwMode="auto">
          <a:xfrm flipH="1">
            <a:off x="4809065" y="4581128"/>
            <a:ext cx="3970867" cy="525761"/>
          </a:xfrm>
          <a:prstGeom prst="downArrow">
            <a:avLst>
              <a:gd name="adj1" fmla="val 50000"/>
              <a:gd name="adj2" fmla="val 50051"/>
            </a:avLst>
          </a:prstGeom>
          <a:solidFill>
            <a:srgbClr val="66FFCC"/>
          </a:solidFill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5423" name="AutoShape 15"/>
          <p:cNvSpPr>
            <a:spLocks noChangeArrowheads="1"/>
          </p:cNvSpPr>
          <p:nvPr/>
        </p:nvSpPr>
        <p:spPr bwMode="auto">
          <a:xfrm flipH="1">
            <a:off x="6108698" y="2614141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4292600" y="2132856"/>
            <a:ext cx="431800" cy="285750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1979712" y="2390031"/>
            <a:ext cx="5184576" cy="214313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 flipH="1">
            <a:off x="1649884" y="2604343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Cara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Pelunasan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20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0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Hyperlink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1758270" y="2636912"/>
            <a:ext cx="6067562" cy="1485275"/>
            <a:chOff x="1152" y="1344"/>
            <a:chExt cx="4386" cy="104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152" y="1344"/>
              <a:ext cx="4386" cy="468"/>
              <a:chOff x="1152" y="1440"/>
              <a:chExt cx="4386" cy="468"/>
            </a:xfrm>
          </p:grpSpPr>
          <p:sp>
            <p:nvSpPr>
              <p:cNvPr id="40992" name="AutoShape 32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solidFill>
                    <a:prstClr val="black"/>
                  </a:solidFill>
                  <a:latin typeface="Tw Cen MT Condensed" pitchFamily="34" charset="0"/>
                </a:endParaRPr>
              </a:p>
            </p:txBody>
          </p:sp>
          <p:grpSp>
            <p:nvGrpSpPr>
              <p:cNvPr id="4" name="Group 33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0994" name="Oval 34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  <p:sp>
              <p:nvSpPr>
                <p:cNvPr id="40995" name="Oval 35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  <p:sp>
              <p:nvSpPr>
                <p:cNvPr id="40996" name="Oval 36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0997" name="Text Box 37">
                <a:hlinkClick r:id="rId2" action="ppaction://hlinkpres?slideindex=1&amp;slidetitle=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49"/>
                <a:ext cx="2546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PPh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Pasal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21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dan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26 (Slide 3A)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0998" name="Text Box 38">
                <a:hlinkClick r:id="rId2" action="ppaction://hlinkpres?slideindex=1&amp;slidetitle="/>
              </p:cNvPr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prstClr val="white"/>
                    </a:solidFill>
                    <a:latin typeface="Tw Cen MT Condensed" pitchFamily="34" charset="0"/>
                  </a:rPr>
                  <a:t>1.</a:t>
                </a:r>
              </a:p>
            </p:txBody>
          </p:sp>
        </p:grpSp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1152" y="1920"/>
              <a:ext cx="4386" cy="468"/>
              <a:chOff x="1152" y="1440"/>
              <a:chExt cx="4386" cy="468"/>
            </a:xfrm>
          </p:grpSpPr>
          <p:sp>
            <p:nvSpPr>
              <p:cNvPr id="41000" name="AutoShape 40"/>
              <p:cNvSpPr>
                <a:spLocks noChangeArrowheads="1"/>
              </p:cNvSpPr>
              <p:nvPr/>
            </p:nvSpPr>
            <p:spPr bwMode="gray">
              <a:xfrm>
                <a:off x="1382" y="1475"/>
                <a:ext cx="4156" cy="421"/>
              </a:xfrm>
              <a:prstGeom prst="roundRect">
                <a:avLst>
                  <a:gd name="adj" fmla="val 50000"/>
                </a:avLst>
              </a:prstGeom>
              <a:noFill/>
              <a:ln w="38100" algn="ctr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 dirty="0">
                  <a:solidFill>
                    <a:prstClr val="black"/>
                  </a:solidFill>
                  <a:latin typeface="Tw Cen MT Condensed" pitchFamily="34" charset="0"/>
                </a:endParaRPr>
              </a:p>
            </p:txBody>
          </p:sp>
          <p:grpSp>
            <p:nvGrpSpPr>
              <p:cNvPr id="6" name="Group 41"/>
              <p:cNvGrpSpPr>
                <a:grpSpLocks/>
              </p:cNvGrpSpPr>
              <p:nvPr/>
            </p:nvGrpSpPr>
            <p:grpSpPr bwMode="auto">
              <a:xfrm>
                <a:off x="1152" y="1440"/>
                <a:ext cx="581" cy="468"/>
                <a:chOff x="720" y="960"/>
                <a:chExt cx="987" cy="795"/>
              </a:xfrm>
            </p:grpSpPr>
            <p:sp>
              <p:nvSpPr>
                <p:cNvPr id="41002" name="Oval 42"/>
                <p:cNvSpPr>
                  <a:spLocks noChangeArrowheads="1"/>
                </p:cNvSpPr>
                <p:nvPr/>
              </p:nvSpPr>
              <p:spPr bwMode="gray">
                <a:xfrm rot="1758052">
                  <a:off x="747" y="987"/>
                  <a:ext cx="960" cy="768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  <p:sp>
              <p:nvSpPr>
                <p:cNvPr id="41003" name="Oval 43"/>
                <p:cNvSpPr>
                  <a:spLocks noChangeArrowheads="1"/>
                </p:cNvSpPr>
                <p:nvPr/>
              </p:nvSpPr>
              <p:spPr bwMode="gray">
                <a:xfrm rot="1758052">
                  <a:off x="720" y="960"/>
                  <a:ext cx="960" cy="76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  <p:sp>
              <p:nvSpPr>
                <p:cNvPr id="41004" name="Oval 44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dirty="0">
                    <a:solidFill>
                      <a:prstClr val="black"/>
                    </a:solidFill>
                    <a:latin typeface="Tw Cen MT Condensed" pitchFamily="34" charset="0"/>
                  </a:endParaRPr>
                </a:p>
              </p:txBody>
            </p:sp>
          </p:grpSp>
          <p:sp>
            <p:nvSpPr>
              <p:cNvPr id="41005" name="Text Box 45">
                <a:hlinkClick r:id="rId3" action="ppaction://hlinkpres?slideindex=1&amp;slidetitle="/>
              </p:cNvPr>
              <p:cNvSpPr txBox="1">
                <a:spLocks noChangeArrowheads="1"/>
              </p:cNvSpPr>
              <p:nvPr/>
            </p:nvSpPr>
            <p:spPr bwMode="gray">
              <a:xfrm>
                <a:off x="1721" y="1550"/>
                <a:ext cx="2936" cy="3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PPh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Pasal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22, 23, 24, 26,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Tw Cen MT Condensed" pitchFamily="34" charset="0"/>
                  </a:rPr>
                  <a:t>dan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Tw Cen MT Condensed" pitchFamily="34" charset="0"/>
                  </a:rPr>
                  <a:t> Final</a:t>
                </a:r>
                <a:endParaRPr lang="en-US" sz="2400" b="1" dirty="0">
                  <a:solidFill>
                    <a:srgbClr val="000000"/>
                  </a:solidFill>
                  <a:latin typeface="Tw Cen MT Condensed" pitchFamily="34" charset="0"/>
                </a:endParaRPr>
              </a:p>
            </p:txBody>
          </p:sp>
          <p:sp>
            <p:nvSpPr>
              <p:cNvPr id="41006" name="Text Box 46">
                <a:hlinkClick r:id="rId3" action="ppaction://hlinkpres?slideindex=1&amp;slidetitle="/>
              </p:cNvPr>
              <p:cNvSpPr txBox="1">
                <a:spLocks noChangeArrowheads="1"/>
              </p:cNvSpPr>
              <p:nvPr/>
            </p:nvSpPr>
            <p:spPr bwMode="gray">
              <a:xfrm>
                <a:off x="1297" y="1475"/>
                <a:ext cx="332" cy="4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prstClr val="white"/>
                    </a:solidFill>
                    <a:latin typeface="Tw Cen MT Condensed" pitchFamily="34" charset="0"/>
                  </a:rPr>
                  <a:t>2.</a:t>
                </a:r>
              </a:p>
            </p:txBody>
          </p:sp>
        </p:grp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>
                <a:solidFill>
                  <a:prstClr val="black"/>
                </a:solidFill>
              </a:rPr>
              <a:pPr/>
              <a:t>86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2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D9DF-09EE-4647-AC6E-B0847E645AB2}" type="slidenum">
              <a:rPr lang="en-US"/>
              <a:pPr/>
              <a:t>87</a:t>
            </a:fld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1051933" y="3562350"/>
            <a:ext cx="7120467" cy="619125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24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Pajak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atas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luar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negeri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boleh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dikreditkan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1077333" y="2776537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23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Pemotongan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dividen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bunga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royalti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sewa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hadiah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penghargaan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1051933" y="4305300"/>
            <a:ext cx="7095067" cy="69056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25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Pembayaran</a:t>
            </a:r>
            <a:r>
              <a:rPr lang="en-US" sz="2200" dirty="0" smtClean="0">
                <a:latin typeface="Tw Cen MT Condensed" pitchFamily="34" charset="0"/>
              </a:rPr>
              <a:t> yang </a:t>
            </a:r>
            <a:r>
              <a:rPr lang="en-US" sz="2200" dirty="0" err="1" smtClean="0">
                <a:latin typeface="Tw Cen MT Condensed" pitchFamily="34" charset="0"/>
              </a:rPr>
              <a:t>dilakukan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oleh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wajib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pajak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sendiri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1075216" y="2090738"/>
            <a:ext cx="7095067" cy="533400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22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Pemungutan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 di </a:t>
            </a:r>
            <a:r>
              <a:rPr lang="en-US" sz="2200" dirty="0" err="1" smtClean="0">
                <a:latin typeface="Tw Cen MT Condensed" pitchFamily="34" charset="0"/>
              </a:rPr>
              <a:t>bidang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impor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usaha</a:t>
            </a:r>
            <a:r>
              <a:rPr lang="en-US" sz="2200" dirty="0" smtClean="0">
                <a:latin typeface="Tw Cen MT Condensed" pitchFamily="34" charset="0"/>
              </a:rPr>
              <a:t> di </a:t>
            </a:r>
            <a:r>
              <a:rPr lang="en-US" sz="2200" dirty="0" err="1" smtClean="0">
                <a:latin typeface="Tw Cen MT Condensed" pitchFamily="34" charset="0"/>
              </a:rPr>
              <a:t>bidang</a:t>
            </a:r>
            <a:r>
              <a:rPr lang="en-US" sz="2200" dirty="0" smtClean="0">
                <a:latin typeface="Tw Cen MT Condensed" pitchFamily="34" charset="0"/>
              </a:rPr>
              <a:t> lain.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>
            <a:off x="1051933" y="1319212"/>
            <a:ext cx="7095067" cy="633413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21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Pemotongan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dari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pekerjaan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jasa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atau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kegiatan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1051933" y="5105400"/>
            <a:ext cx="7095067" cy="661988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Kredit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PPh</a:t>
            </a:r>
            <a:r>
              <a:rPr lang="en-US" sz="2200" dirty="0" smtClean="0">
                <a:latin typeface="Tw Cen MT Condensed" pitchFamily="34" charset="0"/>
              </a:rPr>
              <a:t> 26 </a:t>
            </a:r>
            <a:r>
              <a:rPr lang="en-US" sz="2200" dirty="0" err="1" smtClean="0">
                <a:latin typeface="Tw Cen MT Condensed" pitchFamily="34" charset="0"/>
              </a:rPr>
              <a:t>Ayat</a:t>
            </a:r>
            <a:r>
              <a:rPr lang="en-US" sz="2200" dirty="0" smtClean="0">
                <a:latin typeface="Tw Cen MT Condensed" pitchFamily="34" charset="0"/>
              </a:rPr>
              <a:t> (5)</a:t>
            </a:r>
          </a:p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Pemotongan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pajak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atas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penghasilan</a:t>
            </a:r>
            <a:r>
              <a:rPr lang="en-US" sz="2200" dirty="0" smtClean="0">
                <a:latin typeface="Tw Cen MT Condensed" pitchFamily="34" charset="0"/>
              </a:rPr>
              <a:t> WP LN yang </a:t>
            </a:r>
            <a:r>
              <a:rPr lang="en-US" sz="2200" dirty="0" err="1" smtClean="0">
                <a:latin typeface="Tw Cen MT Condensed" pitchFamily="34" charset="0"/>
              </a:rPr>
              <a:t>beralih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menjadi</a:t>
            </a:r>
            <a:r>
              <a:rPr lang="en-US" sz="2200" dirty="0" smtClean="0">
                <a:latin typeface="Tw Cen MT Condensed" pitchFamily="34" charset="0"/>
              </a:rPr>
              <a:t> WP DN.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1051933" y="5876924"/>
            <a:ext cx="7095067" cy="720427"/>
          </a:xfrm>
          <a:prstGeom prst="roundRect">
            <a:avLst>
              <a:gd name="adj" fmla="val 2583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/>
          <a:lstStyle/>
          <a:p>
            <a:pPr marL="457200" indent="-457200" algn="ctr" eaLnBrk="0" hangingPunct="0"/>
            <a:r>
              <a:rPr lang="en-US" sz="2200" dirty="0" err="1" smtClean="0">
                <a:latin typeface="Tw Cen MT Condensed" pitchFamily="34" charset="0"/>
              </a:rPr>
              <a:t>Sanksi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administrasi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berupa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bunga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denda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dan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kenaikan</a:t>
            </a:r>
            <a:r>
              <a:rPr lang="en-US" sz="2200" dirty="0" smtClean="0">
                <a:latin typeface="Tw Cen MT Condensed" pitchFamily="34" charset="0"/>
              </a:rPr>
              <a:t>, </a:t>
            </a:r>
            <a:r>
              <a:rPr lang="en-US" sz="2200" dirty="0" err="1" smtClean="0">
                <a:latin typeface="Tw Cen MT Condensed" pitchFamily="34" charset="0"/>
              </a:rPr>
              <a:t>serta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sanksi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pidana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berupa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denda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tidak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boleh</a:t>
            </a:r>
            <a:r>
              <a:rPr lang="en-US" sz="2200" dirty="0" smtClean="0">
                <a:latin typeface="Tw Cen MT Condensed" pitchFamily="34" charset="0"/>
              </a:rPr>
              <a:t> </a:t>
            </a:r>
            <a:r>
              <a:rPr lang="en-US" sz="2200" dirty="0" err="1" smtClean="0">
                <a:latin typeface="Tw Cen MT Condensed" pitchFamily="34" charset="0"/>
              </a:rPr>
              <a:t>dikreditkan</a:t>
            </a:r>
            <a:r>
              <a:rPr lang="en-US" sz="2200" dirty="0" smtClean="0">
                <a:latin typeface="Tw Cen MT Condensed" pitchFamily="34" charset="0"/>
              </a:rPr>
              <a:t>.</a:t>
            </a:r>
            <a:endParaRPr lang="en-US" sz="2200" dirty="0">
              <a:latin typeface="Tw Cen MT Condensed" pitchFamily="34" charset="0"/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395536" y="1484783"/>
            <a:ext cx="177800" cy="4715991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>
            <a:off x="552431" y="5144909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79" name="AutoShape 15"/>
          <p:cNvSpPr>
            <a:spLocks noChangeArrowheads="1"/>
          </p:cNvSpPr>
          <p:nvPr/>
        </p:nvSpPr>
        <p:spPr bwMode="auto">
          <a:xfrm>
            <a:off x="552431" y="584499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0" name="AutoShape 16"/>
          <p:cNvSpPr>
            <a:spLocks noChangeArrowheads="1"/>
          </p:cNvSpPr>
          <p:nvPr/>
        </p:nvSpPr>
        <p:spPr bwMode="auto">
          <a:xfrm>
            <a:off x="552431" y="443053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1" name="AutoShape 17"/>
          <p:cNvSpPr>
            <a:spLocks noChangeArrowheads="1"/>
          </p:cNvSpPr>
          <p:nvPr/>
        </p:nvSpPr>
        <p:spPr bwMode="auto">
          <a:xfrm>
            <a:off x="552431" y="361614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2" name="AutoShape 18"/>
          <p:cNvSpPr>
            <a:spLocks noChangeArrowheads="1"/>
          </p:cNvSpPr>
          <p:nvPr/>
        </p:nvSpPr>
        <p:spPr bwMode="auto">
          <a:xfrm>
            <a:off x="552431" y="2873196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5" name="AutoShape 21"/>
          <p:cNvSpPr>
            <a:spLocks noChangeArrowheads="1"/>
          </p:cNvSpPr>
          <p:nvPr/>
        </p:nvSpPr>
        <p:spPr bwMode="auto">
          <a:xfrm>
            <a:off x="552431" y="1377234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>
            <a:off x="552431" y="2101671"/>
            <a:ext cx="431800" cy="457200"/>
          </a:xfrm>
          <a:prstGeom prst="right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Kredit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WP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dalam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Negeri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dan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BUT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28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Ayat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(1),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(2)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9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7544" y="1408946"/>
            <a:ext cx="8208912" cy="5260414"/>
          </a:xfrm>
          <a:prstGeom prst="rect">
            <a:avLst/>
          </a:prstGeom>
          <a:solidFill>
            <a:srgbClr val="CCECF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  <a:p>
            <a:pPr eaLnBrk="0" hangingPunct="0"/>
            <a:endParaRPr lang="en-US" sz="2400" dirty="0" smtClean="0">
              <a:latin typeface="Tw Cen MT Condensed" pitchFamily="34" charset="0"/>
            </a:endParaRPr>
          </a:p>
          <a:p>
            <a:pPr eaLnBrk="0" hangingPunct="0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CE7F-162A-4C29-BC56-4AF83FF736F6}" type="slidenum">
              <a:rPr lang="en-US"/>
              <a:pPr/>
              <a:t>88</a:t>
            </a:fld>
            <a:endParaRPr lang="en-US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2.14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Simulasi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Penghitungan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Kredit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816061"/>
              </p:ext>
            </p:extLst>
          </p:nvPr>
        </p:nvGraphicFramePr>
        <p:xfrm>
          <a:off x="568919" y="1772816"/>
          <a:ext cx="7972826" cy="3162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Worksheet" r:id="rId5" imgW="8905824" imgH="3533843" progId="Excel.Sheet.12">
                  <p:embed/>
                </p:oleObj>
              </mc:Choice>
              <mc:Fallback>
                <p:oleObj name="Worksheet" r:id="rId5" imgW="8905824" imgH="3533843" progId="Excel.Sheet.12">
                  <p:embed/>
                  <p:pic>
                    <p:nvPicPr>
                      <p:cNvPr id="0" name="Picture 4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19" y="1772816"/>
                        <a:ext cx="7972826" cy="31627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378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9" name="Rectangle 11"/>
          <p:cNvSpPr>
            <a:spLocks noChangeArrowheads="1"/>
          </p:cNvSpPr>
          <p:nvPr/>
        </p:nvSpPr>
        <p:spPr bwMode="auto">
          <a:xfrm>
            <a:off x="4904317" y="5225375"/>
            <a:ext cx="3848101" cy="1443985"/>
          </a:xfrm>
          <a:prstGeom prst="rect">
            <a:avLst/>
          </a:prstGeom>
          <a:solidFill>
            <a:srgbClr val="99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200" dirty="0">
                <a:latin typeface="+mn-lt"/>
              </a:rPr>
              <a:t>Akan </a:t>
            </a:r>
            <a:r>
              <a:rPr lang="en-US" sz="2200" dirty="0" err="1">
                <a:latin typeface="+mn-lt"/>
              </a:rPr>
              <a:t>dikembalikan</a:t>
            </a:r>
            <a:r>
              <a:rPr lang="en-US" sz="2200" dirty="0">
                <a:latin typeface="+mn-lt"/>
              </a:rPr>
              <a:t>/ </a:t>
            </a:r>
            <a:r>
              <a:rPr lang="en-US" sz="2200" dirty="0" err="1" smtClean="0">
                <a:latin typeface="+mn-lt"/>
              </a:rPr>
              <a:t>direstitusikan</a:t>
            </a:r>
            <a:r>
              <a:rPr lang="en-US" sz="2200" dirty="0" smtClean="0">
                <a:latin typeface="+mn-lt"/>
              </a:rPr>
              <a:t>, </a:t>
            </a:r>
            <a:r>
              <a:rPr lang="en-US" sz="2200" dirty="0" err="1" smtClean="0">
                <a:latin typeface="+mn-lt"/>
              </a:rPr>
              <a:t>setelah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dilakukan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pemeriksaan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serta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diperhitungkan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dengan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sanksi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kewajiban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pajak</a:t>
            </a:r>
            <a:r>
              <a:rPr lang="en-US" sz="2200" dirty="0">
                <a:latin typeface="+mn-lt"/>
              </a:rPr>
              <a:t> lain.</a:t>
            </a: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5524-1333-4648-926C-0A94ACCC310A}" type="slidenum">
              <a:rPr lang="en-US"/>
              <a:pPr/>
              <a:t>89</a:t>
            </a:fld>
            <a:endParaRPr lang="en-US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378768" y="3068017"/>
            <a:ext cx="3913832" cy="1406947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kurang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bayar</a:t>
            </a:r>
            <a:r>
              <a:rPr lang="en-US" sz="2200" dirty="0" smtClean="0">
                <a:latin typeface="+mn-lt"/>
              </a:rPr>
              <a:t>.</a:t>
            </a:r>
          </a:p>
          <a:p>
            <a:pPr algn="ctr" eaLnBrk="0" hangingPunct="0"/>
            <a:r>
              <a:rPr lang="en-US" sz="2200" dirty="0" err="1" smtClean="0">
                <a:latin typeface="+mn-lt"/>
              </a:rPr>
              <a:t>Ketika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beban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terutang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melebihi</a:t>
            </a:r>
            <a:endParaRPr lang="en-US" sz="2200" dirty="0">
              <a:latin typeface="+mn-lt"/>
            </a:endParaRPr>
          </a:p>
          <a:p>
            <a:pPr algn="ctr" eaLnBrk="0" hangingPunct="0"/>
            <a:r>
              <a:rPr lang="en-US" sz="2200" dirty="0" smtClean="0">
                <a:latin typeface="+mn-lt"/>
              </a:rPr>
              <a:t>total </a:t>
            </a:r>
            <a:r>
              <a:rPr lang="en-US" sz="2200" dirty="0" err="1" smtClean="0">
                <a:latin typeface="+mn-lt"/>
              </a:rPr>
              <a:t>kredit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.</a:t>
            </a:r>
            <a:endParaRPr lang="en-US" sz="2200" dirty="0">
              <a:latin typeface="+mn-lt"/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4868332" y="3034804"/>
            <a:ext cx="3911600" cy="144016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400" dirty="0" err="1">
                <a:latin typeface="+mn-lt"/>
              </a:rPr>
              <a:t>Pajak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lebih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bayar</a:t>
            </a:r>
            <a:r>
              <a:rPr lang="en-US" sz="2400" dirty="0">
                <a:latin typeface="+mn-lt"/>
              </a:rPr>
              <a:t>.</a:t>
            </a:r>
          </a:p>
          <a:p>
            <a:pPr algn="ctr" eaLnBrk="0" hangingPunct="0"/>
            <a:r>
              <a:rPr lang="en-US" sz="2400" dirty="0" err="1">
                <a:latin typeface="+mn-lt"/>
              </a:rPr>
              <a:t>Ketika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beban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pajak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terutang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kurang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dari</a:t>
            </a:r>
            <a:endParaRPr lang="en-US" sz="2400" dirty="0">
              <a:latin typeface="+mn-lt"/>
            </a:endParaRPr>
          </a:p>
          <a:p>
            <a:pPr algn="ctr" eaLnBrk="0" hangingPunct="0"/>
            <a:r>
              <a:rPr lang="en-US" sz="2400" dirty="0">
                <a:latin typeface="+mn-lt"/>
              </a:rPr>
              <a:t>total </a:t>
            </a:r>
            <a:r>
              <a:rPr lang="en-US" sz="2400" dirty="0" err="1">
                <a:latin typeface="+mn-lt"/>
              </a:rPr>
              <a:t>kredit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pajak</a:t>
            </a:r>
            <a:r>
              <a:rPr lang="en-US" sz="2400" dirty="0">
                <a:latin typeface="+mn-lt"/>
              </a:rPr>
              <a:t>.</a:t>
            </a:r>
          </a:p>
        </p:txBody>
      </p:sp>
      <p:sp>
        <p:nvSpPr>
          <p:cNvPr id="145418" name="Rectangle 10"/>
          <p:cNvSpPr>
            <a:spLocks noChangeArrowheads="1"/>
          </p:cNvSpPr>
          <p:nvPr/>
        </p:nvSpPr>
        <p:spPr bwMode="auto">
          <a:xfrm>
            <a:off x="2347967" y="1585120"/>
            <a:ext cx="4422687" cy="428322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200" dirty="0" smtClean="0">
                <a:latin typeface="+mn-lt"/>
              </a:rPr>
              <a:t>Status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terutang</a:t>
            </a:r>
            <a:r>
              <a:rPr lang="en-US" sz="2200" dirty="0" smtClean="0">
                <a:latin typeface="+mn-lt"/>
              </a:rPr>
              <a:t> di </a:t>
            </a:r>
            <a:r>
              <a:rPr lang="en-US" sz="2200" dirty="0" err="1" smtClean="0">
                <a:latin typeface="+mn-lt"/>
              </a:rPr>
              <a:t>akhir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tahun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dapat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berupa</a:t>
            </a:r>
            <a:r>
              <a:rPr lang="en-US" sz="2200" dirty="0" smtClean="0">
                <a:latin typeface="+mn-lt"/>
              </a:rPr>
              <a:t>:</a:t>
            </a:r>
            <a:endParaRPr lang="en-US" sz="2200" dirty="0">
              <a:latin typeface="+mn-lt"/>
            </a:endParaRPr>
          </a:p>
        </p:txBody>
      </p:sp>
      <p:sp>
        <p:nvSpPr>
          <p:cNvPr id="145420" name="AutoShape 12"/>
          <p:cNvSpPr>
            <a:spLocks noChangeArrowheads="1"/>
          </p:cNvSpPr>
          <p:nvPr/>
        </p:nvSpPr>
        <p:spPr bwMode="auto">
          <a:xfrm flipH="1">
            <a:off x="4809065" y="4581128"/>
            <a:ext cx="3970867" cy="525761"/>
          </a:xfrm>
          <a:prstGeom prst="downArrow">
            <a:avLst>
              <a:gd name="adj1" fmla="val 50000"/>
              <a:gd name="adj2" fmla="val 50051"/>
            </a:avLst>
          </a:prstGeom>
          <a:solidFill>
            <a:srgbClr val="66FFCC"/>
          </a:solidFill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45423" name="AutoShape 15"/>
          <p:cNvSpPr>
            <a:spLocks noChangeArrowheads="1"/>
          </p:cNvSpPr>
          <p:nvPr/>
        </p:nvSpPr>
        <p:spPr bwMode="auto">
          <a:xfrm flipH="1">
            <a:off x="6108698" y="2614141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4292600" y="2132856"/>
            <a:ext cx="431800" cy="285750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1979712" y="2390031"/>
            <a:ext cx="5184576" cy="214313"/>
          </a:xfrm>
          <a:prstGeom prst="rect">
            <a:avLst/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 flipH="1">
            <a:off x="1649884" y="2604343"/>
            <a:ext cx="1371600" cy="344041"/>
          </a:xfrm>
          <a:prstGeom prst="downArrow">
            <a:avLst>
              <a:gd name="adj1" fmla="val 50000"/>
              <a:gd name="adj2" fmla="val 25019"/>
            </a:avLst>
          </a:prstGeom>
          <a:solidFill>
            <a:srgbClr val="66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Kurang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(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Lebih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) Bayar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28A,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dan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29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416985" y="5225375"/>
            <a:ext cx="3848101" cy="1443985"/>
          </a:xfrm>
          <a:prstGeom prst="rect">
            <a:avLst/>
          </a:prstGeom>
          <a:solidFill>
            <a:srgbClr val="99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200" dirty="0" err="1" smtClean="0">
                <a:latin typeface="+mn-lt"/>
              </a:rPr>
              <a:t>Wajib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dilunasi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selambat</a:t>
            </a:r>
            <a:r>
              <a:rPr lang="en-US" sz="2200" dirty="0" smtClean="0">
                <a:latin typeface="+mn-lt"/>
              </a:rPr>
              <a:t> – </a:t>
            </a:r>
            <a:r>
              <a:rPr lang="en-US" sz="2200" dirty="0" err="1" smtClean="0">
                <a:latin typeface="+mn-lt"/>
              </a:rPr>
              <a:t>lambatnya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tanggal</a:t>
            </a:r>
            <a:r>
              <a:rPr lang="en-US" sz="2200" dirty="0" smtClean="0">
                <a:latin typeface="+mn-lt"/>
              </a:rPr>
              <a:t> 25 </a:t>
            </a:r>
            <a:r>
              <a:rPr lang="en-US" sz="2200" dirty="0" err="1" smtClean="0">
                <a:latin typeface="+mn-lt"/>
              </a:rPr>
              <a:t>bulan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ketiga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setelah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tahun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pajak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berakhir</a:t>
            </a:r>
            <a:r>
              <a:rPr lang="en-US" sz="2200" dirty="0" smtClean="0">
                <a:latin typeface="+mn-lt"/>
              </a:rPr>
              <a:t>, </a:t>
            </a:r>
            <a:r>
              <a:rPr lang="en-US" sz="2200" dirty="0" err="1" smtClean="0">
                <a:latin typeface="+mn-lt"/>
              </a:rPr>
              <a:t>sebelum</a:t>
            </a:r>
            <a:r>
              <a:rPr lang="en-US" sz="2200" dirty="0" smtClean="0">
                <a:latin typeface="+mn-lt"/>
              </a:rPr>
              <a:t> SPT </a:t>
            </a:r>
            <a:r>
              <a:rPr lang="en-US" sz="2200" dirty="0" err="1" smtClean="0">
                <a:latin typeface="+mn-lt"/>
              </a:rPr>
              <a:t>tahunan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disampaikan</a:t>
            </a:r>
            <a:r>
              <a:rPr lang="en-US" sz="2200" dirty="0" smtClean="0">
                <a:latin typeface="+mn-lt"/>
              </a:rPr>
              <a:t>.</a:t>
            </a:r>
            <a:endParaRPr lang="en-US" sz="2200" dirty="0">
              <a:latin typeface="+mn-lt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 flipH="1">
            <a:off x="321733" y="4581128"/>
            <a:ext cx="3970867" cy="525761"/>
          </a:xfrm>
          <a:prstGeom prst="downArrow">
            <a:avLst>
              <a:gd name="adj1" fmla="val 50000"/>
              <a:gd name="adj2" fmla="val 50051"/>
            </a:avLst>
          </a:prstGeom>
          <a:solidFill>
            <a:srgbClr val="66FFCC"/>
          </a:solidFill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200400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31A s/ d </a:t>
            </a:r>
            <a:r>
              <a:rPr lang="es-ES" dirty="0" err="1" smtClean="0"/>
              <a:t>Pasal</a:t>
            </a:r>
            <a:r>
              <a:rPr lang="es-ES" dirty="0" smtClean="0"/>
              <a:t> 31E</a:t>
            </a:r>
          </a:p>
          <a:p>
            <a:r>
              <a:rPr lang="es-ES" dirty="0" smtClean="0"/>
              <a:t>UU </a:t>
            </a:r>
            <a:r>
              <a:rPr lang="es-ES" dirty="0" err="1" smtClean="0"/>
              <a:t>Pajak</a:t>
            </a:r>
            <a:r>
              <a:rPr lang="es-ES" dirty="0" smtClean="0"/>
              <a:t> </a:t>
            </a:r>
            <a:r>
              <a:rPr lang="es-ES" dirty="0" err="1" smtClean="0"/>
              <a:t>Penghasilan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Fasilitas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 </a:t>
            </a: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w Cen MT Condensed" pitchFamily="34" charset="0"/>
                <a:cs typeface="Arial" pitchFamily="34" charset="0"/>
              </a:rPr>
              <a:t>Perpajakan</a:t>
            </a: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w Cen MT Condensed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5C564E-3AEC-491E-BFFB-02D2209EEDA9}" type="slidenum">
              <a:rPr lang="en-US" smtClean="0">
                <a:solidFill>
                  <a:prstClr val="black"/>
                </a:solidFill>
              </a:rPr>
              <a:pPr/>
              <a:t>90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91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13008" y="1424298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melakukan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penanaman</a:t>
            </a:r>
            <a:r>
              <a:rPr lang="en-US" sz="2400" dirty="0" smtClean="0">
                <a:latin typeface="Tw Cen MT Condensed" pitchFamily="34" charset="0"/>
              </a:rPr>
              <a:t> modal di </a:t>
            </a:r>
            <a:r>
              <a:rPr lang="en-US" sz="2400" dirty="0" err="1" smtClean="0">
                <a:latin typeface="Tw Cen MT Condensed" pitchFamily="34" charset="0"/>
              </a:rPr>
              <a:t>bidang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bidang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usaha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tertentu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 rot="16200000" flipH="1">
            <a:off x="4046922" y="3649787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Fasilitas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Perpajakan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31A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13008" y="5143243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>
                <a:latin typeface="Tw Cen MT Condensed" pitchFamily="34" charset="0"/>
              </a:rPr>
              <a:t>Wajib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pajak</a:t>
            </a:r>
            <a:r>
              <a:rPr lang="en-US" sz="2400" dirty="0">
                <a:latin typeface="Tw Cen MT Condensed" pitchFamily="34" charset="0"/>
              </a:rPr>
              <a:t> yang </a:t>
            </a:r>
            <a:r>
              <a:rPr lang="en-US" sz="2400" dirty="0" err="1">
                <a:latin typeface="Tw Cen MT Condensed" pitchFamily="34" charset="0"/>
              </a:rPr>
              <a:t>melakukan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penanaman</a:t>
            </a:r>
            <a:r>
              <a:rPr lang="en-US" sz="2400" dirty="0">
                <a:latin typeface="Tw Cen MT Condensed" pitchFamily="34" charset="0"/>
              </a:rPr>
              <a:t> modal di </a:t>
            </a:r>
            <a:r>
              <a:rPr lang="en-US" sz="2400" dirty="0" err="1" smtClean="0">
                <a:latin typeface="Tw Cen MT Condensed" pitchFamily="34" charset="0"/>
              </a:rPr>
              <a:t>daerah</a:t>
            </a:r>
            <a:r>
              <a:rPr lang="en-US" sz="2400" dirty="0" smtClean="0">
                <a:latin typeface="Tw Cen MT Condensed" pitchFamily="34" charset="0"/>
              </a:rPr>
              <a:t> – </a:t>
            </a:r>
            <a:r>
              <a:rPr lang="en-US" sz="2400" dirty="0" err="1" smtClean="0">
                <a:latin typeface="Tw Cen MT Condensed" pitchFamily="34" charset="0"/>
              </a:rPr>
              <a:t>daerah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tertentu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4788643" y="1449924"/>
            <a:ext cx="4135967" cy="4891083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dirty="0" err="1" smtClean="0">
                <a:latin typeface="Tw Cen MT Condensed" pitchFamily="34" charset="0"/>
              </a:rPr>
              <a:t>Berdasar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penetapan</a:t>
            </a:r>
            <a:r>
              <a:rPr lang="en-US" sz="2400" dirty="0" smtClean="0">
                <a:latin typeface="Tw Cen MT Condensed" pitchFamily="34" charset="0"/>
              </a:rPr>
              <a:t> PP </a:t>
            </a:r>
            <a:r>
              <a:rPr lang="en-US" sz="2400" dirty="0" err="1" smtClean="0">
                <a:latin typeface="Tw Cen MT Condensed" pitchFamily="34" charset="0"/>
              </a:rPr>
              <a:t>dapat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memperoleh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fasilitas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berupa</a:t>
            </a:r>
            <a:r>
              <a:rPr lang="en-US" sz="2400" dirty="0">
                <a:latin typeface="Tw Cen MT Condensed" pitchFamily="34" charset="0"/>
              </a:rPr>
              <a:t>:</a:t>
            </a:r>
            <a:endParaRPr lang="en-US" sz="2400" dirty="0" smtClean="0">
              <a:latin typeface="Tw Cen MT Condensed" pitchFamily="34" charset="0"/>
            </a:endParaRPr>
          </a:p>
          <a:p>
            <a:pPr marL="457200" indent="-457200" algn="just" eaLnBrk="0" hangingPunct="0">
              <a:buFont typeface="+mj-lt"/>
              <a:buAutoNum type="alphaLcPeriod"/>
            </a:pPr>
            <a:r>
              <a:rPr lang="en-US" sz="2400" dirty="0" err="1" smtClean="0">
                <a:latin typeface="Tw Cen MT Condensed" pitchFamily="34" charset="0"/>
              </a:rPr>
              <a:t>Pengurangan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penghasilan</a:t>
            </a:r>
            <a:r>
              <a:rPr lang="en-US" sz="2400" dirty="0">
                <a:latin typeface="Tw Cen MT Condensed" pitchFamily="34" charset="0"/>
              </a:rPr>
              <a:t> paling </a:t>
            </a:r>
            <a:r>
              <a:rPr lang="en-US" sz="2400" dirty="0" err="1" smtClean="0">
                <a:latin typeface="Tw Cen MT Condensed" pitchFamily="34" charset="0"/>
              </a:rPr>
              <a:t>tinggi</a:t>
            </a:r>
            <a:r>
              <a:rPr lang="en-US" sz="2400" dirty="0" smtClean="0">
                <a:latin typeface="Tw Cen MT Condensed" pitchFamily="34" charset="0"/>
              </a:rPr>
              <a:t> 30</a:t>
            </a:r>
            <a:r>
              <a:rPr lang="en-US" sz="2400" dirty="0">
                <a:latin typeface="Tw Cen MT Condensed" pitchFamily="34" charset="0"/>
              </a:rPr>
              <a:t>% </a:t>
            </a:r>
            <a:r>
              <a:rPr lang="en-US" sz="2400" dirty="0" err="1">
                <a:latin typeface="Tw Cen MT Condensed" pitchFamily="34" charset="0"/>
              </a:rPr>
              <a:t>dari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jumlah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penanaman</a:t>
            </a:r>
            <a:r>
              <a:rPr lang="en-US" sz="2400" dirty="0" smtClean="0">
                <a:latin typeface="Tw Cen MT Condensed" pitchFamily="34" charset="0"/>
              </a:rPr>
              <a:t> modal yang </a:t>
            </a:r>
            <a:r>
              <a:rPr lang="en-US" sz="2400" dirty="0" err="1" smtClean="0">
                <a:latin typeface="Tw Cen MT Condensed" pitchFamily="34" charset="0"/>
              </a:rPr>
              <a:t>dilakukan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  <a:p>
            <a:pPr marL="457200" indent="-457200" algn="just" eaLnBrk="0" hangingPunct="0">
              <a:buFont typeface="+mj-lt"/>
              <a:buAutoNum type="alphaLcPeriod"/>
            </a:pPr>
            <a:r>
              <a:rPr lang="en-US" sz="2400" dirty="0" err="1" smtClean="0">
                <a:latin typeface="Tw Cen MT Condensed" pitchFamily="34" charset="0"/>
              </a:rPr>
              <a:t>Penyusutan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dan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amortisasi</a:t>
            </a:r>
            <a:r>
              <a:rPr lang="en-US" sz="2400" dirty="0">
                <a:latin typeface="Tw Cen MT Condensed" pitchFamily="34" charset="0"/>
              </a:rPr>
              <a:t>  </a:t>
            </a:r>
            <a:r>
              <a:rPr lang="en-US" sz="2400" dirty="0" smtClean="0">
                <a:latin typeface="Tw Cen MT Condensed" pitchFamily="34" charset="0"/>
              </a:rPr>
              <a:t>yang </a:t>
            </a:r>
            <a:r>
              <a:rPr lang="en-US" sz="2400" dirty="0" err="1" smtClean="0">
                <a:latin typeface="Tw Cen MT Condensed" pitchFamily="34" charset="0"/>
              </a:rPr>
              <a:t>dipercepat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smtClean="0">
                <a:latin typeface="Tw Cen MT Condensed" pitchFamily="34" charset="0"/>
              </a:rPr>
              <a:t>(</a:t>
            </a:r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dua</a:t>
            </a:r>
            <a:r>
              <a:rPr lang="en-US" sz="2400" dirty="0" smtClean="0">
                <a:latin typeface="Tw Cen MT Condensed" pitchFamily="34" charset="0"/>
              </a:rPr>
              <a:t> kali </a:t>
            </a:r>
            <a:r>
              <a:rPr lang="en-US" sz="2400" dirty="0" err="1" smtClean="0">
                <a:latin typeface="Tw Cen MT Condensed" pitchFamily="34" charset="0"/>
              </a:rPr>
              <a:t>lebih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tinggi</a:t>
            </a:r>
            <a:r>
              <a:rPr lang="en-US" sz="2400" dirty="0" smtClean="0">
                <a:latin typeface="Tw Cen MT Condensed" pitchFamily="34" charset="0"/>
              </a:rPr>
              <a:t>).</a:t>
            </a:r>
            <a:endParaRPr lang="en-US" sz="2400" dirty="0">
              <a:latin typeface="Tw Cen MT Condensed" pitchFamily="34" charset="0"/>
            </a:endParaRPr>
          </a:p>
          <a:p>
            <a:pPr marL="457200" indent="-457200" algn="just" eaLnBrk="0" hangingPunct="0">
              <a:buFont typeface="+mj-lt"/>
              <a:buAutoNum type="alphaLcPeriod"/>
            </a:pPr>
            <a:r>
              <a:rPr lang="en-US" sz="2400" dirty="0" err="1" smtClean="0">
                <a:latin typeface="Tw Cen MT Condensed" pitchFamily="34" charset="0"/>
              </a:rPr>
              <a:t>Kompensasi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kerugian</a:t>
            </a:r>
            <a:r>
              <a:rPr lang="en-US" sz="2400" dirty="0">
                <a:latin typeface="Tw Cen MT Condensed" pitchFamily="34" charset="0"/>
              </a:rPr>
              <a:t> yang </a:t>
            </a:r>
            <a:r>
              <a:rPr lang="en-US" sz="2400" dirty="0" err="1">
                <a:latin typeface="Tw Cen MT Condensed" pitchFamily="34" charset="0"/>
              </a:rPr>
              <a:t>lebih</a:t>
            </a:r>
            <a:r>
              <a:rPr lang="en-US" sz="2400" dirty="0">
                <a:latin typeface="Tw Cen MT Condensed" pitchFamily="34" charset="0"/>
              </a:rPr>
              <a:t>  </a:t>
            </a:r>
            <a:r>
              <a:rPr lang="en-US" sz="2400" dirty="0" smtClean="0">
                <a:latin typeface="Tw Cen MT Condensed" pitchFamily="34" charset="0"/>
              </a:rPr>
              <a:t>lama, </a:t>
            </a:r>
            <a:r>
              <a:rPr lang="en-US" sz="2400" dirty="0" err="1" smtClean="0">
                <a:latin typeface="Tw Cen MT Condensed" pitchFamily="34" charset="0"/>
              </a:rPr>
              <a:t>tetapi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tidak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lebih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dari</a:t>
            </a:r>
            <a:r>
              <a:rPr lang="en-US" sz="2400" dirty="0">
                <a:latin typeface="Tw Cen MT Condensed" pitchFamily="34" charset="0"/>
              </a:rPr>
              <a:t> 10 </a:t>
            </a:r>
            <a:r>
              <a:rPr lang="en-US" sz="2400" dirty="0" err="1" smtClean="0">
                <a:latin typeface="Tw Cen MT Condensed" pitchFamily="34" charset="0"/>
              </a:rPr>
              <a:t>tahun</a:t>
            </a:r>
            <a:r>
              <a:rPr lang="en-US" sz="2400" dirty="0" smtClean="0">
                <a:latin typeface="Tw Cen MT Condensed" pitchFamily="34" charset="0"/>
              </a:rPr>
              <a:t>.</a:t>
            </a:r>
            <a:endParaRPr lang="en-US" sz="2400" dirty="0">
              <a:latin typeface="Tw Cen MT Condensed" pitchFamily="34" charset="0"/>
            </a:endParaRPr>
          </a:p>
          <a:p>
            <a:pPr marL="457200" indent="-457200" algn="just" eaLnBrk="0" hangingPunct="0">
              <a:buFont typeface="+mj-lt"/>
              <a:buAutoNum type="alphaLcPeriod"/>
            </a:pPr>
            <a:r>
              <a:rPr lang="en-US" sz="2400" dirty="0" err="1" smtClean="0">
                <a:latin typeface="Tw Cen MT Condensed" pitchFamily="34" charset="0"/>
              </a:rPr>
              <a:t>Pengenaaan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PPh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10% </a:t>
            </a:r>
            <a:r>
              <a:rPr lang="en-US" sz="2400" dirty="0" err="1" smtClean="0">
                <a:latin typeface="Tw Cen MT Condensed" pitchFamily="34" charset="0"/>
              </a:rPr>
              <a:t>atas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>
                <a:latin typeface="Tw Cen MT Condensed" pitchFamily="34" charset="0"/>
              </a:rPr>
              <a:t>dividen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smtClean="0">
                <a:latin typeface="Tw Cen MT Condensed" pitchFamily="34" charset="0"/>
              </a:rPr>
              <a:t>yang </a:t>
            </a:r>
            <a:r>
              <a:rPr lang="en-US" sz="2400" dirty="0" err="1" smtClean="0">
                <a:latin typeface="Tw Cen MT Condensed" pitchFamily="34" charset="0"/>
              </a:rPr>
              <a:t>diterima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subjek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luar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negeri</a:t>
            </a:r>
            <a:r>
              <a:rPr lang="en-US" sz="2400" dirty="0" smtClean="0">
                <a:latin typeface="Tw Cen MT Condensed" pitchFamily="34" charset="0"/>
              </a:rPr>
              <a:t>, </a:t>
            </a:r>
            <a:r>
              <a:rPr lang="en-US" sz="2400" dirty="0" err="1" smtClean="0">
                <a:latin typeface="Tw Cen MT Condensed" pitchFamily="34" charset="0"/>
              </a:rPr>
              <a:t>kecuali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ditetapkan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lebih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rendah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oleh</a:t>
            </a:r>
            <a:r>
              <a:rPr lang="en-US" sz="2400" dirty="0" smtClean="0">
                <a:latin typeface="Tw Cen MT Condensed" pitchFamily="34" charset="0"/>
              </a:rPr>
              <a:t> P3B.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4131444" y="1424297"/>
            <a:ext cx="203200" cy="491671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7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7544" y="1500174"/>
            <a:ext cx="8208912" cy="5170646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Fasilitas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bentuk</a:t>
            </a:r>
            <a:r>
              <a:rPr lang="en-US" sz="2200" dirty="0" smtClean="0"/>
              <a:t> </a:t>
            </a:r>
            <a:r>
              <a:rPr lang="en-US" sz="2200" dirty="0" err="1" smtClean="0"/>
              <a:t>pengurangan</a:t>
            </a:r>
            <a:r>
              <a:rPr lang="en-US" sz="2200" dirty="0" smtClean="0"/>
              <a:t> </a:t>
            </a:r>
            <a:r>
              <a:rPr lang="en-US" sz="2200" dirty="0" err="1" smtClean="0"/>
              <a:t>penghasilan</a:t>
            </a:r>
            <a:r>
              <a:rPr lang="en-US" sz="2200" dirty="0" smtClean="0"/>
              <a:t> </a:t>
            </a:r>
            <a:r>
              <a:rPr lang="en-US" sz="2200" dirty="0" err="1" smtClean="0"/>
              <a:t>sebesar</a:t>
            </a:r>
            <a:r>
              <a:rPr lang="en-US" sz="2200" dirty="0" smtClean="0"/>
              <a:t> 30%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penanaman</a:t>
            </a:r>
            <a:r>
              <a:rPr lang="en-US" sz="2200" dirty="0" smtClean="0"/>
              <a:t> modal </a:t>
            </a:r>
            <a:r>
              <a:rPr lang="en-US" sz="2200" dirty="0" err="1" smtClean="0"/>
              <a:t>diberikan</a:t>
            </a:r>
            <a:r>
              <a:rPr lang="en-US" sz="2200" dirty="0" smtClean="0"/>
              <a:t> </a:t>
            </a:r>
            <a:r>
              <a:rPr lang="en-US" sz="2200" dirty="0" err="1" smtClean="0"/>
              <a:t>secara</a:t>
            </a:r>
            <a:r>
              <a:rPr lang="en-US" sz="2200" dirty="0" smtClean="0"/>
              <a:t> </a:t>
            </a:r>
            <a:r>
              <a:rPr lang="en-US" sz="2200" dirty="0" err="1" smtClean="0"/>
              <a:t>bertahap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jangka</a:t>
            </a:r>
            <a:r>
              <a:rPr lang="en-US" sz="2200" dirty="0" smtClean="0"/>
              <a:t> 6 </a:t>
            </a:r>
            <a:r>
              <a:rPr lang="en-US" sz="2200" dirty="0" err="1" smtClean="0"/>
              <a:t>tahun</a:t>
            </a:r>
            <a:r>
              <a:rPr lang="en-US" sz="2200" dirty="0" smtClean="0"/>
              <a:t>,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besaran</a:t>
            </a:r>
            <a:r>
              <a:rPr lang="en-US" sz="2200" dirty="0" smtClean="0"/>
              <a:t> </a:t>
            </a:r>
            <a:r>
              <a:rPr lang="en-US" sz="2200" dirty="0" err="1" smtClean="0"/>
              <a:t>pengurangan</a:t>
            </a:r>
            <a:r>
              <a:rPr lang="en-US" sz="2200" dirty="0" smtClean="0"/>
              <a:t> 5%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penaman</a:t>
            </a:r>
            <a:r>
              <a:rPr lang="en-US" sz="2200" dirty="0" smtClean="0"/>
              <a:t> modal di </a:t>
            </a:r>
            <a:r>
              <a:rPr lang="en-US" sz="2200" dirty="0" err="1" smtClean="0"/>
              <a:t>setiap</a:t>
            </a:r>
            <a:r>
              <a:rPr lang="en-US" sz="2200" dirty="0" smtClean="0"/>
              <a:t> </a:t>
            </a:r>
            <a:r>
              <a:rPr lang="en-US" sz="2200" dirty="0" err="1" smtClean="0"/>
              <a:t>tahunnya</a:t>
            </a:r>
            <a:r>
              <a:rPr lang="en-US" sz="2200" dirty="0" smtClean="0"/>
              <a:t>.</a:t>
            </a:r>
            <a:endParaRPr lang="en-US" sz="2200" dirty="0"/>
          </a:p>
          <a:p>
            <a:pPr marL="457200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Fasilitas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bentuk</a:t>
            </a:r>
            <a:r>
              <a:rPr lang="en-US" sz="2200" dirty="0" smtClean="0"/>
              <a:t> </a:t>
            </a:r>
            <a:r>
              <a:rPr lang="en-US" sz="2200" dirty="0" err="1" smtClean="0"/>
              <a:t>perpanjangan</a:t>
            </a:r>
            <a:r>
              <a:rPr lang="en-US" sz="2200" dirty="0" smtClean="0"/>
              <a:t> </a:t>
            </a:r>
            <a:r>
              <a:rPr lang="en-US" sz="2200" dirty="0" err="1" smtClean="0"/>
              <a:t>masa</a:t>
            </a:r>
            <a:r>
              <a:rPr lang="en-US" sz="2200" dirty="0" smtClean="0"/>
              <a:t> </a:t>
            </a:r>
            <a:r>
              <a:rPr lang="en-US" sz="2200" dirty="0" err="1" smtClean="0"/>
              <a:t>kompensasi</a:t>
            </a:r>
            <a:r>
              <a:rPr lang="en-US" sz="2200" dirty="0" smtClean="0"/>
              <a:t> </a:t>
            </a:r>
            <a:r>
              <a:rPr lang="en-US" sz="2200" dirty="0" err="1" smtClean="0"/>
              <a:t>kerugian</a:t>
            </a:r>
            <a:r>
              <a:rPr lang="en-US" sz="2200" dirty="0" smtClean="0"/>
              <a:t> </a:t>
            </a:r>
            <a:r>
              <a:rPr lang="en-US" sz="2200" dirty="0" err="1" smtClean="0"/>
              <a:t>diberikan</a:t>
            </a:r>
            <a:r>
              <a:rPr lang="en-US" sz="2200" dirty="0" smtClean="0"/>
              <a:t> </a:t>
            </a:r>
            <a:r>
              <a:rPr lang="en-US" sz="2200" dirty="0" err="1" smtClean="0"/>
              <a:t>jika</a:t>
            </a:r>
            <a:r>
              <a:rPr lang="en-US" sz="2200" dirty="0" smtClean="0"/>
              <a:t> </a:t>
            </a:r>
            <a:r>
              <a:rPr lang="en-US" sz="2200" dirty="0" err="1" smtClean="0"/>
              <a:t>kegiatan</a:t>
            </a:r>
            <a:r>
              <a:rPr lang="en-US" sz="2200" dirty="0" smtClean="0"/>
              <a:t> </a:t>
            </a:r>
            <a:r>
              <a:rPr lang="en-US" sz="2200" dirty="0" err="1" smtClean="0"/>
              <a:t>memenuhi</a:t>
            </a:r>
            <a:r>
              <a:rPr lang="en-US" sz="2200" dirty="0" smtClean="0"/>
              <a:t> </a:t>
            </a:r>
            <a:r>
              <a:rPr lang="en-US" sz="2200" dirty="0" err="1" smtClean="0"/>
              <a:t>persyaratan</a:t>
            </a:r>
            <a:r>
              <a:rPr lang="en-US" sz="2200" dirty="0" smtClean="0"/>
              <a:t> </a:t>
            </a:r>
            <a:r>
              <a:rPr lang="en-US" sz="2200" dirty="0" err="1" smtClean="0"/>
              <a:t>berikut</a:t>
            </a:r>
            <a:r>
              <a:rPr lang="en-US" sz="2200" dirty="0" smtClean="0"/>
              <a:t>:</a:t>
            </a:r>
          </a:p>
          <a:p>
            <a:pPr marL="914400" lvl="1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Penanaman</a:t>
            </a:r>
            <a:r>
              <a:rPr lang="en-US" sz="2200" dirty="0" smtClean="0"/>
              <a:t> modal </a:t>
            </a:r>
            <a:r>
              <a:rPr lang="en-US" sz="2200" dirty="0" err="1" smtClean="0"/>
              <a:t>dilakukan</a:t>
            </a:r>
            <a:r>
              <a:rPr lang="en-US" sz="2200" dirty="0" smtClean="0"/>
              <a:t> di </a:t>
            </a:r>
            <a:r>
              <a:rPr lang="en-US" sz="2200" dirty="0" err="1" smtClean="0"/>
              <a:t>kawasan</a:t>
            </a:r>
            <a:r>
              <a:rPr lang="en-US" sz="2200" dirty="0" smtClean="0"/>
              <a:t> </a:t>
            </a:r>
            <a:r>
              <a:rPr lang="en-US" sz="2200" dirty="0" err="1" smtClean="0"/>
              <a:t>industri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kawasan</a:t>
            </a:r>
            <a:r>
              <a:rPr lang="en-US" sz="2200" dirty="0" smtClean="0"/>
              <a:t> </a:t>
            </a:r>
            <a:r>
              <a:rPr lang="en-US" sz="2200" dirty="0" err="1" smtClean="0"/>
              <a:t>berikat</a:t>
            </a:r>
            <a:r>
              <a:rPr lang="en-US" sz="2200" dirty="0" smtClean="0"/>
              <a:t>.</a:t>
            </a:r>
          </a:p>
          <a:p>
            <a:pPr marL="914400" lvl="1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Mempekerjakan</a:t>
            </a:r>
            <a:r>
              <a:rPr lang="en-US" sz="2200" dirty="0" smtClean="0"/>
              <a:t> minimal 500 </a:t>
            </a:r>
            <a:r>
              <a:rPr lang="en-US" sz="2200" dirty="0" err="1" smtClean="0"/>
              <a:t>tenaga</a:t>
            </a:r>
            <a:r>
              <a:rPr lang="en-US" sz="2200" dirty="0" smtClean="0"/>
              <a:t> </a:t>
            </a:r>
            <a:r>
              <a:rPr lang="en-US" sz="2200" dirty="0" err="1"/>
              <a:t>kerja</a:t>
            </a:r>
            <a:r>
              <a:rPr lang="en-US" sz="2200" dirty="0"/>
              <a:t> Indonesia </a:t>
            </a:r>
            <a:r>
              <a:rPr lang="en-US" sz="2200" dirty="0" err="1" smtClean="0"/>
              <a:t>selama</a:t>
            </a:r>
            <a:r>
              <a:rPr lang="en-US" sz="2200" dirty="0" smtClean="0"/>
              <a:t> 5 </a:t>
            </a:r>
            <a:r>
              <a:rPr lang="en-US" sz="2200" dirty="0" err="1" smtClean="0"/>
              <a:t>tahun</a:t>
            </a:r>
            <a:r>
              <a:rPr lang="en-US" sz="2200" dirty="0" smtClean="0"/>
              <a:t> </a:t>
            </a:r>
            <a:r>
              <a:rPr lang="en-US" sz="2200" dirty="0" err="1" smtClean="0"/>
              <a:t>berturut</a:t>
            </a:r>
            <a:r>
              <a:rPr lang="en-US" sz="2200" dirty="0" smtClean="0"/>
              <a:t> - </a:t>
            </a:r>
            <a:r>
              <a:rPr lang="en-US" sz="2200" dirty="0" err="1" smtClean="0"/>
              <a:t>turut</a:t>
            </a:r>
            <a:r>
              <a:rPr lang="en-US" sz="2200" dirty="0" smtClean="0"/>
              <a:t>.</a:t>
            </a:r>
          </a:p>
          <a:p>
            <a:pPr marL="914400" lvl="1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Penanaman</a:t>
            </a:r>
            <a:r>
              <a:rPr lang="en-US" sz="2200" dirty="0" smtClean="0"/>
              <a:t> modal </a:t>
            </a:r>
            <a:r>
              <a:rPr lang="en-US" sz="2200" dirty="0" err="1" smtClean="0"/>
              <a:t>memerlukan</a:t>
            </a:r>
            <a:r>
              <a:rPr lang="en-US" sz="2200" dirty="0" smtClean="0"/>
              <a:t> </a:t>
            </a:r>
            <a:r>
              <a:rPr lang="en-US" sz="2200" dirty="0" err="1"/>
              <a:t>investasi</a:t>
            </a:r>
            <a:r>
              <a:rPr lang="en-US" sz="2200" dirty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/>
              <a:t>infrastruktur</a:t>
            </a:r>
            <a:r>
              <a:rPr lang="en-US" sz="2200" dirty="0"/>
              <a:t> </a:t>
            </a:r>
            <a:r>
              <a:rPr lang="en-US" sz="2200" dirty="0" err="1"/>
              <a:t>ekonomi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 smtClean="0"/>
              <a:t>sosial</a:t>
            </a:r>
            <a:r>
              <a:rPr lang="en-US" sz="2200" dirty="0" smtClean="0"/>
              <a:t> minimal </a:t>
            </a:r>
            <a:r>
              <a:rPr lang="en-US" sz="2200" dirty="0" err="1" smtClean="0"/>
              <a:t>Rp</a:t>
            </a:r>
            <a:r>
              <a:rPr lang="en-US" sz="2200" dirty="0" smtClean="0"/>
              <a:t> 10.000.000.000,00.</a:t>
            </a:r>
          </a:p>
          <a:p>
            <a:pPr marL="914400" lvl="1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Mengeluarkan</a:t>
            </a:r>
            <a:r>
              <a:rPr lang="en-US" sz="2200" dirty="0" smtClean="0"/>
              <a:t> </a:t>
            </a:r>
            <a:r>
              <a:rPr lang="en-US" sz="2200" dirty="0" err="1" smtClean="0"/>
              <a:t>biaya</a:t>
            </a:r>
            <a:r>
              <a:rPr lang="en-US" sz="2200" dirty="0" smtClean="0"/>
              <a:t> </a:t>
            </a:r>
            <a:r>
              <a:rPr lang="en-US" sz="2200" dirty="0" err="1" smtClean="0"/>
              <a:t>litbang</a:t>
            </a:r>
            <a:r>
              <a:rPr lang="en-US" sz="2200" dirty="0" smtClean="0"/>
              <a:t> di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negeri</a:t>
            </a:r>
            <a:r>
              <a:rPr lang="en-US" sz="2200" dirty="0" smtClean="0"/>
              <a:t> minimal 5%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investasi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jangka</a:t>
            </a:r>
            <a:r>
              <a:rPr lang="en-US" sz="2200" dirty="0" smtClean="0"/>
              <a:t> 5 </a:t>
            </a:r>
            <a:r>
              <a:rPr lang="en-US" sz="2200" dirty="0" err="1" smtClean="0"/>
              <a:t>tahun</a:t>
            </a:r>
            <a:r>
              <a:rPr lang="en-US" sz="2200" dirty="0" smtClean="0"/>
              <a:t>.</a:t>
            </a:r>
          </a:p>
          <a:p>
            <a:pPr marL="914400" lvl="1" indent="-45720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200" dirty="0" err="1" smtClean="0"/>
              <a:t>Menggunakan</a:t>
            </a:r>
            <a:r>
              <a:rPr lang="en-US" sz="2200" dirty="0" smtClean="0"/>
              <a:t> minimal 70% </a:t>
            </a:r>
            <a:r>
              <a:rPr lang="en-US" sz="2200" dirty="0" err="1" smtClean="0"/>
              <a:t>bahan</a:t>
            </a:r>
            <a:r>
              <a:rPr lang="en-US" sz="2200" dirty="0" smtClean="0"/>
              <a:t> </a:t>
            </a:r>
            <a:r>
              <a:rPr lang="en-US" sz="2200" dirty="0" err="1" smtClean="0"/>
              <a:t>baku</a:t>
            </a:r>
            <a:r>
              <a:rPr lang="en-US" sz="2200" dirty="0" smtClean="0"/>
              <a:t> </a:t>
            </a:r>
            <a:r>
              <a:rPr lang="en-US" sz="2200" dirty="0" err="1" smtClean="0"/>
              <a:t>atau</a:t>
            </a:r>
            <a:r>
              <a:rPr lang="en-US" sz="2200" dirty="0" smtClean="0"/>
              <a:t> </a:t>
            </a:r>
            <a:r>
              <a:rPr lang="en-US" sz="2200" dirty="0" err="1" smtClean="0"/>
              <a:t>komponen</a:t>
            </a:r>
            <a:r>
              <a:rPr lang="en-US" sz="2200" dirty="0" smtClean="0"/>
              <a:t> </a:t>
            </a:r>
            <a:r>
              <a:rPr lang="en-US" sz="2200" dirty="0" err="1" smtClean="0"/>
              <a:t>produksi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negeri</a:t>
            </a:r>
            <a:r>
              <a:rPr lang="en-US" sz="2200" dirty="0" smtClean="0"/>
              <a:t> </a:t>
            </a:r>
            <a:r>
              <a:rPr lang="en-US" sz="2200" dirty="0" err="1" smtClean="0"/>
              <a:t>sejak</a:t>
            </a:r>
            <a:r>
              <a:rPr lang="en-US" sz="2200" dirty="0" smtClean="0"/>
              <a:t> </a:t>
            </a:r>
            <a:r>
              <a:rPr lang="en-US" sz="2200" dirty="0" err="1" smtClean="0"/>
              <a:t>tahun</a:t>
            </a:r>
            <a:r>
              <a:rPr lang="en-US" sz="2200" dirty="0" smtClean="0"/>
              <a:t> </a:t>
            </a:r>
            <a:r>
              <a:rPr lang="en-US" sz="2200" dirty="0" err="1" smtClean="0"/>
              <a:t>ke</a:t>
            </a:r>
            <a:r>
              <a:rPr lang="en-US" sz="2200" dirty="0" smtClean="0"/>
              <a:t> – 4.</a:t>
            </a:r>
            <a:endParaRPr lang="en-US" sz="2200" dirty="0"/>
          </a:p>
          <a:p>
            <a:pPr lvl="1" algn="just">
              <a:spcBef>
                <a:spcPts val="0"/>
              </a:spcBef>
            </a:pP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setiap</a:t>
            </a:r>
            <a:r>
              <a:rPr lang="en-US" sz="2200" dirty="0" smtClean="0"/>
              <a:t> </a:t>
            </a:r>
            <a:r>
              <a:rPr lang="en-US" sz="2200" dirty="0" err="1" smtClean="0"/>
              <a:t>satu</a:t>
            </a:r>
            <a:r>
              <a:rPr lang="en-US" sz="2200" dirty="0" smtClean="0"/>
              <a:t> </a:t>
            </a:r>
            <a:r>
              <a:rPr lang="en-US" sz="2200" dirty="0" err="1" smtClean="0"/>
              <a:t>persyaratan</a:t>
            </a:r>
            <a:r>
              <a:rPr lang="en-US" sz="2200" dirty="0" smtClean="0"/>
              <a:t> yang </a:t>
            </a:r>
            <a:r>
              <a:rPr lang="en-US" sz="2200" dirty="0" err="1" smtClean="0"/>
              <a:t>dipenuhi</a:t>
            </a:r>
            <a:r>
              <a:rPr lang="en-US" sz="2200" dirty="0" smtClean="0"/>
              <a:t>,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 </a:t>
            </a:r>
            <a:r>
              <a:rPr lang="en-US" sz="2200" dirty="0" err="1" smtClean="0"/>
              <a:t>berhak</a:t>
            </a:r>
            <a:r>
              <a:rPr lang="en-US" sz="2200" dirty="0" smtClean="0"/>
              <a:t> </a:t>
            </a:r>
            <a:r>
              <a:rPr lang="en-US" sz="2200" dirty="0" err="1" smtClean="0"/>
              <a:t>atas</a:t>
            </a:r>
            <a:r>
              <a:rPr lang="en-US" sz="2200" dirty="0" smtClean="0"/>
              <a:t> </a:t>
            </a:r>
            <a:r>
              <a:rPr lang="en-US" sz="2200" dirty="0" err="1" smtClean="0"/>
              <a:t>satu</a:t>
            </a:r>
            <a:r>
              <a:rPr lang="en-US" sz="2200" dirty="0" smtClean="0"/>
              <a:t> </a:t>
            </a:r>
            <a:r>
              <a:rPr lang="en-US" sz="2200" dirty="0" err="1" smtClean="0"/>
              <a:t>tahun</a:t>
            </a:r>
            <a:r>
              <a:rPr lang="en-US" sz="2200" dirty="0" smtClean="0"/>
              <a:t> </a:t>
            </a:r>
            <a:r>
              <a:rPr lang="en-US" sz="2200" dirty="0" err="1" smtClean="0"/>
              <a:t>perpanjangan</a:t>
            </a:r>
            <a:r>
              <a:rPr lang="en-US" sz="2200" dirty="0" smtClean="0"/>
              <a:t> </a:t>
            </a:r>
            <a:r>
              <a:rPr lang="en-US" sz="2200" dirty="0" err="1" smtClean="0"/>
              <a:t>masa</a:t>
            </a:r>
            <a:r>
              <a:rPr lang="en-US" sz="2200" dirty="0" smtClean="0"/>
              <a:t> </a:t>
            </a:r>
            <a:r>
              <a:rPr lang="en-US" sz="2200" dirty="0" err="1" smtClean="0"/>
              <a:t>kompensasi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endParaRPr lang="en-US" sz="3200" b="1" dirty="0" smtClean="0">
              <a:solidFill>
                <a:srgbClr val="646B86"/>
              </a:solidFill>
              <a:latin typeface="+mj-lt"/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1405467" y="3410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Ketentuan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Khusus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Atas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Fasilitas</a:t>
            </a:r>
            <a:r>
              <a:rPr lang="en-US" sz="3200" b="1" dirty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+mj-lt"/>
              </a:rPr>
              <a:t>Perpajakan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PP No. 52 </a:t>
            </a:r>
            <a:r>
              <a:rPr lang="en-US" sz="2000" b="1" dirty="0" err="1" smtClean="0">
                <a:solidFill>
                  <a:prstClr val="black"/>
                </a:solidFill>
                <a:latin typeface="Tw Cen MT Condensed" pitchFamily="34" charset="0"/>
              </a:rPr>
              <a:t>Tahun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 2011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7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B5DF-24CC-4170-A85A-08F6CE533D15}" type="slidenum">
              <a:rPr lang="en-US"/>
              <a:pPr/>
              <a:t>93</a:t>
            </a:fld>
            <a:endParaRPr lang="en-US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1914193" y="1416571"/>
            <a:ext cx="5367867" cy="1076325"/>
          </a:xfrm>
          <a:prstGeom prst="roundRect">
            <a:avLst>
              <a:gd name="adj" fmla="val 12458"/>
            </a:avLst>
          </a:prstGeom>
          <a:gradFill rotWithShape="0">
            <a:gsLst>
              <a:gs pos="0">
                <a:srgbClr val="99FFCC"/>
              </a:gs>
              <a:gs pos="50000">
                <a:srgbClr val="99FFCC">
                  <a:gamma/>
                  <a:tint val="30196"/>
                  <a:invGamma/>
                </a:srgbClr>
              </a:gs>
              <a:gs pos="100000">
                <a:srgbClr val="99FFCC"/>
              </a:gs>
            </a:gsLst>
            <a:lin ang="2700000" scaled="1"/>
          </a:gradFill>
          <a:ln w="12700">
            <a:solidFill>
              <a:srgbClr val="00CC99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Penerimaan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atas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PPh</a:t>
            </a:r>
            <a:r>
              <a:rPr lang="en-US" sz="2800" dirty="0" smtClean="0">
                <a:latin typeface="Tw Cen MT Condensed" pitchFamily="34" charset="0"/>
              </a:rPr>
              <a:t> orang </a:t>
            </a:r>
            <a:r>
              <a:rPr lang="en-US" sz="2800" dirty="0" err="1" smtClean="0">
                <a:latin typeface="Tw Cen MT Condensed" pitchFamily="34" charset="0"/>
              </a:rPr>
              <a:t>pribadi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dan</a:t>
            </a:r>
            <a:endParaRPr lang="en-US" sz="2800" dirty="0">
              <a:latin typeface="Tw Cen MT Condensed" pitchFamily="34" charset="0"/>
            </a:endParaRPr>
          </a:p>
          <a:p>
            <a:pPr algn="ctr" eaLnBrk="0" hangingPunct="0"/>
            <a:r>
              <a:rPr lang="en-US" sz="2800" dirty="0" err="1" smtClean="0">
                <a:latin typeface="Tw Cen MT Condensed" pitchFamily="34" charset="0"/>
              </a:rPr>
              <a:t>PPh</a:t>
            </a:r>
            <a:r>
              <a:rPr lang="en-US" sz="2800" dirty="0" smtClean="0">
                <a:latin typeface="Tw Cen MT Condensed" pitchFamily="34" charset="0"/>
              </a:rPr>
              <a:t> 21 yang </a:t>
            </a:r>
            <a:r>
              <a:rPr lang="en-US" sz="2800" dirty="0" err="1" smtClean="0">
                <a:latin typeface="Tw Cen MT Condensed" pitchFamily="34" charset="0"/>
              </a:rPr>
              <a:t>dipotong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oleh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pemberi</a:t>
            </a:r>
            <a:r>
              <a:rPr lang="en-US" sz="2800" dirty="0" smtClean="0">
                <a:latin typeface="Tw Cen MT Condensed" pitchFamily="34" charset="0"/>
              </a:rPr>
              <a:t> </a:t>
            </a:r>
            <a:r>
              <a:rPr lang="en-US" sz="2800" dirty="0" err="1" smtClean="0">
                <a:latin typeface="Tw Cen MT Condensed" pitchFamily="34" charset="0"/>
              </a:rPr>
              <a:t>kerja</a:t>
            </a:r>
            <a:r>
              <a:rPr lang="en-US" sz="2800" dirty="0" smtClean="0">
                <a:latin typeface="Tw Cen MT Condensed" pitchFamily="34" charset="0"/>
              </a:rPr>
              <a:t>.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67267" y="3776663"/>
            <a:ext cx="3740151" cy="1476375"/>
          </a:xfrm>
          <a:prstGeom prst="roundRect">
            <a:avLst>
              <a:gd name="adj" fmla="val 16657"/>
            </a:avLst>
          </a:prstGeom>
          <a:solidFill>
            <a:srgbClr val="FFCC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dirty="0" smtClean="0">
                <a:latin typeface="Tw Cen MT Condensed" pitchFamily="34" charset="0"/>
              </a:rPr>
              <a:t>80%</a:t>
            </a:r>
          </a:p>
          <a:p>
            <a:pPr algn="ctr" eaLnBrk="0" hangingPunct="0">
              <a:lnSpc>
                <a:spcPct val="135000"/>
              </a:lnSpc>
            </a:pPr>
            <a:r>
              <a:rPr lang="en-US" sz="3200" dirty="0" err="1" smtClean="0">
                <a:latin typeface="Tw Cen MT Condensed" pitchFamily="34" charset="0"/>
              </a:rPr>
              <a:t>Untuk</a:t>
            </a:r>
            <a:r>
              <a:rPr lang="en-US" sz="3200" dirty="0" smtClean="0">
                <a:latin typeface="Tw Cen MT Condensed" pitchFamily="34" charset="0"/>
              </a:rPr>
              <a:t> </a:t>
            </a:r>
            <a:r>
              <a:rPr lang="en-US" sz="3200" dirty="0" err="1" smtClean="0">
                <a:latin typeface="Tw Cen MT Condensed" pitchFamily="34" charset="0"/>
              </a:rPr>
              <a:t>Pemerintah</a:t>
            </a:r>
            <a:r>
              <a:rPr lang="en-US" sz="3200" dirty="0" smtClean="0">
                <a:latin typeface="Tw Cen MT Condensed" pitchFamily="34" charset="0"/>
              </a:rPr>
              <a:t> </a:t>
            </a:r>
            <a:r>
              <a:rPr lang="en-US" sz="3200" dirty="0" err="1" smtClean="0">
                <a:latin typeface="Tw Cen MT Condensed" pitchFamily="34" charset="0"/>
              </a:rPr>
              <a:t>Pusat</a:t>
            </a:r>
            <a:endParaRPr lang="en-US" sz="3200" dirty="0">
              <a:latin typeface="Tw Cen MT Condensed" pitchFamily="34" charset="0"/>
            </a:endParaRP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4836584" y="3776663"/>
            <a:ext cx="3740149" cy="1476375"/>
          </a:xfrm>
          <a:prstGeom prst="roundRect">
            <a:avLst>
              <a:gd name="adj" fmla="val 16657"/>
            </a:avLst>
          </a:prstGeom>
          <a:solidFill>
            <a:srgbClr val="FF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dirty="0" smtClean="0">
                <a:latin typeface="Tw Cen MT Condensed" pitchFamily="34" charset="0"/>
              </a:rPr>
              <a:t>20</a:t>
            </a:r>
            <a:r>
              <a:rPr lang="en-US" sz="3200" dirty="0">
                <a:latin typeface="Tw Cen MT Condensed" pitchFamily="34" charset="0"/>
              </a:rPr>
              <a:t>%</a:t>
            </a:r>
          </a:p>
          <a:p>
            <a:pPr algn="ctr" eaLnBrk="0" hangingPunct="0">
              <a:lnSpc>
                <a:spcPct val="135000"/>
              </a:lnSpc>
            </a:pPr>
            <a:r>
              <a:rPr lang="en-US" sz="3200" dirty="0" err="1">
                <a:latin typeface="Tw Cen MT Condensed" pitchFamily="34" charset="0"/>
              </a:rPr>
              <a:t>Untuk</a:t>
            </a:r>
            <a:r>
              <a:rPr lang="en-US" sz="3200" dirty="0">
                <a:latin typeface="Tw Cen MT Condensed" pitchFamily="34" charset="0"/>
              </a:rPr>
              <a:t> </a:t>
            </a:r>
            <a:r>
              <a:rPr lang="en-US" sz="3200" dirty="0" err="1">
                <a:latin typeface="Tw Cen MT Condensed" pitchFamily="34" charset="0"/>
              </a:rPr>
              <a:t>Pemerintah</a:t>
            </a:r>
            <a:r>
              <a:rPr lang="en-US" sz="3200" dirty="0">
                <a:latin typeface="Tw Cen MT Condensed" pitchFamily="34" charset="0"/>
              </a:rPr>
              <a:t> </a:t>
            </a:r>
            <a:r>
              <a:rPr lang="en-US" sz="3200" dirty="0" smtClean="0">
                <a:latin typeface="Tw Cen MT Condensed" pitchFamily="34" charset="0"/>
              </a:rPr>
              <a:t>Daerah</a:t>
            </a:r>
            <a:endParaRPr lang="en-US" sz="3200" dirty="0">
              <a:latin typeface="Tw Cen MT Condensed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133600" y="2943225"/>
            <a:ext cx="4978400" cy="22860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4368800" y="2543175"/>
            <a:ext cx="406400" cy="400050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 flipH="1">
            <a:off x="1980842" y="3171825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 flipH="1">
            <a:off x="6655158" y="3171825"/>
            <a:ext cx="609600" cy="457200"/>
          </a:xfrm>
          <a:prstGeom prst="downArrow">
            <a:avLst>
              <a:gd name="adj1" fmla="val 50000"/>
              <a:gd name="adj2" fmla="val 66735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1879600" y="971550"/>
            <a:ext cx="518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2000" b="1" dirty="0">
              <a:latin typeface="Tw Cen MT Condensed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Perimbangan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Penerimaan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Pajak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31C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15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8FC1-4332-444C-9783-EEFCAA0CF345}" type="slidenum">
              <a:rPr lang="en-US"/>
              <a:pPr/>
              <a:t>94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24964" y="3046142"/>
            <a:ext cx="3744417" cy="11977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Wajib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badan</a:t>
            </a:r>
            <a:r>
              <a:rPr lang="en-US" sz="2400" dirty="0" smtClean="0">
                <a:latin typeface="Tw Cen MT Condensed" pitchFamily="34" charset="0"/>
              </a:rPr>
              <a:t> yang </a:t>
            </a:r>
            <a:r>
              <a:rPr lang="en-US" sz="2400" dirty="0" err="1" smtClean="0">
                <a:latin typeface="Tw Cen MT Condensed" pitchFamily="34" charset="0"/>
              </a:rPr>
              <a:t>memiliki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nilai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peredaran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kurang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Rp</a:t>
            </a:r>
            <a:r>
              <a:rPr lang="en-US" sz="2400" dirty="0" smtClean="0">
                <a:latin typeface="Tw Cen MT Condensed" pitchFamily="34" charset="0"/>
              </a:rPr>
              <a:t> 50.000.000.000,00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250018" y="531019"/>
            <a:ext cx="27093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lvl="0" algn="ctr" eaLnBrk="0" hangingPunct="0"/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Fasilitas</a:t>
            </a:r>
            <a:r>
              <a:rPr lang="en-US" sz="3200" b="1" dirty="0" smtClean="0">
                <a:solidFill>
                  <a:srgbClr val="646B86"/>
                </a:solidFill>
                <a:latin typeface="+mj-lt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+mj-lt"/>
              </a:rPr>
              <a:t>Perpajakan</a:t>
            </a:r>
            <a:endParaRPr lang="en-US" sz="3200" b="1" dirty="0">
              <a:solidFill>
                <a:srgbClr val="646B86"/>
              </a:solidFill>
              <a:latin typeface="+mj-lt"/>
            </a:endParaRPr>
          </a:p>
          <a:p>
            <a:pPr lvl="0" algn="ctr" eaLnBrk="0" hangingPunct="0"/>
            <a:r>
              <a:rPr lang="en-US" sz="2000" b="1" dirty="0" err="1">
                <a:solidFill>
                  <a:prstClr val="black"/>
                </a:solidFill>
                <a:latin typeface="Tw Cen MT Condensed" pitchFamily="34" charset="0"/>
              </a:rPr>
              <a:t>Pasal</a:t>
            </a:r>
            <a:r>
              <a:rPr lang="en-US" sz="2000" b="1" dirty="0">
                <a:solidFill>
                  <a:prstClr val="black"/>
                </a:solidFill>
                <a:latin typeface="Tw Cen MT Condensed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 Condensed" pitchFamily="34" charset="0"/>
              </a:rPr>
              <a:t>31E</a:t>
            </a:r>
            <a:endParaRPr lang="en-US" sz="2000" b="1" dirty="0">
              <a:solidFill>
                <a:prstClr val="black"/>
              </a:solidFill>
              <a:latin typeface="Tw Cen MT Condensed" pitchFamily="34" charset="0"/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4788643" y="1844824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Memperoleh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pengurangan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sebesar</a:t>
            </a:r>
            <a:r>
              <a:rPr lang="en-US" sz="2400" dirty="0" smtClean="0">
                <a:latin typeface="Tw Cen MT Condensed" pitchFamily="34" charset="0"/>
              </a:rPr>
              <a:t> 50%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Pasal</a:t>
            </a:r>
            <a:r>
              <a:rPr lang="en-US" sz="2400" dirty="0" smtClean="0">
                <a:latin typeface="Tw Cen MT Condensed" pitchFamily="34" charset="0"/>
              </a:rPr>
              <a:t> 17 (</a:t>
            </a:r>
            <a:r>
              <a:rPr lang="en-US" sz="2400" dirty="0" err="1" smtClean="0">
                <a:latin typeface="Tw Cen MT Condensed" pitchFamily="34" charset="0"/>
              </a:rPr>
              <a:t>tarif</a:t>
            </a:r>
            <a:r>
              <a:rPr lang="en-US" sz="2400" dirty="0" smtClean="0">
                <a:latin typeface="Tw Cen MT Condensed" pitchFamily="34" charset="0"/>
              </a:rPr>
              <a:t> flat 25%).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Kena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4144144" y="2276872"/>
            <a:ext cx="190500" cy="2736304"/>
          </a:xfrm>
          <a:prstGeom prst="rect">
            <a:avLst/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4788641" y="4227014"/>
            <a:ext cx="4135967" cy="1197764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 err="1" smtClean="0">
                <a:latin typeface="Tw Cen MT Condensed" pitchFamily="34" charset="0"/>
              </a:rPr>
              <a:t>Berlaku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untuk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Kena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Pajak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dari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bagian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penghasilan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bruto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sampai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dengan</a:t>
            </a:r>
            <a:r>
              <a:rPr lang="en-US" sz="2400" dirty="0" smtClean="0">
                <a:latin typeface="Tw Cen MT Condensed" pitchFamily="34" charset="0"/>
              </a:rPr>
              <a:t> </a:t>
            </a:r>
            <a:r>
              <a:rPr lang="en-US" sz="2400" dirty="0" err="1" smtClean="0">
                <a:latin typeface="Tw Cen MT Condensed" pitchFamily="34" charset="0"/>
              </a:rPr>
              <a:t>Rp</a:t>
            </a:r>
            <a:r>
              <a:rPr lang="en-US" sz="2400" dirty="0" smtClean="0">
                <a:latin typeface="Tw Cen MT Condensed" pitchFamily="34" charset="0"/>
              </a:rPr>
              <a:t> 4.800.000.000,00.</a:t>
            </a:r>
            <a:endParaRPr lang="en-US" sz="2400" dirty="0">
              <a:latin typeface="Tw Cen MT Condensed" pitchFamily="34" charset="0"/>
            </a:endParaRP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 rot="16200000" flipH="1">
            <a:off x="4046922" y="4640622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 rot="16200000" flipH="1">
            <a:off x="4046922" y="2198028"/>
            <a:ext cx="685800" cy="491356"/>
          </a:xfrm>
          <a:prstGeom prst="downArrow">
            <a:avLst>
              <a:gd name="adj1" fmla="val 50000"/>
              <a:gd name="adj2" fmla="val 50051"/>
            </a:avLst>
          </a:prstGeom>
          <a:gradFill rotWithShape="0">
            <a:gsLst>
              <a:gs pos="0">
                <a:srgbClr val="00CC99">
                  <a:gamma/>
                  <a:shade val="60000"/>
                  <a:invGamma/>
                </a:srgbClr>
              </a:gs>
              <a:gs pos="50000">
                <a:srgbClr val="00CC99"/>
              </a:gs>
              <a:gs pos="100000">
                <a:srgbClr val="00CC99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41044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Mandaraka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merupakan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bergerak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bidang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pengalengan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ikan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melakukan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kegiatan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ekspor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atas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produk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dihasilkannya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Sepanjang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2010, 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Mandaraka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mencatatkan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48.000.000.000,00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mencatatkan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dikurangkan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sesuai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ketentuan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perpajakan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sebesar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36.000.000.000,00. 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Berapakah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terutang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Mandaraka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2010?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2011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penghasilan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tetap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namun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mencatatkan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10.000.000.000,00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lebih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tinggi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?</a:t>
            </a:r>
          </a:p>
          <a:p>
            <a:pPr marL="914400" lvl="0" indent="-457200" algn="just">
              <a:spcBef>
                <a:spcPts val="0"/>
              </a:spcBef>
              <a:buFont typeface="+mj-lt"/>
              <a:buAutoNum type="alphaLcPeriod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Bagaimana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jika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di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2012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perusahaan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mencatatkan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biaya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yang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serupa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dengan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tahun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2010,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namun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dapat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tambahan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peredaran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8.000.000.000,00?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endParaRPr lang="en-US" sz="2400" dirty="0" smtClean="0">
              <a:solidFill>
                <a:prstClr val="black"/>
              </a:solidFill>
              <a:latin typeface="Tw Cen MT Condense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2.15 (1)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Fasilitas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 smtClean="0">
                <a:solidFill>
                  <a:srgbClr val="646B86"/>
                </a:solidFill>
                <a:latin typeface="Tw Cen MT Condensed Extra Bold"/>
              </a:rPr>
              <a:t>Perpajakan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7347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>
                <a:spLocks noChangeArrowheads="1"/>
              </p:cNvSpPr>
              <p:nvPr/>
            </p:nvSpPr>
            <p:spPr bwMode="auto">
              <a:xfrm>
                <a:off x="285720" y="1412776"/>
                <a:ext cx="8501122" cy="5256584"/>
              </a:xfrm>
              <a:prstGeom prst="rect">
                <a:avLst/>
              </a:prstGeom>
              <a:gradFill rotWithShape="0">
                <a:gsLst>
                  <a:gs pos="0">
                    <a:srgbClr val="CCFFFF"/>
                  </a:gs>
                  <a:gs pos="50000">
                    <a:srgbClr val="FFFFFF"/>
                  </a:gs>
                  <a:gs pos="100000">
                    <a:srgbClr val="CCFFFF"/>
                  </a:gs>
                </a:gsLst>
                <a:lin ang="2700000" scaled="1"/>
              </a:gra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 lvl="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Jawaban:</a:t>
                </a:r>
              </a:p>
              <a:p>
                <a:pPr marL="457200" lvl="0" indent="-457200" algn="just">
                  <a:spcBef>
                    <a:spcPts val="0"/>
                  </a:spcBef>
                  <a:buFont typeface="+mj-lt"/>
                  <a:buAutoNum type="alphaLcPeriod"/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CV.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Mandarakamemperolehfasilitaspengurangantarif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,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sebabmemilikinilaiperedaranbrutokurangdari</a:t>
                </a:r>
                <a:r>
                  <a:rPr lang="en-US" sz="2400" dirty="0" err="1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50.000.000.000,00.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Bagian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 PKP yang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memperolehpengurangantarif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00.000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.000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48.00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0.000.000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 (48.000.000.000 −36.000.000.000)</m:t>
                    </m:r>
                  </m:oMath>
                </a14:m>
                <a:endParaRPr lang="en-US" sz="2400" dirty="0" smtClean="0">
                  <a:solidFill>
                    <a:prstClr val="black"/>
                  </a:solidFill>
                  <a:latin typeface="Tw Cen MT Condensed"/>
                </a:endParaRP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10% x 12.000.000.000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1.200.000.000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Bebanpajakterutangtahun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2010</a:t>
                </a:r>
                <a:endParaRPr lang="en-US" sz="2400" dirty="0">
                  <a:solidFill>
                    <a:prstClr val="black"/>
                  </a:solidFill>
                  <a:latin typeface="Tw Cen MT Condensed"/>
                </a:endParaRP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50% x 25% x 1.200.000.000	+ 25% x (12.000.000.000 – 1.200.000.000)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= 150.000.000		+ 2.700.000.000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=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2.850.000.000,00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720" y="1412776"/>
                <a:ext cx="8501122" cy="5256584"/>
              </a:xfrm>
              <a:prstGeom prst="rect">
                <a:avLst/>
              </a:prstGeom>
              <a:blipFill rotWithShape="1">
                <a:blip r:embed="rId2"/>
                <a:stretch>
                  <a:fillRect l="-912" t="-798"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2.15 (2)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Fasilitas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Perpajakan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91654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>
                <a:spLocks noChangeArrowheads="1"/>
              </p:cNvSpPr>
              <p:nvPr/>
            </p:nvSpPr>
            <p:spPr bwMode="auto">
              <a:xfrm>
                <a:off x="285720" y="1412776"/>
                <a:ext cx="8501122" cy="5256584"/>
              </a:xfrm>
              <a:prstGeom prst="rect">
                <a:avLst/>
              </a:prstGeom>
              <a:gradFill rotWithShape="0">
                <a:gsLst>
                  <a:gs pos="0">
                    <a:srgbClr val="CCFFFF"/>
                  </a:gs>
                  <a:gs pos="50000">
                    <a:srgbClr val="FFFFFF"/>
                  </a:gs>
                  <a:gs pos="100000">
                    <a:srgbClr val="CCFFFF"/>
                  </a:gs>
                </a:gsLst>
                <a:lin ang="2700000" scaled="1"/>
              </a:gra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 lvl="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Jawaban:</a:t>
                </a:r>
              </a:p>
              <a:p>
                <a:pPr marL="457200" lvl="0" indent="-457200" algn="just">
                  <a:spcBef>
                    <a:spcPts val="0"/>
                  </a:spcBef>
                  <a:buFont typeface="+mj-lt"/>
                  <a:buAutoNum type="alphaLcPeriod" startAt="2"/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CV.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Mandarakamemperolehfasilitaspengurangantarif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,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sebabmemilikinilaiperedaranbrutokurangdari</a:t>
                </a:r>
                <a:r>
                  <a:rPr lang="en-US" sz="2400" dirty="0" err="1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50.000.000.000,00.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Bagian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 PKP yang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memperolehpengurangantarif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8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00.000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.000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48.00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0.000.000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 (48.000.000.000 −46.000.000.000)</m:t>
                    </m:r>
                  </m:oMath>
                </a14:m>
                <a:endParaRPr lang="en-US" sz="2400" dirty="0" smtClean="0">
                  <a:solidFill>
                    <a:prstClr val="black"/>
                  </a:solidFill>
                  <a:latin typeface="Tw Cen MT Condensed"/>
                </a:endParaRP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10% x 2.000.000.000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200.000.000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Bebanpajakterutangtahun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2011</a:t>
                </a:r>
                <a:endParaRPr lang="en-US" sz="2400" dirty="0">
                  <a:solidFill>
                    <a:prstClr val="black"/>
                  </a:solidFill>
                  <a:latin typeface="Tw Cen MT Condensed"/>
                </a:endParaRP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	= 50% x 25% x 200.000.000	+ 25% x (2.000.000.000 – 200.000.000)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= 25.000.000			+ 450.000.000</a:t>
                </a:r>
              </a:p>
              <a:p>
                <a:pPr lvl="1" indent="-457200" algn="just">
                  <a:spcBef>
                    <a:spcPts val="0"/>
                  </a:spcBef>
                </a:pP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=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w Cen MT Condensed"/>
                  </a:rPr>
                  <a:t>Rp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w Cen MT Condensed"/>
                  </a:rPr>
                  <a:t> 475.000.000,00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720" y="1412776"/>
                <a:ext cx="8501122" cy="5256584"/>
              </a:xfrm>
              <a:prstGeom prst="rect">
                <a:avLst/>
              </a:prstGeom>
              <a:blipFill rotWithShape="1">
                <a:blip r:embed="rId2"/>
                <a:stretch>
                  <a:fillRect l="-912" t="-798"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2.15 (3)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Fasilitas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Perpajakan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6888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20" y="1412776"/>
            <a:ext cx="8501122" cy="525658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Jawaban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:</a:t>
            </a:r>
          </a:p>
          <a:p>
            <a:pPr marL="457200" lvl="0" indent="-457200" algn="just">
              <a:spcBef>
                <a:spcPts val="0"/>
              </a:spcBef>
              <a:buFont typeface="+mj-lt"/>
              <a:buAutoNum type="alphaLcPeriod" startAt="3"/>
            </a:pP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Peredaran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2012	= 48.000.000.000	+ 8.000.000.000</a:t>
            </a:r>
          </a:p>
          <a:p>
            <a:pPr lvl="2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56.000.000.000,00</a:t>
            </a:r>
          </a:p>
          <a:p>
            <a:pPr marL="457200"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CV.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Mandaraka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tidak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memperoleh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fasilitas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pengurangan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tarif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sebab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memiliki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nilai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peredaran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bruto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lebih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50.000.000.000,00.</a:t>
            </a:r>
          </a:p>
          <a:p>
            <a:pPr lvl="1" indent="-45720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Beban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pajak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terutang</a:t>
            </a:r>
            <a:endParaRPr lang="en-US" sz="2400" dirty="0">
              <a:solidFill>
                <a:prstClr val="black"/>
              </a:solidFill>
              <a:latin typeface="Tw Cen MT Condensed"/>
            </a:endParaRPr>
          </a:p>
          <a:p>
            <a:pPr lvl="1" indent="-45720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	= 25% x (56.000.000.000 – 36.000.000.000)</a:t>
            </a:r>
          </a:p>
          <a:p>
            <a:pPr lvl="1" indent="-45720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25% x 20.000.000.000</a:t>
            </a:r>
          </a:p>
          <a:p>
            <a:pPr lvl="1" indent="-457200" algn="just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w Cen MT Condensed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	= </a:t>
            </a:r>
            <a:r>
              <a:rPr lang="en-US" sz="2400" dirty="0" err="1" smtClean="0">
                <a:solidFill>
                  <a:prstClr val="black"/>
                </a:solidFill>
                <a:latin typeface="Tw Cen MT Condensed"/>
              </a:rPr>
              <a:t>Rp</a:t>
            </a:r>
            <a:r>
              <a:rPr lang="en-US" sz="2400" dirty="0" smtClean="0">
                <a:solidFill>
                  <a:prstClr val="black"/>
                </a:solidFill>
                <a:latin typeface="Tw Cen MT Condensed"/>
              </a:rPr>
              <a:t> 5.000.000.000,00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0247-63BE-4D5C-912E-C0F650A7A06F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253067" y="188640"/>
            <a:ext cx="6612467" cy="776288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Ilustrasi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smtClean="0">
                <a:solidFill>
                  <a:srgbClr val="646B86"/>
                </a:solidFill>
                <a:latin typeface="Tw Cen MT Condensed Extra Bold"/>
              </a:rPr>
              <a:t>2.15 (4)</a:t>
            </a:r>
            <a:endParaRPr lang="en-US" sz="3200" b="1" dirty="0">
              <a:solidFill>
                <a:srgbClr val="646B86"/>
              </a:solidFill>
              <a:latin typeface="Tw Cen MT Condensed Extra Bold"/>
            </a:endParaRPr>
          </a:p>
          <a:p>
            <a:pPr algn="ctr" eaLnBrk="0" hangingPunct="0"/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(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Fasilitas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 </a:t>
            </a:r>
            <a:r>
              <a:rPr lang="en-US" sz="3200" b="1" dirty="0" err="1">
                <a:solidFill>
                  <a:srgbClr val="646B86"/>
                </a:solidFill>
                <a:latin typeface="Tw Cen MT Condensed Extra Bold"/>
              </a:rPr>
              <a:t>Perpajakan</a:t>
            </a:r>
            <a:r>
              <a:rPr lang="en-US" sz="3200" b="1" dirty="0">
                <a:solidFill>
                  <a:srgbClr val="646B86"/>
                </a:solidFill>
                <a:latin typeface="Tw Cen MT Condensed Extra Bold"/>
              </a:rPr>
              <a:t>)</a:t>
            </a:r>
            <a:endParaRPr lang="en-US" sz="2000" b="1" dirty="0">
              <a:solidFill>
                <a:prstClr val="black"/>
              </a:solidFill>
              <a:latin typeface="Tw Cen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8316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 smtClean="0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dirty="0" smtClean="0"/>
              <a:t>”</a:t>
            </a:r>
            <a:r>
              <a:rPr lang="id-ID" sz="2400" smtClean="0"/>
              <a:t> </a:t>
            </a:r>
            <a:r>
              <a:rPr lang="en-US" sz="2400" smtClean="0"/>
              <a:t>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  <a:p>
            <a:pPr marL="0" indent="0" eaLnBrk="1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2400" dirty="0" smtClean="0"/>
              <a:t> 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2400" b="0" dirty="0" smtClean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99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6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D44DC8-E64A-4B7F-98C0-4746A55AFB3E}" type="slidenum">
              <a:rPr lang="en-US" smtClean="0">
                <a:solidFill>
                  <a:prstClr val="black"/>
                </a:solidFill>
              </a:rPr>
              <a:pPr/>
              <a:t>100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  <p:sp>
        <p:nvSpPr>
          <p:cNvPr id="7" name="Subtitle 5"/>
          <p:cNvSpPr txBox="1">
            <a:spLocks/>
          </p:cNvSpPr>
          <p:nvPr/>
        </p:nvSpPr>
        <p:spPr bwMode="gray">
          <a:xfrm>
            <a:off x="1696627" y="2736848"/>
            <a:ext cx="573289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Nurrohman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Harimulyono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SE.,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M.Si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Jurusan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Akuntansi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STIE Al-Anwar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Mojokerto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Nurrohman_h@yahoo.co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.id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atau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nurrohman.hm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@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gmail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.com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081252539200/ 0321-7292600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6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Perpajakan</Template>
  <TotalTime>2315</TotalTime>
  <Words>5731</Words>
  <Application>Microsoft Office PowerPoint</Application>
  <PresentationFormat>On-screen Show (4:3)</PresentationFormat>
  <Paragraphs>1278</Paragraphs>
  <Slides>100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12" baseType="lpstr">
      <vt:lpstr>Arial</vt:lpstr>
      <vt:lpstr>Bookman Old Style</vt:lpstr>
      <vt:lpstr>Calibri</vt:lpstr>
      <vt:lpstr>Cambria Math</vt:lpstr>
      <vt:lpstr>Times New Roman</vt:lpstr>
      <vt:lpstr>Tw Cen MT Condensed</vt:lpstr>
      <vt:lpstr>Tw Cen MT Condensed Extra Bold</vt:lpstr>
      <vt:lpstr>Wingdings</vt:lpstr>
      <vt:lpstr>Perpajakan</vt:lpstr>
      <vt:lpstr>1_Perpajakan</vt:lpstr>
      <vt:lpstr>2_Perpajakan</vt:lpstr>
      <vt:lpstr>Worksheet</vt:lpstr>
      <vt:lpstr> Slide 3 Pajak Penghasilan</vt:lpstr>
      <vt:lpstr>Sistematika</vt:lpstr>
      <vt:lpstr>Definisi</vt:lpstr>
      <vt:lpstr>PowerPoint Presentation</vt:lpstr>
      <vt:lpstr>Subjek Pajak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Objek Pajak</vt:lpstr>
      <vt:lpstr>PowerPoint Presentation</vt:lpstr>
      <vt:lpstr>Klasifikasi Umum Penghasilan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Dialektika Pajak: Asas Resiprokalitas</vt:lpstr>
      <vt:lpstr>PowerPoint Presentation</vt:lpstr>
      <vt:lpstr>PowerPoint Presentation</vt:lpstr>
      <vt:lpstr>Hyperlink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Cara Menghitung Pajak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Pelunasan Pajak</vt:lpstr>
      <vt:lpstr>PowerPoint Presentation</vt:lpstr>
      <vt:lpstr>Hyperlink</vt:lpstr>
      <vt:lpstr>PowerPoint Presentation</vt:lpstr>
      <vt:lpstr>PowerPoint Presentation</vt:lpstr>
      <vt:lpstr>PowerPoint Presentation</vt:lpstr>
      <vt:lpstr>Fasilitas Perpajakan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Referensi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Umum</dc:title>
  <dc:creator>Nia Pramita Sari;Jayu Pramudya</dc:creator>
  <cp:lastModifiedBy>Naufal Nathan</cp:lastModifiedBy>
  <cp:revision>426</cp:revision>
  <dcterms:created xsi:type="dcterms:W3CDTF">2010-04-13T20:50:54Z</dcterms:created>
  <dcterms:modified xsi:type="dcterms:W3CDTF">2018-02-04T14:33:07Z</dcterms:modified>
</cp:coreProperties>
</file>