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28" r:id="rId1"/>
  </p:sldMasterIdLst>
  <p:notesMasterIdLst>
    <p:notesMasterId r:id="rId48"/>
  </p:notesMasterIdLst>
  <p:sldIdLst>
    <p:sldId id="256" r:id="rId2"/>
    <p:sldId id="310" r:id="rId3"/>
    <p:sldId id="311" r:id="rId4"/>
    <p:sldId id="312" r:id="rId5"/>
    <p:sldId id="314" r:id="rId6"/>
    <p:sldId id="315" r:id="rId7"/>
    <p:sldId id="316" r:id="rId8"/>
    <p:sldId id="317" r:id="rId9"/>
    <p:sldId id="318" r:id="rId10"/>
    <p:sldId id="319" r:id="rId11"/>
    <p:sldId id="320" r:id="rId12"/>
    <p:sldId id="321" r:id="rId13"/>
    <p:sldId id="322" r:id="rId14"/>
    <p:sldId id="323" r:id="rId15"/>
    <p:sldId id="324" r:id="rId16"/>
    <p:sldId id="325" r:id="rId17"/>
    <p:sldId id="326" r:id="rId18"/>
    <p:sldId id="327" r:id="rId19"/>
    <p:sldId id="328" r:id="rId20"/>
    <p:sldId id="329" r:id="rId21"/>
    <p:sldId id="330" r:id="rId22"/>
    <p:sldId id="331" r:id="rId23"/>
    <p:sldId id="332" r:id="rId24"/>
    <p:sldId id="333" r:id="rId25"/>
    <p:sldId id="334" r:id="rId26"/>
    <p:sldId id="335" r:id="rId27"/>
    <p:sldId id="336" r:id="rId28"/>
    <p:sldId id="337" r:id="rId29"/>
    <p:sldId id="338" r:id="rId30"/>
    <p:sldId id="339" r:id="rId31"/>
    <p:sldId id="360" r:id="rId32"/>
    <p:sldId id="340" r:id="rId33"/>
    <p:sldId id="362" r:id="rId34"/>
    <p:sldId id="363" r:id="rId35"/>
    <p:sldId id="364" r:id="rId36"/>
    <p:sldId id="342" r:id="rId37"/>
    <p:sldId id="348" r:id="rId38"/>
    <p:sldId id="349" r:id="rId39"/>
    <p:sldId id="350" r:id="rId40"/>
    <p:sldId id="354" r:id="rId41"/>
    <p:sldId id="356" r:id="rId42"/>
    <p:sldId id="357" r:id="rId43"/>
    <p:sldId id="358" r:id="rId44"/>
    <p:sldId id="359" r:id="rId45"/>
    <p:sldId id="365" r:id="rId46"/>
    <p:sldId id="361" r:id="rId47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5613" indent="1588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2813" indent="1588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0013" indent="1588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7213" indent="1588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Animation="0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000099"/>
    <a:srgbClr val="FFFF00"/>
    <a:srgbClr val="33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1386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9113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837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114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noProof="0" smtClean="0"/>
              <a:t>Click to edit Master text styles</a:t>
            </a:r>
          </a:p>
          <a:p>
            <a:pPr lvl="1"/>
            <a:r>
              <a:rPr lang="en-GB" noProof="0" smtClean="0"/>
              <a:t>Second level</a:t>
            </a:r>
          </a:p>
          <a:p>
            <a:pPr lvl="2"/>
            <a:r>
              <a:rPr lang="en-GB" noProof="0" smtClean="0"/>
              <a:t>Third level</a:t>
            </a:r>
          </a:p>
          <a:p>
            <a:pPr lvl="3"/>
            <a:r>
              <a:rPr lang="en-GB" noProof="0" smtClean="0"/>
              <a:t>Fourth level</a:t>
            </a:r>
          </a:p>
          <a:p>
            <a:pPr lvl="4"/>
            <a:r>
              <a:rPr lang="en-GB" noProof="0" smtClean="0"/>
              <a:t>Fifth level</a:t>
            </a:r>
          </a:p>
        </p:txBody>
      </p:sp>
      <p:sp>
        <p:nvSpPr>
          <p:cNvPr id="9114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9114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fld id="{966B87A8-28E4-454E-8661-3593F2524296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9951814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5613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2813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0013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7213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5739" algn="l" defTabSz="914296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887" algn="l" defTabSz="914296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035" algn="l" defTabSz="914296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183" algn="l" defTabSz="914296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939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id-ID" smtClean="0"/>
          </a:p>
        </p:txBody>
      </p:sp>
      <p:sp>
        <p:nvSpPr>
          <p:cNvPr id="5939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ACE889D-084A-42DC-85C6-CEE02D913C99}" type="slidenum">
              <a:rPr lang="en-US" smtClean="0"/>
              <a:pPr/>
              <a:t>4</a:t>
            </a:fld>
            <a:endParaRPr lang="en-US" smtClean="0"/>
          </a:p>
        </p:txBody>
      </p:sp>
      <p:sp>
        <p:nvSpPr>
          <p:cNvPr id="59397" name="Date Placeholder 4"/>
          <p:cNvSpPr>
            <a:spLocks noGrp="1"/>
          </p:cNvSpPr>
          <p:nvPr>
            <p:ph type="dt" sz="quarter" idx="1"/>
          </p:nvPr>
        </p:nvSpPr>
        <p:spPr>
          <a:noFill/>
        </p:spPr>
        <p:txBody>
          <a:bodyPr/>
          <a:lstStyle/>
          <a:p>
            <a:r>
              <a:rPr lang="en-US" smtClean="0"/>
              <a:t>Pertemuan 8,9,10</a:t>
            </a:r>
          </a:p>
        </p:txBody>
      </p:sp>
    </p:spTree>
    <p:extLst>
      <p:ext uri="{BB962C8B-B14F-4D97-AF65-F5344CB8AC3E}">
        <p14:creationId xmlns:p14="http://schemas.microsoft.com/office/powerpoint/2010/main" val="39831882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041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id-ID" smtClean="0"/>
          </a:p>
        </p:txBody>
      </p:sp>
      <p:sp>
        <p:nvSpPr>
          <p:cNvPr id="60420" name="Date Placeholder 3"/>
          <p:cNvSpPr>
            <a:spLocks noGrp="1"/>
          </p:cNvSpPr>
          <p:nvPr>
            <p:ph type="dt" sz="quarter" idx="1"/>
          </p:nvPr>
        </p:nvSpPr>
        <p:spPr>
          <a:noFill/>
        </p:spPr>
        <p:txBody>
          <a:bodyPr/>
          <a:lstStyle/>
          <a:p>
            <a:r>
              <a:rPr lang="en-US" smtClean="0"/>
              <a:t>Pertemuan 8,9,10</a:t>
            </a:r>
          </a:p>
        </p:txBody>
      </p:sp>
      <p:sp>
        <p:nvSpPr>
          <p:cNvPr id="60421" name="Slide Number Placeholder 4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28159FD-A228-4CBD-8A23-A1260A42CF8A}" type="slidenum">
              <a:rPr lang="en-US" smtClean="0"/>
              <a:pPr/>
              <a:t>18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9634666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5"/>
          <p:cNvSpPr>
            <a:spLocks noChangeArrowheads="1"/>
          </p:cNvSpPr>
          <p:nvPr/>
        </p:nvSpPr>
        <p:spPr bwMode="gray">
          <a:xfrm>
            <a:off x="0" y="2409825"/>
            <a:ext cx="9144000" cy="257175"/>
          </a:xfrm>
          <a:prstGeom prst="rect">
            <a:avLst/>
          </a:prstGeom>
          <a:gradFill rotWithShape="1">
            <a:gsLst>
              <a:gs pos="0">
                <a:srgbClr val="8488C4"/>
              </a:gs>
              <a:gs pos="53000">
                <a:srgbClr val="D4DEFF"/>
              </a:gs>
              <a:gs pos="83000">
                <a:srgbClr val="D4DEFF"/>
              </a:gs>
              <a:gs pos="100000">
                <a:srgbClr val="96AB94"/>
              </a:gs>
            </a:gsLst>
            <a:lin ang="0" scaled="0"/>
          </a:gradFill>
          <a:ln w="9525">
            <a:noFill/>
            <a:miter lim="800000"/>
            <a:headEnd/>
            <a:tailEnd/>
          </a:ln>
          <a:effectLst/>
        </p:spPr>
        <p:txBody>
          <a:bodyPr wrap="none" lIns="91419" tIns="45710" rIns="91419" bIns="45710" anchor="ctr"/>
          <a:lstStyle/>
          <a:p>
            <a:pPr>
              <a:defRPr/>
            </a:pPr>
            <a:endParaRPr lang="id-ID">
              <a:latin typeface="Arial" pitchFamily="34" charset="0"/>
            </a:endParaRPr>
          </a:p>
        </p:txBody>
      </p:sp>
      <p:sp>
        <p:nvSpPr>
          <p:cNvPr id="5" name="Freeform 68"/>
          <p:cNvSpPr>
            <a:spLocks/>
          </p:cNvSpPr>
          <p:nvPr/>
        </p:nvSpPr>
        <p:spPr bwMode="gray">
          <a:xfrm>
            <a:off x="-12700" y="-71438"/>
            <a:ext cx="9156700" cy="135413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767"/>
              </a:cxn>
              <a:cxn ang="0">
                <a:pos x="2104" y="448"/>
              </a:cxn>
              <a:cxn ang="0">
                <a:pos x="5768" y="848"/>
              </a:cxn>
              <a:cxn ang="0">
                <a:pos x="5760" y="8"/>
              </a:cxn>
              <a:cxn ang="0">
                <a:pos x="0" y="0"/>
              </a:cxn>
            </a:cxnLst>
            <a:rect l="0" t="0" r="r" b="b"/>
            <a:pathLst>
              <a:path w="5768" h="848">
                <a:moveTo>
                  <a:pt x="0" y="0"/>
                </a:moveTo>
                <a:lnTo>
                  <a:pt x="0" y="767"/>
                </a:lnTo>
                <a:cubicBezTo>
                  <a:pt x="72" y="760"/>
                  <a:pt x="879" y="496"/>
                  <a:pt x="2104" y="448"/>
                </a:cubicBezTo>
                <a:cubicBezTo>
                  <a:pt x="3330" y="401"/>
                  <a:pt x="4792" y="472"/>
                  <a:pt x="5768" y="848"/>
                </a:cubicBezTo>
                <a:lnTo>
                  <a:pt x="5760" y="8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chemeClr val="bg1">
                  <a:lumMod val="50000"/>
                </a:schemeClr>
              </a:gs>
              <a:gs pos="39999">
                <a:srgbClr val="85C2FF"/>
              </a:gs>
              <a:gs pos="70000">
                <a:srgbClr val="C4D6EB"/>
              </a:gs>
              <a:gs pos="100000">
                <a:srgbClr val="FFEBFA"/>
              </a:gs>
            </a:gsLst>
            <a:lin ang="2700000" scaled="1"/>
            <a:tileRect/>
          </a:gradFill>
          <a:ln w="9525">
            <a:noFill/>
            <a:round/>
            <a:headEnd/>
            <a:tailEnd/>
          </a:ln>
          <a:effectLst/>
        </p:spPr>
        <p:txBody>
          <a:bodyPr lIns="91419" tIns="45710" rIns="91419" bIns="45710"/>
          <a:lstStyle/>
          <a:p>
            <a:pPr>
              <a:defRPr/>
            </a:pPr>
            <a:endParaRPr lang="id-ID">
              <a:latin typeface="Arial" pitchFamily="34" charset="0"/>
            </a:endParaRPr>
          </a:p>
        </p:txBody>
      </p:sp>
      <p:sp>
        <p:nvSpPr>
          <p:cNvPr id="6" name="Rectangle 45"/>
          <p:cNvSpPr>
            <a:spLocks noChangeArrowheads="1"/>
          </p:cNvSpPr>
          <p:nvPr/>
        </p:nvSpPr>
        <p:spPr bwMode="gray">
          <a:xfrm>
            <a:off x="0" y="2857500"/>
            <a:ext cx="9144000" cy="257175"/>
          </a:xfrm>
          <a:prstGeom prst="rect">
            <a:avLst/>
          </a:prstGeom>
          <a:gradFill rotWithShape="1">
            <a:gsLst>
              <a:gs pos="0">
                <a:srgbClr val="8488C4"/>
              </a:gs>
              <a:gs pos="53000">
                <a:srgbClr val="D4DEFF"/>
              </a:gs>
              <a:gs pos="83000">
                <a:srgbClr val="D4DEFF"/>
              </a:gs>
              <a:gs pos="100000">
                <a:srgbClr val="96AB94"/>
              </a:gs>
            </a:gsLst>
            <a:lin ang="0" scaled="0"/>
          </a:gradFill>
          <a:ln w="9525">
            <a:noFill/>
            <a:miter lim="800000"/>
            <a:headEnd/>
            <a:tailEnd/>
          </a:ln>
          <a:effectLst/>
        </p:spPr>
        <p:txBody>
          <a:bodyPr wrap="none" lIns="91419" tIns="45710" rIns="91419" bIns="45710" anchor="ctr"/>
          <a:lstStyle/>
          <a:p>
            <a:pPr>
              <a:defRPr/>
            </a:pPr>
            <a:endParaRPr lang="id-ID">
              <a:latin typeface="Arial" pitchFamily="34" charset="0"/>
            </a:endParaRPr>
          </a:p>
        </p:txBody>
      </p:sp>
      <p:sp>
        <p:nvSpPr>
          <p:cNvPr id="7" name="Rectangle 45"/>
          <p:cNvSpPr>
            <a:spLocks noChangeArrowheads="1"/>
          </p:cNvSpPr>
          <p:nvPr/>
        </p:nvSpPr>
        <p:spPr bwMode="gray">
          <a:xfrm>
            <a:off x="0" y="3314700"/>
            <a:ext cx="9144000" cy="257175"/>
          </a:xfrm>
          <a:prstGeom prst="rect">
            <a:avLst/>
          </a:prstGeom>
          <a:gradFill rotWithShape="1">
            <a:gsLst>
              <a:gs pos="0">
                <a:srgbClr val="8488C4"/>
              </a:gs>
              <a:gs pos="53000">
                <a:srgbClr val="D4DEFF"/>
              </a:gs>
              <a:gs pos="83000">
                <a:srgbClr val="D4DEFF"/>
              </a:gs>
              <a:gs pos="100000">
                <a:srgbClr val="96AB94"/>
              </a:gs>
            </a:gsLst>
            <a:lin ang="0" scaled="0"/>
          </a:gradFill>
          <a:ln w="9525">
            <a:noFill/>
            <a:miter lim="800000"/>
            <a:headEnd/>
            <a:tailEnd/>
          </a:ln>
          <a:effectLst/>
        </p:spPr>
        <p:txBody>
          <a:bodyPr wrap="none" lIns="91419" tIns="45710" rIns="91419" bIns="45710" anchor="ctr"/>
          <a:lstStyle/>
          <a:p>
            <a:pPr>
              <a:defRPr/>
            </a:pPr>
            <a:endParaRPr lang="id-ID">
              <a:latin typeface="Arial" pitchFamily="34" charset="0"/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025900" y="5505450"/>
            <a:ext cx="1023938" cy="969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 bwMode="gray">
          <a:xfrm>
            <a:off x="1833017" y="3690942"/>
            <a:ext cx="5475288" cy="3810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2400">
                <a:solidFill>
                  <a:srgbClr val="7030A0"/>
                </a:solidFill>
              </a:defRPr>
            </a:lvl1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528666" y="1643052"/>
            <a:ext cx="8077200" cy="682625"/>
          </a:xfrm>
        </p:spPr>
        <p:txBody>
          <a:bodyPr/>
          <a:lstStyle>
            <a:lvl1pPr algn="ctr">
              <a:defRPr sz="44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477000"/>
            <a:ext cx="2133600" cy="244475"/>
          </a:xfrm>
        </p:spPr>
        <p:txBody>
          <a:bodyPr/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477000"/>
            <a:ext cx="2895600" cy="244475"/>
          </a:xfrm>
        </p:spPr>
        <p:txBody>
          <a:bodyPr/>
          <a:lstStyle>
            <a:lvl1pPr>
              <a:defRPr sz="1200" smtClean="0"/>
            </a:lvl1pPr>
          </a:lstStyle>
          <a:p>
            <a:pPr>
              <a:defRPr/>
            </a:pPr>
            <a:r>
              <a:rPr lang="en-US"/>
              <a:t>enny, 2008</a:t>
            </a:r>
          </a:p>
        </p:txBody>
      </p:sp>
      <p:sp>
        <p:nvSpPr>
          <p:cNvPr id="11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477000"/>
            <a:ext cx="2133600" cy="244475"/>
          </a:xfrm>
        </p:spPr>
        <p:txBody>
          <a:bodyPr/>
          <a:lstStyle>
            <a:lvl1pPr>
              <a:defRPr sz="1200" smtClean="0"/>
            </a:lvl1pPr>
          </a:lstStyle>
          <a:p>
            <a:pPr>
              <a:defRPr/>
            </a:pPr>
            <a:fld id="{FFC750AB-839E-4F15-9C92-95E8422BAAE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slow">
    <p:randomBar dir="vert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 sz="3200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800">
                <a:solidFill>
                  <a:schemeClr val="accent1">
                    <a:lumMod val="50000"/>
                  </a:schemeClr>
                </a:solidFill>
              </a:defRPr>
            </a:lvl1pPr>
            <a:lvl2pPr>
              <a:defRPr sz="2400">
                <a:solidFill>
                  <a:srgbClr val="7030A0"/>
                </a:solidFill>
              </a:defRPr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/>
              <a:t>enny, 2008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F69B60C9-69A0-41E3-8A7A-3DCC9B616F0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slow">
    <p:randomBar dir="vert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3568" y="4406902"/>
            <a:ext cx="7772400" cy="1362075"/>
          </a:xfrm>
        </p:spPr>
        <p:txBody>
          <a:bodyPr anchor="t"/>
          <a:lstStyle>
            <a:lvl1pPr algn="l">
              <a:defRPr sz="4000" b="1" cap="all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id-ID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3568" y="2906715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096" indent="0">
              <a:buNone/>
              <a:defRPr sz="1800"/>
            </a:lvl2pPr>
            <a:lvl3pPr marL="914192" indent="0">
              <a:buNone/>
              <a:defRPr sz="1600"/>
            </a:lvl3pPr>
            <a:lvl4pPr marL="1371288" indent="0">
              <a:buNone/>
              <a:defRPr sz="1400"/>
            </a:lvl4pPr>
            <a:lvl5pPr marL="1828383" indent="0">
              <a:buNone/>
              <a:defRPr sz="1400"/>
            </a:lvl5pPr>
            <a:lvl6pPr marL="2285478" indent="0">
              <a:buNone/>
              <a:defRPr sz="1400"/>
            </a:lvl6pPr>
            <a:lvl7pPr marL="2742574" indent="0">
              <a:buNone/>
              <a:defRPr sz="1400"/>
            </a:lvl7pPr>
            <a:lvl8pPr marL="3199670" indent="0">
              <a:buNone/>
              <a:defRPr sz="1400"/>
            </a:lvl8pPr>
            <a:lvl9pPr marL="3656766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/>
              <a:t>enny, 2008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FB57CB38-DBE1-412D-BC70-21B66B1F2AD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slow">
    <p:randomBar dir="vert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1002" y="1219200"/>
            <a:ext cx="4076700" cy="5029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71764" y="1219200"/>
            <a:ext cx="4076700" cy="5029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/>
              <a:t>enny, 2008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64078070-BD54-48B2-BFAC-F5CC022E6D6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slow">
    <p:randomBar dir="vert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id-ID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5538" y="1535115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96" indent="0">
              <a:buNone/>
              <a:defRPr sz="2000" b="1"/>
            </a:lvl2pPr>
            <a:lvl3pPr marL="914192" indent="0">
              <a:buNone/>
              <a:defRPr sz="1800" b="1"/>
            </a:lvl3pPr>
            <a:lvl4pPr marL="1371288" indent="0">
              <a:buNone/>
              <a:defRPr sz="1600" b="1"/>
            </a:lvl4pPr>
            <a:lvl5pPr marL="1828383" indent="0">
              <a:buNone/>
              <a:defRPr sz="1600" b="1"/>
            </a:lvl5pPr>
            <a:lvl6pPr marL="2285478" indent="0">
              <a:buNone/>
              <a:defRPr sz="1600" b="1"/>
            </a:lvl6pPr>
            <a:lvl7pPr marL="2742574" indent="0">
              <a:buNone/>
              <a:defRPr sz="1600" b="1"/>
            </a:lvl7pPr>
            <a:lvl8pPr marL="3199670" indent="0">
              <a:buNone/>
              <a:defRPr sz="1600" b="1"/>
            </a:lvl8pPr>
            <a:lvl9pPr marL="3656766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95538" y="2174877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5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96" indent="0">
              <a:buNone/>
              <a:defRPr sz="2000" b="1"/>
            </a:lvl2pPr>
            <a:lvl3pPr marL="914192" indent="0">
              <a:buNone/>
              <a:defRPr sz="1800" b="1"/>
            </a:lvl3pPr>
            <a:lvl4pPr marL="1371288" indent="0">
              <a:buNone/>
              <a:defRPr sz="1600" b="1"/>
            </a:lvl4pPr>
            <a:lvl5pPr marL="1828383" indent="0">
              <a:buNone/>
              <a:defRPr sz="1600" b="1"/>
            </a:lvl5pPr>
            <a:lvl6pPr marL="2285478" indent="0">
              <a:buNone/>
              <a:defRPr sz="1600" b="1"/>
            </a:lvl6pPr>
            <a:lvl7pPr marL="2742574" indent="0">
              <a:buNone/>
              <a:defRPr sz="1600" b="1"/>
            </a:lvl7pPr>
            <a:lvl8pPr marL="3199670" indent="0">
              <a:buNone/>
              <a:defRPr sz="1600" b="1"/>
            </a:lvl8pPr>
            <a:lvl9pPr marL="3656766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77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/>
              <a:t>enny, 2008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360B758-E416-41CE-8120-3748691C655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slow">
    <p:randomBar dir="vert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/>
              <a:t>enny, 2008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D0D30948-4AC5-4719-8A04-6742A880C21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slow">
    <p:randomBar dir="vert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/>
              <a:t>enny, 2008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4BD36933-724B-4662-9FA3-EB4B24597EF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slow">
    <p:randomBar dir="vert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096" indent="0">
              <a:buNone/>
              <a:defRPr sz="1200"/>
            </a:lvl2pPr>
            <a:lvl3pPr marL="914192" indent="0">
              <a:buNone/>
              <a:defRPr sz="1000"/>
            </a:lvl3pPr>
            <a:lvl4pPr marL="1371288" indent="0">
              <a:buNone/>
              <a:defRPr sz="900"/>
            </a:lvl4pPr>
            <a:lvl5pPr marL="1828383" indent="0">
              <a:buNone/>
              <a:defRPr sz="900"/>
            </a:lvl5pPr>
            <a:lvl6pPr marL="2285478" indent="0">
              <a:buNone/>
              <a:defRPr sz="900"/>
            </a:lvl6pPr>
            <a:lvl7pPr marL="2742574" indent="0">
              <a:buNone/>
              <a:defRPr sz="900"/>
            </a:lvl7pPr>
            <a:lvl8pPr marL="3199670" indent="0">
              <a:buNone/>
              <a:defRPr sz="900"/>
            </a:lvl8pPr>
            <a:lvl9pPr marL="3656766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/>
              <a:t>enny, 2008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412C13F-C947-424B-8B96-729D0E89DD8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slow">
    <p:randomBar dir="vert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1904" y="4800602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21904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096" indent="0">
              <a:buNone/>
              <a:defRPr sz="2800"/>
            </a:lvl2pPr>
            <a:lvl3pPr marL="914192" indent="0">
              <a:buNone/>
              <a:defRPr sz="2400"/>
            </a:lvl3pPr>
            <a:lvl4pPr marL="1371288" indent="0">
              <a:buNone/>
              <a:defRPr sz="2000"/>
            </a:lvl4pPr>
            <a:lvl5pPr marL="1828383" indent="0">
              <a:buNone/>
              <a:defRPr sz="2000"/>
            </a:lvl5pPr>
            <a:lvl6pPr marL="2285478" indent="0">
              <a:buNone/>
              <a:defRPr sz="2000"/>
            </a:lvl6pPr>
            <a:lvl7pPr marL="2742574" indent="0">
              <a:buNone/>
              <a:defRPr sz="2000"/>
            </a:lvl7pPr>
            <a:lvl8pPr marL="3199670" indent="0">
              <a:buNone/>
              <a:defRPr sz="2000"/>
            </a:lvl8pPr>
            <a:lvl9pPr marL="3656766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id-ID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21904" y="5367340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096" indent="0">
              <a:buNone/>
              <a:defRPr sz="1200"/>
            </a:lvl2pPr>
            <a:lvl3pPr marL="914192" indent="0">
              <a:buNone/>
              <a:defRPr sz="1000"/>
            </a:lvl3pPr>
            <a:lvl4pPr marL="1371288" indent="0">
              <a:buNone/>
              <a:defRPr sz="900"/>
            </a:lvl4pPr>
            <a:lvl5pPr marL="1828383" indent="0">
              <a:buNone/>
              <a:defRPr sz="900"/>
            </a:lvl5pPr>
            <a:lvl6pPr marL="2285478" indent="0">
              <a:buNone/>
              <a:defRPr sz="900"/>
            </a:lvl6pPr>
            <a:lvl7pPr marL="2742574" indent="0">
              <a:buNone/>
              <a:defRPr sz="900"/>
            </a:lvl7pPr>
            <a:lvl8pPr marL="3199670" indent="0">
              <a:buNone/>
              <a:defRPr sz="900"/>
            </a:lvl8pPr>
            <a:lvl9pPr marL="3656766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/>
              <a:t>enny, 2008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08024546-3D92-401D-B044-0F05AB3DF1F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slow">
    <p:randomBar dir="vert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/>
              <a:t>enny, 2008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DFD5C2EB-31CA-46C7-93CC-AAE0C193FBB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slow">
    <p:randomBar dir="vert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10350" y="304800"/>
            <a:ext cx="2076450" cy="59436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id-ID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1000" y="304800"/>
            <a:ext cx="6076950" cy="59436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/>
              <a:t>enny, 2008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97AD85C-7D3C-4F74-B90A-65C2A3E781D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slow">
    <p:randomBar dir="vert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563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id-ID" dirty="0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17266" y="1219200"/>
            <a:ext cx="8305800" cy="5029200"/>
          </a:xfrm>
        </p:spPr>
        <p:txBody>
          <a:bodyPr/>
          <a:lstStyle/>
          <a:p>
            <a:pPr lvl="0"/>
            <a:r>
              <a:rPr lang="en-US" noProof="0" smtClean="0"/>
              <a:t>Click icon to add table</a:t>
            </a:r>
            <a:endParaRPr lang="id-ID" noProof="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/>
              <a:t>enny, 2008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37C1725B-4614-4436-A843-0E2E800F094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slow">
    <p:randomBar dir="vert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04813" y="1219200"/>
            <a:ext cx="8305800" cy="502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19" tIns="45710" rIns="91419" bIns="4571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81000" y="6400800"/>
            <a:ext cx="2133600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19" tIns="45710" rIns="91419" bIns="4571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400800"/>
            <a:ext cx="2895600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19" tIns="45710" rIns="91419" bIns="45710" numCol="1" anchor="t" anchorCtr="0" compatLnSpc="1">
            <a:prstTxWarp prst="textNoShape">
              <a:avLst/>
            </a:prstTxWarp>
          </a:bodyPr>
          <a:lstStyle>
            <a:lvl1pPr algn="ctr">
              <a:defRPr sz="1400" smtClean="0">
                <a:latin typeface="Arial" pitchFamily="34" charset="0"/>
              </a:defRPr>
            </a:lvl1pPr>
          </a:lstStyle>
          <a:p>
            <a:pPr>
              <a:defRPr/>
            </a:pPr>
            <a:r>
              <a:rPr lang="en-US"/>
              <a:t>enny, 2008Company Logo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400800"/>
            <a:ext cx="2133600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19" tIns="45710" rIns="91419" bIns="45710" numCol="1" anchor="t" anchorCtr="0" compatLnSpc="1">
            <a:prstTxWarp prst="textNoShape">
              <a:avLst/>
            </a:prstTxWarp>
          </a:bodyPr>
          <a:lstStyle>
            <a:lvl1pPr algn="r">
              <a:defRPr sz="1400" smtClean="0">
                <a:latin typeface="Arial" pitchFamily="34" charset="0"/>
              </a:defRPr>
            </a:lvl1pPr>
          </a:lstStyle>
          <a:p>
            <a:pPr>
              <a:defRPr/>
            </a:pPr>
            <a:fld id="{DB9A333E-5D4C-42E3-AE4A-E6DFE5700F0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2" name="Rectangle 2"/>
          <p:cNvSpPr>
            <a:spLocks noGrp="1" noChangeArrowheads="1"/>
          </p:cNvSpPr>
          <p:nvPr>
            <p:ph type="title"/>
          </p:nvPr>
        </p:nvSpPr>
        <p:spPr bwMode="gray">
          <a:xfrm>
            <a:off x="457200" y="304800"/>
            <a:ext cx="8229600" cy="563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19" tIns="45710" rIns="91419" bIns="4571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68" name="Rectangle 44"/>
          <p:cNvSpPr>
            <a:spLocks noChangeArrowheads="1"/>
          </p:cNvSpPr>
          <p:nvPr/>
        </p:nvSpPr>
        <p:spPr bwMode="gray">
          <a:xfrm>
            <a:off x="0" y="1062038"/>
            <a:ext cx="9144000" cy="223837"/>
          </a:xfrm>
          <a:prstGeom prst="rect">
            <a:avLst/>
          </a:prstGeom>
          <a:gradFill rotWithShape="1">
            <a:gsLst>
              <a:gs pos="0">
                <a:srgbClr val="8488C4"/>
              </a:gs>
              <a:gs pos="53000">
                <a:srgbClr val="D4DEFF"/>
              </a:gs>
              <a:gs pos="83000">
                <a:srgbClr val="D4DEFF"/>
              </a:gs>
              <a:gs pos="100000">
                <a:srgbClr val="96AB94"/>
              </a:gs>
            </a:gsLst>
            <a:lin ang="0" scaled="0"/>
          </a:gradFill>
          <a:ln w="9525">
            <a:noFill/>
            <a:miter lim="800000"/>
            <a:headEnd/>
            <a:tailEnd/>
          </a:ln>
          <a:effectLst/>
        </p:spPr>
        <p:txBody>
          <a:bodyPr wrap="none" lIns="91419" tIns="45710" rIns="91419" bIns="45710" anchor="ctr"/>
          <a:lstStyle/>
          <a:p>
            <a:pPr>
              <a:defRPr/>
            </a:pPr>
            <a:endParaRPr lang="id-ID">
              <a:latin typeface="Arial" pitchFamily="34" charset="0"/>
            </a:endParaRPr>
          </a:p>
        </p:txBody>
      </p:sp>
      <p:sp>
        <p:nvSpPr>
          <p:cNvPr id="10" name="Freeform 68"/>
          <p:cNvSpPr>
            <a:spLocks/>
          </p:cNvSpPr>
          <p:nvPr/>
        </p:nvSpPr>
        <p:spPr bwMode="gray">
          <a:xfrm>
            <a:off x="-12700" y="-71438"/>
            <a:ext cx="9156700" cy="714376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767"/>
              </a:cxn>
              <a:cxn ang="0">
                <a:pos x="2104" y="448"/>
              </a:cxn>
              <a:cxn ang="0">
                <a:pos x="5768" y="848"/>
              </a:cxn>
              <a:cxn ang="0">
                <a:pos x="5760" y="8"/>
              </a:cxn>
              <a:cxn ang="0">
                <a:pos x="0" y="0"/>
              </a:cxn>
            </a:cxnLst>
            <a:rect l="0" t="0" r="r" b="b"/>
            <a:pathLst>
              <a:path w="5768" h="848">
                <a:moveTo>
                  <a:pt x="0" y="0"/>
                </a:moveTo>
                <a:lnTo>
                  <a:pt x="0" y="767"/>
                </a:lnTo>
                <a:cubicBezTo>
                  <a:pt x="72" y="760"/>
                  <a:pt x="879" y="496"/>
                  <a:pt x="2104" y="448"/>
                </a:cubicBezTo>
                <a:cubicBezTo>
                  <a:pt x="3330" y="401"/>
                  <a:pt x="4792" y="472"/>
                  <a:pt x="5768" y="848"/>
                </a:cubicBezTo>
                <a:lnTo>
                  <a:pt x="5760" y="8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rgbClr val="8488C4"/>
              </a:gs>
              <a:gs pos="53000">
                <a:srgbClr val="D4DEFF"/>
              </a:gs>
              <a:gs pos="83000">
                <a:srgbClr val="D4DEFF"/>
              </a:gs>
              <a:gs pos="100000">
                <a:srgbClr val="96AB94"/>
              </a:gs>
            </a:gsLst>
            <a:lin ang="2700000" scaled="0"/>
            <a:tileRect/>
          </a:gradFill>
          <a:ln w="9525">
            <a:noFill/>
            <a:round/>
            <a:headEnd/>
            <a:tailEnd/>
          </a:ln>
          <a:effectLst/>
        </p:spPr>
        <p:txBody>
          <a:bodyPr lIns="91419" tIns="45710" rIns="91419" bIns="45710"/>
          <a:lstStyle/>
          <a:p>
            <a:pPr>
              <a:defRPr/>
            </a:pPr>
            <a:endParaRPr lang="id-ID">
              <a:latin typeface="Arial" pitchFamily="34" charset="0"/>
            </a:endParaRPr>
          </a:p>
        </p:txBody>
      </p:sp>
      <p:pic>
        <p:nvPicPr>
          <p:cNvPr id="1033" name="Picture 2"/>
          <p:cNvPicPr>
            <a:picLocks noChangeAspect="1" noChangeArrowheads="1"/>
          </p:cNvPicPr>
          <p:nvPr/>
        </p:nvPicPr>
        <p:blipFill>
          <a:blip r:embed="rId14"/>
          <a:srcRect/>
          <a:stretch>
            <a:fillRect/>
          </a:stretch>
        </p:blipFill>
        <p:spPr bwMode="auto">
          <a:xfrm>
            <a:off x="0" y="0"/>
            <a:ext cx="682625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853" r:id="rId1"/>
    <p:sldLayoutId id="2147483854" r:id="rId2"/>
    <p:sldLayoutId id="2147483855" r:id="rId3"/>
    <p:sldLayoutId id="2147483856" r:id="rId4"/>
    <p:sldLayoutId id="2147483857" r:id="rId5"/>
    <p:sldLayoutId id="2147483858" r:id="rId6"/>
    <p:sldLayoutId id="2147483859" r:id="rId7"/>
    <p:sldLayoutId id="2147483860" r:id="rId8"/>
    <p:sldLayoutId id="2147483861" r:id="rId9"/>
    <p:sldLayoutId id="2147483862" r:id="rId10"/>
    <p:sldLayoutId id="2147483863" r:id="rId11"/>
    <p:sldLayoutId id="2147483864" r:id="rId12"/>
  </p:sldLayoutIdLst>
  <p:transition spd="slow">
    <p:randomBar dir="vert"/>
  </p:transition>
  <p:timing>
    <p:tnLst>
      <p:par>
        <p:cTn id="1" dur="indefinite" restart="never" nodeType="tmRoot"/>
      </p:par>
    </p:tnLst>
  </p:timing>
  <p:hf sldNum="0" hdr="0" dt="0"/>
  <p:txStyles>
    <p:titleStyle>
      <a:lvl1pPr algn="ctr" rtl="0" fontAlgn="base">
        <a:spcBef>
          <a:spcPct val="0"/>
        </a:spcBef>
        <a:spcAft>
          <a:spcPct val="0"/>
        </a:spcAft>
        <a:defRPr sz="3200" b="1">
          <a:solidFill>
            <a:srgbClr val="4B5064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3200" b="1">
          <a:solidFill>
            <a:srgbClr val="4B5064"/>
          </a:solidFill>
          <a:latin typeface="Tw Cen MT Condensed Extra Bold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3200" b="1">
          <a:solidFill>
            <a:srgbClr val="4B5064"/>
          </a:solidFill>
          <a:latin typeface="Tw Cen MT Condensed Extra Bold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3200" b="1">
          <a:solidFill>
            <a:srgbClr val="4B5064"/>
          </a:solidFill>
          <a:latin typeface="Tw Cen MT Condensed Extra Bold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3200" b="1">
          <a:solidFill>
            <a:srgbClr val="4B5064"/>
          </a:solidFill>
          <a:latin typeface="Tw Cen MT Condensed Extra Bold" pitchFamily="34" charset="0"/>
        </a:defRPr>
      </a:lvl5pPr>
      <a:lvl6pPr marL="457096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6pPr>
      <a:lvl7pPr marL="914192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7pPr>
      <a:lvl8pPr marL="1371288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8pPr>
      <a:lvl9pPr marL="1828383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9pPr>
    </p:titleStyle>
    <p:bodyStyle>
      <a:lvl1pPr marL="341313" indent="-341313" algn="just" rtl="0" fontAlgn="base">
        <a:spcBef>
          <a:spcPct val="20000"/>
        </a:spcBef>
        <a:spcAft>
          <a:spcPct val="0"/>
        </a:spcAft>
        <a:buClr>
          <a:schemeClr val="tx2"/>
        </a:buClr>
        <a:buFont typeface="Wingdings" pitchFamily="2" charset="2"/>
        <a:buChar char="§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1363" indent="-284163" algn="just" rtl="0" fontAlgn="base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800">
          <a:solidFill>
            <a:schemeClr val="tx1"/>
          </a:solidFill>
          <a:latin typeface="+mn-lt"/>
        </a:defRPr>
      </a:lvl2pPr>
      <a:lvl3pPr marL="1141413" indent="-227013" algn="just" rtl="0" fontAlgn="base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3pPr>
      <a:lvl4pPr marL="1598613" indent="-227013" algn="just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5813" indent="-227013" algn="just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026" indent="-228548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122" indent="-228548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8218" indent="-228548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5313" indent="-228548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id-ID"/>
      </a:defPPr>
      <a:lvl1pPr marL="0" algn="l" defTabSz="91419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096" algn="l" defTabSz="91419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192" algn="l" defTabSz="91419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288" algn="l" defTabSz="91419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383" algn="l" defTabSz="91419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478" algn="l" defTabSz="91419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574" algn="l" defTabSz="91419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670" algn="l" defTabSz="91419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766" algn="l" defTabSz="91419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hyperlink" Target="mailto:dwimartani@yahoo.com" TargetMode="External"/><Relationship Id="rId2" Type="http://schemas.openxmlformats.org/officeDocument/2006/relationships/hyperlink" Target="mailto:Nurrohman_h@yahoo.co.id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11"/>
          <p:cNvSpPr>
            <a:spLocks noGrp="1" noChangeArrowheads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GB">
                <a:latin typeface="Arial" charset="0"/>
              </a:rPr>
              <a:t>enny, 2008</a:t>
            </a:r>
          </a:p>
        </p:txBody>
      </p:sp>
      <p:sp>
        <p:nvSpPr>
          <p:cNvPr id="8" name="Subtitle 1"/>
          <p:cNvSpPr>
            <a:spLocks noGrp="1"/>
          </p:cNvSpPr>
          <p:nvPr>
            <p:ph type="subTitle" idx="1"/>
          </p:nvPr>
        </p:nvSpPr>
        <p:spPr>
          <a:xfrm>
            <a:off x="1706824" y="3556001"/>
            <a:ext cx="5732893" cy="406400"/>
          </a:xfrm>
        </p:spPr>
        <p:txBody>
          <a:bodyPr/>
          <a:lstStyle/>
          <a:p>
            <a:pPr>
              <a:defRPr/>
            </a:pPr>
            <a:r>
              <a:rPr lang="en-US" b="1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  <a:t>Nurrohman</a:t>
            </a:r>
            <a:r>
              <a:rPr lang="en-US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en-US" b="1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  <a:t>Harimulyono</a:t>
            </a:r>
            <a:r>
              <a:rPr lang="id-ID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  <a:t>, S.E., M.Si</a:t>
            </a:r>
          </a:p>
          <a:p>
            <a:pPr>
              <a:defRPr/>
            </a:pPr>
            <a:r>
              <a:rPr lang="en-US" b="1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  <a:t>Jurusan</a:t>
            </a:r>
            <a:r>
              <a:rPr lang="en-US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en-US" b="1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  <a:t>Akuntansi</a:t>
            </a:r>
            <a:r>
              <a:rPr lang="en-US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</a:p>
          <a:p>
            <a:pPr>
              <a:defRPr/>
            </a:pPr>
            <a:r>
              <a:rPr lang="en-US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  <a:t>STIE Al-Anwar </a:t>
            </a:r>
            <a:r>
              <a:rPr lang="en-US" b="1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  <a:t>Mojokerto</a:t>
            </a:r>
            <a:endParaRPr lang="en-US" b="1" dirty="0" smtClean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>
              <a:defRPr/>
            </a:pPr>
            <a:endParaRPr lang="en-US" b="1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</a:endParaRPr>
          </a:p>
        </p:txBody>
      </p:sp>
      <p:sp>
        <p:nvSpPr>
          <p:cNvPr id="9" name="Title 1"/>
          <p:cNvSpPr>
            <a:spLocks noGrp="1"/>
          </p:cNvSpPr>
          <p:nvPr>
            <p:ph type="ctrTitle"/>
          </p:nvPr>
        </p:nvSpPr>
        <p:spPr>
          <a:xfrm>
            <a:off x="381000" y="491094"/>
            <a:ext cx="8457221" cy="1794906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en-US" sz="320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  <a:t>Slide 8</a:t>
            </a:r>
            <a:r>
              <a:rPr lang="en-US" sz="600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  <a:t/>
            </a:r>
            <a:br>
              <a:rPr lang="en-US" sz="600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</a:br>
            <a:r>
              <a:rPr lang="id-ID" sz="600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  <a:t>PPN &amp; PPnBM</a:t>
            </a:r>
            <a:endParaRPr lang="en-US" sz="600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smtClean="0">
                <a:solidFill>
                  <a:srgbClr val="4B5064"/>
                </a:solidFill>
              </a:rPr>
              <a:t>DASAR HUKUM</a:t>
            </a:r>
            <a:endParaRPr lang="en-US" smtClean="0">
              <a:solidFill>
                <a:srgbClr val="4B5064"/>
              </a:solidFill>
            </a:endParaRPr>
          </a:p>
        </p:txBody>
      </p:sp>
      <p:sp>
        <p:nvSpPr>
          <p:cNvPr id="7171" name="Content Placeholder 2"/>
          <p:cNvSpPr>
            <a:spLocks noGrp="1"/>
          </p:cNvSpPr>
          <p:nvPr>
            <p:ph idx="1"/>
          </p:nvPr>
        </p:nvSpPr>
        <p:spPr>
          <a:xfrm>
            <a:off x="381000" y="1600200"/>
            <a:ext cx="8229600" cy="5029200"/>
          </a:xfrm>
        </p:spPr>
        <p:txBody>
          <a:bodyPr/>
          <a:lstStyle/>
          <a:p>
            <a:pPr marL="342821" indent="-342821">
              <a:buClrTx/>
              <a:defRPr/>
            </a:pPr>
            <a:r>
              <a:rPr lang="en-US" b="1" smtClean="0"/>
              <a:t>UNDANG-UNDANG NOMOR 8 TAHUN 1983</a:t>
            </a:r>
            <a:r>
              <a:rPr lang="id-ID" b="1" smtClean="0"/>
              <a:t>,</a:t>
            </a:r>
          </a:p>
          <a:p>
            <a:pPr marL="342821" indent="-342821">
              <a:buClrTx/>
              <a:defRPr/>
            </a:pPr>
            <a:r>
              <a:rPr lang="en-US" b="1" smtClean="0"/>
              <a:t>UNDANG-UNDANG NOMOR </a:t>
            </a:r>
            <a:r>
              <a:rPr lang="id-ID" b="1" smtClean="0"/>
              <a:t>11 TAHUN 1994,</a:t>
            </a:r>
          </a:p>
          <a:p>
            <a:pPr marL="342821" indent="-342821">
              <a:buClrTx/>
              <a:defRPr/>
            </a:pPr>
            <a:r>
              <a:rPr lang="en-US" b="1" smtClean="0"/>
              <a:t>UNDANG-UNDANG NOMOR </a:t>
            </a:r>
            <a:r>
              <a:rPr lang="id-ID" b="1" smtClean="0"/>
              <a:t>18 TAHUN 2000</a:t>
            </a:r>
            <a:endParaRPr lang="en-US" b="1" smtClean="0"/>
          </a:p>
          <a:p>
            <a:pPr marL="342821" indent="-342821">
              <a:buClrTx/>
              <a:defRPr/>
            </a:pPr>
            <a:r>
              <a:rPr lang="en-US" b="1" smtClean="0"/>
              <a:t>UNDANG-UNDANG REPUBLIK INDONESIA NOMOR 42 TAHUN 2009</a:t>
            </a:r>
            <a:r>
              <a:rPr lang="id-ID" b="1" smtClean="0"/>
              <a:t>, (TERAKHIR)</a:t>
            </a:r>
            <a:r>
              <a:rPr lang="en-US" b="1" smtClean="0"/>
              <a:t> TENTANG PAJAK PERTAMBAHAN NILAI BARANG DAN JASA DAN PAJAK PENJUALAN ATAS BARANG MEWAH</a:t>
            </a:r>
            <a:endParaRPr lang="en-US" smtClean="0"/>
          </a:p>
        </p:txBody>
      </p:sp>
      <p:sp>
        <p:nvSpPr>
          <p:cNvPr id="15364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78834745-FBC0-49ED-B45F-DAE285CA8DE9}" type="slidenum">
              <a:rPr lang="en-US">
                <a:latin typeface="Arial" charset="0"/>
              </a:rPr>
              <a:pPr/>
              <a:t>2</a:t>
            </a:fld>
            <a:endParaRPr lang="en-US">
              <a:latin typeface="Arial" charset="0"/>
            </a:endParaRPr>
          </a:p>
        </p:txBody>
      </p:sp>
    </p:spTree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93713"/>
            <a:ext cx="8229600" cy="725487"/>
          </a:xfrm>
        </p:spPr>
        <p:txBody>
          <a:bodyPr/>
          <a:lstStyle/>
          <a:p>
            <a:r>
              <a:rPr lang="id-ID" smtClean="0">
                <a:solidFill>
                  <a:srgbClr val="4B5064"/>
                </a:solidFill>
              </a:rPr>
              <a:t>Pengertian </a:t>
            </a:r>
            <a:endParaRPr lang="en-US" smtClean="0">
              <a:solidFill>
                <a:srgbClr val="4B5064"/>
              </a:solidFill>
            </a:endParaRPr>
          </a:p>
        </p:txBody>
      </p:sp>
      <p:sp>
        <p:nvSpPr>
          <p:cNvPr id="8195" name="Rectangle 3"/>
          <p:cNvSpPr>
            <a:spLocks noGrp="1" noChangeArrowheads="1"/>
          </p:cNvSpPr>
          <p:nvPr>
            <p:ph idx="1"/>
          </p:nvPr>
        </p:nvSpPr>
        <p:spPr>
          <a:xfrm>
            <a:off x="152400" y="1766888"/>
            <a:ext cx="8229600" cy="5472112"/>
          </a:xfrm>
        </p:spPr>
        <p:txBody>
          <a:bodyPr/>
          <a:lstStyle/>
          <a:p>
            <a:pPr marL="514291" indent="-514291">
              <a:buFont typeface="Wingdings" pitchFamily="2" charset="2"/>
              <a:buNone/>
              <a:defRPr/>
            </a:pPr>
            <a:r>
              <a:rPr lang="en-US" b="1" i="1" dirty="0" smtClean="0"/>
              <a:t>	</a:t>
            </a:r>
            <a:r>
              <a:rPr lang="en-US" i="1" dirty="0" smtClean="0"/>
              <a:t>Daerah </a:t>
            </a:r>
            <a:r>
              <a:rPr lang="en-US" i="1" dirty="0" err="1" smtClean="0"/>
              <a:t>Pabean</a:t>
            </a:r>
            <a:r>
              <a:rPr lang="en-US" i="1" dirty="0" smtClean="0"/>
              <a:t> </a:t>
            </a:r>
            <a:r>
              <a:rPr lang="en-US" i="1" dirty="0" err="1" smtClean="0"/>
              <a:t>adalah</a:t>
            </a:r>
            <a:r>
              <a:rPr lang="en-US" i="1" dirty="0" smtClean="0"/>
              <a:t> </a:t>
            </a:r>
            <a:r>
              <a:rPr lang="en-US" i="1" dirty="0" err="1" smtClean="0"/>
              <a:t>wilayah</a:t>
            </a:r>
            <a:r>
              <a:rPr lang="en-US" i="1" dirty="0" smtClean="0"/>
              <a:t> </a:t>
            </a:r>
            <a:r>
              <a:rPr lang="en-US" i="1" dirty="0" err="1" smtClean="0"/>
              <a:t>Republik</a:t>
            </a:r>
            <a:r>
              <a:rPr lang="en-US" i="1" dirty="0" smtClean="0"/>
              <a:t> Indonesia yang </a:t>
            </a:r>
            <a:r>
              <a:rPr lang="en-US" i="1" dirty="0" err="1" smtClean="0"/>
              <a:t>meliputi</a:t>
            </a:r>
            <a:r>
              <a:rPr lang="en-US" i="1" dirty="0" smtClean="0"/>
              <a:t> </a:t>
            </a:r>
            <a:r>
              <a:rPr lang="en-US" i="1" dirty="0" err="1" smtClean="0"/>
              <a:t>wilayah</a:t>
            </a:r>
            <a:r>
              <a:rPr lang="en-US" i="1" dirty="0" smtClean="0"/>
              <a:t> </a:t>
            </a:r>
            <a:r>
              <a:rPr lang="en-US" i="1" dirty="0" err="1" smtClean="0"/>
              <a:t>darat</a:t>
            </a:r>
            <a:r>
              <a:rPr lang="en-US" i="1" dirty="0" smtClean="0"/>
              <a:t>, </a:t>
            </a:r>
            <a:r>
              <a:rPr lang="en-US" i="1" dirty="0" err="1" smtClean="0"/>
              <a:t>perairan</a:t>
            </a:r>
            <a:r>
              <a:rPr lang="en-US" i="1" dirty="0" smtClean="0"/>
              <a:t>, </a:t>
            </a:r>
            <a:r>
              <a:rPr lang="en-US" i="1" dirty="0" err="1" smtClean="0"/>
              <a:t>dan</a:t>
            </a:r>
            <a:r>
              <a:rPr lang="en-US" i="1" dirty="0" smtClean="0"/>
              <a:t> </a:t>
            </a:r>
            <a:r>
              <a:rPr lang="en-US" i="1" dirty="0" err="1" smtClean="0"/>
              <a:t>ruang</a:t>
            </a:r>
            <a:r>
              <a:rPr lang="en-US" i="1" dirty="0" smtClean="0"/>
              <a:t> </a:t>
            </a:r>
            <a:r>
              <a:rPr lang="en-US" i="1" dirty="0" err="1" smtClean="0"/>
              <a:t>udara</a:t>
            </a:r>
            <a:r>
              <a:rPr lang="en-US" i="1" dirty="0" smtClean="0"/>
              <a:t> </a:t>
            </a:r>
            <a:r>
              <a:rPr lang="en-US" i="1" dirty="0" err="1" smtClean="0"/>
              <a:t>di</a:t>
            </a:r>
            <a:r>
              <a:rPr lang="en-US" i="1" dirty="0" smtClean="0"/>
              <a:t> </a:t>
            </a:r>
            <a:r>
              <a:rPr lang="en-US" i="1" dirty="0" err="1" smtClean="0"/>
              <a:t>atasnya</a:t>
            </a:r>
            <a:r>
              <a:rPr lang="en-US" i="1" dirty="0" smtClean="0"/>
              <a:t>, </a:t>
            </a:r>
            <a:r>
              <a:rPr lang="en-US" i="1" dirty="0" err="1" smtClean="0"/>
              <a:t>serta</a:t>
            </a:r>
            <a:r>
              <a:rPr lang="en-US" i="1" dirty="0" smtClean="0"/>
              <a:t> </a:t>
            </a:r>
            <a:r>
              <a:rPr lang="en-US" i="1" dirty="0" err="1" smtClean="0"/>
              <a:t>tempat-tempat</a:t>
            </a:r>
            <a:r>
              <a:rPr lang="en-US" i="1" dirty="0" smtClean="0"/>
              <a:t> </a:t>
            </a:r>
            <a:r>
              <a:rPr lang="en-US" i="1" dirty="0" err="1" smtClean="0"/>
              <a:t>tertentu</a:t>
            </a:r>
            <a:r>
              <a:rPr lang="en-US" i="1" dirty="0" smtClean="0"/>
              <a:t> </a:t>
            </a:r>
            <a:r>
              <a:rPr lang="en-US" i="1" dirty="0" err="1" smtClean="0"/>
              <a:t>di</a:t>
            </a:r>
            <a:r>
              <a:rPr lang="en-US" i="1" dirty="0" smtClean="0"/>
              <a:t> </a:t>
            </a:r>
            <a:r>
              <a:rPr lang="en-US" i="1" dirty="0" err="1" smtClean="0"/>
              <a:t>Zona</a:t>
            </a:r>
            <a:r>
              <a:rPr lang="en-US" i="1" dirty="0" smtClean="0"/>
              <a:t> </a:t>
            </a:r>
            <a:r>
              <a:rPr lang="en-US" i="1" dirty="0" err="1" smtClean="0"/>
              <a:t>Ekonomi</a:t>
            </a:r>
            <a:r>
              <a:rPr lang="en-US" i="1" dirty="0" smtClean="0"/>
              <a:t> </a:t>
            </a:r>
            <a:r>
              <a:rPr lang="en-US" i="1" dirty="0" err="1" smtClean="0"/>
              <a:t>Eksklusif</a:t>
            </a:r>
            <a:r>
              <a:rPr lang="en-US" i="1" dirty="0" smtClean="0"/>
              <a:t> </a:t>
            </a:r>
            <a:r>
              <a:rPr lang="en-US" i="1" dirty="0" err="1" smtClean="0"/>
              <a:t>dan</a:t>
            </a:r>
            <a:r>
              <a:rPr lang="en-US" i="1" dirty="0" smtClean="0"/>
              <a:t> </a:t>
            </a:r>
            <a:r>
              <a:rPr lang="en-US" i="1" dirty="0" err="1" smtClean="0"/>
              <a:t>landas</a:t>
            </a:r>
            <a:r>
              <a:rPr lang="en-US" i="1" dirty="0" smtClean="0"/>
              <a:t> </a:t>
            </a:r>
            <a:r>
              <a:rPr lang="en-US" i="1" dirty="0" err="1" smtClean="0"/>
              <a:t>kontinen</a:t>
            </a:r>
            <a:r>
              <a:rPr lang="en-US" i="1" dirty="0" smtClean="0"/>
              <a:t> yang </a:t>
            </a:r>
            <a:r>
              <a:rPr lang="en-US" i="1" dirty="0" err="1" smtClean="0"/>
              <a:t>di</a:t>
            </a:r>
            <a:r>
              <a:rPr lang="en-US" i="1" dirty="0" smtClean="0"/>
              <a:t> </a:t>
            </a:r>
            <a:r>
              <a:rPr lang="en-US" i="1" dirty="0" err="1" smtClean="0"/>
              <a:t>dalamnya</a:t>
            </a:r>
            <a:r>
              <a:rPr lang="en-US" i="1" dirty="0" smtClean="0"/>
              <a:t> </a:t>
            </a:r>
            <a:r>
              <a:rPr lang="en-US" i="1" dirty="0" err="1" smtClean="0"/>
              <a:t>berlaku</a:t>
            </a:r>
            <a:r>
              <a:rPr lang="en-US" i="1" dirty="0" smtClean="0"/>
              <a:t> </a:t>
            </a:r>
            <a:r>
              <a:rPr lang="en-US" i="1" dirty="0" err="1" smtClean="0"/>
              <a:t>Undang-Undang</a:t>
            </a:r>
            <a:r>
              <a:rPr lang="en-US" i="1" dirty="0" smtClean="0"/>
              <a:t> yang </a:t>
            </a:r>
            <a:r>
              <a:rPr lang="en-US" i="1" dirty="0" err="1" smtClean="0"/>
              <a:t>mengatur</a:t>
            </a:r>
            <a:r>
              <a:rPr lang="en-US" i="1" dirty="0" smtClean="0"/>
              <a:t> </a:t>
            </a:r>
            <a:r>
              <a:rPr lang="en-US" i="1" dirty="0" err="1" smtClean="0"/>
              <a:t>mengenai</a:t>
            </a:r>
            <a:r>
              <a:rPr lang="en-US" i="1" dirty="0" smtClean="0"/>
              <a:t> </a:t>
            </a:r>
            <a:r>
              <a:rPr lang="en-US" i="1" dirty="0" err="1" smtClean="0"/>
              <a:t>kepabeanan</a:t>
            </a:r>
            <a:endParaRPr lang="en-US" dirty="0" smtClean="0"/>
          </a:p>
        </p:txBody>
      </p:sp>
      <p:sp>
        <p:nvSpPr>
          <p:cNvPr id="16388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5FD5EABD-64CD-4DC7-91EC-773463E8F6F2}" type="slidenum">
              <a:rPr lang="en-US">
                <a:latin typeface="Arial" charset="0"/>
              </a:rPr>
              <a:pPr/>
              <a:t>3</a:t>
            </a:fld>
            <a:endParaRPr lang="en-US">
              <a:latin typeface="Arial" charset="0"/>
            </a:endParaRPr>
          </a:p>
        </p:txBody>
      </p:sp>
    </p:spTree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ChangeArrowheads="1"/>
          </p:cNvSpPr>
          <p:nvPr/>
        </p:nvSpPr>
        <p:spPr bwMode="auto">
          <a:xfrm>
            <a:off x="711200" y="4338638"/>
            <a:ext cx="1828800" cy="5143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1430" tIns="45715" rIns="91430" bIns="45715" anchor="ctr"/>
          <a:lstStyle/>
          <a:p>
            <a:endParaRPr lang="id-ID"/>
          </a:p>
        </p:txBody>
      </p:sp>
      <p:sp>
        <p:nvSpPr>
          <p:cNvPr id="17411" name="Rectangle 3"/>
          <p:cNvSpPr>
            <a:spLocks noChangeArrowheads="1"/>
          </p:cNvSpPr>
          <p:nvPr/>
        </p:nvSpPr>
        <p:spPr bwMode="auto">
          <a:xfrm>
            <a:off x="3149600" y="4338638"/>
            <a:ext cx="2844800" cy="5143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1430" tIns="45715" rIns="91430" bIns="45715" anchor="ctr"/>
          <a:lstStyle/>
          <a:p>
            <a:endParaRPr lang="id-ID"/>
          </a:p>
        </p:txBody>
      </p:sp>
      <p:sp>
        <p:nvSpPr>
          <p:cNvPr id="21508" name="AutoShape 4" descr="Bouquet"/>
          <p:cNvSpPr>
            <a:spLocks noChangeArrowheads="1"/>
          </p:cNvSpPr>
          <p:nvPr/>
        </p:nvSpPr>
        <p:spPr bwMode="auto">
          <a:xfrm>
            <a:off x="1619250" y="2000250"/>
            <a:ext cx="5892800" cy="3084513"/>
          </a:xfrm>
          <a:prstGeom prst="roundRect">
            <a:avLst>
              <a:gd name="adj" fmla="val 2787"/>
            </a:avLst>
          </a:prstGeom>
          <a:noFill/>
          <a:ln w="12700">
            <a:noFill/>
            <a:round/>
            <a:headEnd/>
            <a:tailEnd/>
          </a:ln>
        </p:spPr>
        <p:txBody>
          <a:bodyPr lIns="90478" tIns="44445" rIns="90478" bIns="44445" anchor="ctr"/>
          <a:lstStyle/>
          <a:p>
            <a:pPr algn="ctr" eaLnBrk="0" hangingPunct="0"/>
            <a:r>
              <a:rPr lang="en-US" sz="3600" b="1"/>
              <a:t> </a:t>
            </a:r>
            <a:r>
              <a:rPr lang="en-US" sz="3600" b="1" baseline="30000"/>
              <a:t>PPN  ADALAH</a:t>
            </a:r>
            <a:r>
              <a:rPr lang="en-US" sz="3600" b="1"/>
              <a:t> </a:t>
            </a:r>
            <a:r>
              <a:rPr lang="en-US" sz="3600" b="1" baseline="30000"/>
              <a:t>PAJAK YANG DIKENAKAN KARENA ADANYA PERTAMBAHAN NILAI SUATU</a:t>
            </a:r>
            <a:r>
              <a:rPr lang="en-US" sz="3600" b="1"/>
              <a:t> BARANG / JASA</a:t>
            </a:r>
            <a:endParaRPr lang="en-US" sz="3600" b="1" baseline="30000"/>
          </a:p>
        </p:txBody>
      </p:sp>
      <p:sp>
        <p:nvSpPr>
          <p:cNvPr id="17413" name="Text Box 9"/>
          <p:cNvSpPr txBox="1">
            <a:spLocks noChangeArrowheads="1"/>
          </p:cNvSpPr>
          <p:nvPr/>
        </p:nvSpPr>
        <p:spPr bwMode="auto">
          <a:xfrm>
            <a:off x="914400" y="282575"/>
            <a:ext cx="7315200" cy="7080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91430" tIns="45715" rIns="91430" bIns="45715"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4000" b="1"/>
              <a:t>PENGERTIAN PPN</a:t>
            </a:r>
          </a:p>
        </p:txBody>
      </p:sp>
      <p:sp>
        <p:nvSpPr>
          <p:cNvPr id="17414" name="Slide Number Placeholder 7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3E934713-94F7-4E19-84A2-81C3D37C0882}" type="slidenum">
              <a:rPr lang="en-US">
                <a:latin typeface="Arial" charset="0"/>
              </a:rPr>
              <a:pPr/>
              <a:t>4</a:t>
            </a:fld>
            <a:endParaRPr lang="en-US">
              <a:latin typeface="Arial" charset="0"/>
            </a:endParaRPr>
          </a:p>
        </p:txBody>
      </p:sp>
    </p:spTree>
  </p:cSld>
  <p:clrMapOvr>
    <a:masterClrMapping/>
  </p:clrMapOvr>
  <p:transition spd="slow">
    <p:cover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28600"/>
            <a:ext cx="8229600" cy="1000125"/>
          </a:xfrm>
        </p:spPr>
        <p:txBody>
          <a:bodyPr/>
          <a:lstStyle/>
          <a:p>
            <a:r>
              <a:rPr lang="en-US" smtClean="0">
                <a:solidFill>
                  <a:srgbClr val="4B5064"/>
                </a:solidFill>
              </a:rPr>
              <a:t>BKP &amp; JKP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538288"/>
            <a:ext cx="8229600" cy="5472112"/>
          </a:xfrm>
        </p:spPr>
        <p:txBody>
          <a:bodyPr/>
          <a:lstStyle/>
          <a:p>
            <a:pPr marL="514291" indent="-514291">
              <a:buClrTx/>
              <a:defRPr/>
            </a:pPr>
            <a:r>
              <a:rPr lang="en-US" dirty="0" err="1" smtClean="0"/>
              <a:t>Setiap</a:t>
            </a:r>
            <a:r>
              <a:rPr lang="en-US" dirty="0" smtClean="0"/>
              <a:t> </a:t>
            </a:r>
            <a:r>
              <a:rPr lang="en-US" dirty="0" err="1" smtClean="0"/>
              <a:t>barang</a:t>
            </a:r>
            <a:r>
              <a:rPr lang="en-US" dirty="0" smtClean="0"/>
              <a:t> </a:t>
            </a:r>
            <a:r>
              <a:rPr lang="en-US" dirty="0" err="1" smtClean="0"/>
              <a:t>adalah</a:t>
            </a:r>
            <a:r>
              <a:rPr lang="en-US" dirty="0" smtClean="0"/>
              <a:t> </a:t>
            </a:r>
            <a:r>
              <a:rPr lang="en-US" dirty="0" err="1" smtClean="0"/>
              <a:t>Barang</a:t>
            </a:r>
            <a:r>
              <a:rPr lang="en-US" dirty="0" smtClean="0"/>
              <a:t> </a:t>
            </a:r>
            <a:r>
              <a:rPr lang="en-US" dirty="0" err="1" smtClean="0"/>
              <a:t>kena</a:t>
            </a:r>
            <a:r>
              <a:rPr lang="en-US" dirty="0" smtClean="0"/>
              <a:t> </a:t>
            </a:r>
            <a:r>
              <a:rPr lang="en-US" dirty="0" err="1" smtClean="0"/>
              <a:t>pajak</a:t>
            </a:r>
            <a:r>
              <a:rPr lang="en-US" dirty="0" smtClean="0"/>
              <a:t>/BKP </a:t>
            </a:r>
            <a:r>
              <a:rPr lang="en-US" dirty="0" err="1" smtClean="0"/>
              <a:t>kecuali</a:t>
            </a:r>
            <a:r>
              <a:rPr lang="en-US" dirty="0" smtClean="0"/>
              <a:t> </a:t>
            </a:r>
            <a:r>
              <a:rPr lang="id-ID" dirty="0" smtClean="0"/>
              <a:t> yang </a:t>
            </a:r>
            <a:r>
              <a:rPr lang="en-US" dirty="0" err="1" smtClean="0"/>
              <a:t>dikecualikan</a:t>
            </a:r>
            <a:r>
              <a:rPr lang="id-ID" dirty="0" smtClean="0"/>
              <a:t> menurut </a:t>
            </a:r>
            <a:r>
              <a:rPr lang="en-US" dirty="0" smtClean="0"/>
              <a:t>UU.</a:t>
            </a:r>
          </a:p>
          <a:p>
            <a:pPr marL="514291" indent="-514291">
              <a:buClrTx/>
              <a:defRPr/>
            </a:pPr>
            <a:r>
              <a:rPr lang="en-US" dirty="0" err="1" smtClean="0"/>
              <a:t>Setiap</a:t>
            </a:r>
            <a:r>
              <a:rPr lang="en-US" dirty="0" smtClean="0"/>
              <a:t> </a:t>
            </a:r>
            <a:r>
              <a:rPr lang="en-US" dirty="0" err="1" smtClean="0"/>
              <a:t>Jasa</a:t>
            </a:r>
            <a:r>
              <a:rPr lang="en-US" dirty="0" smtClean="0"/>
              <a:t> </a:t>
            </a:r>
            <a:r>
              <a:rPr lang="en-US" dirty="0" err="1" smtClean="0"/>
              <a:t>adalah</a:t>
            </a:r>
            <a:r>
              <a:rPr lang="en-US" dirty="0" smtClean="0"/>
              <a:t> </a:t>
            </a:r>
            <a:r>
              <a:rPr lang="en-US" dirty="0" err="1" smtClean="0"/>
              <a:t>Jasa</a:t>
            </a:r>
            <a:r>
              <a:rPr lang="en-US" dirty="0" smtClean="0"/>
              <a:t> </a:t>
            </a:r>
            <a:r>
              <a:rPr lang="en-US" dirty="0" err="1" smtClean="0"/>
              <a:t>kena</a:t>
            </a:r>
            <a:r>
              <a:rPr lang="en-US" dirty="0" smtClean="0"/>
              <a:t> </a:t>
            </a:r>
            <a:r>
              <a:rPr lang="en-US" dirty="0" err="1" smtClean="0"/>
              <a:t>pajak</a:t>
            </a:r>
            <a:r>
              <a:rPr lang="en-US" dirty="0" smtClean="0"/>
              <a:t>/JKP </a:t>
            </a:r>
            <a:r>
              <a:rPr lang="en-US" dirty="0" err="1" smtClean="0"/>
              <a:t>kecuali</a:t>
            </a:r>
            <a:r>
              <a:rPr lang="en-US" dirty="0" smtClean="0"/>
              <a:t> </a:t>
            </a:r>
            <a:r>
              <a:rPr lang="id-ID" dirty="0" smtClean="0"/>
              <a:t>yang </a:t>
            </a:r>
            <a:r>
              <a:rPr lang="en-US" dirty="0" err="1" smtClean="0"/>
              <a:t>dikecualikan</a:t>
            </a:r>
            <a:r>
              <a:rPr lang="id-ID" dirty="0" smtClean="0"/>
              <a:t> menurut </a:t>
            </a:r>
            <a:r>
              <a:rPr lang="en-US" dirty="0" smtClean="0"/>
              <a:t>UU.</a:t>
            </a:r>
          </a:p>
          <a:p>
            <a:pPr marL="514291" indent="-514291">
              <a:buClrTx/>
              <a:defRPr/>
            </a:pPr>
            <a:r>
              <a:rPr lang="id-ID" dirty="0" smtClean="0"/>
              <a:t>Apabila barang/jasa tersebut tidak dikecualikan berarti termasuk Barang/Jasa Kena Pajak.</a:t>
            </a:r>
            <a:endParaRPr lang="en-US" dirty="0" smtClean="0"/>
          </a:p>
          <a:p>
            <a:pPr marL="514291" indent="-514291">
              <a:buClrTx/>
              <a:defRPr/>
            </a:pPr>
            <a:endParaRPr lang="en-US" dirty="0" smtClean="0"/>
          </a:p>
        </p:txBody>
      </p:sp>
      <p:sp>
        <p:nvSpPr>
          <p:cNvPr id="19460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CDD3844C-5463-4721-9067-FF398BB5EE50}" type="slidenum">
              <a:rPr lang="en-US">
                <a:latin typeface="Arial" charset="0"/>
              </a:rPr>
              <a:pPr/>
              <a:t>5</a:t>
            </a:fld>
            <a:endParaRPr lang="en-US">
              <a:latin typeface="Arial" charset="0"/>
            </a:endParaRPr>
          </a:p>
        </p:txBody>
      </p:sp>
    </p:spTree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AutoShape 8"/>
          <p:cNvSpPr>
            <a:spLocks noChangeArrowheads="1"/>
          </p:cNvSpPr>
          <p:nvPr/>
        </p:nvSpPr>
        <p:spPr bwMode="auto">
          <a:xfrm>
            <a:off x="820738" y="3205163"/>
            <a:ext cx="3540125" cy="847725"/>
          </a:xfrm>
          <a:prstGeom prst="roundRect">
            <a:avLst>
              <a:gd name="adj" fmla="val 12477"/>
            </a:avLst>
          </a:prstGeom>
          <a:noFill/>
          <a:ln w="6350">
            <a:solidFill>
              <a:schemeClr val="tx1"/>
            </a:solidFill>
            <a:round/>
            <a:headEnd/>
            <a:tailEnd/>
          </a:ln>
        </p:spPr>
        <p:txBody>
          <a:bodyPr wrap="none" lIns="90478" tIns="44445" rIns="90478" bIns="44445" anchor="ctr"/>
          <a:lstStyle/>
          <a:p>
            <a:pPr algn="ctr" eaLnBrk="0" hangingPunct="0"/>
            <a:r>
              <a:rPr lang="en-US" sz="2000" b="1"/>
              <a:t>BARANG </a:t>
            </a:r>
          </a:p>
          <a:p>
            <a:pPr algn="ctr" eaLnBrk="0" hangingPunct="0"/>
            <a:r>
              <a:rPr lang="en-US" sz="2000" b="1"/>
              <a:t>BERWUJUD</a:t>
            </a:r>
          </a:p>
        </p:txBody>
      </p:sp>
      <p:sp>
        <p:nvSpPr>
          <p:cNvPr id="20483" name="AutoShape 9"/>
          <p:cNvSpPr>
            <a:spLocks noChangeArrowheads="1"/>
          </p:cNvSpPr>
          <p:nvPr/>
        </p:nvSpPr>
        <p:spPr bwMode="auto">
          <a:xfrm>
            <a:off x="4800600" y="3205163"/>
            <a:ext cx="3929063" cy="847725"/>
          </a:xfrm>
          <a:prstGeom prst="roundRect">
            <a:avLst>
              <a:gd name="adj" fmla="val 12477"/>
            </a:avLst>
          </a:prstGeom>
          <a:noFill/>
          <a:ln w="6350">
            <a:solidFill>
              <a:schemeClr val="tx1"/>
            </a:solidFill>
            <a:round/>
            <a:headEnd/>
            <a:tailEnd/>
          </a:ln>
        </p:spPr>
        <p:txBody>
          <a:bodyPr wrap="none" lIns="90478" tIns="44445" rIns="90478" bIns="44445" anchor="ctr"/>
          <a:lstStyle/>
          <a:p>
            <a:pPr algn="ctr" eaLnBrk="0" hangingPunct="0"/>
            <a:r>
              <a:rPr lang="en-US" sz="2000" b="1"/>
              <a:t>BARANG </a:t>
            </a:r>
          </a:p>
          <a:p>
            <a:pPr algn="ctr" eaLnBrk="0" hangingPunct="0"/>
            <a:r>
              <a:rPr lang="en-US" sz="2000" b="1"/>
              <a:t>TIDAK BERWUJUD</a:t>
            </a:r>
          </a:p>
        </p:txBody>
      </p:sp>
      <p:sp>
        <p:nvSpPr>
          <p:cNvPr id="20484" name="Rectangle 10"/>
          <p:cNvSpPr>
            <a:spLocks noChangeArrowheads="1"/>
          </p:cNvSpPr>
          <p:nvPr/>
        </p:nvSpPr>
        <p:spPr bwMode="auto">
          <a:xfrm>
            <a:off x="3200400" y="1524000"/>
            <a:ext cx="2743200" cy="742950"/>
          </a:xfrm>
          <a:prstGeom prst="rect">
            <a:avLst/>
          </a:prstGeom>
          <a:noFill/>
          <a:ln w="6350" cmpd="thickThin">
            <a:solidFill>
              <a:schemeClr val="tx1"/>
            </a:solidFill>
            <a:miter lim="800000"/>
            <a:headEnd/>
            <a:tailEnd/>
          </a:ln>
        </p:spPr>
        <p:txBody>
          <a:bodyPr wrap="none" lIns="90478" tIns="44445" rIns="90478" bIns="44445" anchor="ctr"/>
          <a:lstStyle/>
          <a:p>
            <a:pPr algn="ctr" eaLnBrk="0" hangingPunct="0"/>
            <a:r>
              <a:rPr lang="en-US" sz="2800"/>
              <a:t>B A R A N G </a:t>
            </a:r>
          </a:p>
        </p:txBody>
      </p:sp>
      <p:sp>
        <p:nvSpPr>
          <p:cNvPr id="20485" name="AutoShape 11"/>
          <p:cNvSpPr>
            <a:spLocks noChangeArrowheads="1"/>
          </p:cNvSpPr>
          <p:nvPr/>
        </p:nvSpPr>
        <p:spPr bwMode="auto">
          <a:xfrm>
            <a:off x="838200" y="4495800"/>
            <a:ext cx="3624263" cy="757238"/>
          </a:xfrm>
          <a:prstGeom prst="roundRect">
            <a:avLst>
              <a:gd name="adj" fmla="val 12477"/>
            </a:avLst>
          </a:prstGeom>
          <a:noFill/>
          <a:ln w="6350">
            <a:solidFill>
              <a:schemeClr val="tx1"/>
            </a:solidFill>
            <a:round/>
            <a:headEnd/>
            <a:tailEnd/>
          </a:ln>
        </p:spPr>
        <p:txBody>
          <a:bodyPr wrap="none" lIns="90478" tIns="44445" rIns="90478" bIns="44445" anchor="ctr"/>
          <a:lstStyle/>
          <a:p>
            <a:pPr algn="ctr" eaLnBrk="0" hangingPunct="0"/>
            <a:r>
              <a:rPr lang="en-US" sz="2000" b="1"/>
              <a:t>BARANG</a:t>
            </a:r>
          </a:p>
          <a:p>
            <a:pPr algn="ctr" eaLnBrk="0" hangingPunct="0"/>
            <a:r>
              <a:rPr lang="en-US" sz="2000" b="1"/>
              <a:t>BERGERAK</a:t>
            </a:r>
          </a:p>
        </p:txBody>
      </p:sp>
      <p:sp>
        <p:nvSpPr>
          <p:cNvPr id="20486" name="AutoShape 12"/>
          <p:cNvSpPr>
            <a:spLocks noChangeArrowheads="1"/>
          </p:cNvSpPr>
          <p:nvPr/>
        </p:nvSpPr>
        <p:spPr bwMode="auto">
          <a:xfrm>
            <a:off x="838200" y="5605463"/>
            <a:ext cx="3624263" cy="719137"/>
          </a:xfrm>
          <a:prstGeom prst="roundRect">
            <a:avLst>
              <a:gd name="adj" fmla="val 12477"/>
            </a:avLst>
          </a:prstGeom>
          <a:noFill/>
          <a:ln w="6350">
            <a:solidFill>
              <a:schemeClr val="tx1"/>
            </a:solidFill>
            <a:round/>
            <a:headEnd/>
            <a:tailEnd/>
          </a:ln>
        </p:spPr>
        <p:txBody>
          <a:bodyPr wrap="none" lIns="90478" tIns="44445" rIns="90478" bIns="44445" anchor="ctr"/>
          <a:lstStyle/>
          <a:p>
            <a:pPr algn="ctr" eaLnBrk="0" hangingPunct="0"/>
            <a:r>
              <a:rPr lang="en-US" sz="2000" b="1"/>
              <a:t>BARANG</a:t>
            </a:r>
          </a:p>
          <a:p>
            <a:pPr algn="ctr" eaLnBrk="0" hangingPunct="0"/>
            <a:r>
              <a:rPr lang="en-US" sz="2000" b="1"/>
              <a:t>TIDAK BERGERAK</a:t>
            </a:r>
          </a:p>
        </p:txBody>
      </p:sp>
      <p:sp>
        <p:nvSpPr>
          <p:cNvPr id="20487" name="AutoShape 15"/>
          <p:cNvSpPr>
            <a:spLocks noChangeArrowheads="1"/>
          </p:cNvSpPr>
          <p:nvPr/>
        </p:nvSpPr>
        <p:spPr bwMode="auto">
          <a:xfrm>
            <a:off x="4884738" y="4538663"/>
            <a:ext cx="3844925" cy="1752600"/>
          </a:xfrm>
          <a:prstGeom prst="roundRect">
            <a:avLst>
              <a:gd name="adj" fmla="val 12477"/>
            </a:avLst>
          </a:prstGeom>
          <a:noFill/>
          <a:ln w="6350">
            <a:solidFill>
              <a:schemeClr val="tx1"/>
            </a:solidFill>
            <a:round/>
            <a:headEnd/>
            <a:tailEnd/>
          </a:ln>
        </p:spPr>
        <p:txBody>
          <a:bodyPr wrap="none" lIns="90478" tIns="44445" rIns="90478" bIns="44445" anchor="ctr"/>
          <a:lstStyle/>
          <a:p>
            <a:pPr eaLnBrk="0" hangingPunct="0"/>
            <a:r>
              <a:rPr lang="en-US" sz="2000" b="1"/>
              <a:t> </a:t>
            </a:r>
            <a:r>
              <a:rPr lang="en-US" sz="2000" b="1" u="sng"/>
              <a:t>CONTOH :</a:t>
            </a:r>
          </a:p>
          <a:p>
            <a:pPr eaLnBrk="0" hangingPunct="0">
              <a:buFontTx/>
              <a:buChar char="•"/>
            </a:pPr>
            <a:r>
              <a:rPr lang="en-US" sz="2000" b="1"/>
              <a:t> HAK ATAS MEREK</a:t>
            </a:r>
          </a:p>
          <a:p>
            <a:pPr eaLnBrk="0" hangingPunct="0"/>
            <a:r>
              <a:rPr lang="en-US" sz="2000" b="1"/>
              <a:t>  DAGANG</a:t>
            </a:r>
          </a:p>
          <a:p>
            <a:pPr eaLnBrk="0" hangingPunct="0">
              <a:buFontTx/>
              <a:buChar char="•"/>
            </a:pPr>
            <a:r>
              <a:rPr lang="en-US" sz="2000" b="1"/>
              <a:t> HAK PATEN</a:t>
            </a:r>
          </a:p>
          <a:p>
            <a:pPr eaLnBrk="0" hangingPunct="0">
              <a:buFontTx/>
              <a:buChar char="•"/>
            </a:pPr>
            <a:r>
              <a:rPr lang="en-US" sz="2000" b="1"/>
              <a:t> HAK CIPTA</a:t>
            </a:r>
          </a:p>
        </p:txBody>
      </p:sp>
      <p:cxnSp>
        <p:nvCxnSpPr>
          <p:cNvPr id="27" name="Straight Connector 26"/>
          <p:cNvCxnSpPr/>
          <p:nvPr/>
        </p:nvCxnSpPr>
        <p:spPr>
          <a:xfrm>
            <a:off x="2590800" y="2743200"/>
            <a:ext cx="41148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>
            <a:stCxn id="20484" idx="2"/>
          </p:cNvCxnSpPr>
          <p:nvPr/>
        </p:nvCxnSpPr>
        <p:spPr>
          <a:xfrm rot="5400000">
            <a:off x="4333875" y="2505075"/>
            <a:ext cx="47625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 rot="5400000">
            <a:off x="2352675" y="2981325"/>
            <a:ext cx="47625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 rot="5400000">
            <a:off x="6467475" y="2981325"/>
            <a:ext cx="47625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 rot="5400000">
            <a:off x="6467475" y="4276725"/>
            <a:ext cx="47625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 rot="5400000">
            <a:off x="2352675" y="4276725"/>
            <a:ext cx="47625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/>
        </p:nvCxnSpPr>
        <p:spPr>
          <a:xfrm rot="16200000" flipH="1">
            <a:off x="2424907" y="5415756"/>
            <a:ext cx="323850" cy="793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angle 2"/>
          <p:cNvSpPr txBox="1">
            <a:spLocks noChangeArrowheads="1"/>
          </p:cNvSpPr>
          <p:nvPr/>
        </p:nvSpPr>
        <p:spPr>
          <a:xfrm>
            <a:off x="457200" y="381000"/>
            <a:ext cx="8229600" cy="1000125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r>
              <a:rPr lang="en-US" sz="3200" b="1" kern="0" dirty="0">
                <a:solidFill>
                  <a:schemeClr val="tx2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B</a:t>
            </a:r>
            <a:r>
              <a:rPr lang="id-ID" sz="3200" b="1" kern="0" dirty="0">
                <a:solidFill>
                  <a:schemeClr val="tx2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3200" b="1" kern="0" dirty="0">
                <a:solidFill>
                  <a:schemeClr val="tx2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K</a:t>
            </a:r>
            <a:r>
              <a:rPr lang="id-ID" sz="3200" b="1" kern="0" dirty="0">
                <a:solidFill>
                  <a:schemeClr val="tx2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3200" b="1" kern="0" dirty="0">
                <a:solidFill>
                  <a:schemeClr val="tx2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P</a:t>
            </a:r>
          </a:p>
        </p:txBody>
      </p:sp>
    </p:spTree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8"/>
          <p:cNvSpPr>
            <a:spLocks noChangeArrowheads="1"/>
          </p:cNvSpPr>
          <p:nvPr/>
        </p:nvSpPr>
        <p:spPr bwMode="auto">
          <a:xfrm>
            <a:off x="1531938" y="381000"/>
            <a:ext cx="6080125" cy="681038"/>
          </a:xfrm>
          <a:prstGeom prst="rect">
            <a:avLst/>
          </a:prstGeom>
          <a:noFill/>
          <a:ln w="57150" cmpd="thickThin">
            <a:noFill/>
            <a:miter lim="800000"/>
            <a:headEnd/>
            <a:tailEnd/>
          </a:ln>
        </p:spPr>
        <p:txBody>
          <a:bodyPr wrap="none" lIns="90478" tIns="44445" rIns="90478" bIns="44445" anchor="ctr"/>
          <a:lstStyle/>
          <a:p>
            <a:pPr algn="ctr" eaLnBrk="0" hangingPunct="0"/>
            <a:r>
              <a:rPr lang="en-US" sz="3200" b="1"/>
              <a:t>J A S A</a:t>
            </a:r>
            <a:endParaRPr lang="en-US" sz="2000" b="1"/>
          </a:p>
        </p:txBody>
      </p:sp>
      <p:sp>
        <p:nvSpPr>
          <p:cNvPr id="6153" name="AutoShape 9"/>
          <p:cNvSpPr>
            <a:spLocks noChangeArrowheads="1"/>
          </p:cNvSpPr>
          <p:nvPr/>
        </p:nvSpPr>
        <p:spPr bwMode="auto">
          <a:xfrm>
            <a:off x="922338" y="1447800"/>
            <a:ext cx="7197725" cy="733425"/>
          </a:xfrm>
          <a:prstGeom prst="roundRect">
            <a:avLst>
              <a:gd name="adj" fmla="val 12477"/>
            </a:avLst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lIns="90478" tIns="44445" rIns="90478" bIns="44445" anchor="ctr"/>
          <a:lstStyle/>
          <a:p>
            <a:pPr algn="ctr" eaLnBrk="0" hangingPunct="0"/>
            <a:r>
              <a:rPr lang="en-US" sz="2000" b="1"/>
              <a:t>SETIAP KEGIATAN PELAYANAN BERDASARKAN</a:t>
            </a:r>
          </a:p>
          <a:p>
            <a:pPr algn="ctr" eaLnBrk="0" hangingPunct="0"/>
            <a:r>
              <a:rPr lang="en-US" sz="2000" b="1"/>
              <a:t>SUATU PERIKATAN/PERBUATAN HUKUM</a:t>
            </a:r>
          </a:p>
        </p:txBody>
      </p:sp>
      <p:sp>
        <p:nvSpPr>
          <p:cNvPr id="6154" name="AutoShape 10"/>
          <p:cNvSpPr>
            <a:spLocks noChangeArrowheads="1"/>
          </p:cNvSpPr>
          <p:nvPr/>
        </p:nvSpPr>
        <p:spPr bwMode="auto">
          <a:xfrm rot="16200000" flipH="1">
            <a:off x="4102100" y="546100"/>
            <a:ext cx="838200" cy="4165600"/>
          </a:xfrm>
          <a:prstGeom prst="rightArrow">
            <a:avLst>
              <a:gd name="adj1" fmla="val 62907"/>
              <a:gd name="adj2" fmla="val 57556"/>
            </a:avLst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vert="eaVert" wrap="none" lIns="90478" tIns="44445" rIns="90478" bIns="44445" anchor="ctr"/>
          <a:lstStyle/>
          <a:p>
            <a:pPr algn="ctr" eaLnBrk="0" hangingPunct="0"/>
            <a:r>
              <a:rPr lang="en-US" b="1"/>
              <a:t>YANG</a:t>
            </a:r>
          </a:p>
          <a:p>
            <a:pPr algn="ctr" eaLnBrk="0" hangingPunct="0"/>
            <a:r>
              <a:rPr lang="en-US" b="1"/>
              <a:t>MENYEBABKAN</a:t>
            </a:r>
          </a:p>
        </p:txBody>
      </p:sp>
      <p:sp>
        <p:nvSpPr>
          <p:cNvPr id="6155" name="AutoShape 11"/>
          <p:cNvSpPr>
            <a:spLocks noChangeArrowheads="1"/>
          </p:cNvSpPr>
          <p:nvPr/>
        </p:nvSpPr>
        <p:spPr bwMode="auto">
          <a:xfrm>
            <a:off x="2946400" y="3095625"/>
            <a:ext cx="3454400" cy="1171575"/>
          </a:xfrm>
          <a:prstGeom prst="roundRect">
            <a:avLst>
              <a:gd name="adj" fmla="val 12477"/>
            </a:avLst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lIns="90478" tIns="44445" rIns="90478" bIns="44445" anchor="ctr"/>
          <a:lstStyle/>
          <a:p>
            <a:pPr marL="228600" eaLnBrk="0" hangingPunct="0"/>
            <a:r>
              <a:rPr lang="en-US" b="1"/>
              <a:t>- SUATU BARANG;</a:t>
            </a:r>
          </a:p>
          <a:p>
            <a:pPr marL="228600" eaLnBrk="0" hangingPunct="0"/>
            <a:r>
              <a:rPr lang="en-US" b="1"/>
              <a:t>- FASILITAS;</a:t>
            </a:r>
          </a:p>
          <a:p>
            <a:pPr marL="228600" eaLnBrk="0" hangingPunct="0"/>
            <a:r>
              <a:rPr lang="en-US" b="1"/>
              <a:t>- KEMUDAHAN;</a:t>
            </a:r>
          </a:p>
          <a:p>
            <a:pPr marL="228600" eaLnBrk="0" hangingPunct="0"/>
            <a:r>
              <a:rPr lang="en-US" b="1"/>
              <a:t>- HAK</a:t>
            </a:r>
          </a:p>
        </p:txBody>
      </p:sp>
      <p:sp>
        <p:nvSpPr>
          <p:cNvPr id="6156" name="AutoShape 12"/>
          <p:cNvSpPr>
            <a:spLocks noChangeArrowheads="1"/>
          </p:cNvSpPr>
          <p:nvPr/>
        </p:nvSpPr>
        <p:spPr bwMode="auto">
          <a:xfrm>
            <a:off x="2895600" y="4343400"/>
            <a:ext cx="3505200" cy="471488"/>
          </a:xfrm>
          <a:prstGeom prst="roundRect">
            <a:avLst>
              <a:gd name="adj" fmla="val 12477"/>
            </a:avLst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lIns="90478" tIns="44445" rIns="90478" bIns="44445" anchor="ctr"/>
          <a:lstStyle/>
          <a:p>
            <a:pPr algn="ctr" eaLnBrk="0" hangingPunct="0"/>
            <a:r>
              <a:rPr lang="en-US" sz="2000" b="1"/>
              <a:t>TERSEDIA UNTUK DIPAKAI</a:t>
            </a:r>
          </a:p>
        </p:txBody>
      </p:sp>
      <p:sp>
        <p:nvSpPr>
          <p:cNvPr id="6157" name="AutoShape 13"/>
          <p:cNvSpPr>
            <a:spLocks noChangeArrowheads="1"/>
          </p:cNvSpPr>
          <p:nvPr/>
        </p:nvSpPr>
        <p:spPr bwMode="auto">
          <a:xfrm>
            <a:off x="795338" y="5495925"/>
            <a:ext cx="7434262" cy="1057275"/>
          </a:xfrm>
          <a:prstGeom prst="roundRect">
            <a:avLst>
              <a:gd name="adj" fmla="val 12477"/>
            </a:avLst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lIns="90478" tIns="44445" rIns="90478" bIns="44445" anchor="ctr"/>
          <a:lstStyle/>
          <a:p>
            <a:pPr algn="ctr" eaLnBrk="0" hangingPunct="0"/>
            <a:r>
              <a:rPr lang="en-US" sz="2000" b="1"/>
              <a:t>JASA YG DILAKUKAN UNTUK MENGHASILKAN</a:t>
            </a:r>
          </a:p>
          <a:p>
            <a:pPr algn="ctr" eaLnBrk="0" hangingPunct="0"/>
            <a:r>
              <a:rPr lang="en-US" sz="2000" b="1"/>
              <a:t> BARANG KARENA PESANAN ATAU PERMINTAAN</a:t>
            </a:r>
          </a:p>
          <a:p>
            <a:pPr algn="ctr" eaLnBrk="0" hangingPunct="0"/>
            <a:r>
              <a:rPr lang="en-US" sz="2000" b="1"/>
              <a:t>DGN BAHAN &amp; ATAS PETUNJUK DARI PEMESAN</a:t>
            </a:r>
          </a:p>
        </p:txBody>
      </p:sp>
      <p:sp>
        <p:nvSpPr>
          <p:cNvPr id="6159" name="AutoShape 15"/>
          <p:cNvSpPr>
            <a:spLocks noChangeArrowheads="1"/>
          </p:cNvSpPr>
          <p:nvPr/>
        </p:nvSpPr>
        <p:spPr bwMode="auto">
          <a:xfrm rot="16200000" flipH="1">
            <a:off x="4314825" y="3609975"/>
            <a:ext cx="514350" cy="3048000"/>
          </a:xfrm>
          <a:prstGeom prst="rightArrow">
            <a:avLst>
              <a:gd name="adj1" fmla="val 58481"/>
              <a:gd name="adj2" fmla="val 58801"/>
            </a:avLst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vert="eaVert" wrap="none" lIns="90478" tIns="44445" rIns="90478" bIns="44445" anchor="ctr"/>
          <a:lstStyle/>
          <a:p>
            <a:pPr algn="ctr" eaLnBrk="0" hangingPunct="0"/>
            <a:r>
              <a:rPr lang="en-US" b="1"/>
              <a:t>TERMASUK</a:t>
            </a:r>
          </a:p>
        </p:txBody>
      </p:sp>
    </p:spTree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1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1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1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2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61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61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770" decel="100000"/>
                                        <p:tgtEl>
                                          <p:spTgt spid="615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6" dur="770" decel="100000"/>
                                        <p:tgtEl>
                                          <p:spTgt spid="6159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3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6159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38" dur="770" fill="hold"/>
                                        <p:tgtEl>
                                          <p:spTgt spid="61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3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61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40" dur="770" fill="hold"/>
                                        <p:tgtEl>
                                          <p:spTgt spid="61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4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61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770" decel="100000"/>
                                        <p:tgtEl>
                                          <p:spTgt spid="615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7" dur="770" decel="100000"/>
                                        <p:tgtEl>
                                          <p:spTgt spid="6157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4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6157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49" dur="770" fill="hold"/>
                                        <p:tgtEl>
                                          <p:spTgt spid="61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5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61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51" dur="770" fill="hold"/>
                                        <p:tgtEl>
                                          <p:spTgt spid="61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5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61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53" grpId="0" animBg="1"/>
      <p:bldP spid="6154" grpId="0" animBg="1"/>
      <p:bldP spid="6155" grpId="0" animBg="1"/>
      <p:bldP spid="6156" grpId="0" animBg="1"/>
      <p:bldP spid="6157" grpId="0" animBg="1"/>
      <p:bldP spid="615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ChangeArrowheads="1"/>
          </p:cNvSpPr>
          <p:nvPr/>
        </p:nvSpPr>
        <p:spPr bwMode="auto">
          <a:xfrm>
            <a:off x="711200" y="5934075"/>
            <a:ext cx="1828800" cy="5143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1430" tIns="45715" rIns="91430" bIns="45715" anchor="ctr"/>
          <a:lstStyle/>
          <a:p>
            <a:endParaRPr lang="id-ID"/>
          </a:p>
        </p:txBody>
      </p:sp>
      <p:sp>
        <p:nvSpPr>
          <p:cNvPr id="22531" name="Rectangle 3"/>
          <p:cNvSpPr>
            <a:spLocks noChangeArrowheads="1"/>
          </p:cNvSpPr>
          <p:nvPr/>
        </p:nvSpPr>
        <p:spPr bwMode="auto">
          <a:xfrm>
            <a:off x="3149600" y="5934075"/>
            <a:ext cx="2844800" cy="5143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1430" tIns="45715" rIns="91430" bIns="45715" anchor="ctr"/>
          <a:lstStyle/>
          <a:p>
            <a:endParaRPr lang="id-ID"/>
          </a:p>
        </p:txBody>
      </p:sp>
      <p:sp>
        <p:nvSpPr>
          <p:cNvPr id="22532" name="Rectangle 4"/>
          <p:cNvSpPr>
            <a:spLocks noChangeArrowheads="1"/>
          </p:cNvSpPr>
          <p:nvPr/>
        </p:nvSpPr>
        <p:spPr bwMode="auto">
          <a:xfrm>
            <a:off x="711200" y="5934075"/>
            <a:ext cx="1828800" cy="5143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1430" tIns="45715" rIns="91430" bIns="45715" anchor="ctr"/>
          <a:lstStyle/>
          <a:p>
            <a:endParaRPr lang="id-ID"/>
          </a:p>
        </p:txBody>
      </p:sp>
      <p:sp>
        <p:nvSpPr>
          <p:cNvPr id="22533" name="Rectangle 5"/>
          <p:cNvSpPr>
            <a:spLocks noChangeArrowheads="1"/>
          </p:cNvSpPr>
          <p:nvPr/>
        </p:nvSpPr>
        <p:spPr bwMode="auto">
          <a:xfrm>
            <a:off x="3149600" y="5934075"/>
            <a:ext cx="2844800" cy="5143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1430" tIns="45715" rIns="91430" bIns="45715" anchor="ctr"/>
          <a:lstStyle/>
          <a:p>
            <a:endParaRPr lang="id-ID"/>
          </a:p>
        </p:txBody>
      </p:sp>
      <p:sp>
        <p:nvSpPr>
          <p:cNvPr id="22534" name="Rectangle 6"/>
          <p:cNvSpPr>
            <a:spLocks noChangeArrowheads="1"/>
          </p:cNvSpPr>
          <p:nvPr/>
        </p:nvSpPr>
        <p:spPr bwMode="auto">
          <a:xfrm>
            <a:off x="711200" y="6000750"/>
            <a:ext cx="1828800" cy="5143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1430" tIns="45715" rIns="91430" bIns="45715" anchor="ctr"/>
          <a:lstStyle/>
          <a:p>
            <a:endParaRPr lang="id-ID"/>
          </a:p>
        </p:txBody>
      </p:sp>
      <p:sp>
        <p:nvSpPr>
          <p:cNvPr id="22535" name="Rectangle 8"/>
          <p:cNvSpPr>
            <a:spLocks noChangeArrowheads="1"/>
          </p:cNvSpPr>
          <p:nvPr/>
        </p:nvSpPr>
        <p:spPr bwMode="auto">
          <a:xfrm>
            <a:off x="1435100" y="228600"/>
            <a:ext cx="6248400" cy="882650"/>
          </a:xfrm>
          <a:prstGeom prst="rect">
            <a:avLst/>
          </a:prstGeom>
          <a:noFill/>
          <a:ln w="57150" cmpd="thickThin">
            <a:noFill/>
            <a:miter lim="800000"/>
            <a:headEnd/>
            <a:tailEnd/>
          </a:ln>
        </p:spPr>
        <p:txBody>
          <a:bodyPr wrap="none" lIns="90478" tIns="44445" rIns="90478" bIns="44445" anchor="ctr"/>
          <a:lstStyle/>
          <a:p>
            <a:pPr algn="ctr" eaLnBrk="0" hangingPunct="0"/>
            <a:r>
              <a:rPr lang="en-US" sz="2400" b="1"/>
              <a:t>KELOMPOK JENIS BARANG YANG TIDAK</a:t>
            </a:r>
          </a:p>
          <a:p>
            <a:pPr algn="ctr" eaLnBrk="0" hangingPunct="0"/>
            <a:r>
              <a:rPr lang="en-US" sz="2400" b="1"/>
              <a:t>DIKENAKAN PPN</a:t>
            </a:r>
          </a:p>
        </p:txBody>
      </p:sp>
      <p:sp>
        <p:nvSpPr>
          <p:cNvPr id="71689" name="AutoShape 9"/>
          <p:cNvSpPr>
            <a:spLocks noChangeArrowheads="1"/>
          </p:cNvSpPr>
          <p:nvPr/>
        </p:nvSpPr>
        <p:spPr bwMode="auto">
          <a:xfrm>
            <a:off x="609600" y="2895600"/>
            <a:ext cx="7899400" cy="1223963"/>
          </a:xfrm>
          <a:prstGeom prst="roundRect">
            <a:avLst>
              <a:gd name="adj" fmla="val 12477"/>
            </a:avLst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lIns="90478" tIns="44445" rIns="90478" bIns="44445" anchor="ctr"/>
          <a:lstStyle/>
          <a:p>
            <a:pPr algn="ctr" eaLnBrk="0" hangingPunct="0"/>
            <a:r>
              <a:rPr lang="en-US" sz="1600" b="1"/>
              <a:t>BARANG-BARANG KEBUTUHAN POKOK YANG</a:t>
            </a:r>
            <a:r>
              <a:rPr lang="id-ID" sz="1600" b="1"/>
              <a:t> </a:t>
            </a:r>
            <a:r>
              <a:rPr lang="en-US" sz="1600" b="1"/>
              <a:t>SANGAT DIBUTUHKAN OLEH </a:t>
            </a:r>
            <a:endParaRPr lang="id-ID" sz="1600" b="1"/>
          </a:p>
          <a:p>
            <a:pPr algn="ctr" eaLnBrk="0" hangingPunct="0"/>
            <a:r>
              <a:rPr lang="en-US" sz="1600" b="1"/>
              <a:t>RAKYAT BANYAK, SEPERTI BERAS &amp; GABAH, JAGUNG, SAGU, KEDELAI, </a:t>
            </a:r>
            <a:endParaRPr lang="id-ID" sz="1600" b="1"/>
          </a:p>
          <a:p>
            <a:pPr algn="ctr" eaLnBrk="0" hangingPunct="0"/>
            <a:r>
              <a:rPr lang="en-US" sz="1600" b="1"/>
              <a:t>GARAM BAIK YG BERYODIUM MAUPUN YG TIDAK  BERYODIUM</a:t>
            </a:r>
            <a:r>
              <a:rPr lang="id-ID" sz="1600" b="1"/>
              <a:t>, </a:t>
            </a:r>
            <a:r>
              <a:rPr lang="en-US" sz="1600" i="1">
                <a:solidFill>
                  <a:srgbClr val="FF0000"/>
                </a:solidFill>
              </a:rPr>
              <a:t>daging segar</a:t>
            </a:r>
            <a:r>
              <a:rPr lang="id-ID" sz="1600" i="1">
                <a:solidFill>
                  <a:srgbClr val="FF0000"/>
                </a:solidFill>
              </a:rPr>
              <a:t>, </a:t>
            </a:r>
          </a:p>
          <a:p>
            <a:pPr algn="ctr" eaLnBrk="0" hangingPunct="0"/>
            <a:r>
              <a:rPr lang="en-US" sz="1600" i="1">
                <a:solidFill>
                  <a:srgbClr val="FF0000"/>
                </a:solidFill>
              </a:rPr>
              <a:t>Telur</a:t>
            </a:r>
            <a:r>
              <a:rPr lang="id-ID" sz="1600" i="1">
                <a:solidFill>
                  <a:srgbClr val="FF0000"/>
                </a:solidFill>
              </a:rPr>
              <a:t>, susu, buah segar, sayur segar</a:t>
            </a:r>
          </a:p>
        </p:txBody>
      </p:sp>
      <p:sp>
        <p:nvSpPr>
          <p:cNvPr id="71690" name="AutoShape 10"/>
          <p:cNvSpPr>
            <a:spLocks noChangeArrowheads="1"/>
          </p:cNvSpPr>
          <p:nvPr/>
        </p:nvSpPr>
        <p:spPr bwMode="auto">
          <a:xfrm>
            <a:off x="609600" y="4324350"/>
            <a:ext cx="7899400" cy="1162050"/>
          </a:xfrm>
          <a:prstGeom prst="roundRect">
            <a:avLst>
              <a:gd name="adj" fmla="val 12477"/>
            </a:avLst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lIns="90478" tIns="44445" rIns="90478" bIns="44445" anchor="ctr"/>
          <a:lstStyle/>
          <a:p>
            <a:pPr algn="ctr" eaLnBrk="0" hangingPunct="0"/>
            <a:r>
              <a:rPr lang="en-US" sz="1600" b="1"/>
              <a:t> MAKANAN DAN MINUMAN YG DISAJIKAN DI HOTEL,  </a:t>
            </a:r>
          </a:p>
          <a:p>
            <a:pPr algn="ctr" eaLnBrk="0" hangingPunct="0"/>
            <a:r>
              <a:rPr lang="en-US" sz="1600" b="1"/>
              <a:t>RUMAH MAKAN, WARUNG DAN SEJENISNYA</a:t>
            </a:r>
            <a:r>
              <a:rPr lang="id-ID" sz="1600" b="1"/>
              <a:t>, </a:t>
            </a:r>
            <a:r>
              <a:rPr lang="id-ID" sz="1600" b="1" i="1">
                <a:solidFill>
                  <a:srgbClr val="FF0000"/>
                </a:solidFill>
              </a:rPr>
              <a:t>katering</a:t>
            </a:r>
            <a:endParaRPr lang="en-US" sz="1600" b="1" i="1">
              <a:solidFill>
                <a:srgbClr val="FF0000"/>
              </a:solidFill>
            </a:endParaRPr>
          </a:p>
          <a:p>
            <a:pPr algn="ctr" eaLnBrk="0" hangingPunct="0"/>
            <a:r>
              <a:rPr lang="en-US" sz="1600" b="1"/>
              <a:t>(UNTUK MENGHINDARI PAJAK BERGANDA, KARENA </a:t>
            </a:r>
          </a:p>
          <a:p>
            <a:pPr algn="ctr" eaLnBrk="0" hangingPunct="0"/>
            <a:r>
              <a:rPr lang="en-US" sz="1600" b="1"/>
              <a:t>SUDAH MERUPAKAN OBYEK PAJAK DAERAH)</a:t>
            </a:r>
          </a:p>
        </p:txBody>
      </p:sp>
      <p:sp>
        <p:nvSpPr>
          <p:cNvPr id="71691" name="AutoShape 11"/>
          <p:cNvSpPr>
            <a:spLocks noChangeArrowheads="1"/>
          </p:cNvSpPr>
          <p:nvPr/>
        </p:nvSpPr>
        <p:spPr bwMode="auto">
          <a:xfrm>
            <a:off x="609600" y="5638800"/>
            <a:ext cx="7899400" cy="719138"/>
          </a:xfrm>
          <a:prstGeom prst="roundRect">
            <a:avLst>
              <a:gd name="adj" fmla="val 12477"/>
            </a:avLst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lIns="90478" tIns="44445" rIns="90478" bIns="44445" anchor="ctr"/>
          <a:lstStyle/>
          <a:p>
            <a:pPr algn="ctr" eaLnBrk="0" hangingPunct="0"/>
            <a:r>
              <a:rPr lang="en-US" sz="1600" b="1"/>
              <a:t>UANG, EMAS BATANGAN,  DAN </a:t>
            </a:r>
          </a:p>
          <a:p>
            <a:pPr algn="ctr" eaLnBrk="0" hangingPunct="0"/>
            <a:r>
              <a:rPr lang="en-US" sz="1600" b="1"/>
              <a:t>SURAT-SURAT BERHARGA</a:t>
            </a:r>
          </a:p>
        </p:txBody>
      </p:sp>
      <p:sp>
        <p:nvSpPr>
          <p:cNvPr id="71692" name="AutoShape 12"/>
          <p:cNvSpPr>
            <a:spLocks noChangeArrowheads="1"/>
          </p:cNvSpPr>
          <p:nvPr/>
        </p:nvSpPr>
        <p:spPr bwMode="auto">
          <a:xfrm>
            <a:off x="609600" y="1676400"/>
            <a:ext cx="7899400" cy="1066800"/>
          </a:xfrm>
          <a:prstGeom prst="roundRect">
            <a:avLst>
              <a:gd name="adj" fmla="val 12477"/>
            </a:avLst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lIns="90478" tIns="44445" rIns="90478" bIns="44445" anchor="ctr"/>
          <a:lstStyle/>
          <a:p>
            <a:pPr algn="ctr" eaLnBrk="0" hangingPunct="0"/>
            <a:r>
              <a:rPr lang="en-US" sz="1600" b="1"/>
              <a:t>BARANG HASIL PERTAMBANGAN ATAU HASIL</a:t>
            </a:r>
            <a:r>
              <a:rPr lang="id-ID" sz="1600" b="1"/>
              <a:t> </a:t>
            </a:r>
            <a:r>
              <a:rPr lang="en-US" sz="1600" b="1"/>
              <a:t> PENGEBORAN YANG DIAMBIL</a:t>
            </a:r>
            <a:endParaRPr lang="id-ID" sz="1600" b="1"/>
          </a:p>
          <a:p>
            <a:pPr algn="ctr" eaLnBrk="0" hangingPunct="0"/>
            <a:r>
              <a:rPr lang="en-US" sz="1600" b="1"/>
              <a:t> LANGSUNG DARI SUMBERNYA SEPERTI MINYAK MENTAH, GAS BUMI, </a:t>
            </a:r>
            <a:endParaRPr lang="id-ID" sz="1600" b="1"/>
          </a:p>
          <a:p>
            <a:pPr algn="ctr" eaLnBrk="0" hangingPunct="0"/>
            <a:r>
              <a:rPr lang="en-US" sz="1600" b="1"/>
              <a:t>BIJI BESI/TIMAH/EMAS</a:t>
            </a:r>
            <a:r>
              <a:rPr lang="id-ID" sz="1600" b="1"/>
              <a:t>, </a:t>
            </a:r>
            <a:r>
              <a:rPr lang="id-ID" sz="1600" b="1" i="1">
                <a:solidFill>
                  <a:srgbClr val="FF0000"/>
                </a:solidFill>
              </a:rPr>
              <a:t>batu bara, Galian C (</a:t>
            </a:r>
            <a:r>
              <a:rPr lang="en-US" sz="1600">
                <a:solidFill>
                  <a:srgbClr val="FF0000"/>
                </a:solidFill>
              </a:rPr>
              <a:t>asbes, batu tulis, batu setengah </a:t>
            </a:r>
          </a:p>
          <a:p>
            <a:pPr algn="ctr" eaLnBrk="0" hangingPunct="0"/>
            <a:r>
              <a:rPr lang="en-US" sz="1600">
                <a:solidFill>
                  <a:srgbClr val="FF0000"/>
                </a:solidFill>
              </a:rPr>
              <a:t>permata, batu kapur, batu apung, batu permata</a:t>
            </a:r>
            <a:r>
              <a:rPr lang="id-ID" sz="1600">
                <a:solidFill>
                  <a:srgbClr val="FF0000"/>
                </a:solidFill>
              </a:rPr>
              <a:t> dll)</a:t>
            </a:r>
            <a:endParaRPr lang="en-US" sz="1600" b="1">
              <a:solidFill>
                <a:srgbClr val="FF0000"/>
              </a:solidFill>
            </a:endParaRPr>
          </a:p>
        </p:txBody>
      </p:sp>
      <p:sp>
        <p:nvSpPr>
          <p:cNvPr id="22540" name="Slide Number Placeholder 1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A7CA71CC-33A5-4D0F-AF3F-54DBCA501A2B}" type="slidenum">
              <a:rPr lang="en-US">
                <a:latin typeface="Arial" charset="0"/>
              </a:rPr>
              <a:pPr/>
              <a:t>8</a:t>
            </a:fld>
            <a:endParaRPr lang="en-US">
              <a:latin typeface="Arial" charset="0"/>
            </a:endParaRPr>
          </a:p>
        </p:txBody>
      </p:sp>
    </p:spTree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9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9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1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2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9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689" grpId="0" animBg="1"/>
      <p:bldP spid="71690" grpId="0" animBg="1"/>
      <p:bldP spid="71691" grpId="0" animBg="1"/>
      <p:bldP spid="7169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ChangeArrowheads="1"/>
          </p:cNvSpPr>
          <p:nvPr/>
        </p:nvSpPr>
        <p:spPr bwMode="auto">
          <a:xfrm>
            <a:off x="711200" y="5648325"/>
            <a:ext cx="1828800" cy="5143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1430" tIns="45715" rIns="91430" bIns="45715" anchor="ctr"/>
          <a:lstStyle/>
          <a:p>
            <a:endParaRPr lang="id-ID"/>
          </a:p>
        </p:txBody>
      </p:sp>
      <p:sp>
        <p:nvSpPr>
          <p:cNvPr id="23555" name="Rectangle 3"/>
          <p:cNvSpPr>
            <a:spLocks noChangeArrowheads="1"/>
          </p:cNvSpPr>
          <p:nvPr/>
        </p:nvSpPr>
        <p:spPr bwMode="auto">
          <a:xfrm>
            <a:off x="3149600" y="5648325"/>
            <a:ext cx="2844800" cy="5143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1430" tIns="45715" rIns="91430" bIns="45715" anchor="ctr"/>
          <a:lstStyle/>
          <a:p>
            <a:endParaRPr lang="id-ID"/>
          </a:p>
        </p:txBody>
      </p:sp>
      <p:sp>
        <p:nvSpPr>
          <p:cNvPr id="23556" name="Rectangle 4"/>
          <p:cNvSpPr>
            <a:spLocks noChangeArrowheads="1"/>
          </p:cNvSpPr>
          <p:nvPr/>
        </p:nvSpPr>
        <p:spPr bwMode="auto">
          <a:xfrm>
            <a:off x="711200" y="5648325"/>
            <a:ext cx="1828800" cy="5143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1430" tIns="45715" rIns="91430" bIns="45715" anchor="ctr"/>
          <a:lstStyle/>
          <a:p>
            <a:endParaRPr lang="id-ID"/>
          </a:p>
        </p:txBody>
      </p:sp>
      <p:sp>
        <p:nvSpPr>
          <p:cNvPr id="23557" name="Rectangle 5"/>
          <p:cNvSpPr>
            <a:spLocks noChangeArrowheads="1"/>
          </p:cNvSpPr>
          <p:nvPr/>
        </p:nvSpPr>
        <p:spPr bwMode="auto">
          <a:xfrm>
            <a:off x="3149600" y="5648325"/>
            <a:ext cx="2844800" cy="5143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1430" tIns="45715" rIns="91430" bIns="45715" anchor="ctr"/>
          <a:lstStyle/>
          <a:p>
            <a:endParaRPr lang="id-ID"/>
          </a:p>
        </p:txBody>
      </p:sp>
      <p:sp>
        <p:nvSpPr>
          <p:cNvPr id="72711" name="AutoShape 7" descr="50%"/>
          <p:cNvSpPr>
            <a:spLocks noChangeArrowheads="1"/>
          </p:cNvSpPr>
          <p:nvPr/>
        </p:nvSpPr>
        <p:spPr bwMode="auto">
          <a:xfrm>
            <a:off x="719138" y="1662113"/>
            <a:ext cx="7705725" cy="285750"/>
          </a:xfrm>
          <a:prstGeom prst="roundRect">
            <a:avLst>
              <a:gd name="adj" fmla="val 12477"/>
            </a:avLst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lIns="90478" tIns="44445" rIns="90478" bIns="44445" anchor="ctr"/>
          <a:lstStyle/>
          <a:p>
            <a:pPr algn="ctr" eaLnBrk="0" hangingPunct="0"/>
            <a:r>
              <a:rPr lang="en-US" sz="1400" b="1"/>
              <a:t>Jasa Di Bidang Pelayanan Kesehatan Medik, Seperti Dokter Umum , Dokter Spesialis</a:t>
            </a:r>
          </a:p>
        </p:txBody>
      </p:sp>
      <p:sp>
        <p:nvSpPr>
          <p:cNvPr id="72712" name="AutoShape 8" descr="50%"/>
          <p:cNvSpPr>
            <a:spLocks noChangeArrowheads="1"/>
          </p:cNvSpPr>
          <p:nvPr/>
        </p:nvSpPr>
        <p:spPr bwMode="auto">
          <a:xfrm>
            <a:off x="719138" y="3871913"/>
            <a:ext cx="7705725" cy="277812"/>
          </a:xfrm>
          <a:prstGeom prst="roundRect">
            <a:avLst>
              <a:gd name="adj" fmla="val 12477"/>
            </a:avLst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lIns="90478" tIns="44445" rIns="90478" bIns="44445" anchor="ctr"/>
          <a:lstStyle/>
          <a:p>
            <a:pPr algn="ctr" eaLnBrk="0" hangingPunct="0"/>
            <a:r>
              <a:rPr lang="en-US" sz="1400" b="1"/>
              <a:t>Jasa Di Bidang Penyiaran Yang Bukan Bersifat Iklan</a:t>
            </a:r>
          </a:p>
        </p:txBody>
      </p:sp>
      <p:sp>
        <p:nvSpPr>
          <p:cNvPr id="72713" name="AutoShape 9" descr="50%"/>
          <p:cNvSpPr>
            <a:spLocks noChangeArrowheads="1"/>
          </p:cNvSpPr>
          <p:nvPr/>
        </p:nvSpPr>
        <p:spPr bwMode="auto">
          <a:xfrm>
            <a:off x="719138" y="1947863"/>
            <a:ext cx="7705725" cy="387350"/>
          </a:xfrm>
          <a:prstGeom prst="roundRect">
            <a:avLst>
              <a:gd name="adj" fmla="val 12477"/>
            </a:avLst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lIns="90478" tIns="44445" rIns="90478" bIns="44445" anchor="ctr"/>
          <a:lstStyle/>
          <a:p>
            <a:pPr algn="ctr" eaLnBrk="0" hangingPunct="0"/>
            <a:r>
              <a:rPr lang="en-US" sz="1400" b="1"/>
              <a:t>Jasa Di Bidang Pelayanan Sosial, Seperti Panti Asuhan,</a:t>
            </a:r>
            <a:r>
              <a:rPr lang="id-ID" sz="1400" b="1"/>
              <a:t> </a:t>
            </a:r>
            <a:r>
              <a:rPr lang="en-US" sz="1400" b="1"/>
              <a:t>Jasa Pemakaman</a:t>
            </a:r>
            <a:r>
              <a:rPr lang="id-ID" sz="1400" b="1"/>
              <a:t>,</a:t>
            </a:r>
          </a:p>
          <a:p>
            <a:pPr algn="ctr" eaLnBrk="0" hangingPunct="0"/>
            <a:r>
              <a:rPr lang="id-ID" sz="1400" b="1">
                <a:solidFill>
                  <a:srgbClr val="FF0000"/>
                </a:solidFill>
              </a:rPr>
              <a:t>Pemadam Kebakaran, Jasa Tempat Olahraga Non Komersial</a:t>
            </a:r>
            <a:r>
              <a:rPr lang="en-US" sz="1400" b="1">
                <a:solidFill>
                  <a:srgbClr val="FF0000"/>
                </a:solidFill>
              </a:rPr>
              <a:t> </a:t>
            </a:r>
          </a:p>
        </p:txBody>
      </p:sp>
      <p:sp>
        <p:nvSpPr>
          <p:cNvPr id="72714" name="AutoShape 10" descr="50%"/>
          <p:cNvSpPr>
            <a:spLocks noChangeArrowheads="1"/>
          </p:cNvSpPr>
          <p:nvPr/>
        </p:nvSpPr>
        <p:spPr bwMode="auto">
          <a:xfrm>
            <a:off x="719138" y="2344738"/>
            <a:ext cx="7705725" cy="219075"/>
          </a:xfrm>
          <a:prstGeom prst="roundRect">
            <a:avLst>
              <a:gd name="adj" fmla="val 12477"/>
            </a:avLst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lIns="90478" tIns="44445" rIns="90478" bIns="44445" anchor="ctr"/>
          <a:lstStyle/>
          <a:p>
            <a:pPr algn="ctr" eaLnBrk="0" hangingPunct="0"/>
            <a:r>
              <a:rPr lang="en-US" sz="1400" b="1"/>
              <a:t>Jasa Di Bidang Pengiriman Surat Dengan Perangko</a:t>
            </a:r>
          </a:p>
        </p:txBody>
      </p:sp>
      <p:sp>
        <p:nvSpPr>
          <p:cNvPr id="72715" name="AutoShape 11" descr="50%"/>
          <p:cNvSpPr>
            <a:spLocks noChangeArrowheads="1"/>
          </p:cNvSpPr>
          <p:nvPr/>
        </p:nvSpPr>
        <p:spPr bwMode="auto">
          <a:xfrm>
            <a:off x="719138" y="2566988"/>
            <a:ext cx="7705725" cy="390525"/>
          </a:xfrm>
          <a:prstGeom prst="roundRect">
            <a:avLst>
              <a:gd name="adj" fmla="val 12477"/>
            </a:avLst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lIns="90478" tIns="44445" rIns="90478" bIns="44445" anchor="ctr"/>
          <a:lstStyle/>
          <a:p>
            <a:pPr algn="ctr" eaLnBrk="0" hangingPunct="0"/>
            <a:r>
              <a:rPr lang="en-US" sz="1400" b="1"/>
              <a:t>JASA </a:t>
            </a:r>
            <a:r>
              <a:rPr lang="id-ID" sz="1400" b="1"/>
              <a:t>Keuangan </a:t>
            </a:r>
            <a:r>
              <a:rPr lang="en-US" sz="1400"/>
              <a:t>Di Bidang Perbankan, Asuransi, Dan Sewa </a:t>
            </a:r>
          </a:p>
          <a:p>
            <a:pPr algn="ctr" eaLnBrk="0" hangingPunct="0"/>
            <a:r>
              <a:rPr lang="en-US" sz="1400"/>
              <a:t>Guna Usaha Dengan Hak Opsi</a:t>
            </a:r>
            <a:r>
              <a:rPr lang="id-ID" sz="1400" b="1"/>
              <a:t>, </a:t>
            </a:r>
            <a:r>
              <a:rPr lang="id-ID" sz="1400" b="1" i="1">
                <a:solidFill>
                  <a:srgbClr val="FF0000"/>
                </a:solidFill>
              </a:rPr>
              <a:t>Termasuk sistem  Syariah</a:t>
            </a:r>
            <a:endParaRPr lang="en-US" sz="1400" b="1" i="1">
              <a:solidFill>
                <a:srgbClr val="FF0000"/>
              </a:solidFill>
            </a:endParaRPr>
          </a:p>
        </p:txBody>
      </p:sp>
      <p:sp>
        <p:nvSpPr>
          <p:cNvPr id="72716" name="AutoShape 12" descr="50%"/>
          <p:cNvSpPr>
            <a:spLocks noChangeArrowheads="1"/>
          </p:cNvSpPr>
          <p:nvPr/>
        </p:nvSpPr>
        <p:spPr bwMode="auto">
          <a:xfrm>
            <a:off x="719138" y="3198813"/>
            <a:ext cx="7705725" cy="247650"/>
          </a:xfrm>
          <a:prstGeom prst="roundRect">
            <a:avLst>
              <a:gd name="adj" fmla="val 12477"/>
            </a:avLst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lIns="90478" tIns="44445" rIns="90478" bIns="44445" anchor="ctr"/>
          <a:lstStyle/>
          <a:p>
            <a:pPr algn="ctr" eaLnBrk="0" hangingPunct="0"/>
            <a:r>
              <a:rPr lang="en-US" sz="1400" b="1"/>
              <a:t>Jasa Keagamaan, </a:t>
            </a:r>
            <a:r>
              <a:rPr lang="en-US" sz="1400"/>
              <a:t>Seperti Pemberian Khotbah,</a:t>
            </a:r>
            <a:r>
              <a:rPr lang="id-ID" sz="1400"/>
              <a:t> </a:t>
            </a:r>
            <a:r>
              <a:rPr lang="en-US" sz="1400"/>
              <a:t>Atau Dakwah</a:t>
            </a:r>
          </a:p>
        </p:txBody>
      </p:sp>
      <p:sp>
        <p:nvSpPr>
          <p:cNvPr id="72717" name="AutoShape 13" descr="50%"/>
          <p:cNvSpPr>
            <a:spLocks noChangeArrowheads="1"/>
          </p:cNvSpPr>
          <p:nvPr/>
        </p:nvSpPr>
        <p:spPr bwMode="auto">
          <a:xfrm>
            <a:off x="719138" y="3454400"/>
            <a:ext cx="7705725" cy="219075"/>
          </a:xfrm>
          <a:prstGeom prst="roundRect">
            <a:avLst>
              <a:gd name="adj" fmla="val 12477"/>
            </a:avLst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lIns="90478" tIns="44445" rIns="90478" bIns="44445" anchor="ctr"/>
          <a:lstStyle/>
          <a:p>
            <a:pPr algn="ctr" eaLnBrk="0" hangingPunct="0"/>
            <a:r>
              <a:rPr lang="en-US" sz="1400" b="1"/>
              <a:t>Jasa Pendidikan </a:t>
            </a:r>
            <a:r>
              <a:rPr lang="id-ID" sz="1400" b="1"/>
              <a:t> (sekolah maupun luar sekolah)</a:t>
            </a:r>
            <a:endParaRPr lang="en-US" sz="1400" b="1"/>
          </a:p>
        </p:txBody>
      </p:sp>
      <p:sp>
        <p:nvSpPr>
          <p:cNvPr id="72718" name="AutoShape 14" descr="50%"/>
          <p:cNvSpPr>
            <a:spLocks noChangeArrowheads="1"/>
          </p:cNvSpPr>
          <p:nvPr/>
        </p:nvSpPr>
        <p:spPr bwMode="auto">
          <a:xfrm>
            <a:off x="719138" y="3678238"/>
            <a:ext cx="7705725" cy="193675"/>
          </a:xfrm>
          <a:prstGeom prst="roundRect">
            <a:avLst>
              <a:gd name="adj" fmla="val 12477"/>
            </a:avLst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lIns="90478" tIns="44445" rIns="90478" bIns="44445" anchor="ctr"/>
          <a:lstStyle/>
          <a:p>
            <a:pPr algn="ctr" eaLnBrk="0" hangingPunct="0"/>
            <a:r>
              <a:rPr lang="en-US" sz="1400" b="1"/>
              <a:t>Jasa Kesenian Dan Hiburan</a:t>
            </a:r>
          </a:p>
        </p:txBody>
      </p:sp>
      <p:sp>
        <p:nvSpPr>
          <p:cNvPr id="72719" name="AutoShape 15" descr="50%"/>
          <p:cNvSpPr>
            <a:spLocks noChangeArrowheads="1"/>
          </p:cNvSpPr>
          <p:nvPr/>
        </p:nvSpPr>
        <p:spPr bwMode="auto">
          <a:xfrm>
            <a:off x="719138" y="4386263"/>
            <a:ext cx="7705725" cy="247650"/>
          </a:xfrm>
          <a:prstGeom prst="roundRect">
            <a:avLst>
              <a:gd name="adj" fmla="val 12477"/>
            </a:avLst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lIns="90478" tIns="44445" rIns="90478" bIns="44445" anchor="ctr"/>
          <a:lstStyle/>
          <a:p>
            <a:pPr algn="ctr" eaLnBrk="0" hangingPunct="0"/>
            <a:r>
              <a:rPr lang="en-US" sz="1400" b="1"/>
              <a:t>Jasa Tenaga Kerja, </a:t>
            </a:r>
            <a:r>
              <a:rPr lang="id-ID" sz="1400" b="1"/>
              <a:t>termasuk </a:t>
            </a:r>
            <a:r>
              <a:rPr lang="en-US" sz="1400" b="1"/>
              <a:t> Jasa </a:t>
            </a:r>
            <a:r>
              <a:rPr lang="id-ID" sz="1400" b="1"/>
              <a:t> </a:t>
            </a:r>
            <a:r>
              <a:rPr lang="en-US" sz="1400" b="1"/>
              <a:t>Penyelenggaraan Latihan Bagi Tenaga Kerja </a:t>
            </a:r>
          </a:p>
        </p:txBody>
      </p:sp>
      <p:sp>
        <p:nvSpPr>
          <p:cNvPr id="72720" name="AutoShape 16" descr="50%"/>
          <p:cNvSpPr>
            <a:spLocks noChangeArrowheads="1"/>
          </p:cNvSpPr>
          <p:nvPr/>
        </p:nvSpPr>
        <p:spPr bwMode="auto">
          <a:xfrm>
            <a:off x="719138" y="4157663"/>
            <a:ext cx="7705725" cy="247650"/>
          </a:xfrm>
          <a:prstGeom prst="roundRect">
            <a:avLst>
              <a:gd name="adj" fmla="val 12477"/>
            </a:avLst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lIns="90478" tIns="44445" rIns="90478" bIns="44445" anchor="ctr"/>
          <a:lstStyle/>
          <a:p>
            <a:pPr algn="ctr" eaLnBrk="0" hangingPunct="0"/>
            <a:r>
              <a:rPr lang="en-US" sz="1400" b="1"/>
              <a:t>Jasa Angkutan Umum Di Darat Dan Di Air</a:t>
            </a:r>
            <a:r>
              <a:rPr lang="id-ID" sz="1400" b="1"/>
              <a:t>, </a:t>
            </a:r>
            <a:r>
              <a:rPr lang="id-ID" sz="1400" b="1" i="1">
                <a:solidFill>
                  <a:srgbClr val="FF0000"/>
                </a:solidFill>
              </a:rPr>
              <a:t>Angkutan Udara LN</a:t>
            </a:r>
            <a:r>
              <a:rPr lang="en-US" sz="1400" b="1" i="1">
                <a:solidFill>
                  <a:srgbClr val="FF0000"/>
                </a:solidFill>
              </a:rPr>
              <a:t> </a:t>
            </a:r>
          </a:p>
        </p:txBody>
      </p:sp>
      <p:sp>
        <p:nvSpPr>
          <p:cNvPr id="23568" name="Rectangle 17"/>
          <p:cNvSpPr>
            <a:spLocks noChangeArrowheads="1"/>
          </p:cNvSpPr>
          <p:nvPr/>
        </p:nvSpPr>
        <p:spPr bwMode="auto">
          <a:xfrm>
            <a:off x="1663700" y="533400"/>
            <a:ext cx="5791200" cy="500063"/>
          </a:xfrm>
          <a:prstGeom prst="rect">
            <a:avLst/>
          </a:prstGeom>
          <a:noFill/>
          <a:ln w="57150" cmpd="thickThin">
            <a:noFill/>
            <a:miter lim="800000"/>
            <a:headEnd/>
            <a:tailEnd/>
          </a:ln>
        </p:spPr>
        <p:txBody>
          <a:bodyPr wrap="none" lIns="90478" tIns="44445" rIns="90478" bIns="44445" anchor="ctr"/>
          <a:lstStyle/>
          <a:p>
            <a:pPr algn="ctr" eaLnBrk="0" hangingPunct="0"/>
            <a:r>
              <a:rPr lang="en-US" sz="2600" b="1"/>
              <a:t>JENIS JASA YANG TIDAK DIKENAKAN PPN</a:t>
            </a:r>
          </a:p>
        </p:txBody>
      </p:sp>
      <p:sp>
        <p:nvSpPr>
          <p:cNvPr id="72722" name="AutoShape 18" descr="50%"/>
          <p:cNvSpPr>
            <a:spLocks noChangeArrowheads="1"/>
          </p:cNvSpPr>
          <p:nvPr/>
        </p:nvSpPr>
        <p:spPr bwMode="auto">
          <a:xfrm>
            <a:off x="719138" y="4641850"/>
            <a:ext cx="7705725" cy="247650"/>
          </a:xfrm>
          <a:prstGeom prst="roundRect">
            <a:avLst>
              <a:gd name="adj" fmla="val 12477"/>
            </a:avLst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lIns="90478" tIns="44445" rIns="90478" bIns="44445" anchor="ctr"/>
          <a:lstStyle/>
          <a:p>
            <a:pPr algn="ctr" eaLnBrk="0" hangingPunct="0"/>
            <a:r>
              <a:rPr lang="en-US" sz="1400" b="1"/>
              <a:t>Jasa Perhotelan, Seperti Persewaan Kamar Di Hotel, Motel, Losmen Dan Hostel</a:t>
            </a:r>
          </a:p>
        </p:txBody>
      </p:sp>
      <p:sp>
        <p:nvSpPr>
          <p:cNvPr id="72723" name="AutoShape 19" descr="50%"/>
          <p:cNvSpPr>
            <a:spLocks noChangeArrowheads="1"/>
          </p:cNvSpPr>
          <p:nvPr/>
        </p:nvSpPr>
        <p:spPr bwMode="auto">
          <a:xfrm>
            <a:off x="719138" y="4892675"/>
            <a:ext cx="7705725" cy="390525"/>
          </a:xfrm>
          <a:prstGeom prst="roundRect">
            <a:avLst>
              <a:gd name="adj" fmla="val 12477"/>
            </a:avLst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lIns="90478" tIns="44445" rIns="90478" bIns="44445" anchor="ctr"/>
          <a:lstStyle/>
          <a:p>
            <a:pPr algn="ctr" eaLnBrk="0" hangingPunct="0"/>
            <a:r>
              <a:rPr lang="en-US" sz="1400" b="1"/>
              <a:t>Jasa Yang Disediakan Oleh Pemerintah Dalam Rangka</a:t>
            </a:r>
          </a:p>
          <a:p>
            <a:pPr algn="ctr" eaLnBrk="0" hangingPunct="0"/>
            <a:r>
              <a:rPr lang="en-US" sz="1400" b="1"/>
              <a:t>Menjalankan Pemerintahan Secara Umum</a:t>
            </a:r>
          </a:p>
        </p:txBody>
      </p:sp>
      <p:sp>
        <p:nvSpPr>
          <p:cNvPr id="21" name="AutoShape 12" descr="50%"/>
          <p:cNvSpPr>
            <a:spLocks noChangeArrowheads="1"/>
          </p:cNvSpPr>
          <p:nvPr/>
        </p:nvSpPr>
        <p:spPr bwMode="auto">
          <a:xfrm>
            <a:off x="714375" y="2957513"/>
            <a:ext cx="7705725" cy="223837"/>
          </a:xfrm>
          <a:prstGeom prst="roundRect">
            <a:avLst>
              <a:gd name="adj" fmla="val 12477"/>
            </a:avLst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lIns="90478" tIns="44445" rIns="90478" bIns="44445" anchor="ctr"/>
          <a:lstStyle/>
          <a:p>
            <a:pPr algn="ctr" eaLnBrk="0" hangingPunct="0"/>
            <a:r>
              <a:rPr lang="en-US" sz="1400" b="1"/>
              <a:t>jasa asuransi</a:t>
            </a:r>
            <a:endParaRPr lang="en-US" sz="1400"/>
          </a:p>
        </p:txBody>
      </p:sp>
      <p:sp>
        <p:nvSpPr>
          <p:cNvPr id="22" name="AutoShape 12" descr="50%"/>
          <p:cNvSpPr>
            <a:spLocks noChangeArrowheads="1"/>
          </p:cNvSpPr>
          <p:nvPr/>
        </p:nvSpPr>
        <p:spPr bwMode="auto">
          <a:xfrm>
            <a:off x="714375" y="5286375"/>
            <a:ext cx="7705725" cy="261938"/>
          </a:xfrm>
          <a:prstGeom prst="roundRect">
            <a:avLst>
              <a:gd name="adj" fmla="val 12477"/>
            </a:avLst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lIns="90478" tIns="44445" rIns="90478" bIns="44445" anchor="ctr"/>
          <a:lstStyle/>
          <a:p>
            <a:pPr algn="ctr" eaLnBrk="0" hangingPunct="0"/>
            <a:r>
              <a:rPr lang="en-US" sz="1400" b="1" i="1">
                <a:solidFill>
                  <a:srgbClr val="FF0000"/>
                </a:solidFill>
              </a:rPr>
              <a:t>Jasa penyediaan tempat parkir</a:t>
            </a:r>
            <a:endParaRPr lang="en-US" sz="1400">
              <a:solidFill>
                <a:srgbClr val="FF0000"/>
              </a:solidFill>
            </a:endParaRPr>
          </a:p>
        </p:txBody>
      </p:sp>
      <p:sp>
        <p:nvSpPr>
          <p:cNvPr id="23" name="AutoShape 12" descr="50%"/>
          <p:cNvSpPr>
            <a:spLocks noChangeArrowheads="1"/>
          </p:cNvSpPr>
          <p:nvPr/>
        </p:nvSpPr>
        <p:spPr bwMode="auto">
          <a:xfrm>
            <a:off x="714375" y="5548313"/>
            <a:ext cx="7705725" cy="261937"/>
          </a:xfrm>
          <a:prstGeom prst="roundRect">
            <a:avLst>
              <a:gd name="adj" fmla="val 12477"/>
            </a:avLst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lIns="90478" tIns="44445" rIns="90478" bIns="44445" anchor="ctr"/>
          <a:lstStyle/>
          <a:p>
            <a:pPr algn="ctr" eaLnBrk="0" hangingPunct="0"/>
            <a:r>
              <a:rPr lang="en-US" sz="1400" b="1" i="1">
                <a:solidFill>
                  <a:srgbClr val="FF0000"/>
                </a:solidFill>
              </a:rPr>
              <a:t>Jasa telepon umum dengan menggunakan uang logam</a:t>
            </a:r>
            <a:endParaRPr lang="en-US" sz="1400">
              <a:solidFill>
                <a:srgbClr val="FF0000"/>
              </a:solidFill>
            </a:endParaRPr>
          </a:p>
        </p:txBody>
      </p:sp>
      <p:sp>
        <p:nvSpPr>
          <p:cNvPr id="24" name="AutoShape 12" descr="50%"/>
          <p:cNvSpPr>
            <a:spLocks noChangeArrowheads="1"/>
          </p:cNvSpPr>
          <p:nvPr/>
        </p:nvSpPr>
        <p:spPr bwMode="auto">
          <a:xfrm>
            <a:off x="714375" y="5792788"/>
            <a:ext cx="7705725" cy="261937"/>
          </a:xfrm>
          <a:prstGeom prst="roundRect">
            <a:avLst>
              <a:gd name="adj" fmla="val 12477"/>
            </a:avLst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lIns="90478" tIns="44445" rIns="90478" bIns="44445" anchor="ctr"/>
          <a:lstStyle/>
          <a:p>
            <a:pPr algn="ctr" eaLnBrk="0" hangingPunct="0"/>
            <a:r>
              <a:rPr lang="en-US" sz="1400" b="1" i="1">
                <a:solidFill>
                  <a:srgbClr val="FF0000"/>
                </a:solidFill>
              </a:rPr>
              <a:t>Jasa pengiriman uang dengan wesel pos</a:t>
            </a:r>
            <a:endParaRPr lang="en-US" sz="1400">
              <a:solidFill>
                <a:srgbClr val="FF0000"/>
              </a:solidFill>
            </a:endParaRPr>
          </a:p>
        </p:txBody>
      </p:sp>
      <p:sp>
        <p:nvSpPr>
          <p:cNvPr id="25" name="AutoShape 12" descr="50%"/>
          <p:cNvSpPr>
            <a:spLocks noChangeArrowheads="1"/>
          </p:cNvSpPr>
          <p:nvPr/>
        </p:nvSpPr>
        <p:spPr bwMode="auto">
          <a:xfrm>
            <a:off x="714375" y="6062663"/>
            <a:ext cx="7705725" cy="261937"/>
          </a:xfrm>
          <a:prstGeom prst="roundRect">
            <a:avLst>
              <a:gd name="adj" fmla="val 12477"/>
            </a:avLst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lIns="90478" tIns="44445" rIns="90478" bIns="44445" anchor="ctr"/>
          <a:lstStyle/>
          <a:p>
            <a:pPr algn="ctr" eaLnBrk="0" hangingPunct="0"/>
            <a:r>
              <a:rPr lang="en-US" sz="1400" b="1" i="1">
                <a:solidFill>
                  <a:srgbClr val="FF0000"/>
                </a:solidFill>
              </a:rPr>
              <a:t>jasa boga atau katering</a:t>
            </a:r>
            <a:endParaRPr lang="en-US" sz="140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spd="slow">
    <p:pull dir="ru"/>
    <p:sndAc>
      <p:endSnd/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727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727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727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727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727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727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2" dur="500"/>
                                        <p:tgtEl>
                                          <p:spTgt spid="727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7" dur="500"/>
                                        <p:tgtEl>
                                          <p:spTgt spid="727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2" dur="500"/>
                                        <p:tgtEl>
                                          <p:spTgt spid="727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7" dur="500"/>
                                        <p:tgtEl>
                                          <p:spTgt spid="727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2" dur="500"/>
                                        <p:tgtEl>
                                          <p:spTgt spid="727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7" dur="500"/>
                                        <p:tgtEl>
                                          <p:spTgt spid="727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 nodeType="clickPar">
                      <p:stCondLst>
                        <p:cond delay="indefinite"/>
                      </p:stCondLst>
                      <p:childTnLst>
                        <p:par>
                          <p:cTn id="6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 nodeType="clickPar">
                      <p:stCondLst>
                        <p:cond delay="indefinite"/>
                      </p:stCondLst>
                      <p:childTnLst>
                        <p:par>
                          <p:cTn id="7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 nodeType="clickPar">
                      <p:stCondLst>
                        <p:cond delay="indefinite"/>
                      </p:stCondLst>
                      <p:childTnLst>
                        <p:par>
                          <p:cTn id="7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8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 nodeType="clickPar">
                      <p:stCondLst>
                        <p:cond delay="indefinite"/>
                      </p:stCondLst>
                      <p:childTnLst>
                        <p:par>
                          <p:cTn id="8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8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711" grpId="0" animBg="1"/>
      <p:bldP spid="72712" grpId="0" animBg="1"/>
      <p:bldP spid="72713" grpId="0" animBg="1"/>
      <p:bldP spid="72714" grpId="0" animBg="1"/>
      <p:bldP spid="72715" grpId="0" animBg="1"/>
      <p:bldP spid="72716" grpId="0" animBg="1"/>
      <p:bldP spid="72717" grpId="0" animBg="1"/>
      <p:bldP spid="72718" grpId="0" animBg="1"/>
      <p:bldP spid="72719" grpId="0" animBg="1"/>
      <p:bldP spid="72720" grpId="0" animBg="1"/>
      <p:bldP spid="72722" grpId="0" animBg="1"/>
      <p:bldP spid="72723" grpId="0" animBg="1"/>
      <p:bldP spid="21" grpId="0" animBg="1"/>
      <p:bldP spid="22" grpId="0" animBg="1"/>
      <p:bldP spid="23" grpId="0" animBg="1"/>
      <p:bldP spid="24" grpId="0" animBg="1"/>
      <p:bldP spid="2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ChangeArrowheads="1"/>
          </p:cNvSpPr>
          <p:nvPr/>
        </p:nvSpPr>
        <p:spPr bwMode="auto">
          <a:xfrm>
            <a:off x="261938" y="6191250"/>
            <a:ext cx="1828800" cy="5143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1430" tIns="45715" rIns="91430" bIns="45715" anchor="ctr"/>
          <a:lstStyle/>
          <a:p>
            <a:endParaRPr lang="id-ID"/>
          </a:p>
        </p:txBody>
      </p:sp>
      <p:sp>
        <p:nvSpPr>
          <p:cNvPr id="24579" name="Rectangle 3"/>
          <p:cNvSpPr>
            <a:spLocks noChangeArrowheads="1"/>
          </p:cNvSpPr>
          <p:nvPr/>
        </p:nvSpPr>
        <p:spPr bwMode="auto">
          <a:xfrm>
            <a:off x="2700338" y="6191250"/>
            <a:ext cx="2844800" cy="5143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1430" tIns="45715" rIns="91430" bIns="45715" anchor="ctr"/>
          <a:lstStyle/>
          <a:p>
            <a:endParaRPr lang="id-ID"/>
          </a:p>
        </p:txBody>
      </p:sp>
      <p:sp>
        <p:nvSpPr>
          <p:cNvPr id="24580" name="Rectangle 4"/>
          <p:cNvSpPr>
            <a:spLocks noChangeArrowheads="1"/>
          </p:cNvSpPr>
          <p:nvPr/>
        </p:nvSpPr>
        <p:spPr bwMode="auto">
          <a:xfrm>
            <a:off x="261938" y="6191250"/>
            <a:ext cx="1828800" cy="5143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1430" tIns="45715" rIns="91430" bIns="45715" anchor="ctr"/>
          <a:lstStyle/>
          <a:p>
            <a:endParaRPr lang="id-ID"/>
          </a:p>
        </p:txBody>
      </p:sp>
      <p:sp>
        <p:nvSpPr>
          <p:cNvPr id="24581" name="Rectangle 5"/>
          <p:cNvSpPr>
            <a:spLocks noChangeArrowheads="1"/>
          </p:cNvSpPr>
          <p:nvPr/>
        </p:nvSpPr>
        <p:spPr bwMode="auto">
          <a:xfrm>
            <a:off x="2700338" y="6191250"/>
            <a:ext cx="2844800" cy="5143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1430" tIns="45715" rIns="91430" bIns="45715" anchor="ctr"/>
          <a:lstStyle/>
          <a:p>
            <a:endParaRPr lang="id-ID"/>
          </a:p>
        </p:txBody>
      </p:sp>
      <p:sp>
        <p:nvSpPr>
          <p:cNvPr id="24582" name="Rectangle 8"/>
          <p:cNvSpPr>
            <a:spLocks noChangeArrowheads="1"/>
          </p:cNvSpPr>
          <p:nvPr/>
        </p:nvSpPr>
        <p:spPr bwMode="auto">
          <a:xfrm>
            <a:off x="1066800" y="304800"/>
            <a:ext cx="7264400" cy="849313"/>
          </a:xfrm>
          <a:prstGeom prst="rect">
            <a:avLst/>
          </a:prstGeom>
          <a:noFill/>
          <a:ln w="57150" cmpd="thickThin">
            <a:noFill/>
            <a:miter lim="800000"/>
            <a:headEnd/>
            <a:tailEnd/>
          </a:ln>
        </p:spPr>
        <p:txBody>
          <a:bodyPr lIns="90478" tIns="44445" rIns="90478" bIns="44445" anchor="ctr"/>
          <a:lstStyle/>
          <a:p>
            <a:pPr algn="ctr" eaLnBrk="0" hangingPunct="0"/>
            <a:r>
              <a:rPr lang="en-US" sz="2200" b="1"/>
              <a:t>OBJEK PAJAK : PENGERTIAN PENYERAHAN BKP</a:t>
            </a:r>
          </a:p>
        </p:txBody>
      </p:sp>
      <p:sp>
        <p:nvSpPr>
          <p:cNvPr id="24583" name="AutoShape 9"/>
          <p:cNvSpPr>
            <a:spLocks noChangeArrowheads="1"/>
          </p:cNvSpPr>
          <p:nvPr/>
        </p:nvSpPr>
        <p:spPr bwMode="auto">
          <a:xfrm>
            <a:off x="871538" y="1524000"/>
            <a:ext cx="7500937" cy="509588"/>
          </a:xfrm>
          <a:prstGeom prst="roundRect">
            <a:avLst>
              <a:gd name="adj" fmla="val 12477"/>
            </a:avLst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lIns="90478" tIns="44445" rIns="90478" bIns="44445" anchor="ctr"/>
          <a:lstStyle/>
          <a:p>
            <a:pPr algn="ctr" eaLnBrk="0" hangingPunct="0"/>
            <a:r>
              <a:rPr lang="en-US" sz="1400" b="1"/>
              <a:t>PENYERAHAN HAK ATAS BKP Karena SUATU</a:t>
            </a:r>
          </a:p>
          <a:p>
            <a:pPr algn="ctr" eaLnBrk="0" hangingPunct="0"/>
            <a:r>
              <a:rPr lang="en-US" sz="1400" b="1"/>
              <a:t> Perjanjian, Mis : Jual Beli, Tukar Menukar, Jual Beli Dengan Angsuran</a:t>
            </a:r>
          </a:p>
        </p:txBody>
      </p:sp>
      <p:sp>
        <p:nvSpPr>
          <p:cNvPr id="24584" name="AutoShape 10"/>
          <p:cNvSpPr>
            <a:spLocks noChangeArrowheads="1"/>
          </p:cNvSpPr>
          <p:nvPr/>
        </p:nvSpPr>
        <p:spPr bwMode="auto">
          <a:xfrm>
            <a:off x="879475" y="2105025"/>
            <a:ext cx="7502525" cy="504825"/>
          </a:xfrm>
          <a:prstGeom prst="roundRect">
            <a:avLst>
              <a:gd name="adj" fmla="val 12477"/>
            </a:avLst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lIns="90478" tIns="44445" rIns="90478" bIns="44445" anchor="ctr"/>
          <a:lstStyle/>
          <a:p>
            <a:pPr algn="ctr" eaLnBrk="0" hangingPunct="0">
              <a:tabLst>
                <a:tab pos="3938588" algn="l"/>
              </a:tabLst>
            </a:pPr>
            <a:endParaRPr lang="en-US" sz="1600" b="1"/>
          </a:p>
          <a:p>
            <a:pPr algn="ctr" eaLnBrk="0" hangingPunct="0">
              <a:tabLst>
                <a:tab pos="3938588" algn="l"/>
              </a:tabLst>
            </a:pPr>
            <a:r>
              <a:rPr lang="en-US" sz="1400" b="1"/>
              <a:t>Pengalihan Bkp Oleh Karena Suatu Perjanjian</a:t>
            </a:r>
          </a:p>
          <a:p>
            <a:pPr algn="ctr" eaLnBrk="0" hangingPunct="0">
              <a:tabLst>
                <a:tab pos="3938588" algn="l"/>
              </a:tabLst>
            </a:pPr>
            <a:r>
              <a:rPr lang="en-US" sz="1400" b="1"/>
              <a:t> Sewa Beli, Atau  Perjanjian Leasing Dgn Hak Opsi</a:t>
            </a:r>
          </a:p>
          <a:p>
            <a:pPr algn="ctr">
              <a:tabLst>
                <a:tab pos="3938588" algn="l"/>
              </a:tabLst>
            </a:pPr>
            <a:endParaRPr lang="en-US" sz="1400" b="1"/>
          </a:p>
        </p:txBody>
      </p:sp>
      <p:sp>
        <p:nvSpPr>
          <p:cNvPr id="24585" name="AutoShape 11"/>
          <p:cNvSpPr>
            <a:spLocks noChangeArrowheads="1"/>
          </p:cNvSpPr>
          <p:nvPr/>
        </p:nvSpPr>
        <p:spPr bwMode="auto">
          <a:xfrm>
            <a:off x="879475" y="2676525"/>
            <a:ext cx="7502525" cy="428625"/>
          </a:xfrm>
          <a:prstGeom prst="roundRect">
            <a:avLst>
              <a:gd name="adj" fmla="val 12477"/>
            </a:avLst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lIns="90478" tIns="44445" rIns="90478" bIns="44445" anchor="ctr"/>
          <a:lstStyle/>
          <a:p>
            <a:pPr algn="ctr" eaLnBrk="0" hangingPunct="0"/>
            <a:r>
              <a:rPr lang="en-US" sz="1400" b="1"/>
              <a:t>Penyerahan Bkp Kepada Pedagang  Perantara </a:t>
            </a:r>
          </a:p>
          <a:p>
            <a:pPr algn="ctr" eaLnBrk="0" hangingPunct="0"/>
            <a:r>
              <a:rPr lang="en-US" sz="1400" b="1"/>
              <a:t>(Komisioner), Atau Melalui  Juru Lelang</a:t>
            </a:r>
          </a:p>
        </p:txBody>
      </p:sp>
      <p:sp>
        <p:nvSpPr>
          <p:cNvPr id="24586" name="AutoShape 12"/>
          <p:cNvSpPr>
            <a:spLocks noChangeArrowheads="1"/>
          </p:cNvSpPr>
          <p:nvPr/>
        </p:nvSpPr>
        <p:spPr bwMode="auto">
          <a:xfrm>
            <a:off x="879475" y="3176588"/>
            <a:ext cx="7502525" cy="509587"/>
          </a:xfrm>
          <a:prstGeom prst="roundRect">
            <a:avLst>
              <a:gd name="adj" fmla="val 12477"/>
            </a:avLst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lIns="90478" tIns="44445" rIns="90478" bIns="44445" anchor="ctr"/>
          <a:lstStyle/>
          <a:p>
            <a:pPr algn="ctr" eaLnBrk="0" hangingPunct="0"/>
            <a:r>
              <a:rPr lang="en-US" sz="1400" b="1"/>
              <a:t>Pemakaian Sendiri &amp; Pemberian Cuma-cuma Atas Bkp, Seperti Pemberian Contoh Barang Untuk Promosi Kepada Relasi Atau Pembeli </a:t>
            </a:r>
          </a:p>
        </p:txBody>
      </p:sp>
      <p:sp>
        <p:nvSpPr>
          <p:cNvPr id="24587" name="AutoShape 13"/>
          <p:cNvSpPr>
            <a:spLocks noChangeArrowheads="1"/>
          </p:cNvSpPr>
          <p:nvPr/>
        </p:nvSpPr>
        <p:spPr bwMode="auto">
          <a:xfrm>
            <a:off x="879475" y="3810000"/>
            <a:ext cx="7502525" cy="652463"/>
          </a:xfrm>
          <a:prstGeom prst="roundRect">
            <a:avLst>
              <a:gd name="adj" fmla="val 12477"/>
            </a:avLst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lIns="90478" tIns="44445" rIns="90478" bIns="44445" anchor="ctr"/>
          <a:lstStyle/>
          <a:p>
            <a:pPr algn="ctr" eaLnBrk="0" hangingPunct="0"/>
            <a:endParaRPr lang="en-US" sz="1600" b="1"/>
          </a:p>
          <a:p>
            <a:pPr algn="ctr" eaLnBrk="0" hangingPunct="0"/>
            <a:r>
              <a:rPr lang="en-US" sz="1400" b="1"/>
              <a:t>Persediaan Bkp &amp; Aktiva Yg Menurut Tujuan</a:t>
            </a:r>
            <a:r>
              <a:rPr lang="id-ID" sz="1400" b="1"/>
              <a:t> </a:t>
            </a:r>
            <a:r>
              <a:rPr lang="en-US" sz="1400" b="1"/>
              <a:t> Semula Tidak Untuk  Diperjual Belikan </a:t>
            </a:r>
            <a:endParaRPr lang="id-ID" sz="1400" b="1"/>
          </a:p>
          <a:p>
            <a:pPr algn="ctr" eaLnBrk="0" hangingPunct="0"/>
            <a:r>
              <a:rPr lang="en-US" sz="1400" b="1"/>
              <a:t>Yg Masih Tersisa Pada Saat Pembubaran Perusahaan,</a:t>
            </a:r>
          </a:p>
          <a:p>
            <a:pPr algn="ctr" eaLnBrk="0" hangingPunct="0"/>
            <a:r>
              <a:rPr lang="en-US" sz="1400" b="1"/>
              <a:t> Sepanjang Ppn Atas Perolehan Aktiva Tsb.</a:t>
            </a:r>
            <a:r>
              <a:rPr lang="id-ID" sz="1400" b="1"/>
              <a:t> </a:t>
            </a:r>
            <a:r>
              <a:rPr lang="en-US" sz="1400" b="1"/>
              <a:t> Menurut Ketentuan Dapat Dikreditkan</a:t>
            </a:r>
            <a:endParaRPr lang="en-US" sz="1600" b="1"/>
          </a:p>
          <a:p>
            <a:pPr algn="ctr"/>
            <a:endParaRPr lang="en-US" sz="1600" b="1"/>
          </a:p>
        </p:txBody>
      </p:sp>
      <p:sp>
        <p:nvSpPr>
          <p:cNvPr id="24588" name="AutoShape 14"/>
          <p:cNvSpPr>
            <a:spLocks noChangeArrowheads="1"/>
          </p:cNvSpPr>
          <p:nvPr/>
        </p:nvSpPr>
        <p:spPr bwMode="auto">
          <a:xfrm>
            <a:off x="879475" y="4533900"/>
            <a:ext cx="7502525" cy="504825"/>
          </a:xfrm>
          <a:prstGeom prst="roundRect">
            <a:avLst>
              <a:gd name="adj" fmla="val 12477"/>
            </a:avLst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lIns="90478" tIns="44445" rIns="90478" bIns="44445" anchor="ctr"/>
          <a:lstStyle/>
          <a:p>
            <a:pPr algn="ctr" eaLnBrk="0" hangingPunct="0"/>
            <a:r>
              <a:rPr lang="en-US" sz="1400" b="1"/>
              <a:t>Penyerahan Bkp Dari Pusat Ke Cabang Atau</a:t>
            </a:r>
          </a:p>
          <a:p>
            <a:pPr algn="ctr" eaLnBrk="0" hangingPunct="0"/>
            <a:r>
              <a:rPr lang="en-US" sz="1400" b="1"/>
              <a:t> Sebaliknya &amp; Penyerahan Bkp Antar Cabang</a:t>
            </a:r>
          </a:p>
        </p:txBody>
      </p:sp>
      <p:sp>
        <p:nvSpPr>
          <p:cNvPr id="24589" name="AutoShape 15"/>
          <p:cNvSpPr>
            <a:spLocks noChangeArrowheads="1"/>
          </p:cNvSpPr>
          <p:nvPr/>
        </p:nvSpPr>
        <p:spPr bwMode="auto">
          <a:xfrm>
            <a:off x="879475" y="5105400"/>
            <a:ext cx="7502525" cy="390525"/>
          </a:xfrm>
          <a:prstGeom prst="roundRect">
            <a:avLst>
              <a:gd name="adj" fmla="val 12477"/>
            </a:avLst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lIns="90478" tIns="44445" rIns="90478" bIns="44445" anchor="ctr"/>
          <a:lstStyle/>
          <a:p>
            <a:pPr algn="ctr" eaLnBrk="0" hangingPunct="0"/>
            <a:r>
              <a:rPr lang="en-US" sz="1400" b="1"/>
              <a:t>Penyerahan Bkp Secara Konsinyasi</a:t>
            </a:r>
          </a:p>
        </p:txBody>
      </p:sp>
      <p:sp>
        <p:nvSpPr>
          <p:cNvPr id="24590" name="AutoShape 13"/>
          <p:cNvSpPr>
            <a:spLocks noChangeArrowheads="1"/>
          </p:cNvSpPr>
          <p:nvPr/>
        </p:nvSpPr>
        <p:spPr bwMode="auto">
          <a:xfrm>
            <a:off x="836613" y="5605463"/>
            <a:ext cx="7502525" cy="1143000"/>
          </a:xfrm>
          <a:prstGeom prst="roundRect">
            <a:avLst>
              <a:gd name="adj" fmla="val 12477"/>
            </a:avLst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lIns="90478" tIns="44445" rIns="90478" bIns="44445" anchor="ctr"/>
          <a:lstStyle/>
          <a:p>
            <a:pPr algn="ctr"/>
            <a:r>
              <a:rPr lang="id-ID" sz="1600" i="1">
                <a:solidFill>
                  <a:srgbClr val="FF0000"/>
                </a:solidFill>
              </a:rPr>
              <a:t>P</a:t>
            </a:r>
            <a:r>
              <a:rPr lang="en-US" sz="1600" i="1">
                <a:solidFill>
                  <a:srgbClr val="FF0000"/>
                </a:solidFill>
              </a:rPr>
              <a:t>enyerahan Barang Kena Pajak oleh Pengusaha Kena Pajak dalam rangka</a:t>
            </a:r>
            <a:endParaRPr lang="id-ID" sz="1600" i="1">
              <a:solidFill>
                <a:srgbClr val="FF0000"/>
              </a:solidFill>
            </a:endParaRPr>
          </a:p>
          <a:p>
            <a:pPr algn="ctr"/>
            <a:r>
              <a:rPr lang="en-US" sz="1600" i="1">
                <a:solidFill>
                  <a:srgbClr val="FF0000"/>
                </a:solidFill>
              </a:rPr>
              <a:t> perjanjian pembiayaan yang dilakukan berdasarkan prinsip syariah, </a:t>
            </a:r>
            <a:endParaRPr lang="id-ID" sz="1600" i="1">
              <a:solidFill>
                <a:srgbClr val="FF0000"/>
              </a:solidFill>
            </a:endParaRPr>
          </a:p>
          <a:p>
            <a:pPr algn="ctr"/>
            <a:r>
              <a:rPr lang="en-US" sz="1600" i="1">
                <a:solidFill>
                  <a:srgbClr val="FF0000"/>
                </a:solidFill>
              </a:rPr>
              <a:t>yang penyerahannya dianggap langsung dari Pengusaha Kena Pajak kepada </a:t>
            </a:r>
            <a:endParaRPr lang="id-ID" sz="1600" i="1">
              <a:solidFill>
                <a:srgbClr val="FF0000"/>
              </a:solidFill>
            </a:endParaRPr>
          </a:p>
          <a:p>
            <a:pPr algn="ctr"/>
            <a:r>
              <a:rPr lang="en-US" sz="1600" i="1">
                <a:solidFill>
                  <a:srgbClr val="FF0000"/>
                </a:solidFill>
              </a:rPr>
              <a:t>pihak yang membutuhkan Barang Kena Pajak</a:t>
            </a:r>
            <a:endParaRPr lang="en-US" sz="1600" b="1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spd="slow">
    <p:cover dir="ld"/>
    <p:sndAc>
      <p:endSnd/>
    </p:sndAc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3"/>
          <p:cNvSpPr>
            <a:spLocks noChangeArrowheads="1"/>
          </p:cNvSpPr>
          <p:nvPr/>
        </p:nvSpPr>
        <p:spPr bwMode="auto">
          <a:xfrm>
            <a:off x="2782888" y="5802313"/>
            <a:ext cx="2986087" cy="5461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1430" tIns="45715" rIns="91430" bIns="45715" anchor="ctr"/>
          <a:lstStyle/>
          <a:p>
            <a:endParaRPr lang="id-ID"/>
          </a:p>
        </p:txBody>
      </p:sp>
      <p:sp>
        <p:nvSpPr>
          <p:cNvPr id="25603" name="Rectangle 5"/>
          <p:cNvSpPr>
            <a:spLocks noChangeArrowheads="1"/>
          </p:cNvSpPr>
          <p:nvPr/>
        </p:nvSpPr>
        <p:spPr bwMode="auto">
          <a:xfrm>
            <a:off x="2782888" y="5802313"/>
            <a:ext cx="2986087" cy="5461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1430" tIns="45715" rIns="91430" bIns="45715" anchor="ctr"/>
          <a:lstStyle/>
          <a:p>
            <a:endParaRPr lang="id-ID"/>
          </a:p>
        </p:txBody>
      </p:sp>
      <p:sp>
        <p:nvSpPr>
          <p:cNvPr id="25604" name="Rectangle 6"/>
          <p:cNvSpPr>
            <a:spLocks noChangeArrowheads="1"/>
          </p:cNvSpPr>
          <p:nvPr/>
        </p:nvSpPr>
        <p:spPr bwMode="auto">
          <a:xfrm>
            <a:off x="2782888" y="5802313"/>
            <a:ext cx="2986087" cy="5461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1430" tIns="45715" rIns="91430" bIns="45715" anchor="ctr"/>
          <a:lstStyle/>
          <a:p>
            <a:endParaRPr lang="id-ID"/>
          </a:p>
        </p:txBody>
      </p:sp>
      <p:sp>
        <p:nvSpPr>
          <p:cNvPr id="25605" name="Rectangle 7"/>
          <p:cNvSpPr>
            <a:spLocks noChangeArrowheads="1"/>
          </p:cNvSpPr>
          <p:nvPr/>
        </p:nvSpPr>
        <p:spPr bwMode="auto">
          <a:xfrm>
            <a:off x="958850" y="228600"/>
            <a:ext cx="7213600" cy="909638"/>
          </a:xfrm>
          <a:prstGeom prst="rect">
            <a:avLst/>
          </a:prstGeom>
          <a:noFill/>
          <a:ln w="57150" cmpd="thickThin">
            <a:noFill/>
            <a:miter lim="800000"/>
            <a:headEnd/>
            <a:tailEnd/>
          </a:ln>
        </p:spPr>
        <p:txBody>
          <a:bodyPr wrap="none" lIns="90478" tIns="44445" rIns="90478" bIns="44445" anchor="ctr"/>
          <a:lstStyle/>
          <a:p>
            <a:pPr algn="ctr" eaLnBrk="0" hangingPunct="0"/>
            <a:r>
              <a:rPr lang="en-US" sz="2000" b="1"/>
              <a:t>Bukan Obyek Pajak</a:t>
            </a:r>
          </a:p>
          <a:p>
            <a:pPr algn="ctr" eaLnBrk="0" hangingPunct="0"/>
            <a:r>
              <a:rPr lang="en-US" sz="2000" b="1"/>
              <a:t>BUKAN PENGERTIAN PENYERAHAN BKP</a:t>
            </a:r>
          </a:p>
        </p:txBody>
      </p:sp>
      <p:sp>
        <p:nvSpPr>
          <p:cNvPr id="25606" name="AutoShape 8"/>
          <p:cNvSpPr>
            <a:spLocks noChangeArrowheads="1"/>
          </p:cNvSpPr>
          <p:nvPr/>
        </p:nvSpPr>
        <p:spPr bwMode="auto">
          <a:xfrm>
            <a:off x="531813" y="1641475"/>
            <a:ext cx="7951787" cy="606425"/>
          </a:xfrm>
          <a:prstGeom prst="roundRect">
            <a:avLst>
              <a:gd name="adj" fmla="val 12477"/>
            </a:avLst>
          </a:prstGeom>
          <a:noFill/>
          <a:ln w="3175">
            <a:solidFill>
              <a:schemeClr val="tx1"/>
            </a:solidFill>
            <a:round/>
            <a:headEnd/>
            <a:tailEnd/>
          </a:ln>
        </p:spPr>
        <p:txBody>
          <a:bodyPr wrap="none" lIns="90478" tIns="44445" rIns="90478" bIns="44445" anchor="ctr"/>
          <a:lstStyle/>
          <a:p>
            <a:pPr algn="ctr" eaLnBrk="0" hangingPunct="0"/>
            <a:r>
              <a:rPr lang="en-US" sz="1600" b="1"/>
              <a:t>PENYERAHAN BKP KEPADA MAKELAR</a:t>
            </a:r>
          </a:p>
          <a:p>
            <a:pPr algn="ctr" eaLnBrk="0" hangingPunct="0"/>
            <a:r>
              <a:rPr lang="en-US" sz="1600" b="1"/>
              <a:t>SEBAGAIMANA DIMAKSUD DLM  KUHD</a:t>
            </a:r>
          </a:p>
        </p:txBody>
      </p:sp>
      <p:sp>
        <p:nvSpPr>
          <p:cNvPr id="25607" name="AutoShape 9"/>
          <p:cNvSpPr>
            <a:spLocks noChangeArrowheads="1"/>
          </p:cNvSpPr>
          <p:nvPr/>
        </p:nvSpPr>
        <p:spPr bwMode="auto">
          <a:xfrm>
            <a:off x="546100" y="2355850"/>
            <a:ext cx="7937500" cy="606425"/>
          </a:xfrm>
          <a:prstGeom prst="roundRect">
            <a:avLst>
              <a:gd name="adj" fmla="val 12477"/>
            </a:avLst>
          </a:prstGeom>
          <a:noFill/>
          <a:ln w="3175">
            <a:solidFill>
              <a:schemeClr val="tx1"/>
            </a:solidFill>
            <a:round/>
            <a:headEnd/>
            <a:tailEnd/>
          </a:ln>
        </p:spPr>
        <p:txBody>
          <a:bodyPr wrap="none" lIns="90478" tIns="44445" rIns="90478" bIns="44445" anchor="ctr"/>
          <a:lstStyle/>
          <a:p>
            <a:pPr algn="ctr" eaLnBrk="0" hangingPunct="0"/>
            <a:r>
              <a:rPr lang="en-US" b="1"/>
              <a:t>PENYERAHAN BKP UNTUK JAMINAN UTANG PIUTANG</a:t>
            </a:r>
          </a:p>
        </p:txBody>
      </p:sp>
      <p:sp>
        <p:nvSpPr>
          <p:cNvPr id="25608" name="AutoShape 10"/>
          <p:cNvSpPr>
            <a:spLocks noChangeArrowheads="1"/>
          </p:cNvSpPr>
          <p:nvPr/>
        </p:nvSpPr>
        <p:spPr bwMode="auto">
          <a:xfrm>
            <a:off x="533400" y="3048000"/>
            <a:ext cx="7924800" cy="985838"/>
          </a:xfrm>
          <a:prstGeom prst="roundRect">
            <a:avLst>
              <a:gd name="adj" fmla="val 12477"/>
            </a:avLst>
          </a:prstGeom>
          <a:noFill/>
          <a:ln w="3175">
            <a:solidFill>
              <a:schemeClr val="tx1"/>
            </a:solidFill>
            <a:round/>
            <a:headEnd/>
            <a:tailEnd/>
          </a:ln>
        </p:spPr>
        <p:txBody>
          <a:bodyPr wrap="none" lIns="90478" tIns="44445" rIns="90478" bIns="44445" anchor="ctr"/>
          <a:lstStyle/>
          <a:p>
            <a:pPr algn="ctr" eaLnBrk="0" hangingPunct="0"/>
            <a:r>
              <a:rPr lang="en-US" b="1"/>
              <a:t>Penyerahan Bkp Dari Pusat Ke Cabang</a:t>
            </a:r>
            <a:r>
              <a:rPr lang="id-ID" b="1"/>
              <a:t> </a:t>
            </a:r>
            <a:r>
              <a:rPr lang="en-US" b="1"/>
              <a:t> Atau Sebaliknya &amp;</a:t>
            </a:r>
            <a:endParaRPr lang="id-ID" b="1"/>
          </a:p>
          <a:p>
            <a:pPr algn="ctr" eaLnBrk="0" hangingPunct="0"/>
            <a:r>
              <a:rPr lang="en-US" b="1"/>
              <a:t> Penyerahan  ANTAR</a:t>
            </a:r>
            <a:r>
              <a:rPr lang="id-ID" b="1"/>
              <a:t> </a:t>
            </a:r>
            <a:r>
              <a:rPr lang="en-US" b="1"/>
              <a:t> Cabang,  Dalam Hal Pkp Telah Memperoleh </a:t>
            </a:r>
          </a:p>
          <a:p>
            <a:pPr algn="ctr" eaLnBrk="0" hangingPunct="0"/>
            <a:r>
              <a:rPr lang="en-US" b="1"/>
              <a:t>Ijin Pemusatan Tempat Pajak Terutang</a:t>
            </a:r>
            <a:r>
              <a:rPr lang="id-ID" b="1"/>
              <a:t> </a:t>
            </a:r>
            <a:r>
              <a:rPr lang="en-US" b="1"/>
              <a:t>Dari Direktur Jenderal Pajak</a:t>
            </a:r>
          </a:p>
        </p:txBody>
      </p:sp>
      <p:sp>
        <p:nvSpPr>
          <p:cNvPr id="25609" name="AutoShape 10"/>
          <p:cNvSpPr>
            <a:spLocks noChangeArrowheads="1"/>
          </p:cNvSpPr>
          <p:nvPr/>
        </p:nvSpPr>
        <p:spPr bwMode="auto">
          <a:xfrm>
            <a:off x="531813" y="4186238"/>
            <a:ext cx="7951787" cy="1062037"/>
          </a:xfrm>
          <a:prstGeom prst="roundRect">
            <a:avLst>
              <a:gd name="adj" fmla="val 12477"/>
            </a:avLst>
          </a:prstGeom>
          <a:noFill/>
          <a:ln w="3175">
            <a:solidFill>
              <a:schemeClr val="tx1"/>
            </a:solidFill>
            <a:round/>
            <a:headEnd/>
            <a:tailEnd/>
          </a:ln>
        </p:spPr>
        <p:txBody>
          <a:bodyPr wrap="none" lIns="90478" tIns="44445" rIns="90478" bIns="44445" anchor="ctr"/>
          <a:lstStyle/>
          <a:p>
            <a:pPr algn="ctr" eaLnBrk="0" hangingPunct="0"/>
            <a:r>
              <a:rPr lang="en-US" i="1">
                <a:solidFill>
                  <a:srgbClr val="FF0000"/>
                </a:solidFill>
              </a:rPr>
              <a:t>pengalihan Barang Kena Pajak dalam rangka penggabungan, peleburan,</a:t>
            </a:r>
            <a:endParaRPr lang="id-ID" i="1">
              <a:solidFill>
                <a:srgbClr val="FF0000"/>
              </a:solidFill>
            </a:endParaRPr>
          </a:p>
          <a:p>
            <a:pPr algn="ctr" eaLnBrk="0" hangingPunct="0"/>
            <a:r>
              <a:rPr lang="en-US" i="1">
                <a:solidFill>
                  <a:srgbClr val="FF0000"/>
                </a:solidFill>
              </a:rPr>
              <a:t> pemekaran, pemecahan, dan pengambilalihan</a:t>
            </a:r>
            <a:r>
              <a:rPr lang="id-ID" i="1">
                <a:solidFill>
                  <a:srgbClr val="FF0000"/>
                </a:solidFill>
              </a:rPr>
              <a:t> </a:t>
            </a:r>
            <a:r>
              <a:rPr lang="en-US" i="1">
                <a:solidFill>
                  <a:srgbClr val="FF0000"/>
                </a:solidFill>
              </a:rPr>
              <a:t>usaha dengan syarat pihak </a:t>
            </a:r>
            <a:endParaRPr lang="id-ID" i="1">
              <a:solidFill>
                <a:srgbClr val="FF0000"/>
              </a:solidFill>
            </a:endParaRPr>
          </a:p>
          <a:p>
            <a:pPr algn="ctr" eaLnBrk="0" hangingPunct="0"/>
            <a:r>
              <a:rPr lang="en-US" i="1">
                <a:solidFill>
                  <a:srgbClr val="FF0000"/>
                </a:solidFill>
              </a:rPr>
              <a:t>Yang melakukan pengalihan dan yang menerima pengalihan </a:t>
            </a:r>
            <a:endParaRPr lang="id-ID" i="1">
              <a:solidFill>
                <a:srgbClr val="FF0000"/>
              </a:solidFill>
            </a:endParaRPr>
          </a:p>
          <a:p>
            <a:pPr algn="ctr" eaLnBrk="0" hangingPunct="0"/>
            <a:r>
              <a:rPr lang="en-US" i="1">
                <a:solidFill>
                  <a:srgbClr val="FF0000"/>
                </a:solidFill>
              </a:rPr>
              <a:t>adalah Pengusaha Kena Pajak;</a:t>
            </a:r>
            <a:endParaRPr lang="en-US" b="1">
              <a:solidFill>
                <a:srgbClr val="FF0000"/>
              </a:solidFill>
            </a:endParaRPr>
          </a:p>
        </p:txBody>
      </p:sp>
      <p:sp>
        <p:nvSpPr>
          <p:cNvPr id="25610" name="AutoShape 10"/>
          <p:cNvSpPr>
            <a:spLocks noChangeArrowheads="1"/>
          </p:cNvSpPr>
          <p:nvPr/>
        </p:nvSpPr>
        <p:spPr bwMode="auto">
          <a:xfrm>
            <a:off x="533400" y="5329238"/>
            <a:ext cx="7948613" cy="1062037"/>
          </a:xfrm>
          <a:prstGeom prst="roundRect">
            <a:avLst>
              <a:gd name="adj" fmla="val 12477"/>
            </a:avLst>
          </a:prstGeom>
          <a:noFill/>
          <a:ln w="3175">
            <a:solidFill>
              <a:schemeClr val="tx1"/>
            </a:solidFill>
            <a:round/>
            <a:headEnd/>
            <a:tailEnd/>
          </a:ln>
        </p:spPr>
        <p:txBody>
          <a:bodyPr wrap="none" lIns="90478" tIns="44445" rIns="90478" bIns="44445" anchor="ctr"/>
          <a:lstStyle/>
          <a:p>
            <a:pPr algn="ctr" eaLnBrk="0" hangingPunct="0"/>
            <a:r>
              <a:rPr lang="en-US" i="1">
                <a:solidFill>
                  <a:srgbClr val="FF0000"/>
                </a:solidFill>
              </a:rPr>
              <a:t>Barang Kena Pajak berupa aktiva yang menurut tujuan semula tidak untuk </a:t>
            </a:r>
            <a:endParaRPr lang="id-ID" i="1">
              <a:solidFill>
                <a:srgbClr val="FF0000"/>
              </a:solidFill>
            </a:endParaRPr>
          </a:p>
          <a:p>
            <a:pPr algn="ctr" eaLnBrk="0" hangingPunct="0"/>
            <a:r>
              <a:rPr lang="en-US" i="1">
                <a:solidFill>
                  <a:srgbClr val="FF0000"/>
                </a:solidFill>
              </a:rPr>
              <a:t>diperjualbelikan, yang masih tersisa pada saat pembubaran perusahaan, </a:t>
            </a:r>
            <a:endParaRPr lang="id-ID" i="1">
              <a:solidFill>
                <a:srgbClr val="FF0000"/>
              </a:solidFill>
            </a:endParaRPr>
          </a:p>
          <a:p>
            <a:pPr algn="ctr" eaLnBrk="0" hangingPunct="0"/>
            <a:r>
              <a:rPr lang="en-US" i="1">
                <a:solidFill>
                  <a:srgbClr val="FF0000"/>
                </a:solidFill>
              </a:rPr>
              <a:t>dan yang Pajak Masukan atas perolehannya tidak dapat dikreditkan</a:t>
            </a:r>
            <a:endParaRPr lang="en-US" b="1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spd="slow">
    <p:cover dir="rd"/>
    <p:sndAc>
      <p:endSnd/>
    </p:sndAc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4"/>
          <p:cNvSpPr>
            <a:spLocks noChangeArrowheads="1"/>
          </p:cNvSpPr>
          <p:nvPr/>
        </p:nvSpPr>
        <p:spPr bwMode="auto">
          <a:xfrm>
            <a:off x="2895600" y="1422400"/>
            <a:ext cx="3276600" cy="635000"/>
          </a:xfrm>
          <a:prstGeom prst="rect">
            <a:avLst/>
          </a:prstGeom>
          <a:noFill/>
          <a:ln w="3175" cmpd="thickThin">
            <a:solidFill>
              <a:schemeClr val="tx1"/>
            </a:solidFill>
            <a:miter lim="800000"/>
            <a:headEnd/>
            <a:tailEnd/>
          </a:ln>
        </p:spPr>
        <p:txBody>
          <a:bodyPr wrap="none" lIns="90478" tIns="44445" rIns="90478" bIns="44445" anchor="ctr"/>
          <a:lstStyle/>
          <a:p>
            <a:pPr algn="ctr" eaLnBrk="0" hangingPunct="0"/>
            <a:r>
              <a:rPr lang="id-ID" sz="2400" b="1" noProof="1"/>
              <a:t>PENGUSAHA </a:t>
            </a:r>
            <a:endParaRPr lang="id-ID" sz="1400" b="1" noProof="1">
              <a:solidFill>
                <a:schemeClr val="hlink"/>
              </a:solidFill>
              <a:latin typeface="Tahoma" pitchFamily="34" charset="0"/>
            </a:endParaRPr>
          </a:p>
        </p:txBody>
      </p:sp>
      <p:sp>
        <p:nvSpPr>
          <p:cNvPr id="26627" name="Text Box 5"/>
          <p:cNvSpPr txBox="1">
            <a:spLocks noChangeArrowheads="1"/>
          </p:cNvSpPr>
          <p:nvPr/>
        </p:nvSpPr>
        <p:spPr bwMode="auto">
          <a:xfrm>
            <a:off x="914400" y="2662238"/>
            <a:ext cx="3048000" cy="461962"/>
          </a:xfrm>
          <a:prstGeom prst="rect">
            <a:avLst/>
          </a:prstGeom>
          <a:noFill/>
          <a:ln w="3175">
            <a:solidFill>
              <a:schemeClr val="tx1"/>
            </a:solidFill>
            <a:miter lim="800000"/>
            <a:headEnd/>
            <a:tailEnd/>
          </a:ln>
        </p:spPr>
        <p:txBody>
          <a:bodyPr lIns="91430" tIns="45715" rIns="91430" bIns="45715"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2400" b="1"/>
              <a:t>ORANG PRIBADI</a:t>
            </a:r>
          </a:p>
        </p:txBody>
      </p:sp>
      <p:sp>
        <p:nvSpPr>
          <p:cNvPr id="26628" name="Text Box 6"/>
          <p:cNvSpPr txBox="1">
            <a:spLocks noChangeArrowheads="1"/>
          </p:cNvSpPr>
          <p:nvPr/>
        </p:nvSpPr>
        <p:spPr bwMode="auto">
          <a:xfrm>
            <a:off x="5080000" y="2662238"/>
            <a:ext cx="3352800" cy="461962"/>
          </a:xfrm>
          <a:prstGeom prst="rect">
            <a:avLst/>
          </a:prstGeom>
          <a:noFill/>
          <a:ln w="3175">
            <a:solidFill>
              <a:schemeClr val="tx1"/>
            </a:solidFill>
            <a:miter lim="800000"/>
            <a:headEnd/>
            <a:tailEnd/>
          </a:ln>
        </p:spPr>
        <p:txBody>
          <a:bodyPr lIns="91430" tIns="45715" rIns="91430" bIns="45715"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2400" b="1"/>
              <a:t>BADAN</a:t>
            </a:r>
          </a:p>
        </p:txBody>
      </p:sp>
      <p:sp>
        <p:nvSpPr>
          <p:cNvPr id="26629" name="Text Box 10"/>
          <p:cNvSpPr txBox="1">
            <a:spLocks noChangeArrowheads="1"/>
          </p:cNvSpPr>
          <p:nvPr/>
        </p:nvSpPr>
        <p:spPr bwMode="auto">
          <a:xfrm>
            <a:off x="889000" y="3429000"/>
            <a:ext cx="7569200" cy="3046413"/>
          </a:xfrm>
          <a:prstGeom prst="rect">
            <a:avLst/>
          </a:prstGeom>
          <a:noFill/>
          <a:ln w="3175">
            <a:solidFill>
              <a:schemeClr val="tx1"/>
            </a:solidFill>
            <a:miter lim="800000"/>
            <a:headEnd/>
            <a:tailEnd/>
          </a:ln>
        </p:spPr>
        <p:txBody>
          <a:bodyPr lIns="91430" tIns="45715" rIns="91430" bIns="45715">
            <a:spAutoFit/>
          </a:bodyPr>
          <a:lstStyle/>
          <a:p>
            <a:pPr marL="171450" indent="-171450" eaLnBrk="0" hangingPunct="0">
              <a:spcBef>
                <a:spcPts val="600"/>
              </a:spcBef>
            </a:pPr>
            <a:r>
              <a:rPr lang="en-US" sz="2000" b="1"/>
              <a:t>- MENGHASILKAN BARANG;</a:t>
            </a:r>
          </a:p>
          <a:p>
            <a:pPr marL="171450" indent="-171450" eaLnBrk="0" hangingPunct="0">
              <a:spcBef>
                <a:spcPts val="600"/>
              </a:spcBef>
            </a:pPr>
            <a:r>
              <a:rPr lang="en-US" sz="2000" b="1"/>
              <a:t>- MENGIMPOR BARANG;</a:t>
            </a:r>
          </a:p>
          <a:p>
            <a:pPr marL="171450" indent="-171450" eaLnBrk="0" hangingPunct="0">
              <a:spcBef>
                <a:spcPts val="600"/>
              </a:spcBef>
            </a:pPr>
            <a:r>
              <a:rPr lang="en-US" sz="2000" b="1"/>
              <a:t>- MENGEKSPOR BARANG</a:t>
            </a:r>
            <a:r>
              <a:rPr lang="id-ID" sz="2000" b="1"/>
              <a:t>, </a:t>
            </a:r>
            <a:r>
              <a:rPr lang="id-ID" sz="2000" b="1" i="1">
                <a:solidFill>
                  <a:srgbClr val="FF0000"/>
                </a:solidFill>
              </a:rPr>
              <a:t>termasuk ekspor barang tidak berwujud</a:t>
            </a:r>
            <a:r>
              <a:rPr lang="en-US" sz="2000" b="1"/>
              <a:t>;</a:t>
            </a:r>
          </a:p>
          <a:p>
            <a:pPr marL="171450" indent="-171450" eaLnBrk="0" hangingPunct="0">
              <a:spcBef>
                <a:spcPts val="600"/>
              </a:spcBef>
            </a:pPr>
            <a:r>
              <a:rPr lang="en-US" sz="2000" b="1"/>
              <a:t>- MELAKUKAN USAHA PERDAGANGAN;</a:t>
            </a:r>
          </a:p>
          <a:p>
            <a:pPr marL="171450" indent="-171450" eaLnBrk="0" hangingPunct="0">
              <a:spcBef>
                <a:spcPts val="600"/>
              </a:spcBef>
            </a:pPr>
            <a:r>
              <a:rPr lang="en-US" sz="2000" b="1"/>
              <a:t>- MELAKUKAN USAHA JASA</a:t>
            </a:r>
            <a:r>
              <a:rPr lang="id-ID" sz="2000" b="1"/>
              <a:t>, </a:t>
            </a:r>
            <a:r>
              <a:rPr lang="en-US" sz="2000" b="1" i="1">
                <a:solidFill>
                  <a:srgbClr val="FF0000"/>
                </a:solidFill>
              </a:rPr>
              <a:t>termasuk mengekspor jasa</a:t>
            </a:r>
            <a:r>
              <a:rPr lang="en-US" sz="2000" b="1"/>
              <a:t>;</a:t>
            </a:r>
          </a:p>
          <a:p>
            <a:pPr marL="171450" indent="-171450" eaLnBrk="0" hangingPunct="0">
              <a:spcBef>
                <a:spcPts val="600"/>
              </a:spcBef>
              <a:buFontTx/>
              <a:buChar char="-"/>
            </a:pPr>
            <a:r>
              <a:rPr lang="en-US" sz="2000" b="1"/>
              <a:t>MEMANFAATKAN BARANG TIDAK BERWUJUD / JASA DARI LUAR DAERAH PABEAN.</a:t>
            </a:r>
            <a:endParaRPr lang="id-ID" sz="2000" b="1"/>
          </a:p>
        </p:txBody>
      </p:sp>
      <p:sp>
        <p:nvSpPr>
          <p:cNvPr id="26630" name="Rectangle 4"/>
          <p:cNvSpPr>
            <a:spLocks noChangeArrowheads="1"/>
          </p:cNvSpPr>
          <p:nvPr/>
        </p:nvSpPr>
        <p:spPr bwMode="auto">
          <a:xfrm>
            <a:off x="762000" y="228600"/>
            <a:ext cx="7518400" cy="939800"/>
          </a:xfrm>
          <a:prstGeom prst="rect">
            <a:avLst/>
          </a:prstGeom>
          <a:noFill/>
          <a:ln w="57150" cmpd="thickThin">
            <a:solidFill>
              <a:schemeClr val="bg1"/>
            </a:solidFill>
            <a:miter lim="800000"/>
            <a:headEnd/>
            <a:tailEnd/>
          </a:ln>
        </p:spPr>
        <p:txBody>
          <a:bodyPr wrap="none" lIns="90478" tIns="44445" rIns="90478" bIns="44445" anchor="ctr"/>
          <a:lstStyle/>
          <a:p>
            <a:pPr algn="ctr" eaLnBrk="0" hangingPunct="0"/>
            <a:r>
              <a:rPr lang="en-US" sz="3200" b="1"/>
              <a:t>SUBYEK PAJAK</a:t>
            </a:r>
            <a:endParaRPr lang="en-US" b="1" noProof="1">
              <a:latin typeface="Tahoma" pitchFamily="34" charset="0"/>
            </a:endParaRPr>
          </a:p>
        </p:txBody>
      </p:sp>
      <p:cxnSp>
        <p:nvCxnSpPr>
          <p:cNvPr id="15" name="Straight Connector 14"/>
          <p:cNvCxnSpPr/>
          <p:nvPr/>
        </p:nvCxnSpPr>
        <p:spPr>
          <a:xfrm>
            <a:off x="2286000" y="2362200"/>
            <a:ext cx="4495800" cy="0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rot="5400000">
            <a:off x="2133600" y="2514600"/>
            <a:ext cx="304800" cy="0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rot="5400000">
            <a:off x="6629400" y="2514600"/>
            <a:ext cx="304800" cy="0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rot="5400000">
            <a:off x="6629400" y="3276600"/>
            <a:ext cx="304800" cy="0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 rot="5400000">
            <a:off x="2133600" y="3276600"/>
            <a:ext cx="304800" cy="0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rot="5400000">
            <a:off x="4419600" y="2209800"/>
            <a:ext cx="304800" cy="0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4"/>
          <p:cNvSpPr>
            <a:spLocks noChangeArrowheads="1"/>
          </p:cNvSpPr>
          <p:nvPr/>
        </p:nvSpPr>
        <p:spPr bwMode="auto">
          <a:xfrm>
            <a:off x="857250" y="257175"/>
            <a:ext cx="7416800" cy="962025"/>
          </a:xfrm>
          <a:prstGeom prst="rect">
            <a:avLst/>
          </a:prstGeom>
          <a:noFill/>
          <a:ln w="57150" cmpd="thickThin">
            <a:noFill/>
            <a:miter lim="800000"/>
            <a:headEnd/>
            <a:tailEnd/>
          </a:ln>
        </p:spPr>
        <p:txBody>
          <a:bodyPr wrap="none" lIns="90478" tIns="44445" rIns="90478" bIns="44445" anchor="ctr"/>
          <a:lstStyle/>
          <a:p>
            <a:pPr algn="ctr" eaLnBrk="0" hangingPunct="0"/>
            <a:r>
              <a:rPr lang="en-US" sz="2600" b="1"/>
              <a:t>TERMASUK PENGERTIAN</a:t>
            </a:r>
          </a:p>
          <a:p>
            <a:pPr algn="ctr" eaLnBrk="0" hangingPunct="0"/>
            <a:r>
              <a:rPr lang="en-US" sz="2600" b="1"/>
              <a:t>MENGHASILKAN</a:t>
            </a:r>
          </a:p>
        </p:txBody>
      </p:sp>
      <p:sp>
        <p:nvSpPr>
          <p:cNvPr id="27651" name="Text Box 8"/>
          <p:cNvSpPr txBox="1">
            <a:spLocks noChangeArrowheads="1"/>
          </p:cNvSpPr>
          <p:nvPr/>
        </p:nvSpPr>
        <p:spPr bwMode="auto">
          <a:xfrm>
            <a:off x="990600" y="1770063"/>
            <a:ext cx="7213600" cy="1077912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91430" tIns="45715" rIns="91430" bIns="45715"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1600" b="1"/>
              <a:t>MERAKIT = MENGGABUNGKAN BAGIAN-BAGIAN LEPAS DARI SUATU BARANG MENJADI BARANG SETENGAH JADI ATAU BARANG JADI, SEPERTI MERAKIT MOBIL, BRG ELEKTRONIK, PERABOT RUMAH TANGGA, DSB. </a:t>
            </a:r>
          </a:p>
        </p:txBody>
      </p:sp>
      <p:sp>
        <p:nvSpPr>
          <p:cNvPr id="27652" name="Text Box 9"/>
          <p:cNvSpPr txBox="1">
            <a:spLocks noChangeArrowheads="1"/>
          </p:cNvSpPr>
          <p:nvPr/>
        </p:nvSpPr>
        <p:spPr bwMode="auto">
          <a:xfrm>
            <a:off x="990600" y="2879725"/>
            <a:ext cx="7213600" cy="5842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91430" tIns="45715" rIns="91430" bIns="45715"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1600" b="1"/>
              <a:t>MEMASAK = MENGOLAH BARANG DENGAN CARA MEMANASKAN BAIK DICAMPUR BAHAN LAIN ATAU TIDAK</a:t>
            </a:r>
          </a:p>
        </p:txBody>
      </p:sp>
      <p:sp>
        <p:nvSpPr>
          <p:cNvPr id="27653" name="Text Box 10"/>
          <p:cNvSpPr txBox="1">
            <a:spLocks noChangeArrowheads="1"/>
          </p:cNvSpPr>
          <p:nvPr/>
        </p:nvSpPr>
        <p:spPr bwMode="auto">
          <a:xfrm>
            <a:off x="990600" y="3579813"/>
            <a:ext cx="7213600" cy="523875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91430" tIns="45715" rIns="91430" bIns="45715"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1400" b="1"/>
              <a:t>MENCAMPUR = MEMPERSATUKAN DUA ATAU LEBIH UNSUR (ZAT) UNTUK MENGHASILKAN SATU ATAU LEBIH BARANG LAIN</a:t>
            </a:r>
          </a:p>
        </p:txBody>
      </p:sp>
      <p:sp>
        <p:nvSpPr>
          <p:cNvPr id="27654" name="Text Box 11"/>
          <p:cNvSpPr txBox="1">
            <a:spLocks noChangeArrowheads="1"/>
          </p:cNvSpPr>
          <p:nvPr/>
        </p:nvSpPr>
        <p:spPr bwMode="auto">
          <a:xfrm>
            <a:off x="990600" y="4265613"/>
            <a:ext cx="7213600" cy="738187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91430" tIns="45715" rIns="91430" bIns="45715"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1400" b="1"/>
              <a:t>MENGEMAS = MENEMPATKAN SUATU BARANG KE DALAM SUATU BENDA YANG MELINDUNGINYA DARI KERUSAKAN  DAN ATAU UNTUK MENINGKATKAN PEMASARANNYA </a:t>
            </a:r>
          </a:p>
        </p:txBody>
      </p:sp>
      <p:sp>
        <p:nvSpPr>
          <p:cNvPr id="27655" name="Text Box 12"/>
          <p:cNvSpPr txBox="1">
            <a:spLocks noChangeArrowheads="1"/>
          </p:cNvSpPr>
          <p:nvPr/>
        </p:nvSpPr>
        <p:spPr bwMode="auto">
          <a:xfrm>
            <a:off x="990600" y="5114925"/>
            <a:ext cx="7213600" cy="523875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91430" tIns="45715" rIns="91430" bIns="45715"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1400" b="1"/>
              <a:t>MEMBOTOLKAN = MEMASUKKAN MINUMAN ATAU BENDA CAIR KE DALAM BOTOL YANG DITUTUP MENURUT CARA TERTENTU</a:t>
            </a:r>
          </a:p>
        </p:txBody>
      </p:sp>
    </p:spTree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3"/>
          <p:cNvSpPr>
            <a:spLocks noChangeArrowheads="1"/>
          </p:cNvSpPr>
          <p:nvPr/>
        </p:nvSpPr>
        <p:spPr bwMode="auto">
          <a:xfrm>
            <a:off x="711200" y="6229350"/>
            <a:ext cx="1828800" cy="5143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1430" tIns="45715" rIns="91430" bIns="45715" anchor="ctr"/>
          <a:lstStyle/>
          <a:p>
            <a:endParaRPr lang="id-ID"/>
          </a:p>
        </p:txBody>
      </p:sp>
      <p:sp>
        <p:nvSpPr>
          <p:cNvPr id="28675" name="Rectangle 4"/>
          <p:cNvSpPr>
            <a:spLocks noChangeArrowheads="1"/>
          </p:cNvSpPr>
          <p:nvPr/>
        </p:nvSpPr>
        <p:spPr bwMode="auto">
          <a:xfrm>
            <a:off x="914400" y="3048000"/>
            <a:ext cx="7150100" cy="85725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90478" tIns="44445" rIns="90478" bIns="44445" anchor="ctr"/>
          <a:lstStyle/>
          <a:p>
            <a:pPr marL="171450" indent="-171450" algn="ctr" eaLnBrk="0" hangingPunct="0"/>
            <a:r>
              <a:rPr lang="en-US" sz="2000" b="1"/>
              <a:t>YANG DIKENAKAN PAJAK BERDASARKAN UU PPN</a:t>
            </a:r>
          </a:p>
        </p:txBody>
      </p:sp>
      <p:sp>
        <p:nvSpPr>
          <p:cNvPr id="28676" name="Rectangle 5"/>
          <p:cNvSpPr>
            <a:spLocks noChangeArrowheads="1"/>
          </p:cNvSpPr>
          <p:nvPr/>
        </p:nvSpPr>
        <p:spPr bwMode="auto">
          <a:xfrm>
            <a:off x="3149600" y="6229350"/>
            <a:ext cx="2844800" cy="5143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1430" tIns="45715" rIns="91430" bIns="45715" anchor="ctr"/>
          <a:lstStyle/>
          <a:p>
            <a:endParaRPr lang="id-ID"/>
          </a:p>
        </p:txBody>
      </p:sp>
      <p:sp>
        <p:nvSpPr>
          <p:cNvPr id="28677" name="Rectangle 6"/>
          <p:cNvSpPr>
            <a:spLocks noChangeArrowheads="1"/>
          </p:cNvSpPr>
          <p:nvPr/>
        </p:nvSpPr>
        <p:spPr bwMode="auto">
          <a:xfrm>
            <a:off x="711200" y="6229350"/>
            <a:ext cx="1828800" cy="5143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1430" tIns="45715" rIns="91430" bIns="45715" anchor="ctr"/>
          <a:lstStyle/>
          <a:p>
            <a:endParaRPr lang="id-ID"/>
          </a:p>
        </p:txBody>
      </p:sp>
      <p:sp>
        <p:nvSpPr>
          <p:cNvPr id="28678" name="Rectangle 7"/>
          <p:cNvSpPr>
            <a:spLocks noChangeArrowheads="1"/>
          </p:cNvSpPr>
          <p:nvPr/>
        </p:nvSpPr>
        <p:spPr bwMode="auto">
          <a:xfrm>
            <a:off x="3149600" y="6229350"/>
            <a:ext cx="2844800" cy="5143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1430" tIns="45715" rIns="91430" bIns="45715" anchor="ctr"/>
          <a:lstStyle/>
          <a:p>
            <a:endParaRPr lang="id-ID"/>
          </a:p>
        </p:txBody>
      </p:sp>
      <p:sp>
        <p:nvSpPr>
          <p:cNvPr id="28679" name="Rectangle 8"/>
          <p:cNvSpPr>
            <a:spLocks noChangeArrowheads="1"/>
          </p:cNvSpPr>
          <p:nvPr/>
        </p:nvSpPr>
        <p:spPr bwMode="auto">
          <a:xfrm>
            <a:off x="711200" y="6229350"/>
            <a:ext cx="1828800" cy="5143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1430" tIns="45715" rIns="91430" bIns="45715" anchor="ctr"/>
          <a:lstStyle/>
          <a:p>
            <a:endParaRPr lang="id-ID"/>
          </a:p>
        </p:txBody>
      </p:sp>
      <p:sp>
        <p:nvSpPr>
          <p:cNvPr id="28680" name="Rectangle 9"/>
          <p:cNvSpPr>
            <a:spLocks noChangeArrowheads="1"/>
          </p:cNvSpPr>
          <p:nvPr/>
        </p:nvSpPr>
        <p:spPr bwMode="auto">
          <a:xfrm>
            <a:off x="3149600" y="6229350"/>
            <a:ext cx="2844800" cy="5143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1430" tIns="45715" rIns="91430" bIns="45715" anchor="ctr"/>
          <a:lstStyle/>
          <a:p>
            <a:endParaRPr lang="id-ID"/>
          </a:p>
        </p:txBody>
      </p:sp>
      <p:sp>
        <p:nvSpPr>
          <p:cNvPr id="28681" name="Rectangle 10"/>
          <p:cNvSpPr>
            <a:spLocks noChangeArrowheads="1"/>
          </p:cNvSpPr>
          <p:nvPr/>
        </p:nvSpPr>
        <p:spPr bwMode="auto">
          <a:xfrm>
            <a:off x="711200" y="152400"/>
            <a:ext cx="7823200" cy="1028700"/>
          </a:xfrm>
          <a:prstGeom prst="rect">
            <a:avLst/>
          </a:prstGeom>
          <a:noFill/>
          <a:ln w="57150" cmpd="thickThin">
            <a:noFill/>
            <a:miter lim="800000"/>
            <a:headEnd/>
            <a:tailEnd/>
          </a:ln>
        </p:spPr>
        <p:txBody>
          <a:bodyPr wrap="none" lIns="90478" tIns="44445" rIns="90478" bIns="44445" anchor="ctr"/>
          <a:lstStyle/>
          <a:p>
            <a:pPr algn="ctr" eaLnBrk="0" hangingPunct="0"/>
            <a:r>
              <a:rPr lang="en-US" sz="2600" b="1"/>
              <a:t>P</a:t>
            </a:r>
            <a:r>
              <a:rPr lang="en-US" sz="2600" b="1" noProof="1"/>
              <a:t>ENGUSAHA KENA PAJAK (PKP)</a:t>
            </a:r>
            <a:endParaRPr lang="en-US" sz="2600" b="1" noProof="1">
              <a:latin typeface="Tahoma" pitchFamily="34" charset="0"/>
            </a:endParaRPr>
          </a:p>
        </p:txBody>
      </p:sp>
      <p:sp>
        <p:nvSpPr>
          <p:cNvPr id="28682" name="Rectangle 12"/>
          <p:cNvSpPr>
            <a:spLocks noChangeArrowheads="1"/>
          </p:cNvSpPr>
          <p:nvPr/>
        </p:nvSpPr>
        <p:spPr bwMode="auto">
          <a:xfrm>
            <a:off x="914400" y="4114800"/>
            <a:ext cx="7219950" cy="12192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90478" tIns="44445" rIns="90478" bIns="44445" anchor="ctr"/>
          <a:lstStyle/>
          <a:p>
            <a:pPr algn="ctr" eaLnBrk="0" hangingPunct="0"/>
            <a:r>
              <a:rPr lang="en-US" sz="2000" b="1" dirty="0"/>
              <a:t>TIDAK TERMASUK PENGUSAHA KECIL </a:t>
            </a:r>
            <a:r>
              <a:rPr lang="en-US" sz="2000" b="1" dirty="0" err="1"/>
              <a:t>yaitu</a:t>
            </a:r>
            <a:r>
              <a:rPr lang="en-US" sz="2000" b="1" dirty="0"/>
              <a:t> </a:t>
            </a:r>
            <a:r>
              <a:rPr lang="en-US" sz="2000" b="1" dirty="0" err="1"/>
              <a:t>Omzet</a:t>
            </a:r>
            <a:r>
              <a:rPr lang="en-US" sz="2000" b="1" dirty="0"/>
              <a:t> per </a:t>
            </a:r>
            <a:r>
              <a:rPr lang="en-US" sz="2000" b="1" dirty="0" err="1"/>
              <a:t>tahun</a:t>
            </a:r>
            <a:r>
              <a:rPr lang="en-US" sz="2000" b="1" dirty="0"/>
              <a:t> </a:t>
            </a:r>
            <a:r>
              <a:rPr lang="en-US" sz="2000" b="1" dirty="0" err="1"/>
              <a:t>Maks</a:t>
            </a:r>
            <a:r>
              <a:rPr lang="en-US" sz="2000" b="1" dirty="0"/>
              <a:t> </a:t>
            </a:r>
            <a:r>
              <a:rPr lang="en-US" sz="2000" b="1" dirty="0" smtClean="0"/>
              <a:t>4,8 M,  </a:t>
            </a:r>
            <a:r>
              <a:rPr lang="en-US" sz="2000" b="1" dirty="0">
                <a:solidFill>
                  <a:schemeClr val="hlink"/>
                </a:solidFill>
              </a:rPr>
              <a:t>KECUALI</a:t>
            </a:r>
            <a:r>
              <a:rPr lang="en-US" sz="2000" b="1" dirty="0"/>
              <a:t> PENGUSAHA KECIL YANG MEMILIH UNTUK DIKUKUHKAN SEBAGAI PKP</a:t>
            </a:r>
          </a:p>
        </p:txBody>
      </p:sp>
      <p:sp>
        <p:nvSpPr>
          <p:cNvPr id="28683" name="Slide Number Placeholder 18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04465E9F-ED41-45B5-B809-A7109D0F44BE}" type="slidenum">
              <a:rPr lang="en-US">
                <a:latin typeface="Arial" charset="0"/>
              </a:rPr>
              <a:pPr/>
              <a:t>14</a:t>
            </a:fld>
            <a:endParaRPr lang="en-US">
              <a:latin typeface="Arial" charset="0"/>
            </a:endParaRPr>
          </a:p>
        </p:txBody>
      </p:sp>
      <p:sp>
        <p:nvSpPr>
          <p:cNvPr id="28684" name="Rectangle 4"/>
          <p:cNvSpPr>
            <a:spLocks noChangeArrowheads="1"/>
          </p:cNvSpPr>
          <p:nvPr/>
        </p:nvSpPr>
        <p:spPr bwMode="auto">
          <a:xfrm>
            <a:off x="914400" y="1981200"/>
            <a:ext cx="7150100" cy="85725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90478" tIns="44445" rIns="90478" bIns="44445" anchor="ctr"/>
          <a:lstStyle/>
          <a:p>
            <a:pPr marL="171450" indent="-171450" algn="ctr" eaLnBrk="0" hangingPunct="0"/>
            <a:r>
              <a:rPr lang="en-US" sz="2000" b="1"/>
              <a:t>YANG MELAKUKAN PENYARAHAN BKP/JKP</a:t>
            </a:r>
          </a:p>
        </p:txBody>
      </p:sp>
    </p:spTree>
  </p:cSld>
  <p:clrMapOvr>
    <a:masterClrMapping/>
  </p:clrMapOvr>
  <p:transition spd="slow">
    <p:cover dir="ld"/>
    <p:sndAc>
      <p:endSnd/>
    </p:sndAc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93713"/>
            <a:ext cx="8229600" cy="725487"/>
          </a:xfrm>
        </p:spPr>
        <p:txBody>
          <a:bodyPr/>
          <a:lstStyle/>
          <a:p>
            <a:r>
              <a:rPr lang="en-US" sz="2800" smtClean="0">
                <a:solidFill>
                  <a:srgbClr val="4B5064"/>
                </a:solidFill>
              </a:rPr>
              <a:t>SYARAT PENGENAAN PPN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538288"/>
            <a:ext cx="8229600" cy="5472112"/>
          </a:xfrm>
        </p:spPr>
        <p:txBody>
          <a:bodyPr/>
          <a:lstStyle/>
          <a:p>
            <a:pPr marL="514291" indent="-514291">
              <a:buFont typeface="Arial" pitchFamily="34" charset="0"/>
              <a:buAutoNum type="arabicPeriod"/>
              <a:defRPr/>
            </a:pPr>
            <a:r>
              <a:rPr lang="en-US" dirty="0" err="1" smtClean="0"/>
              <a:t>Syarat</a:t>
            </a:r>
            <a:r>
              <a:rPr lang="en-US" dirty="0" smtClean="0"/>
              <a:t> </a:t>
            </a:r>
            <a:r>
              <a:rPr lang="en-US" dirty="0" err="1" smtClean="0"/>
              <a:t>Subyek</a:t>
            </a:r>
            <a:r>
              <a:rPr lang="en-US" dirty="0" smtClean="0"/>
              <a:t> </a:t>
            </a:r>
            <a:r>
              <a:rPr lang="en-US" dirty="0" err="1" smtClean="0"/>
              <a:t>pajak</a:t>
            </a:r>
            <a:r>
              <a:rPr lang="en-US" dirty="0" smtClean="0"/>
              <a:t> : </a:t>
            </a:r>
            <a:r>
              <a:rPr lang="en-US" dirty="0" err="1" smtClean="0"/>
              <a:t>Pengusaha</a:t>
            </a:r>
            <a:r>
              <a:rPr lang="en-US" dirty="0" smtClean="0"/>
              <a:t> </a:t>
            </a:r>
            <a:r>
              <a:rPr lang="en-US" dirty="0" err="1" smtClean="0"/>
              <a:t>Kena</a:t>
            </a:r>
            <a:r>
              <a:rPr lang="en-US" dirty="0" smtClean="0"/>
              <a:t> </a:t>
            </a:r>
            <a:r>
              <a:rPr lang="en-US" dirty="0" err="1" smtClean="0"/>
              <a:t>Pajak</a:t>
            </a:r>
            <a:endParaRPr lang="en-US" dirty="0" smtClean="0"/>
          </a:p>
          <a:p>
            <a:pPr marL="514291" indent="-514291">
              <a:buFont typeface="Arial" pitchFamily="34" charset="0"/>
              <a:buAutoNum type="arabicPeriod"/>
              <a:defRPr/>
            </a:pPr>
            <a:r>
              <a:rPr lang="en-US" dirty="0" err="1" smtClean="0"/>
              <a:t>Syarat</a:t>
            </a:r>
            <a:r>
              <a:rPr lang="en-US" dirty="0" smtClean="0"/>
              <a:t> </a:t>
            </a:r>
            <a:r>
              <a:rPr lang="en-US" dirty="0" err="1" smtClean="0"/>
              <a:t>Obyek</a:t>
            </a:r>
            <a:r>
              <a:rPr lang="en-US" dirty="0" smtClean="0"/>
              <a:t> </a:t>
            </a:r>
            <a:r>
              <a:rPr lang="en-US" dirty="0" err="1" smtClean="0"/>
              <a:t>Pajak</a:t>
            </a:r>
            <a:r>
              <a:rPr lang="en-US" dirty="0" smtClean="0"/>
              <a:t> :</a:t>
            </a:r>
          </a:p>
          <a:p>
            <a:pPr marL="514291" indent="-514291">
              <a:buFont typeface="Wingdings" pitchFamily="2" charset="2"/>
              <a:buNone/>
              <a:defRPr/>
            </a:pPr>
            <a:r>
              <a:rPr lang="en-US" dirty="0" smtClean="0"/>
              <a:t>	a. </a:t>
            </a:r>
            <a:r>
              <a:rPr lang="en-US" dirty="0" err="1" smtClean="0"/>
              <a:t>Barang</a:t>
            </a:r>
            <a:r>
              <a:rPr lang="en-US" dirty="0" smtClean="0"/>
              <a:t> </a:t>
            </a:r>
            <a:r>
              <a:rPr lang="en-US" dirty="0" err="1" smtClean="0"/>
              <a:t>kena</a:t>
            </a:r>
            <a:r>
              <a:rPr lang="en-US" dirty="0" smtClean="0"/>
              <a:t> </a:t>
            </a:r>
            <a:r>
              <a:rPr lang="en-US" dirty="0" err="1" smtClean="0"/>
              <a:t>Pajak</a:t>
            </a:r>
            <a:r>
              <a:rPr lang="en-US" dirty="0" smtClean="0"/>
              <a:t>(BKP)/</a:t>
            </a:r>
            <a:r>
              <a:rPr lang="en-US" dirty="0" err="1" smtClean="0"/>
              <a:t>Jasa</a:t>
            </a:r>
            <a:r>
              <a:rPr lang="en-US" dirty="0" smtClean="0"/>
              <a:t> </a:t>
            </a:r>
            <a:r>
              <a:rPr lang="en-US" dirty="0" err="1" smtClean="0"/>
              <a:t>kena</a:t>
            </a:r>
            <a:r>
              <a:rPr lang="en-US" dirty="0" smtClean="0"/>
              <a:t> </a:t>
            </a:r>
            <a:r>
              <a:rPr lang="en-US" dirty="0" err="1" smtClean="0"/>
              <a:t>Pajak</a:t>
            </a:r>
            <a:r>
              <a:rPr lang="en-US" dirty="0" smtClean="0"/>
              <a:t> (JKP)</a:t>
            </a:r>
          </a:p>
          <a:p>
            <a:pPr marL="514291" indent="-514291">
              <a:buFont typeface="Wingdings" pitchFamily="2" charset="2"/>
              <a:buNone/>
              <a:defRPr/>
            </a:pPr>
            <a:r>
              <a:rPr lang="en-US" dirty="0" smtClean="0"/>
              <a:t>	b. </a:t>
            </a:r>
            <a:r>
              <a:rPr lang="en-US" dirty="0" err="1" smtClean="0"/>
              <a:t>Adanya</a:t>
            </a:r>
            <a:r>
              <a:rPr lang="en-US" dirty="0" smtClean="0"/>
              <a:t> </a:t>
            </a:r>
            <a:r>
              <a:rPr lang="en-US" dirty="0" err="1" smtClean="0"/>
              <a:t>aktivitas</a:t>
            </a:r>
            <a:r>
              <a:rPr lang="en-US" dirty="0" smtClean="0"/>
              <a:t> </a:t>
            </a:r>
            <a:r>
              <a:rPr lang="en-US" dirty="0" err="1" smtClean="0"/>
              <a:t>Penyerahan</a:t>
            </a:r>
            <a:r>
              <a:rPr lang="en-US" dirty="0" smtClean="0"/>
              <a:t> </a:t>
            </a:r>
            <a:r>
              <a:rPr lang="en-US" dirty="0" err="1" smtClean="0"/>
              <a:t>Kena</a:t>
            </a:r>
            <a:r>
              <a:rPr lang="en-US" dirty="0" smtClean="0"/>
              <a:t> </a:t>
            </a:r>
            <a:r>
              <a:rPr lang="en-US" dirty="0" err="1" smtClean="0"/>
              <a:t>Pajak</a:t>
            </a:r>
            <a:endParaRPr lang="en-US" dirty="0" smtClean="0"/>
          </a:p>
        </p:txBody>
      </p:sp>
      <p:sp>
        <p:nvSpPr>
          <p:cNvPr id="29700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C66F5715-6EE8-4B7B-AE86-C931B2EEB040}" type="slidenum">
              <a:rPr lang="en-US">
                <a:latin typeface="Arial" charset="0"/>
              </a:rPr>
              <a:pPr/>
              <a:t>15</a:t>
            </a:fld>
            <a:endParaRPr lang="en-US">
              <a:latin typeface="Arial" charset="0"/>
            </a:endParaRPr>
          </a:p>
        </p:txBody>
      </p:sp>
    </p:spTree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smtClean="0">
                <a:solidFill>
                  <a:srgbClr val="4B5064"/>
                </a:solidFill>
              </a:rPr>
              <a:t>TARIF PAJAK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752600"/>
            <a:ext cx="8229600" cy="5029200"/>
          </a:xfrm>
        </p:spPr>
        <p:txBody>
          <a:bodyPr/>
          <a:lstStyle/>
          <a:p>
            <a:pPr marL="342821" indent="-342821">
              <a:buFont typeface="Wingdings" pitchFamily="2" charset="2"/>
              <a:buNone/>
              <a:defRPr/>
            </a:pPr>
            <a:r>
              <a:rPr lang="en-US" smtClean="0">
                <a:sym typeface="Wingdings" pitchFamily="2" charset="2"/>
              </a:rPr>
              <a:t>Selain Ekspor	= 10% dari Dasar Pengenaan Pajak </a:t>
            </a:r>
          </a:p>
          <a:p>
            <a:pPr marL="342821" indent="-342821">
              <a:buFont typeface="Wingdings" pitchFamily="2" charset="2"/>
              <a:buNone/>
              <a:defRPr/>
            </a:pPr>
            <a:r>
              <a:rPr lang="en-US" smtClean="0"/>
              <a:t>Ekspor		=  0% dari </a:t>
            </a:r>
            <a:r>
              <a:rPr lang="en-US" smtClean="0">
                <a:sym typeface="Wingdings" pitchFamily="2" charset="2"/>
              </a:rPr>
              <a:t>Dasar Pengenaan Pajak</a:t>
            </a:r>
            <a:endParaRPr lang="en-US" smtClean="0"/>
          </a:p>
        </p:txBody>
      </p:sp>
      <p:sp>
        <p:nvSpPr>
          <p:cNvPr id="30724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66E9072A-2DE2-491F-BD8D-1C2606C5A8F6}" type="slidenum">
              <a:rPr lang="en-US">
                <a:latin typeface="Arial" charset="0"/>
              </a:rPr>
              <a:pPr/>
              <a:t>16</a:t>
            </a:fld>
            <a:endParaRPr lang="en-US">
              <a:latin typeface="Arial" charset="0"/>
            </a:endParaRPr>
          </a:p>
        </p:txBody>
      </p:sp>
    </p:spTree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8"/>
          <p:cNvSpPr>
            <a:spLocks noChangeArrowheads="1"/>
          </p:cNvSpPr>
          <p:nvPr/>
        </p:nvSpPr>
        <p:spPr bwMode="auto">
          <a:xfrm>
            <a:off x="615950" y="381000"/>
            <a:ext cx="7924800" cy="1023938"/>
          </a:xfrm>
          <a:prstGeom prst="rect">
            <a:avLst/>
          </a:prstGeom>
          <a:noFill/>
          <a:ln w="57150" cmpd="thickThin">
            <a:noFill/>
            <a:miter lim="800000"/>
            <a:headEnd/>
            <a:tailEnd/>
          </a:ln>
        </p:spPr>
        <p:txBody>
          <a:bodyPr wrap="none" lIns="90478" tIns="44445" rIns="90478" bIns="44445" anchor="ctr"/>
          <a:lstStyle/>
          <a:p>
            <a:pPr algn="ctr" eaLnBrk="0" hangingPunct="0"/>
            <a:r>
              <a:rPr lang="en-US" sz="2000" b="1">
                <a:solidFill>
                  <a:schemeClr val="bg1"/>
                </a:solidFill>
              </a:rPr>
              <a:t>DASAR PENGENAAN PAJAK</a:t>
            </a:r>
          </a:p>
          <a:p>
            <a:pPr algn="ctr" eaLnBrk="0" hangingPunct="0"/>
            <a:r>
              <a:rPr lang="en-US" sz="2000" b="1">
                <a:solidFill>
                  <a:schemeClr val="bg1"/>
                </a:solidFill>
              </a:rPr>
              <a:t>(DPP)</a:t>
            </a:r>
          </a:p>
        </p:txBody>
      </p:sp>
      <p:sp>
        <p:nvSpPr>
          <p:cNvPr id="31747" name="AutoShape 9"/>
          <p:cNvSpPr>
            <a:spLocks noChangeArrowheads="1"/>
          </p:cNvSpPr>
          <p:nvPr/>
        </p:nvSpPr>
        <p:spPr bwMode="auto">
          <a:xfrm>
            <a:off x="1049338" y="2800350"/>
            <a:ext cx="2727325" cy="560388"/>
          </a:xfrm>
          <a:prstGeom prst="roundRect">
            <a:avLst>
              <a:gd name="adj" fmla="val 12477"/>
            </a:avLst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lIns="90478" tIns="44445" rIns="90478" bIns="44445" anchor="ctr"/>
          <a:lstStyle/>
          <a:p>
            <a:pPr algn="ctr" eaLnBrk="0" hangingPunct="0"/>
            <a:r>
              <a:rPr lang="en-US" b="1"/>
              <a:t>PENGGANTIAN</a:t>
            </a:r>
          </a:p>
        </p:txBody>
      </p:sp>
      <p:sp>
        <p:nvSpPr>
          <p:cNvPr id="31748" name="AutoShape 10"/>
          <p:cNvSpPr>
            <a:spLocks noChangeArrowheads="1"/>
          </p:cNvSpPr>
          <p:nvPr/>
        </p:nvSpPr>
        <p:spPr bwMode="auto">
          <a:xfrm>
            <a:off x="1049338" y="3486150"/>
            <a:ext cx="2727325" cy="617538"/>
          </a:xfrm>
          <a:prstGeom prst="roundRect">
            <a:avLst>
              <a:gd name="adj" fmla="val 12477"/>
            </a:avLst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lIns="90478" tIns="44445" rIns="90478" bIns="44445" anchor="ctr"/>
          <a:lstStyle/>
          <a:p>
            <a:pPr algn="ctr" eaLnBrk="0" hangingPunct="0"/>
            <a:r>
              <a:rPr lang="en-US" b="1"/>
              <a:t>NILAI IMPOR</a:t>
            </a:r>
          </a:p>
        </p:txBody>
      </p:sp>
      <p:sp>
        <p:nvSpPr>
          <p:cNvPr id="31749" name="AutoShape 11"/>
          <p:cNvSpPr>
            <a:spLocks noChangeArrowheads="1"/>
          </p:cNvSpPr>
          <p:nvPr/>
        </p:nvSpPr>
        <p:spPr bwMode="auto">
          <a:xfrm>
            <a:off x="1049338" y="4229100"/>
            <a:ext cx="2727325" cy="504825"/>
          </a:xfrm>
          <a:prstGeom prst="roundRect">
            <a:avLst>
              <a:gd name="adj" fmla="val 12477"/>
            </a:avLst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lIns="90478" tIns="44445" rIns="90478" bIns="44445" anchor="ctr"/>
          <a:lstStyle/>
          <a:p>
            <a:pPr algn="ctr" eaLnBrk="0" hangingPunct="0"/>
            <a:r>
              <a:rPr lang="en-US" b="1"/>
              <a:t>NILAI EKSPOR</a:t>
            </a:r>
          </a:p>
        </p:txBody>
      </p:sp>
      <p:sp>
        <p:nvSpPr>
          <p:cNvPr id="31750" name="AutoShape 12"/>
          <p:cNvSpPr>
            <a:spLocks noChangeArrowheads="1"/>
          </p:cNvSpPr>
          <p:nvPr/>
        </p:nvSpPr>
        <p:spPr bwMode="auto">
          <a:xfrm>
            <a:off x="1049338" y="4857750"/>
            <a:ext cx="2727325" cy="904875"/>
          </a:xfrm>
          <a:prstGeom prst="roundRect">
            <a:avLst>
              <a:gd name="adj" fmla="val 12477"/>
            </a:avLst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lIns="90478" tIns="44445" rIns="90478" bIns="44445" anchor="ctr"/>
          <a:lstStyle/>
          <a:p>
            <a:pPr algn="ctr" eaLnBrk="0" hangingPunct="0"/>
            <a:r>
              <a:rPr lang="en-US" b="1"/>
              <a:t>NILAI LAIN YG </a:t>
            </a:r>
          </a:p>
          <a:p>
            <a:pPr algn="ctr" eaLnBrk="0" hangingPunct="0"/>
            <a:r>
              <a:rPr lang="en-US" b="1"/>
              <a:t>DITETAPKAN</a:t>
            </a:r>
          </a:p>
          <a:p>
            <a:pPr algn="ctr" eaLnBrk="0" hangingPunct="0"/>
            <a:r>
              <a:rPr lang="en-US" b="1"/>
              <a:t>OLEH MEN KEU</a:t>
            </a:r>
          </a:p>
        </p:txBody>
      </p:sp>
      <p:sp>
        <p:nvSpPr>
          <p:cNvPr id="31751" name="AutoShape 13"/>
          <p:cNvSpPr>
            <a:spLocks noChangeArrowheads="1"/>
          </p:cNvSpPr>
          <p:nvPr/>
        </p:nvSpPr>
        <p:spPr bwMode="auto">
          <a:xfrm>
            <a:off x="1049338" y="2057400"/>
            <a:ext cx="2727325" cy="617538"/>
          </a:xfrm>
          <a:prstGeom prst="roundRect">
            <a:avLst>
              <a:gd name="adj" fmla="val 12477"/>
            </a:avLst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lIns="90478" tIns="44445" rIns="90478" bIns="44445" anchor="ctr"/>
          <a:lstStyle/>
          <a:p>
            <a:pPr algn="ctr" eaLnBrk="0" hangingPunct="0"/>
            <a:r>
              <a:rPr lang="en-US" b="1"/>
              <a:t>HARGA JUAL</a:t>
            </a:r>
          </a:p>
        </p:txBody>
      </p:sp>
      <p:sp>
        <p:nvSpPr>
          <p:cNvPr id="31752" name="AutoShape 22"/>
          <p:cNvSpPr>
            <a:spLocks noChangeArrowheads="1"/>
          </p:cNvSpPr>
          <p:nvPr/>
        </p:nvSpPr>
        <p:spPr bwMode="auto">
          <a:xfrm>
            <a:off x="5011738" y="2667000"/>
            <a:ext cx="3141662" cy="2233613"/>
          </a:xfrm>
          <a:prstGeom prst="roundRect">
            <a:avLst>
              <a:gd name="adj" fmla="val 12477"/>
            </a:avLst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lIns="90478" tIns="44445" rIns="90478" bIns="44445" anchor="ctr"/>
          <a:lstStyle/>
          <a:p>
            <a:pPr algn="ctr" eaLnBrk="0" hangingPunct="0"/>
            <a:r>
              <a:rPr lang="en-US" b="1"/>
              <a:t>YANG DIPAKAI </a:t>
            </a:r>
          </a:p>
          <a:p>
            <a:pPr algn="ctr" eaLnBrk="0" hangingPunct="0"/>
            <a:r>
              <a:rPr lang="en-US" b="1"/>
              <a:t> SEBAGAI DASAR</a:t>
            </a:r>
          </a:p>
          <a:p>
            <a:pPr algn="ctr" eaLnBrk="0" hangingPunct="0"/>
            <a:r>
              <a:rPr lang="en-US" b="1"/>
              <a:t> UNTUK </a:t>
            </a:r>
          </a:p>
          <a:p>
            <a:pPr algn="ctr" eaLnBrk="0" hangingPunct="0"/>
            <a:r>
              <a:rPr lang="en-US" b="1"/>
              <a:t>MENGHITUNG </a:t>
            </a:r>
          </a:p>
          <a:p>
            <a:pPr algn="ctr" eaLnBrk="0" hangingPunct="0"/>
            <a:r>
              <a:rPr lang="en-US" b="1"/>
              <a:t>PAJAK YANG</a:t>
            </a:r>
          </a:p>
          <a:p>
            <a:pPr algn="ctr" eaLnBrk="0" hangingPunct="0"/>
            <a:r>
              <a:rPr lang="en-US" b="1"/>
              <a:t> TERUTANG</a:t>
            </a:r>
          </a:p>
        </p:txBody>
      </p:sp>
      <p:sp>
        <p:nvSpPr>
          <p:cNvPr id="31753" name="AutoShape 23"/>
          <p:cNvSpPr>
            <a:spLocks noChangeArrowheads="1"/>
          </p:cNvSpPr>
          <p:nvPr/>
        </p:nvSpPr>
        <p:spPr bwMode="auto">
          <a:xfrm>
            <a:off x="3987800" y="2471738"/>
            <a:ext cx="812800" cy="2552700"/>
          </a:xfrm>
          <a:prstGeom prst="rightArrow">
            <a:avLst>
              <a:gd name="adj1" fmla="val 12037"/>
              <a:gd name="adj2" fmla="val 64583"/>
            </a:avLst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lIns="91430" tIns="45715" rIns="91430" bIns="45715" anchor="ctr"/>
          <a:lstStyle/>
          <a:p>
            <a:endParaRPr lang="id-ID"/>
          </a:p>
        </p:txBody>
      </p:sp>
    </p:spTree>
  </p:cSld>
  <p:clrMapOvr>
    <a:masterClrMapping/>
  </p:clrMapOvr>
  <p:transition spd="slow">
    <p:dissolve/>
    <p:sndAc>
      <p:endSnd/>
    </p:sndAc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ext Box 3"/>
          <p:cNvSpPr txBox="1">
            <a:spLocks noChangeArrowheads="1"/>
          </p:cNvSpPr>
          <p:nvPr/>
        </p:nvSpPr>
        <p:spPr bwMode="auto">
          <a:xfrm>
            <a:off x="1168400" y="533400"/>
            <a:ext cx="6807200" cy="67151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91430" tIns="45715" rIns="91430" bIns="45715"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2000" b="1">
                <a:solidFill>
                  <a:schemeClr val="bg1"/>
                </a:solidFill>
              </a:rPr>
              <a:t>  NILAI LAIN SEBAGAI DASAR PENGENAAN PAJAK                    </a:t>
            </a:r>
            <a:r>
              <a:rPr lang="en-US" b="1">
                <a:solidFill>
                  <a:schemeClr val="bg1"/>
                </a:solidFill>
              </a:rPr>
              <a:t>Ps. 1 angka 17 . Jo. KMK-567/KMK.04//2000</a:t>
            </a:r>
          </a:p>
        </p:txBody>
      </p:sp>
      <p:sp>
        <p:nvSpPr>
          <p:cNvPr id="32771" name="Text Box 6"/>
          <p:cNvSpPr txBox="1">
            <a:spLocks noChangeArrowheads="1"/>
          </p:cNvSpPr>
          <p:nvPr/>
        </p:nvSpPr>
        <p:spPr bwMode="auto">
          <a:xfrm>
            <a:off x="533400" y="2514600"/>
            <a:ext cx="7797800" cy="42164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91430" tIns="45715" rIns="91430" bIns="45715">
            <a:spAutoFit/>
          </a:bodyPr>
          <a:lstStyle/>
          <a:p>
            <a:pPr marL="227013" indent="-227013" eaLnBrk="0" hangingPunct="0">
              <a:spcBef>
                <a:spcPct val="50000"/>
              </a:spcBef>
              <a:buFontTx/>
              <a:buAutoNum type="arabicPeriod"/>
            </a:pPr>
            <a:r>
              <a:rPr lang="en-US" sz="1100" b="1"/>
              <a:t>UNTUK PEMAKAIAN SENDIRI DAN PEMBERIAN CUMA-CUMA BKP/JKP ADALAH HARGA JUAL/PENGGANTIAN SETELAH DIKURANGI LABA KOTOR</a:t>
            </a:r>
          </a:p>
          <a:p>
            <a:pPr marL="227013" indent="-227013" eaLnBrk="0" hangingPunct="0">
              <a:spcBef>
                <a:spcPct val="50000"/>
              </a:spcBef>
              <a:buFontTx/>
              <a:buAutoNum type="arabicPeriod"/>
            </a:pPr>
            <a:r>
              <a:rPr lang="en-US" sz="1100" b="1"/>
              <a:t>UNTUK PENYERAHAN MEDIA REKAMAN SUARA ATAU GAMBAR ADALAH PERKIRAAN HARGA JUAL RATA-RATA</a:t>
            </a:r>
          </a:p>
          <a:p>
            <a:pPr marL="227013" indent="-227013" eaLnBrk="0" hangingPunct="0">
              <a:spcBef>
                <a:spcPct val="50000"/>
              </a:spcBef>
              <a:buFontTx/>
              <a:buAutoNum type="arabicPeriod"/>
            </a:pPr>
            <a:r>
              <a:rPr lang="en-US" sz="1100" b="1"/>
              <a:t>UNTUK PENYERAHAN FILM CERITA ADALAH PERKIRAAN HASIL RATA-RATA PER JUDUL FILM</a:t>
            </a:r>
          </a:p>
          <a:p>
            <a:pPr marL="227013" indent="-227013" eaLnBrk="0" hangingPunct="0">
              <a:spcBef>
                <a:spcPct val="50000"/>
              </a:spcBef>
              <a:buFontTx/>
              <a:buAutoNum type="arabicPeriod"/>
            </a:pPr>
            <a:r>
              <a:rPr lang="en-US" sz="1100" b="1"/>
              <a:t>UNTUK PERSEDIAAN BKP YANG MASIH TERSISA PADA SAAT PEMBUBARAN PERUSAHAAN, SEPANJANG PPN ATAS PEROLEHAN AKTIVA TSB. DPT DIKREDITKAN ADALAH HARGA PASAR WAJAR</a:t>
            </a:r>
          </a:p>
          <a:p>
            <a:pPr marL="227013" indent="-227013" eaLnBrk="0" hangingPunct="0">
              <a:spcBef>
                <a:spcPct val="50000"/>
              </a:spcBef>
              <a:buFontTx/>
              <a:buAutoNum type="arabicPeriod"/>
            </a:pPr>
            <a:r>
              <a:rPr lang="en-US" sz="1100" b="1"/>
              <a:t>UNTUK AKTIVA YANG MENURUT TUJUAN SEMULA TIDAK UNTUK DIPERJUAL BELIKAN YANG MASIH TERSISA PADA SAAT PEMBUBARAN PERUSAHAAN ADALAH HARGA PASAR WAJAR</a:t>
            </a:r>
          </a:p>
          <a:p>
            <a:pPr marL="227013" indent="-227013" eaLnBrk="0" hangingPunct="0">
              <a:spcBef>
                <a:spcPct val="50000"/>
              </a:spcBef>
              <a:buFontTx/>
              <a:buAutoNum type="arabicPeriod"/>
            </a:pPr>
            <a:r>
              <a:rPr lang="en-US" sz="1100" b="1"/>
              <a:t>UNTUK KENDARAAN BERMOTOR BEKAS ADALAH 10% DARI HARGA JUAL (s.d.  Maret 2010)</a:t>
            </a:r>
          </a:p>
          <a:p>
            <a:pPr marL="227013" indent="-227013" eaLnBrk="0" hangingPunct="0">
              <a:spcBef>
                <a:spcPct val="50000"/>
              </a:spcBef>
              <a:buFontTx/>
              <a:buAutoNum type="arabicPeriod"/>
            </a:pPr>
            <a:r>
              <a:rPr lang="en-US" sz="1100" b="1"/>
              <a:t>UNTUK PENYERAHAN JASA BIRO PERJALANAN/PARIWISATA ADALAH 10% DARI JUMLAH TAGIHAN ATAU JUMLAH YANG SEHARUSNYA DITAGIH</a:t>
            </a:r>
          </a:p>
          <a:p>
            <a:pPr marL="227013" indent="-227013" eaLnBrk="0" hangingPunct="0">
              <a:spcBef>
                <a:spcPct val="50000"/>
              </a:spcBef>
              <a:buFontTx/>
              <a:buAutoNum type="arabicPeriod"/>
            </a:pPr>
            <a:r>
              <a:rPr lang="en-US" sz="1100" b="1"/>
              <a:t>UNTUK JASA PENGIRIMAN PAKET ADALAH 10% DARI JUMLAH TAGIHAN ATAU JUMLAH YANG SEHARUSNYA DITAGIH </a:t>
            </a:r>
          </a:p>
          <a:p>
            <a:pPr marL="227013" indent="-227013" eaLnBrk="0" hangingPunct="0">
              <a:spcBef>
                <a:spcPct val="50000"/>
              </a:spcBef>
              <a:buFontTx/>
              <a:buAutoNum type="arabicPeriod"/>
            </a:pPr>
            <a:r>
              <a:rPr lang="en-US" sz="1100" b="1"/>
              <a:t>UNTUK JASA ANJAK PIUTANG ADALAH 5% DARI JUMLAH TAGIHAN ATAU JUMLAH YANG SEHARUSNYA DITAGIH (s.d.  Maret 2010)</a:t>
            </a:r>
          </a:p>
          <a:p>
            <a:pPr marL="227013" indent="-227013" eaLnBrk="0" hangingPunct="0">
              <a:spcBef>
                <a:spcPct val="50000"/>
              </a:spcBef>
              <a:buFontTx/>
              <a:buAutoNum type="arabicPeriod"/>
            </a:pPr>
            <a:r>
              <a:rPr lang="en-US" sz="1100" b="1"/>
              <a:t>UNTUK PENYERAHAN YANG DILAKUKAN OLEH PKP PEDAGANG ECERAN EMAS PERHIASAN ADALAH  20%  X  JUMLAH SELURUH PENYERAHAN BARANG DAGANGAN ((s.d.  Maret 2010)</a:t>
            </a:r>
          </a:p>
          <a:p>
            <a:pPr marL="227013" indent="-227013" eaLnBrk="0" hangingPunct="0">
              <a:spcBef>
                <a:spcPct val="50000"/>
              </a:spcBef>
            </a:pPr>
            <a:endParaRPr lang="en-US" sz="1100" b="1"/>
          </a:p>
        </p:txBody>
      </p:sp>
      <p:sp>
        <p:nvSpPr>
          <p:cNvPr id="32772" name="Text Box 7"/>
          <p:cNvSpPr txBox="1">
            <a:spLocks noChangeArrowheads="1"/>
          </p:cNvSpPr>
          <p:nvPr/>
        </p:nvSpPr>
        <p:spPr bwMode="auto">
          <a:xfrm>
            <a:off x="533400" y="1612900"/>
            <a:ext cx="7772400" cy="8255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91430" tIns="45715" rIns="91430" bIns="45715">
            <a:spAutoFit/>
          </a:bodyPr>
          <a:lstStyle/>
          <a:p>
            <a:pPr algn="just" eaLnBrk="0" hangingPunct="0">
              <a:spcBef>
                <a:spcPct val="50000"/>
              </a:spcBef>
            </a:pPr>
            <a:r>
              <a:rPr lang="en-US" sz="1600" b="1"/>
              <a:t>DLM HAL HARGA JUAL ATAU PENGGANTIAN SUKAR DITETAPKAN, MENTERI KEUANGAN DAPAT MENENTUKAN NILAI LAIN SEBAGAI DASAR PENGENAAN PAJAK</a:t>
            </a:r>
          </a:p>
        </p:txBody>
      </p:sp>
      <p:sp>
        <p:nvSpPr>
          <p:cNvPr id="32773" name="Slide Number Placeholder 12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64A926E4-8A66-4A38-A455-922FABE0D807}" type="slidenum">
              <a:rPr lang="en-US">
                <a:latin typeface="Arial" charset="0"/>
              </a:rPr>
              <a:pPr/>
              <a:t>18</a:t>
            </a:fld>
            <a:endParaRPr lang="en-US">
              <a:latin typeface="Arial" charset="0"/>
            </a:endParaRPr>
          </a:p>
        </p:txBody>
      </p:sp>
    </p:spTree>
  </p:cSld>
  <p:clrMapOvr>
    <a:masterClrMapping/>
  </p:clrMapOvr>
  <p:transition spd="slow">
    <p:cover dir="ld"/>
    <p:sndAc>
      <p:endSnd/>
    </p:sndAc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>
          <a:xfrm>
            <a:off x="1885950" y="609600"/>
            <a:ext cx="5943600" cy="563563"/>
          </a:xfrm>
        </p:spPr>
        <p:txBody>
          <a:bodyPr/>
          <a:lstStyle/>
          <a:p>
            <a:r>
              <a:rPr lang="id-ID" sz="2400" smtClean="0">
                <a:solidFill>
                  <a:srgbClr val="4B5064"/>
                </a:solidFill>
              </a:rPr>
              <a:t>MEKANISME PENGHITUNGAN </a:t>
            </a:r>
            <a:r>
              <a:rPr lang="en-US" sz="2400" smtClean="0">
                <a:solidFill>
                  <a:srgbClr val="4B5064"/>
                </a:solidFill>
              </a:rPr>
              <a:t>PPN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752600"/>
            <a:ext cx="8229600" cy="5029200"/>
          </a:xfrm>
        </p:spPr>
        <p:txBody>
          <a:bodyPr/>
          <a:lstStyle/>
          <a:p>
            <a:pPr marL="514291" indent="-514291">
              <a:buClr>
                <a:schemeClr val="tx1"/>
              </a:buClr>
              <a:buFont typeface="Arial" pitchFamily="34" charset="0"/>
              <a:buAutoNum type="arabicPeriod"/>
              <a:defRPr/>
            </a:pPr>
            <a:r>
              <a:rPr lang="id-ID" dirty="0" smtClean="0">
                <a:sym typeface="Wingdings" pitchFamily="2" charset="2"/>
              </a:rPr>
              <a:t>Mekanisme Nilai Lain</a:t>
            </a:r>
          </a:p>
          <a:p>
            <a:pPr marL="514291" indent="-514291">
              <a:buClr>
                <a:schemeClr val="tx1"/>
              </a:buClr>
              <a:buFont typeface="Arial" pitchFamily="34" charset="0"/>
              <a:buAutoNum type="arabicPeriod"/>
              <a:defRPr/>
            </a:pPr>
            <a:r>
              <a:rPr lang="id-ID" dirty="0" smtClean="0">
                <a:sym typeface="Wingdings" pitchFamily="2" charset="2"/>
              </a:rPr>
              <a:t>Mekanisme Pedoman pengkreditan P</a:t>
            </a:r>
            <a:r>
              <a:rPr lang="en-US" dirty="0" err="1" smtClean="0">
                <a:sym typeface="Wingdings" pitchFamily="2" charset="2"/>
              </a:rPr>
              <a:t>ajak</a:t>
            </a:r>
            <a:r>
              <a:rPr lang="en-US" dirty="0" smtClean="0">
                <a:sym typeface="Wingdings" pitchFamily="2" charset="2"/>
              </a:rPr>
              <a:t> </a:t>
            </a:r>
            <a:r>
              <a:rPr lang="en-US" dirty="0" err="1" smtClean="0">
                <a:sym typeface="Wingdings" pitchFamily="2" charset="2"/>
              </a:rPr>
              <a:t>Masukan</a:t>
            </a:r>
            <a:r>
              <a:rPr lang="en-US" dirty="0" smtClean="0">
                <a:sym typeface="Wingdings" pitchFamily="2" charset="2"/>
              </a:rPr>
              <a:t> (PM)</a:t>
            </a:r>
          </a:p>
          <a:p>
            <a:pPr marL="514291" indent="-514291">
              <a:buClr>
                <a:schemeClr val="tx1"/>
              </a:buClr>
              <a:buFont typeface="Arial" pitchFamily="34" charset="0"/>
              <a:buAutoNum type="arabicPeriod"/>
              <a:defRPr/>
            </a:pPr>
            <a:r>
              <a:rPr lang="id-ID" dirty="0" smtClean="0">
                <a:sym typeface="Wingdings" pitchFamily="2" charset="2"/>
              </a:rPr>
              <a:t>Mekanisme </a:t>
            </a:r>
            <a:r>
              <a:rPr lang="en-US" dirty="0" err="1" smtClean="0">
                <a:sym typeface="Wingdings" pitchFamily="2" charset="2"/>
              </a:rPr>
              <a:t>Pajak</a:t>
            </a:r>
            <a:r>
              <a:rPr lang="en-US" dirty="0" smtClean="0">
                <a:sym typeface="Wingdings" pitchFamily="2" charset="2"/>
              </a:rPr>
              <a:t> </a:t>
            </a:r>
            <a:r>
              <a:rPr lang="en-US" dirty="0" err="1" smtClean="0">
                <a:sym typeface="Wingdings" pitchFamily="2" charset="2"/>
              </a:rPr>
              <a:t>Keluaran</a:t>
            </a:r>
            <a:r>
              <a:rPr lang="en-US" dirty="0" smtClean="0">
                <a:sym typeface="Wingdings" pitchFamily="2" charset="2"/>
              </a:rPr>
              <a:t> – </a:t>
            </a:r>
            <a:r>
              <a:rPr lang="en-US" dirty="0" err="1" smtClean="0">
                <a:sym typeface="Wingdings" pitchFamily="2" charset="2"/>
              </a:rPr>
              <a:t>Pajak</a:t>
            </a:r>
            <a:r>
              <a:rPr lang="en-US" dirty="0" smtClean="0">
                <a:sym typeface="Wingdings" pitchFamily="2" charset="2"/>
              </a:rPr>
              <a:t> </a:t>
            </a:r>
            <a:r>
              <a:rPr lang="en-US" dirty="0" err="1" smtClean="0">
                <a:sym typeface="Wingdings" pitchFamily="2" charset="2"/>
              </a:rPr>
              <a:t>Masukan</a:t>
            </a:r>
            <a:r>
              <a:rPr lang="en-US" dirty="0" smtClean="0">
                <a:sym typeface="Wingdings" pitchFamily="2" charset="2"/>
              </a:rPr>
              <a:t> (</a:t>
            </a:r>
            <a:r>
              <a:rPr lang="id-ID" dirty="0" smtClean="0">
                <a:sym typeface="Wingdings" pitchFamily="2" charset="2"/>
              </a:rPr>
              <a:t>PK – PM</a:t>
            </a:r>
            <a:r>
              <a:rPr lang="en-US" dirty="0" smtClean="0">
                <a:sym typeface="Wingdings" pitchFamily="2" charset="2"/>
              </a:rPr>
              <a:t>)</a:t>
            </a:r>
            <a:endParaRPr lang="id-ID" dirty="0" smtClean="0">
              <a:sym typeface="Wingdings" pitchFamily="2" charset="2"/>
            </a:endParaRPr>
          </a:p>
          <a:p>
            <a:pPr marL="514291" indent="-514291">
              <a:buClr>
                <a:schemeClr val="tx1"/>
              </a:buClr>
              <a:buFont typeface="Wingdings" pitchFamily="2" charset="2"/>
              <a:buNone/>
              <a:defRPr/>
            </a:pPr>
            <a:endParaRPr lang="en-US" dirty="0" smtClean="0"/>
          </a:p>
        </p:txBody>
      </p:sp>
      <p:sp>
        <p:nvSpPr>
          <p:cNvPr id="33796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556BD7B3-4D02-47F0-94AD-93813147193A}" type="slidenum">
              <a:rPr lang="en-US">
                <a:latin typeface="Arial" charset="0"/>
              </a:rPr>
              <a:pPr/>
              <a:t>19</a:t>
            </a:fld>
            <a:endParaRPr lang="en-US">
              <a:latin typeface="Arial" charset="0"/>
            </a:endParaRPr>
          </a:p>
        </p:txBody>
      </p:sp>
    </p:spTree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itle 1"/>
          <p:cNvSpPr>
            <a:spLocks noGrp="1"/>
          </p:cNvSpPr>
          <p:nvPr>
            <p:ph type="title"/>
          </p:nvPr>
        </p:nvSpPr>
        <p:spPr>
          <a:xfrm>
            <a:off x="1885950" y="614363"/>
            <a:ext cx="5943600" cy="563562"/>
          </a:xfrm>
        </p:spPr>
        <p:txBody>
          <a:bodyPr/>
          <a:lstStyle/>
          <a:p>
            <a:r>
              <a:rPr lang="en-US" sz="2000" smtClean="0">
                <a:solidFill>
                  <a:srgbClr val="4B5064"/>
                </a:solidFill>
              </a:rPr>
              <a:t>MEKANISME NILAI LAIN</a:t>
            </a:r>
            <a:br>
              <a:rPr lang="en-US" sz="2000" smtClean="0">
                <a:solidFill>
                  <a:srgbClr val="4B5064"/>
                </a:solidFill>
              </a:rPr>
            </a:br>
            <a:r>
              <a:rPr lang="id-ID" sz="2000" smtClean="0">
                <a:solidFill>
                  <a:srgbClr val="4B5064"/>
                </a:solidFill>
              </a:rPr>
              <a:t> (</a:t>
            </a:r>
            <a:r>
              <a:rPr lang="en-US" sz="2000" smtClean="0">
                <a:solidFill>
                  <a:srgbClr val="4B5064"/>
                </a:solidFill>
              </a:rPr>
              <a:t>75/PMK.03/2010</a:t>
            </a:r>
            <a:r>
              <a:rPr lang="id-ID" sz="2000" smtClean="0">
                <a:solidFill>
                  <a:srgbClr val="4B5064"/>
                </a:solidFill>
              </a:rPr>
              <a:t>)</a:t>
            </a:r>
            <a:endParaRPr lang="en-US" sz="2000" smtClean="0">
              <a:solidFill>
                <a:srgbClr val="4B5064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972050"/>
          </a:xfrm>
          <a:solidFill>
            <a:schemeClr val="accent3">
              <a:lumMod val="40000"/>
              <a:lumOff val="60000"/>
            </a:schemeClr>
          </a:solidFill>
        </p:spPr>
        <p:txBody>
          <a:bodyPr/>
          <a:lstStyle/>
          <a:p>
            <a:pPr marL="342821" indent="-342821">
              <a:buFont typeface="Wingdings" pitchFamily="2" charset="2"/>
              <a:buNone/>
              <a:defRPr/>
            </a:pPr>
            <a:r>
              <a:rPr lang="en-US" sz="2400" dirty="0" err="1" smtClean="0"/>
              <a:t>Dipergunakan</a:t>
            </a:r>
            <a:r>
              <a:rPr lang="en-US" sz="2400" dirty="0" smtClean="0"/>
              <a:t> </a:t>
            </a:r>
            <a:r>
              <a:rPr lang="en-US" sz="2400" dirty="0" err="1" smtClean="0"/>
              <a:t>untuk</a:t>
            </a:r>
            <a:r>
              <a:rPr lang="en-US" sz="2400" dirty="0" smtClean="0"/>
              <a:t> </a:t>
            </a:r>
            <a:r>
              <a:rPr lang="en-US" sz="2400" dirty="0" err="1" smtClean="0"/>
              <a:t>usaha</a:t>
            </a:r>
            <a:r>
              <a:rPr lang="en-US" sz="2400" dirty="0" smtClean="0"/>
              <a:t> :</a:t>
            </a:r>
          </a:p>
          <a:p>
            <a:pPr marL="514291" indent="-514291">
              <a:buFont typeface="Wingdings" pitchFamily="2" charset="2"/>
              <a:buNone/>
              <a:defRPr/>
            </a:pPr>
            <a:r>
              <a:rPr lang="en-US" sz="2400" dirty="0" smtClean="0"/>
              <a:t>- Usaha </a:t>
            </a:r>
            <a:r>
              <a:rPr lang="en-US" sz="2400" dirty="0" err="1" smtClean="0"/>
              <a:t>Jasa</a:t>
            </a:r>
            <a:r>
              <a:rPr lang="en-US" sz="2400" dirty="0" smtClean="0"/>
              <a:t> </a:t>
            </a:r>
            <a:r>
              <a:rPr lang="en-US" sz="2400" dirty="0" err="1" smtClean="0"/>
              <a:t>pengiriman</a:t>
            </a:r>
            <a:r>
              <a:rPr lang="en-US" sz="2400" dirty="0" smtClean="0"/>
              <a:t> </a:t>
            </a:r>
            <a:r>
              <a:rPr lang="en-US" sz="2400" dirty="0" err="1" smtClean="0"/>
              <a:t>paket</a:t>
            </a:r>
            <a:endParaRPr lang="en-US" sz="2400" dirty="0" smtClean="0"/>
          </a:p>
          <a:p>
            <a:pPr marL="514291" indent="-514291">
              <a:buFont typeface="Wingdings" pitchFamily="2" charset="2"/>
              <a:buNone/>
              <a:defRPr/>
            </a:pPr>
            <a:r>
              <a:rPr lang="en-US" sz="2400" dirty="0" smtClean="0"/>
              <a:t>- Usaha </a:t>
            </a:r>
            <a:r>
              <a:rPr lang="en-US" sz="2400" dirty="0" err="1" smtClean="0"/>
              <a:t>Jasa</a:t>
            </a:r>
            <a:r>
              <a:rPr lang="en-US" sz="2400" dirty="0" smtClean="0"/>
              <a:t> </a:t>
            </a:r>
            <a:r>
              <a:rPr lang="en-US" sz="2400" dirty="0" err="1" smtClean="0"/>
              <a:t>paket</a:t>
            </a:r>
            <a:r>
              <a:rPr lang="en-US" sz="2400" dirty="0" smtClean="0"/>
              <a:t> </a:t>
            </a:r>
            <a:r>
              <a:rPr lang="en-US" sz="2400" dirty="0" err="1" smtClean="0"/>
              <a:t>wisata</a:t>
            </a:r>
            <a:endParaRPr lang="en-US" sz="2400" dirty="0" smtClean="0"/>
          </a:p>
          <a:p>
            <a:pPr marL="514291" indent="-514291">
              <a:buFont typeface="Wingdings" pitchFamily="2" charset="2"/>
              <a:buNone/>
              <a:defRPr/>
            </a:pPr>
            <a:endParaRPr lang="en-US" sz="2400" dirty="0" smtClean="0"/>
          </a:p>
          <a:p>
            <a:pPr marL="514291" indent="-514291">
              <a:buFont typeface="Wingdings" pitchFamily="2" charset="2"/>
              <a:buNone/>
              <a:defRPr/>
            </a:pPr>
            <a:r>
              <a:rPr lang="en-US" sz="2400" dirty="0" smtClean="0"/>
              <a:t>PPN yang </a:t>
            </a:r>
            <a:r>
              <a:rPr lang="en-US" sz="2400" dirty="0" err="1" smtClean="0"/>
              <a:t>dibayar</a:t>
            </a:r>
            <a:r>
              <a:rPr lang="en-US" sz="2400" dirty="0" smtClean="0"/>
              <a:t> 	= 10% x DPP </a:t>
            </a:r>
            <a:r>
              <a:rPr lang="en-US" sz="2400" dirty="0" err="1" smtClean="0"/>
              <a:t>Nilai</a:t>
            </a:r>
            <a:r>
              <a:rPr lang="en-US" sz="2400" dirty="0" smtClean="0"/>
              <a:t> lain</a:t>
            </a:r>
          </a:p>
          <a:p>
            <a:pPr marL="514291" indent="-514291">
              <a:buFont typeface="Wingdings" pitchFamily="2" charset="2"/>
              <a:buNone/>
              <a:defRPr/>
            </a:pPr>
            <a:r>
              <a:rPr lang="en-US" sz="2400" dirty="0" smtClean="0"/>
              <a:t>				= 10% X (10% x </a:t>
            </a:r>
            <a:r>
              <a:rPr lang="en-US" sz="2400" dirty="0" err="1" smtClean="0"/>
              <a:t>nilai</a:t>
            </a:r>
            <a:r>
              <a:rPr lang="en-US" sz="2400" dirty="0" smtClean="0"/>
              <a:t> </a:t>
            </a:r>
            <a:r>
              <a:rPr lang="en-US" sz="2400" dirty="0" err="1" smtClean="0"/>
              <a:t>tagihan</a:t>
            </a:r>
            <a:r>
              <a:rPr lang="en-US" sz="2400" dirty="0" smtClean="0"/>
              <a:t>)</a:t>
            </a:r>
          </a:p>
          <a:p>
            <a:pPr marL="514291" indent="-514291">
              <a:buFont typeface="Wingdings" pitchFamily="2" charset="2"/>
              <a:buNone/>
              <a:defRPr/>
            </a:pPr>
            <a:r>
              <a:rPr lang="en-US" sz="2400" dirty="0" smtClean="0"/>
              <a:t>				= 1% x </a:t>
            </a:r>
            <a:r>
              <a:rPr lang="en-US" sz="2400" dirty="0" err="1" smtClean="0"/>
              <a:t>nilai</a:t>
            </a:r>
            <a:r>
              <a:rPr lang="en-US" sz="2400" dirty="0" smtClean="0"/>
              <a:t> </a:t>
            </a:r>
            <a:r>
              <a:rPr lang="en-US" sz="2400" dirty="0" err="1" smtClean="0"/>
              <a:t>tagihan</a:t>
            </a:r>
            <a:r>
              <a:rPr lang="en-US" sz="2400" dirty="0" smtClean="0"/>
              <a:t>/</a:t>
            </a:r>
            <a:r>
              <a:rPr lang="en-US" sz="2400" dirty="0" err="1" smtClean="0"/>
              <a:t>penj</a:t>
            </a:r>
            <a:r>
              <a:rPr lang="en-US" sz="2400" dirty="0" smtClean="0"/>
              <a:t>.</a:t>
            </a:r>
          </a:p>
          <a:p>
            <a:pPr marL="514291" indent="-514291">
              <a:buFont typeface="Wingdings" pitchFamily="2" charset="2"/>
              <a:buNone/>
              <a:defRPr/>
            </a:pPr>
            <a:r>
              <a:rPr lang="en-US" sz="2400" dirty="0" smtClean="0"/>
              <a:t>Ex. </a:t>
            </a:r>
            <a:r>
              <a:rPr lang="en-US" sz="2400" dirty="0" err="1" smtClean="0"/>
              <a:t>Paket</a:t>
            </a:r>
            <a:r>
              <a:rPr lang="en-US" sz="2400" dirty="0" smtClean="0"/>
              <a:t> </a:t>
            </a:r>
            <a:r>
              <a:rPr lang="en-US" sz="2400" dirty="0" err="1" smtClean="0"/>
              <a:t>wisata</a:t>
            </a:r>
            <a:r>
              <a:rPr lang="en-US" sz="2400" dirty="0" smtClean="0"/>
              <a:t> </a:t>
            </a:r>
            <a:r>
              <a:rPr lang="en-US" sz="2400" dirty="0" err="1" smtClean="0"/>
              <a:t>ke</a:t>
            </a:r>
            <a:r>
              <a:rPr lang="en-US" sz="2400" dirty="0" smtClean="0"/>
              <a:t> Bali </a:t>
            </a:r>
            <a:r>
              <a:rPr lang="en-US" sz="2400" dirty="0" err="1" smtClean="0"/>
              <a:t>Rp</a:t>
            </a:r>
            <a:r>
              <a:rPr lang="en-US" sz="2400" dirty="0" smtClean="0"/>
              <a:t>. 100.000.000</a:t>
            </a:r>
          </a:p>
          <a:p>
            <a:pPr marL="514291" indent="-514291">
              <a:buFont typeface="Wingdings" pitchFamily="2" charset="2"/>
              <a:buNone/>
              <a:defRPr/>
            </a:pPr>
            <a:r>
              <a:rPr lang="en-US" sz="2400" dirty="0" smtClean="0"/>
              <a:t>PPN = 10% x 10% x 100.000.000 = </a:t>
            </a:r>
            <a:r>
              <a:rPr lang="en-US" sz="2400" dirty="0" err="1" smtClean="0"/>
              <a:t>Rp</a:t>
            </a:r>
            <a:r>
              <a:rPr lang="en-US" sz="2400" dirty="0" smtClean="0"/>
              <a:t>. 1.000.000</a:t>
            </a:r>
          </a:p>
        </p:txBody>
      </p:sp>
    </p:spTree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id-ID" sz="2800" smtClean="0">
                <a:solidFill>
                  <a:srgbClr val="4B5064"/>
                </a:solidFill>
              </a:rPr>
              <a:t>MEKANISME PENGKREDITAN PM</a:t>
            </a:r>
            <a:endParaRPr lang="en-US" sz="2800" smtClean="0">
              <a:solidFill>
                <a:srgbClr val="4B5064"/>
              </a:solidFill>
            </a:endParaRPr>
          </a:p>
        </p:txBody>
      </p:sp>
      <p:sp>
        <p:nvSpPr>
          <p:cNvPr id="27651" name="Rectangle 3"/>
          <p:cNvSpPr>
            <a:spLocks noGrp="1" noChangeArrowheads="1"/>
          </p:cNvSpPr>
          <p:nvPr>
            <p:ph idx="1"/>
          </p:nvPr>
        </p:nvSpPr>
        <p:spPr>
          <a:xfrm>
            <a:off x="228600" y="1676400"/>
            <a:ext cx="8229600" cy="5029200"/>
          </a:xfrm>
        </p:spPr>
        <p:txBody>
          <a:bodyPr/>
          <a:lstStyle/>
          <a:p>
            <a:pPr marL="514291" indent="-514291">
              <a:buFont typeface="Wingdings" pitchFamily="2" charset="2"/>
              <a:buNone/>
              <a:defRPr/>
            </a:pPr>
            <a:r>
              <a:rPr lang="en-US" dirty="0" smtClean="0">
                <a:sym typeface="Wingdings" pitchFamily="2" charset="2"/>
              </a:rPr>
              <a:t>	</a:t>
            </a:r>
            <a:r>
              <a:rPr lang="id-ID" dirty="0" smtClean="0"/>
              <a:t>Mekanisme penghitungan PPN terhadap usaha2 tertentu atau penjualan batas tertentu dengan cara mengkreditkan Pajak masukan terhadap pajak keluaran namun pajak masukan berdasarkan prosentase dr pajak keluaran :</a:t>
            </a:r>
          </a:p>
          <a:p>
            <a:pPr marL="514291" indent="-514291">
              <a:buFont typeface="Wingdings" pitchFamily="2" charset="2"/>
              <a:buNone/>
              <a:defRPr/>
            </a:pPr>
            <a:r>
              <a:rPr lang="en-US" dirty="0" smtClean="0"/>
              <a:t>	a. </a:t>
            </a:r>
            <a:r>
              <a:rPr lang="id-ID" dirty="0" smtClean="0"/>
              <a:t>Usaha </a:t>
            </a:r>
            <a:r>
              <a:rPr lang="en-US" dirty="0" smtClean="0"/>
              <a:t>Semata2 </a:t>
            </a:r>
            <a:r>
              <a:rPr lang="en-US" dirty="0" err="1" smtClean="0"/>
              <a:t>penjualan</a:t>
            </a:r>
            <a:r>
              <a:rPr lang="en-US" dirty="0" smtClean="0"/>
              <a:t> </a:t>
            </a:r>
            <a:r>
              <a:rPr lang="id-ID" dirty="0" smtClean="0"/>
              <a:t>mobil bekas</a:t>
            </a:r>
          </a:p>
          <a:p>
            <a:pPr marL="514291" indent="-514291">
              <a:buFont typeface="Wingdings" pitchFamily="2" charset="2"/>
              <a:buNone/>
              <a:defRPr/>
            </a:pPr>
            <a:r>
              <a:rPr lang="en-US" dirty="0" smtClean="0"/>
              <a:t>	b. </a:t>
            </a:r>
            <a:r>
              <a:rPr lang="id-ID" dirty="0" smtClean="0"/>
              <a:t>Usaha </a:t>
            </a:r>
            <a:r>
              <a:rPr lang="en-US" dirty="0" smtClean="0"/>
              <a:t>semata2 </a:t>
            </a:r>
            <a:r>
              <a:rPr lang="id-ID" dirty="0" smtClean="0"/>
              <a:t>pedagang emas perhiasan</a:t>
            </a:r>
          </a:p>
          <a:p>
            <a:pPr marL="514291" indent="-514291">
              <a:buFont typeface="Wingdings" pitchFamily="2" charset="2"/>
              <a:buNone/>
              <a:defRPr/>
            </a:pPr>
            <a:r>
              <a:rPr lang="en-US" dirty="0" smtClean="0"/>
              <a:t>	c. </a:t>
            </a:r>
            <a:r>
              <a:rPr lang="id-ID" dirty="0" smtClean="0"/>
              <a:t>Usaha dgn omzet s.d. 1,8 M</a:t>
            </a:r>
          </a:p>
        </p:txBody>
      </p:sp>
      <p:sp>
        <p:nvSpPr>
          <p:cNvPr id="35844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D30A7035-5A38-4F5A-88D4-70DB54BC7632}" type="slidenum">
              <a:rPr lang="en-US">
                <a:latin typeface="Arial" charset="0"/>
              </a:rPr>
              <a:pPr/>
              <a:t>21</a:t>
            </a:fld>
            <a:endParaRPr lang="en-US">
              <a:latin typeface="Arial" charset="0"/>
            </a:endParaRPr>
          </a:p>
        </p:txBody>
      </p:sp>
    </p:spTree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id-ID" sz="2000" smtClean="0">
                <a:solidFill>
                  <a:srgbClr val="4B5064"/>
                </a:solidFill>
              </a:rPr>
              <a:t>USAHA MOBIL BEKAS DAN EMAS PERHIASAN (PMK </a:t>
            </a:r>
            <a:r>
              <a:rPr lang="en-US" sz="2000" smtClean="0">
                <a:solidFill>
                  <a:srgbClr val="4B5064"/>
                </a:solidFill>
              </a:rPr>
              <a:t>79/PMK.03/2010</a:t>
            </a:r>
            <a:r>
              <a:rPr lang="id-ID" sz="2000" smtClean="0">
                <a:solidFill>
                  <a:srgbClr val="4B5064"/>
                </a:solidFill>
              </a:rPr>
              <a:t>)</a:t>
            </a:r>
            <a:endParaRPr lang="en-US" sz="2000" smtClean="0">
              <a:solidFill>
                <a:srgbClr val="4B5064"/>
              </a:solidFill>
            </a:endParaRPr>
          </a:p>
        </p:txBody>
      </p:sp>
      <p:sp>
        <p:nvSpPr>
          <p:cNvPr id="28675" name="Rectangle 3"/>
          <p:cNvSpPr>
            <a:spLocks noGrp="1" noChangeArrowheads="1"/>
          </p:cNvSpPr>
          <p:nvPr>
            <p:ph idx="1"/>
          </p:nvPr>
        </p:nvSpPr>
        <p:spPr>
          <a:xfrm>
            <a:off x="214313" y="1428750"/>
            <a:ext cx="8472487" cy="5072063"/>
          </a:xfrm>
        </p:spPr>
        <p:txBody>
          <a:bodyPr/>
          <a:lstStyle/>
          <a:p>
            <a:pPr marL="107937" indent="0">
              <a:spcBef>
                <a:spcPct val="0"/>
              </a:spcBef>
              <a:buFont typeface="Wingdings" pitchFamily="2" charset="2"/>
              <a:buNone/>
              <a:defRPr/>
            </a:pPr>
            <a:r>
              <a:rPr lang="en-US" sz="2400" dirty="0" smtClean="0">
                <a:sym typeface="Wingdings" pitchFamily="2" charset="2"/>
              </a:rPr>
              <a:t>1. </a:t>
            </a:r>
            <a:r>
              <a:rPr lang="id-ID" sz="2400" dirty="0" smtClean="0">
                <a:sym typeface="Wingdings" pitchFamily="2" charset="2"/>
              </a:rPr>
              <a:t>Mobil bekas :</a:t>
            </a:r>
          </a:p>
          <a:p>
            <a:pPr marL="107937" indent="0">
              <a:spcBef>
                <a:spcPct val="0"/>
              </a:spcBef>
              <a:buFont typeface="Wingdings" pitchFamily="2" charset="2"/>
              <a:buNone/>
              <a:defRPr/>
            </a:pPr>
            <a:r>
              <a:rPr lang="id-ID" sz="2400" dirty="0" smtClean="0">
                <a:sym typeface="Wingdings" pitchFamily="2" charset="2"/>
              </a:rPr>
              <a:t>	PK = 10 x harga jual</a:t>
            </a:r>
          </a:p>
          <a:p>
            <a:pPr marL="107937" indent="0">
              <a:spcBef>
                <a:spcPct val="0"/>
              </a:spcBef>
              <a:buFont typeface="Wingdings" pitchFamily="2" charset="2"/>
              <a:buNone/>
              <a:defRPr/>
            </a:pPr>
            <a:r>
              <a:rPr lang="id-ID" sz="2400" dirty="0" smtClean="0">
                <a:sym typeface="Wingdings" pitchFamily="2" charset="2"/>
              </a:rPr>
              <a:t>	PM = 90% x PK</a:t>
            </a:r>
          </a:p>
          <a:p>
            <a:pPr marL="107937" indent="0">
              <a:spcBef>
                <a:spcPct val="0"/>
              </a:spcBef>
              <a:buFont typeface="Wingdings" pitchFamily="2" charset="2"/>
              <a:buNone/>
              <a:defRPr/>
            </a:pPr>
            <a:r>
              <a:rPr lang="id-ID" sz="2400" dirty="0" smtClean="0">
                <a:sym typeface="Wingdings" pitchFamily="2" charset="2"/>
              </a:rPr>
              <a:t>	 PPN </a:t>
            </a:r>
            <a:r>
              <a:rPr lang="en-US" sz="2400" dirty="0" smtClean="0">
                <a:sym typeface="Wingdings" pitchFamily="2" charset="2"/>
              </a:rPr>
              <a:t>  </a:t>
            </a:r>
            <a:r>
              <a:rPr lang="id-ID" sz="2400" dirty="0" smtClean="0">
                <a:sym typeface="Wingdings" pitchFamily="2" charset="2"/>
              </a:rPr>
              <a:t>= PK – PM = 10% - (90% x10%) x jual</a:t>
            </a:r>
          </a:p>
          <a:p>
            <a:pPr marL="107937" indent="0">
              <a:spcBef>
                <a:spcPct val="0"/>
              </a:spcBef>
              <a:buFont typeface="Wingdings" pitchFamily="2" charset="2"/>
              <a:buNone/>
              <a:defRPr/>
            </a:pPr>
            <a:r>
              <a:rPr lang="id-ID" sz="2400" dirty="0" smtClean="0">
                <a:sym typeface="Wingdings" pitchFamily="2" charset="2"/>
              </a:rPr>
              <a:t>		    = 1% x harga jual</a:t>
            </a:r>
          </a:p>
          <a:p>
            <a:pPr marL="107937" indent="0">
              <a:spcBef>
                <a:spcPct val="0"/>
              </a:spcBef>
              <a:buFont typeface="Wingdings" pitchFamily="2" charset="2"/>
              <a:buNone/>
              <a:defRPr/>
            </a:pPr>
            <a:r>
              <a:rPr lang="id-ID" sz="2400" dirty="0" smtClean="0">
                <a:sym typeface="Wingdings" pitchFamily="2" charset="2"/>
              </a:rPr>
              <a:t>2. Pedagang Emas Perhiasan :</a:t>
            </a:r>
          </a:p>
          <a:p>
            <a:pPr marL="107937" indent="0">
              <a:spcBef>
                <a:spcPct val="0"/>
              </a:spcBef>
              <a:buFont typeface="Wingdings" pitchFamily="2" charset="2"/>
              <a:buNone/>
              <a:defRPr/>
            </a:pPr>
            <a:r>
              <a:rPr lang="id-ID" sz="2400" dirty="0" smtClean="0">
                <a:sym typeface="Wingdings" pitchFamily="2" charset="2"/>
              </a:rPr>
              <a:t>	PK = 10 x harga jual</a:t>
            </a:r>
          </a:p>
          <a:p>
            <a:pPr marL="107937" indent="0">
              <a:spcBef>
                <a:spcPct val="0"/>
              </a:spcBef>
              <a:buFont typeface="Wingdings" pitchFamily="2" charset="2"/>
              <a:buNone/>
              <a:defRPr/>
            </a:pPr>
            <a:r>
              <a:rPr lang="id-ID" sz="2400" dirty="0" smtClean="0">
                <a:sym typeface="Wingdings" pitchFamily="2" charset="2"/>
              </a:rPr>
              <a:t>	PM = 80% x PK</a:t>
            </a:r>
          </a:p>
          <a:p>
            <a:pPr marL="107937" indent="0">
              <a:spcBef>
                <a:spcPct val="0"/>
              </a:spcBef>
              <a:buFont typeface="Wingdings" pitchFamily="2" charset="2"/>
              <a:buNone/>
              <a:defRPr/>
            </a:pPr>
            <a:r>
              <a:rPr lang="id-ID" sz="2400" dirty="0" smtClean="0">
                <a:sym typeface="Wingdings" pitchFamily="2" charset="2"/>
              </a:rPr>
              <a:t>	 PPN = PK – PM = 10% - (80% x10%) x jual</a:t>
            </a:r>
          </a:p>
          <a:p>
            <a:pPr marL="107937" indent="0">
              <a:spcBef>
                <a:spcPct val="0"/>
              </a:spcBef>
              <a:buFont typeface="Wingdings" pitchFamily="2" charset="2"/>
              <a:buNone/>
              <a:defRPr/>
            </a:pPr>
            <a:r>
              <a:rPr lang="id-ID" sz="2400" dirty="0" smtClean="0">
                <a:sym typeface="Wingdings" pitchFamily="2" charset="2"/>
              </a:rPr>
              <a:t>		    = 2% x harga jual</a:t>
            </a:r>
          </a:p>
          <a:p>
            <a:pPr marL="107937" indent="0">
              <a:spcBef>
                <a:spcPct val="0"/>
              </a:spcBef>
              <a:buFont typeface="Wingdings" pitchFamily="2" charset="2"/>
              <a:buNone/>
              <a:defRPr/>
            </a:pPr>
            <a:r>
              <a:rPr lang="id-ID" sz="2400" dirty="0" smtClean="0">
                <a:sym typeface="Wingdings" pitchFamily="2" charset="2"/>
              </a:rPr>
              <a:t>Semua Pajak masukan atas perolehan BKP/JKP tidak dpt dikreditkan</a:t>
            </a:r>
          </a:p>
        </p:txBody>
      </p:sp>
    </p:spTree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id-ID" sz="2200" smtClean="0">
                <a:solidFill>
                  <a:srgbClr val="4B5064"/>
                </a:solidFill>
              </a:rPr>
              <a:t>OMZET S.D. 1.8 M (PMK </a:t>
            </a:r>
            <a:r>
              <a:rPr lang="en-US" sz="2200" smtClean="0">
                <a:solidFill>
                  <a:srgbClr val="4B5064"/>
                </a:solidFill>
              </a:rPr>
              <a:t>74/PMK.03/2010</a:t>
            </a:r>
            <a:r>
              <a:rPr lang="id-ID" sz="2200" smtClean="0">
                <a:solidFill>
                  <a:srgbClr val="4B5064"/>
                </a:solidFill>
              </a:rPr>
              <a:t>)</a:t>
            </a:r>
            <a:endParaRPr lang="en-US" sz="2200" smtClean="0">
              <a:solidFill>
                <a:srgbClr val="4B5064"/>
              </a:solidFill>
            </a:endParaRPr>
          </a:p>
        </p:txBody>
      </p:sp>
      <p:sp>
        <p:nvSpPr>
          <p:cNvPr id="29699" name="Rectangle 3"/>
          <p:cNvSpPr>
            <a:spLocks noGrp="1" noChangeArrowheads="1"/>
          </p:cNvSpPr>
          <p:nvPr>
            <p:ph idx="1"/>
          </p:nvPr>
        </p:nvSpPr>
        <p:spPr>
          <a:xfrm>
            <a:off x="214313" y="1428750"/>
            <a:ext cx="8472487" cy="5429250"/>
          </a:xfrm>
        </p:spPr>
        <p:txBody>
          <a:bodyPr/>
          <a:lstStyle/>
          <a:p>
            <a:pPr marL="107937" indent="0">
              <a:spcBef>
                <a:spcPct val="0"/>
              </a:spcBef>
              <a:buFont typeface="Wingdings" pitchFamily="2" charset="2"/>
              <a:buNone/>
              <a:defRPr/>
            </a:pPr>
            <a:r>
              <a:rPr lang="id-ID" dirty="0" smtClean="0">
                <a:sym typeface="Wingdings" pitchFamily="2" charset="2"/>
              </a:rPr>
              <a:t>Bagi PKP yang penyerahan BKP/JKP tidak lebih dari 1.8 M setahun  dapat menggunakan mekanisme ini</a:t>
            </a:r>
          </a:p>
          <a:p>
            <a:pPr marL="107937" indent="0">
              <a:spcBef>
                <a:spcPct val="0"/>
              </a:spcBef>
              <a:buFont typeface="Wingdings" pitchFamily="2" charset="2"/>
              <a:buNone/>
              <a:defRPr/>
            </a:pPr>
            <a:r>
              <a:rPr lang="id-ID" dirty="0" smtClean="0">
                <a:sym typeface="Wingdings" pitchFamily="2" charset="2"/>
              </a:rPr>
              <a:t>1. Untuk usaha BKP :</a:t>
            </a:r>
          </a:p>
          <a:p>
            <a:pPr marL="107937" indent="0">
              <a:spcBef>
                <a:spcPct val="0"/>
              </a:spcBef>
              <a:buFont typeface="Wingdings" pitchFamily="2" charset="2"/>
              <a:buNone/>
              <a:defRPr/>
            </a:pPr>
            <a:r>
              <a:rPr lang="id-ID" dirty="0" smtClean="0">
                <a:sym typeface="Wingdings" pitchFamily="2" charset="2"/>
              </a:rPr>
              <a:t>	PK</a:t>
            </a:r>
            <a:r>
              <a:rPr lang="en-US" dirty="0" smtClean="0">
                <a:sym typeface="Wingdings" pitchFamily="2" charset="2"/>
              </a:rPr>
              <a:t>	</a:t>
            </a:r>
            <a:r>
              <a:rPr lang="id-ID" dirty="0" smtClean="0">
                <a:sym typeface="Wingdings" pitchFamily="2" charset="2"/>
              </a:rPr>
              <a:t>= 10% x harga jual</a:t>
            </a:r>
          </a:p>
          <a:p>
            <a:pPr marL="107937" indent="0">
              <a:spcBef>
                <a:spcPct val="0"/>
              </a:spcBef>
              <a:buFont typeface="Wingdings" pitchFamily="2" charset="2"/>
              <a:buNone/>
              <a:defRPr/>
            </a:pPr>
            <a:r>
              <a:rPr lang="id-ID" dirty="0" smtClean="0">
                <a:sym typeface="Wingdings" pitchFamily="2" charset="2"/>
              </a:rPr>
              <a:t>	PM </a:t>
            </a:r>
            <a:r>
              <a:rPr lang="en-US" dirty="0" smtClean="0">
                <a:sym typeface="Wingdings" pitchFamily="2" charset="2"/>
              </a:rPr>
              <a:t>	</a:t>
            </a:r>
            <a:r>
              <a:rPr lang="id-ID" dirty="0" smtClean="0">
                <a:sym typeface="Wingdings" pitchFamily="2" charset="2"/>
              </a:rPr>
              <a:t>= 70% x PK</a:t>
            </a:r>
          </a:p>
          <a:p>
            <a:pPr marL="107937" indent="0">
              <a:spcBef>
                <a:spcPct val="0"/>
              </a:spcBef>
              <a:buFont typeface="Wingdings" pitchFamily="2" charset="2"/>
              <a:buNone/>
              <a:defRPr/>
            </a:pPr>
            <a:r>
              <a:rPr lang="id-ID" dirty="0" smtClean="0">
                <a:sym typeface="Wingdings" pitchFamily="2" charset="2"/>
              </a:rPr>
              <a:t>	PPN  = PK – PM = 3% x harga jual</a:t>
            </a:r>
          </a:p>
          <a:p>
            <a:pPr marL="107937" indent="0">
              <a:spcBef>
                <a:spcPct val="0"/>
              </a:spcBef>
              <a:buFont typeface="Wingdings" pitchFamily="2" charset="2"/>
              <a:buNone/>
              <a:defRPr/>
            </a:pPr>
            <a:r>
              <a:rPr lang="id-ID" dirty="0" smtClean="0">
                <a:sym typeface="Wingdings" pitchFamily="2" charset="2"/>
              </a:rPr>
              <a:t>2. Untuk usaha JKP :</a:t>
            </a:r>
          </a:p>
          <a:p>
            <a:pPr marL="107937" indent="0">
              <a:spcBef>
                <a:spcPct val="0"/>
              </a:spcBef>
              <a:buFont typeface="Wingdings" pitchFamily="2" charset="2"/>
              <a:buNone/>
              <a:defRPr/>
            </a:pPr>
            <a:r>
              <a:rPr lang="id-ID" dirty="0" smtClean="0">
                <a:sym typeface="Wingdings" pitchFamily="2" charset="2"/>
              </a:rPr>
              <a:t>	PK </a:t>
            </a:r>
            <a:r>
              <a:rPr lang="en-US" dirty="0" smtClean="0">
                <a:sym typeface="Wingdings" pitchFamily="2" charset="2"/>
              </a:rPr>
              <a:t>	</a:t>
            </a:r>
            <a:r>
              <a:rPr lang="id-ID" dirty="0" smtClean="0">
                <a:sym typeface="Wingdings" pitchFamily="2" charset="2"/>
              </a:rPr>
              <a:t>= 10% x harga jual</a:t>
            </a:r>
          </a:p>
          <a:p>
            <a:pPr marL="107937" indent="0">
              <a:spcBef>
                <a:spcPct val="0"/>
              </a:spcBef>
              <a:buFont typeface="Wingdings" pitchFamily="2" charset="2"/>
              <a:buNone/>
              <a:defRPr/>
            </a:pPr>
            <a:r>
              <a:rPr lang="id-ID" dirty="0" smtClean="0">
                <a:sym typeface="Wingdings" pitchFamily="2" charset="2"/>
              </a:rPr>
              <a:t>	PM </a:t>
            </a:r>
            <a:r>
              <a:rPr lang="en-US" dirty="0" smtClean="0">
                <a:sym typeface="Wingdings" pitchFamily="2" charset="2"/>
              </a:rPr>
              <a:t>	</a:t>
            </a:r>
            <a:r>
              <a:rPr lang="id-ID" dirty="0" smtClean="0">
                <a:sym typeface="Wingdings" pitchFamily="2" charset="2"/>
              </a:rPr>
              <a:t>= 60% x PK</a:t>
            </a:r>
          </a:p>
          <a:p>
            <a:pPr marL="107937" indent="0">
              <a:spcBef>
                <a:spcPct val="0"/>
              </a:spcBef>
              <a:buFont typeface="Wingdings" pitchFamily="2" charset="2"/>
              <a:buNone/>
              <a:defRPr/>
            </a:pPr>
            <a:r>
              <a:rPr lang="id-ID" dirty="0" smtClean="0">
                <a:sym typeface="Wingdings" pitchFamily="2" charset="2"/>
              </a:rPr>
              <a:t>	PPN  = PK – PM = 4% x harga jual</a:t>
            </a:r>
          </a:p>
          <a:p>
            <a:pPr marL="107937" indent="0">
              <a:spcBef>
                <a:spcPct val="0"/>
              </a:spcBef>
              <a:buFont typeface="Wingdings" pitchFamily="2" charset="2"/>
              <a:buNone/>
              <a:defRPr/>
            </a:pPr>
            <a:r>
              <a:rPr lang="id-ID" dirty="0" smtClean="0">
                <a:sym typeface="Wingdings" pitchFamily="2" charset="2"/>
              </a:rPr>
              <a:t>Pajak masukan tidak dapat dikreditkan</a:t>
            </a:r>
          </a:p>
        </p:txBody>
      </p:sp>
    </p:spTree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sz="2800" smtClean="0">
                <a:solidFill>
                  <a:srgbClr val="4B5064"/>
                </a:solidFill>
              </a:rPr>
              <a:t>MEKANISME UMUM PK -PM</a:t>
            </a:r>
            <a:endParaRPr lang="en-US" sz="2800" smtClean="0">
              <a:solidFill>
                <a:srgbClr val="4B5064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828800"/>
            <a:ext cx="8229600" cy="5257800"/>
          </a:xfrm>
        </p:spPr>
        <p:txBody>
          <a:bodyPr/>
          <a:lstStyle/>
          <a:p>
            <a:pPr marL="342821" indent="-342821">
              <a:buClrTx/>
              <a:defRPr/>
            </a:pPr>
            <a:r>
              <a:rPr lang="id-ID" smtClean="0">
                <a:sym typeface="Wingdings" pitchFamily="2" charset="2"/>
              </a:rPr>
              <a:t>Yaitu mekanisme penghitungan PPN dengan cara mengurangkan pajak masukan (PM) dengan Pajak keluaran (PK) dalam masa yang sama</a:t>
            </a:r>
          </a:p>
          <a:p>
            <a:pPr marL="342821" indent="-342821">
              <a:buClrTx/>
              <a:defRPr/>
            </a:pPr>
            <a:r>
              <a:rPr lang="id-ID" smtClean="0">
                <a:sym typeface="Wingdings" pitchFamily="2" charset="2"/>
              </a:rPr>
              <a:t>PPN = PK - PM</a:t>
            </a:r>
          </a:p>
        </p:txBody>
      </p:sp>
    </p:spTree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ChangeArrowheads="1"/>
          </p:cNvSpPr>
          <p:nvPr/>
        </p:nvSpPr>
        <p:spPr bwMode="auto">
          <a:xfrm>
            <a:off x="1727200" y="1733550"/>
            <a:ext cx="5689600" cy="857250"/>
          </a:xfrm>
          <a:prstGeom prst="rect">
            <a:avLst/>
          </a:prstGeom>
          <a:noFill/>
          <a:ln w="57150" cmpd="thickThin">
            <a:noFill/>
            <a:miter lim="800000"/>
            <a:headEnd/>
            <a:tailEnd/>
          </a:ln>
        </p:spPr>
        <p:txBody>
          <a:bodyPr wrap="none" lIns="91430" tIns="45715" rIns="91430" bIns="45715" anchor="ctr"/>
          <a:lstStyle/>
          <a:p>
            <a:endParaRPr lang="id-ID">
              <a:solidFill>
                <a:schemeClr val="bg1"/>
              </a:solidFill>
            </a:endParaRPr>
          </a:p>
        </p:txBody>
      </p:sp>
      <p:sp>
        <p:nvSpPr>
          <p:cNvPr id="39939" name="Text Box 6"/>
          <p:cNvSpPr txBox="1">
            <a:spLocks noChangeArrowheads="1"/>
          </p:cNvSpPr>
          <p:nvPr/>
        </p:nvSpPr>
        <p:spPr bwMode="auto">
          <a:xfrm>
            <a:off x="2200275" y="457200"/>
            <a:ext cx="5572125" cy="584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91430" tIns="45715" rIns="91430" bIns="45715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3200" b="1" dirty="0">
                <a:solidFill>
                  <a:schemeClr val="bg1"/>
                </a:solidFill>
              </a:rPr>
              <a:t>MEKANISME PK-PM PPN</a:t>
            </a:r>
          </a:p>
        </p:txBody>
      </p:sp>
      <p:sp>
        <p:nvSpPr>
          <p:cNvPr id="74759" name="Text Box 7"/>
          <p:cNvSpPr txBox="1">
            <a:spLocks noChangeArrowheads="1"/>
          </p:cNvSpPr>
          <p:nvPr/>
        </p:nvSpPr>
        <p:spPr bwMode="auto">
          <a:xfrm>
            <a:off x="914400" y="3543300"/>
            <a:ext cx="7162800" cy="677863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91430" tIns="45715" rIns="91430" bIns="45715"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2000" b="1"/>
              <a:t>FAKTUR PAJAK   </a:t>
            </a:r>
            <a:r>
              <a:rPr lang="en-US" b="1"/>
              <a:t>MERUPAKAN                                          BUKTI PUNGUTAN PPN</a:t>
            </a:r>
          </a:p>
        </p:txBody>
      </p:sp>
      <p:sp>
        <p:nvSpPr>
          <p:cNvPr id="74762" name="Text Box 10"/>
          <p:cNvSpPr txBox="1">
            <a:spLocks noChangeArrowheads="1"/>
          </p:cNvSpPr>
          <p:nvPr/>
        </p:nvSpPr>
        <p:spPr bwMode="auto">
          <a:xfrm>
            <a:off x="914400" y="1620838"/>
            <a:ext cx="7162800" cy="1338262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91430" tIns="45715" rIns="91430" bIns="45715">
            <a:spAutoFit/>
          </a:bodyPr>
          <a:lstStyle/>
          <a:p>
            <a:pPr marL="228600" indent="-228600" eaLnBrk="0" hangingPunct="0">
              <a:spcBef>
                <a:spcPct val="50000"/>
              </a:spcBef>
              <a:buFontTx/>
              <a:buAutoNum type="arabicPeriod"/>
            </a:pPr>
            <a:r>
              <a:rPr lang="en-US" b="1"/>
              <a:t>PENGENAAN PPN DILAKSANAKAN     BERDASARKAN SISTEM FAKTUR   </a:t>
            </a:r>
          </a:p>
          <a:p>
            <a:pPr marL="228600" indent="-228600" eaLnBrk="0" hangingPunct="0">
              <a:spcBef>
                <a:spcPct val="50000"/>
              </a:spcBef>
              <a:buFontTx/>
              <a:buAutoNum type="arabicPeriod"/>
            </a:pPr>
            <a:r>
              <a:rPr lang="en-US" b="1"/>
              <a:t>SETIAP TERJADINYA PENYERAHAN BKP / JKP,  WAJIB DIBUATKAN FAKTUR PAJAK</a:t>
            </a:r>
          </a:p>
        </p:txBody>
      </p:sp>
      <p:sp>
        <p:nvSpPr>
          <p:cNvPr id="74763" name="Text Box 11"/>
          <p:cNvSpPr txBox="1">
            <a:spLocks noChangeArrowheads="1"/>
          </p:cNvSpPr>
          <p:nvPr/>
        </p:nvSpPr>
        <p:spPr bwMode="auto">
          <a:xfrm>
            <a:off x="914400" y="4879975"/>
            <a:ext cx="3352800" cy="120015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91430" tIns="45715" rIns="91430" bIns="45715"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b="1"/>
              <a:t>FAKTUR PAJAK </a:t>
            </a:r>
            <a:r>
              <a:rPr lang="en-US" b="1">
                <a:solidFill>
                  <a:schemeClr val="hlink"/>
                </a:solidFill>
              </a:rPr>
              <a:t>BAGI PENJUAL </a:t>
            </a:r>
            <a:r>
              <a:rPr lang="en-US" b="1"/>
              <a:t>                                            MERUPAKAN BUKTI PAJAK KELUARAN</a:t>
            </a:r>
          </a:p>
        </p:txBody>
      </p:sp>
      <p:sp>
        <p:nvSpPr>
          <p:cNvPr id="74765" name="Text Box 13"/>
          <p:cNvSpPr txBox="1">
            <a:spLocks noChangeArrowheads="1"/>
          </p:cNvSpPr>
          <p:nvPr/>
        </p:nvSpPr>
        <p:spPr bwMode="auto">
          <a:xfrm>
            <a:off x="4800600" y="4876800"/>
            <a:ext cx="3251200" cy="120015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91430" tIns="45715" rIns="91430" bIns="45715"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b="1"/>
              <a:t>FAKTUR PAJAK </a:t>
            </a:r>
            <a:r>
              <a:rPr lang="en-US" b="1">
                <a:solidFill>
                  <a:schemeClr val="hlink"/>
                </a:solidFill>
              </a:rPr>
              <a:t>BAGI PEMBELI</a:t>
            </a:r>
            <a:r>
              <a:rPr lang="en-US" b="1"/>
              <a:t>                                              MERUPAKAN BUKTI PAJAK MASUKAN</a:t>
            </a:r>
          </a:p>
        </p:txBody>
      </p:sp>
      <p:cxnSp>
        <p:nvCxnSpPr>
          <p:cNvPr id="18" name="Straight Connector 17"/>
          <p:cNvCxnSpPr>
            <a:stCxn id="74762" idx="2"/>
            <a:endCxn id="74759" idx="0"/>
          </p:cNvCxnSpPr>
          <p:nvPr/>
        </p:nvCxnSpPr>
        <p:spPr>
          <a:xfrm rot="5400000">
            <a:off x="4203701" y="3251200"/>
            <a:ext cx="584200" cy="317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rot="5400000">
            <a:off x="2451100" y="4559300"/>
            <a:ext cx="5842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 rot="5400000">
            <a:off x="6184900" y="4559300"/>
            <a:ext cx="5842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>
    <p:cover dir="d"/>
    <p:sndAc>
      <p:endSnd/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7476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74762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74762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747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747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747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747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8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9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47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747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770" decel="100000"/>
                                        <p:tgtEl>
                                          <p:spTgt spid="7476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3" dur="770" decel="100000"/>
                                        <p:tgtEl>
                                          <p:spTgt spid="74765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3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74765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35" dur="770" fill="hold"/>
                                        <p:tgtEl>
                                          <p:spTgt spid="747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3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747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37" dur="770" fill="hold"/>
                                        <p:tgtEl>
                                          <p:spTgt spid="747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3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747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759" grpId="0" animBg="1"/>
      <p:bldP spid="74762" grpId="0" animBg="1"/>
      <p:bldP spid="74763" grpId="0" animBg="1"/>
      <p:bldP spid="74765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6"/>
          <p:cNvSpPr>
            <a:spLocks noChangeArrowheads="1"/>
          </p:cNvSpPr>
          <p:nvPr/>
        </p:nvSpPr>
        <p:spPr bwMode="auto">
          <a:xfrm>
            <a:off x="1524000" y="228600"/>
            <a:ext cx="6019800" cy="966788"/>
          </a:xfrm>
          <a:prstGeom prst="rect">
            <a:avLst/>
          </a:prstGeom>
          <a:noFill/>
          <a:ln w="57150" cmpd="thickThin">
            <a:noFill/>
            <a:miter lim="800000"/>
            <a:headEnd/>
            <a:tailEnd/>
          </a:ln>
        </p:spPr>
        <p:txBody>
          <a:bodyPr wrap="none" lIns="90478" tIns="44445" rIns="90478" bIns="44445" anchor="ctr"/>
          <a:lstStyle/>
          <a:p>
            <a:pPr algn="ctr" eaLnBrk="0" hangingPunct="0"/>
            <a:r>
              <a:rPr lang="en-US" sz="2400" b="1" dirty="0"/>
              <a:t>PAJAK KELUARAN</a:t>
            </a:r>
          </a:p>
          <a:p>
            <a:pPr algn="ctr" eaLnBrk="0" hangingPunct="0"/>
            <a:r>
              <a:rPr lang="en-US" sz="1400" b="1" dirty="0"/>
              <a:t>Ps. 1 </a:t>
            </a:r>
            <a:r>
              <a:rPr lang="en-US" sz="1400" b="1" dirty="0" err="1"/>
              <a:t>angka</a:t>
            </a:r>
            <a:r>
              <a:rPr lang="en-US" sz="1400" b="1" dirty="0"/>
              <a:t> 25</a:t>
            </a:r>
          </a:p>
        </p:txBody>
      </p:sp>
      <p:sp>
        <p:nvSpPr>
          <p:cNvPr id="40963" name="AutoShape 7"/>
          <p:cNvSpPr>
            <a:spLocks noChangeArrowheads="1"/>
          </p:cNvSpPr>
          <p:nvPr/>
        </p:nvSpPr>
        <p:spPr bwMode="auto">
          <a:xfrm>
            <a:off x="1912938" y="1828800"/>
            <a:ext cx="5097462" cy="1595438"/>
          </a:xfrm>
          <a:prstGeom prst="roundRect">
            <a:avLst>
              <a:gd name="adj" fmla="val 12477"/>
            </a:avLst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lIns="90478" tIns="44445" rIns="90478" bIns="44445" anchor="ctr"/>
          <a:lstStyle/>
          <a:p>
            <a:pPr algn="ctr" eaLnBrk="0" hangingPunct="0"/>
            <a:r>
              <a:rPr lang="en-US" b="1"/>
              <a:t>PPN YANG TERUTANG YANG WAJIB</a:t>
            </a:r>
          </a:p>
          <a:p>
            <a:pPr algn="ctr" eaLnBrk="0" hangingPunct="0"/>
            <a:r>
              <a:rPr lang="en-US" b="1"/>
              <a:t>DIPUNGUT OLEH PKP KARENA</a:t>
            </a:r>
          </a:p>
          <a:p>
            <a:pPr algn="ctr" eaLnBrk="0" hangingPunct="0"/>
            <a:r>
              <a:rPr lang="en-US" b="1"/>
              <a:t>PENYERAHAN BKP / JKP, ATAU </a:t>
            </a:r>
          </a:p>
          <a:p>
            <a:pPr algn="ctr" eaLnBrk="0" hangingPunct="0"/>
            <a:r>
              <a:rPr lang="en-US" b="1"/>
              <a:t>KARENA  EKSPOR  BKP</a:t>
            </a:r>
          </a:p>
          <a:p>
            <a:pPr algn="ctr" eaLnBrk="0" hangingPunct="0"/>
            <a:endParaRPr lang="en-US" b="1"/>
          </a:p>
        </p:txBody>
      </p:sp>
    </p:spTree>
  </p:cSld>
  <p:clrMapOvr>
    <a:masterClrMapping/>
  </p:clrMapOvr>
  <p:transition spd="slow">
    <p:wipe dir="r"/>
    <p:sndAc>
      <p:endSnd/>
    </p:sndAc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/>
          <p:cNvSpPr>
            <a:spLocks noChangeArrowheads="1"/>
          </p:cNvSpPr>
          <p:nvPr/>
        </p:nvSpPr>
        <p:spPr bwMode="auto">
          <a:xfrm>
            <a:off x="1825625" y="304800"/>
            <a:ext cx="5588000" cy="857250"/>
          </a:xfrm>
          <a:prstGeom prst="rect">
            <a:avLst/>
          </a:prstGeom>
          <a:noFill/>
          <a:ln w="57150" cmpd="thickThin">
            <a:noFill/>
            <a:miter lim="800000"/>
            <a:headEnd/>
            <a:tailEnd/>
          </a:ln>
        </p:spPr>
        <p:txBody>
          <a:bodyPr wrap="none" lIns="90478" tIns="44445" rIns="90478" bIns="44445" anchor="ctr"/>
          <a:lstStyle/>
          <a:p>
            <a:pPr algn="ctr" eaLnBrk="0" hangingPunct="0"/>
            <a:r>
              <a:rPr lang="en-US" sz="2400" b="1" dirty="0"/>
              <a:t>PAJAK MASUKAN</a:t>
            </a:r>
          </a:p>
          <a:p>
            <a:pPr algn="ctr" eaLnBrk="0" hangingPunct="0"/>
            <a:r>
              <a:rPr lang="en-US" sz="1400" b="1" dirty="0"/>
              <a:t>Ps. 1 </a:t>
            </a:r>
            <a:r>
              <a:rPr lang="en-US" sz="1400" b="1" dirty="0" err="1"/>
              <a:t>angka</a:t>
            </a:r>
            <a:r>
              <a:rPr lang="en-US" sz="1400" b="1" dirty="0"/>
              <a:t> 24</a:t>
            </a:r>
          </a:p>
        </p:txBody>
      </p:sp>
      <p:sp>
        <p:nvSpPr>
          <p:cNvPr id="41987" name="AutoShape 8" descr="Bouquet"/>
          <p:cNvSpPr>
            <a:spLocks noChangeArrowheads="1"/>
          </p:cNvSpPr>
          <p:nvPr/>
        </p:nvSpPr>
        <p:spPr bwMode="auto">
          <a:xfrm>
            <a:off x="1219200" y="1838325"/>
            <a:ext cx="6629400" cy="676275"/>
          </a:xfrm>
          <a:prstGeom prst="roundRect">
            <a:avLst>
              <a:gd name="adj" fmla="val 12477"/>
            </a:avLst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lIns="90478" tIns="44445" rIns="90478" bIns="44445" anchor="ctr"/>
          <a:lstStyle/>
          <a:p>
            <a:pPr algn="ctr" eaLnBrk="0" hangingPunct="0"/>
            <a:r>
              <a:rPr lang="en-US" sz="2000" b="1"/>
              <a:t>PPN YG SEHARUSNYA SUDAH </a:t>
            </a:r>
          </a:p>
          <a:p>
            <a:pPr algn="ctr" eaLnBrk="0" hangingPunct="0"/>
            <a:r>
              <a:rPr lang="en-US" sz="2000" b="1"/>
              <a:t>DIBAYAR OLEH PKP KARENA :</a:t>
            </a:r>
          </a:p>
        </p:txBody>
      </p:sp>
      <p:sp>
        <p:nvSpPr>
          <p:cNvPr id="41988" name="AutoShape 9"/>
          <p:cNvSpPr>
            <a:spLocks noChangeArrowheads="1"/>
          </p:cNvSpPr>
          <p:nvPr/>
        </p:nvSpPr>
        <p:spPr bwMode="auto">
          <a:xfrm>
            <a:off x="1201738" y="2843213"/>
            <a:ext cx="6689725" cy="447675"/>
          </a:xfrm>
          <a:prstGeom prst="roundRect">
            <a:avLst>
              <a:gd name="adj" fmla="val 12477"/>
            </a:avLst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lIns="90478" tIns="44445" rIns="90478" bIns="44445" anchor="ctr"/>
          <a:lstStyle/>
          <a:p>
            <a:pPr algn="ctr" eaLnBrk="0" hangingPunct="0"/>
            <a:r>
              <a:rPr lang="en-US" b="1"/>
              <a:t>PEROLEHAN BKP</a:t>
            </a:r>
          </a:p>
        </p:txBody>
      </p:sp>
      <p:sp>
        <p:nvSpPr>
          <p:cNvPr id="41989" name="AutoShape 10"/>
          <p:cNvSpPr>
            <a:spLocks noChangeArrowheads="1"/>
          </p:cNvSpPr>
          <p:nvPr/>
        </p:nvSpPr>
        <p:spPr bwMode="auto">
          <a:xfrm>
            <a:off x="1201738" y="3414713"/>
            <a:ext cx="6689725" cy="390525"/>
          </a:xfrm>
          <a:prstGeom prst="roundRect">
            <a:avLst>
              <a:gd name="adj" fmla="val 12477"/>
            </a:avLst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lIns="90478" tIns="44445" rIns="90478" bIns="44445" anchor="ctr"/>
          <a:lstStyle/>
          <a:p>
            <a:pPr algn="ctr" eaLnBrk="0" hangingPunct="0"/>
            <a:r>
              <a:rPr lang="en-US" b="1"/>
              <a:t>PENERIMAAN JKP</a:t>
            </a:r>
          </a:p>
        </p:txBody>
      </p:sp>
      <p:sp>
        <p:nvSpPr>
          <p:cNvPr id="41990" name="AutoShape 11"/>
          <p:cNvSpPr>
            <a:spLocks noChangeArrowheads="1"/>
          </p:cNvSpPr>
          <p:nvPr/>
        </p:nvSpPr>
        <p:spPr bwMode="auto">
          <a:xfrm>
            <a:off x="1201738" y="3871913"/>
            <a:ext cx="3336925" cy="619125"/>
          </a:xfrm>
          <a:prstGeom prst="roundRect">
            <a:avLst>
              <a:gd name="adj" fmla="val 12477"/>
            </a:avLst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lIns="90478" tIns="44445" rIns="90478" bIns="44445" anchor="ctr"/>
          <a:lstStyle/>
          <a:p>
            <a:pPr algn="ctr" eaLnBrk="0" hangingPunct="0"/>
            <a:r>
              <a:rPr lang="en-US" b="1"/>
              <a:t>PEMANFAATAN BKP </a:t>
            </a:r>
          </a:p>
          <a:p>
            <a:pPr algn="ctr" eaLnBrk="0" hangingPunct="0"/>
            <a:r>
              <a:rPr lang="en-US" b="1"/>
              <a:t>TIDAK BERWUJUD</a:t>
            </a:r>
          </a:p>
        </p:txBody>
      </p:sp>
      <p:sp>
        <p:nvSpPr>
          <p:cNvPr id="41991" name="AutoShape 12"/>
          <p:cNvSpPr>
            <a:spLocks noChangeArrowheads="1"/>
          </p:cNvSpPr>
          <p:nvPr/>
        </p:nvSpPr>
        <p:spPr bwMode="auto">
          <a:xfrm>
            <a:off x="1201738" y="4557713"/>
            <a:ext cx="3336925" cy="447675"/>
          </a:xfrm>
          <a:prstGeom prst="roundRect">
            <a:avLst>
              <a:gd name="adj" fmla="val 12477"/>
            </a:avLst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lIns="90478" tIns="44445" rIns="90478" bIns="44445" anchor="ctr"/>
          <a:lstStyle/>
          <a:p>
            <a:pPr algn="ctr" eaLnBrk="0" hangingPunct="0"/>
            <a:r>
              <a:rPr lang="en-US" b="1"/>
              <a:t>PEMANFAATAN JKP</a:t>
            </a:r>
          </a:p>
        </p:txBody>
      </p:sp>
      <p:sp>
        <p:nvSpPr>
          <p:cNvPr id="41992" name="AutoShape 13"/>
          <p:cNvSpPr>
            <a:spLocks noChangeArrowheads="1"/>
          </p:cNvSpPr>
          <p:nvPr/>
        </p:nvSpPr>
        <p:spPr bwMode="auto">
          <a:xfrm>
            <a:off x="1201738" y="5072063"/>
            <a:ext cx="6689725" cy="447675"/>
          </a:xfrm>
          <a:prstGeom prst="roundRect">
            <a:avLst>
              <a:gd name="adj" fmla="val 12477"/>
            </a:avLst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lIns="90478" tIns="44445" rIns="90478" bIns="44445" anchor="ctr"/>
          <a:lstStyle/>
          <a:p>
            <a:pPr algn="ctr" eaLnBrk="0" hangingPunct="0"/>
            <a:r>
              <a:rPr lang="en-US" b="1"/>
              <a:t>IMPOR BKP</a:t>
            </a:r>
          </a:p>
        </p:txBody>
      </p:sp>
      <p:sp>
        <p:nvSpPr>
          <p:cNvPr id="41993" name="AutoShape 21"/>
          <p:cNvSpPr>
            <a:spLocks noChangeArrowheads="1"/>
          </p:cNvSpPr>
          <p:nvPr/>
        </p:nvSpPr>
        <p:spPr bwMode="auto">
          <a:xfrm>
            <a:off x="5976938" y="3905250"/>
            <a:ext cx="1914525" cy="1076325"/>
          </a:xfrm>
          <a:prstGeom prst="roundRect">
            <a:avLst>
              <a:gd name="adj" fmla="val 12477"/>
            </a:avLst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lIns="90478" tIns="44445" rIns="90478" bIns="44445" anchor="ctr"/>
          <a:lstStyle/>
          <a:p>
            <a:pPr algn="ctr" eaLnBrk="0" hangingPunct="0"/>
            <a:r>
              <a:rPr lang="en-US" b="1"/>
              <a:t>LUAR</a:t>
            </a:r>
          </a:p>
          <a:p>
            <a:pPr algn="ctr" eaLnBrk="0" hangingPunct="0"/>
            <a:r>
              <a:rPr lang="en-US" b="1"/>
              <a:t>DAERAH</a:t>
            </a:r>
          </a:p>
          <a:p>
            <a:pPr algn="ctr" eaLnBrk="0" hangingPunct="0"/>
            <a:r>
              <a:rPr lang="en-US" b="1"/>
              <a:t>PABEAN</a:t>
            </a:r>
          </a:p>
        </p:txBody>
      </p:sp>
      <p:sp>
        <p:nvSpPr>
          <p:cNvPr id="41994" name="AutoShape 22"/>
          <p:cNvSpPr>
            <a:spLocks noChangeArrowheads="1"/>
          </p:cNvSpPr>
          <p:nvPr/>
        </p:nvSpPr>
        <p:spPr bwMode="auto">
          <a:xfrm>
            <a:off x="4648200" y="3810000"/>
            <a:ext cx="1016000" cy="1200150"/>
          </a:xfrm>
          <a:prstGeom prst="rightArrow">
            <a:avLst>
              <a:gd name="adj1" fmla="val 61954"/>
              <a:gd name="adj2" fmla="val 55000"/>
            </a:avLst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lIns="90478" tIns="44445" rIns="90478" bIns="44445" anchor="ctr"/>
          <a:lstStyle/>
          <a:p>
            <a:pPr algn="ctr" eaLnBrk="0" hangingPunct="0"/>
            <a:endParaRPr lang="en-US" sz="1100" b="1"/>
          </a:p>
          <a:p>
            <a:pPr algn="ctr" eaLnBrk="0" hangingPunct="0"/>
            <a:r>
              <a:rPr lang="en-US" sz="1100" b="1"/>
              <a:t>D</a:t>
            </a:r>
          </a:p>
          <a:p>
            <a:pPr algn="ctr" eaLnBrk="0" hangingPunct="0"/>
            <a:r>
              <a:rPr lang="en-US" sz="1100" b="1"/>
              <a:t>A</a:t>
            </a:r>
          </a:p>
          <a:p>
            <a:pPr algn="ctr" eaLnBrk="0" hangingPunct="0"/>
            <a:r>
              <a:rPr lang="en-US" sz="1100" b="1"/>
              <a:t>R</a:t>
            </a:r>
          </a:p>
          <a:p>
            <a:pPr algn="ctr" eaLnBrk="0" hangingPunct="0"/>
            <a:r>
              <a:rPr lang="en-US" sz="1100" b="1"/>
              <a:t>I</a:t>
            </a:r>
          </a:p>
          <a:p>
            <a:pPr algn="ctr" hangingPunct="0"/>
            <a:endParaRPr lang="en-US" sz="1100" b="1"/>
          </a:p>
        </p:txBody>
      </p:sp>
      <p:sp>
        <p:nvSpPr>
          <p:cNvPr id="26" name="Down Arrow 25"/>
          <p:cNvSpPr/>
          <p:nvPr/>
        </p:nvSpPr>
        <p:spPr>
          <a:xfrm>
            <a:off x="4419600" y="2538413"/>
            <a:ext cx="457200" cy="304800"/>
          </a:xfrm>
          <a:prstGeom prst="downArrow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0" tIns="45715" rIns="91430" bIns="45715" anchor="ctr"/>
          <a:lstStyle/>
          <a:p>
            <a:pPr algn="ctr">
              <a:defRPr/>
            </a:pPr>
            <a:endParaRPr lang="en-US"/>
          </a:p>
        </p:txBody>
      </p:sp>
    </p:spTree>
  </p:cSld>
  <p:clrMapOvr>
    <a:masterClrMapping/>
  </p:clrMapOvr>
  <p:transition spd="slow">
    <p:random/>
    <p:sndAc>
      <p:endSnd/>
    </p:sndAc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just"/>
            <a:r>
              <a:rPr lang="en-US" smtClean="0">
                <a:solidFill>
                  <a:srgbClr val="4B5064"/>
                </a:solidFill>
              </a:rPr>
              <a:t>Contoh :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690688"/>
            <a:ext cx="8229600" cy="5472112"/>
          </a:xfrm>
        </p:spPr>
        <p:txBody>
          <a:bodyPr/>
          <a:lstStyle/>
          <a:p>
            <a:pPr marL="0" indent="9524">
              <a:buFont typeface="Wingdings" pitchFamily="2" charset="2"/>
              <a:buNone/>
              <a:defRPr/>
            </a:pPr>
            <a:r>
              <a:rPr lang="fi-FI" dirty="0" smtClean="0"/>
              <a:t>PT Mecanica bergerak dibidang distributor alat listrik, transaksi dalam bulan Jan 2007 sbb:</a:t>
            </a:r>
          </a:p>
          <a:p>
            <a:pPr marL="514291" indent="-514291">
              <a:buFont typeface="Wingdings" pitchFamily="2" charset="2"/>
              <a:buNone/>
              <a:defRPr/>
            </a:pPr>
            <a:r>
              <a:rPr lang="fi-FI" sz="2300" dirty="0" smtClean="0"/>
              <a:t>1. Tgl 3/1 membeli barang dagangan Rp. 15.000.000</a:t>
            </a:r>
            <a:endParaRPr lang="en-US" sz="2300" dirty="0" smtClean="0"/>
          </a:p>
          <a:p>
            <a:pPr marL="514291" indent="-514291">
              <a:buFont typeface="Wingdings" pitchFamily="2" charset="2"/>
              <a:buNone/>
              <a:defRPr/>
            </a:pPr>
            <a:r>
              <a:rPr lang="en-US" sz="2300" dirty="0" smtClean="0"/>
              <a:t>2. </a:t>
            </a:r>
            <a:r>
              <a:rPr lang="en-US" sz="2300" dirty="0" err="1" smtClean="0"/>
              <a:t>Tanggal</a:t>
            </a:r>
            <a:r>
              <a:rPr lang="en-US" sz="2300" dirty="0" smtClean="0"/>
              <a:t> 5/1 </a:t>
            </a:r>
            <a:r>
              <a:rPr lang="en-US" sz="2300" dirty="0" err="1" smtClean="0"/>
              <a:t>menjual</a:t>
            </a:r>
            <a:r>
              <a:rPr lang="en-US" sz="2300" dirty="0" smtClean="0"/>
              <a:t> </a:t>
            </a:r>
            <a:r>
              <a:rPr lang="en-US" sz="2300" dirty="0" err="1" smtClean="0"/>
              <a:t>barang</a:t>
            </a:r>
            <a:r>
              <a:rPr lang="en-US" sz="2300" dirty="0" smtClean="0"/>
              <a:t> </a:t>
            </a:r>
            <a:r>
              <a:rPr lang="en-US" sz="2300" dirty="0" err="1" smtClean="0"/>
              <a:t>dagangan</a:t>
            </a:r>
            <a:r>
              <a:rPr lang="en-US" sz="2300" dirty="0" smtClean="0"/>
              <a:t> </a:t>
            </a:r>
            <a:r>
              <a:rPr lang="en-US" sz="2300" dirty="0" err="1" smtClean="0"/>
              <a:t>Rp</a:t>
            </a:r>
            <a:r>
              <a:rPr lang="en-US" sz="2300" dirty="0" smtClean="0"/>
              <a:t>. 10.000.000</a:t>
            </a:r>
          </a:p>
          <a:p>
            <a:pPr marL="514291" indent="-514291">
              <a:buFont typeface="Wingdings" pitchFamily="2" charset="2"/>
              <a:buNone/>
              <a:defRPr/>
            </a:pPr>
            <a:r>
              <a:rPr lang="en-US" sz="2300" dirty="0" smtClean="0"/>
              <a:t>3. </a:t>
            </a:r>
            <a:r>
              <a:rPr lang="en-US" sz="2300" dirty="0" err="1" smtClean="0"/>
              <a:t>Tanggal</a:t>
            </a:r>
            <a:r>
              <a:rPr lang="en-US" sz="2300" dirty="0" smtClean="0"/>
              <a:t> 7/1 </a:t>
            </a:r>
            <a:r>
              <a:rPr lang="en-US" sz="2300" dirty="0" err="1" smtClean="0"/>
              <a:t>menjual</a:t>
            </a:r>
            <a:r>
              <a:rPr lang="en-US" sz="2300" dirty="0" smtClean="0"/>
              <a:t> </a:t>
            </a:r>
            <a:r>
              <a:rPr lang="en-US" sz="2300" dirty="0" err="1" smtClean="0"/>
              <a:t>barang</a:t>
            </a:r>
            <a:r>
              <a:rPr lang="en-US" sz="2300" dirty="0" smtClean="0"/>
              <a:t> </a:t>
            </a:r>
            <a:r>
              <a:rPr lang="en-US" sz="2300" dirty="0" err="1" smtClean="0"/>
              <a:t>dagangan</a:t>
            </a:r>
            <a:r>
              <a:rPr lang="en-US" sz="2300" dirty="0" smtClean="0"/>
              <a:t> </a:t>
            </a:r>
            <a:r>
              <a:rPr lang="en-US" sz="2300" dirty="0" err="1" smtClean="0"/>
              <a:t>Rp</a:t>
            </a:r>
            <a:r>
              <a:rPr lang="en-US" sz="2300" dirty="0" smtClean="0"/>
              <a:t>. 20.000.000  </a:t>
            </a:r>
          </a:p>
          <a:p>
            <a:pPr marL="514291" indent="-514291">
              <a:buFont typeface="Wingdings" pitchFamily="2" charset="2"/>
              <a:buNone/>
              <a:defRPr/>
            </a:pPr>
            <a:r>
              <a:rPr lang="en-US" sz="2300" dirty="0" err="1" smtClean="0"/>
              <a:t>Harga</a:t>
            </a:r>
            <a:r>
              <a:rPr lang="en-US" sz="2300" dirty="0" smtClean="0"/>
              <a:t> </a:t>
            </a:r>
            <a:r>
              <a:rPr lang="en-US" sz="2300" dirty="0" err="1" smtClean="0"/>
              <a:t>tersebut</a:t>
            </a:r>
            <a:r>
              <a:rPr lang="en-US" sz="2300" dirty="0" smtClean="0"/>
              <a:t> </a:t>
            </a:r>
            <a:r>
              <a:rPr lang="en-US" sz="2300" dirty="0" err="1" smtClean="0"/>
              <a:t>tidak</a:t>
            </a:r>
            <a:r>
              <a:rPr lang="en-US" sz="2300" dirty="0" smtClean="0"/>
              <a:t> </a:t>
            </a:r>
            <a:r>
              <a:rPr lang="en-US" sz="2300" dirty="0" err="1" smtClean="0"/>
              <a:t>termasuk</a:t>
            </a:r>
            <a:r>
              <a:rPr lang="en-US" sz="2300" dirty="0" smtClean="0"/>
              <a:t> PPN,</a:t>
            </a:r>
          </a:p>
          <a:p>
            <a:pPr marL="514291" indent="-514291">
              <a:buFont typeface="Wingdings" pitchFamily="2" charset="2"/>
              <a:buNone/>
              <a:defRPr/>
            </a:pPr>
            <a:r>
              <a:rPr lang="fi-FI" sz="2300" dirty="0" smtClean="0"/>
              <a:t>Berapa Pajak Keluaran dan Masukannya?</a:t>
            </a:r>
          </a:p>
          <a:p>
            <a:pPr marL="342821" indent="-342821">
              <a:buFont typeface="Arial" charset="0"/>
              <a:buNone/>
              <a:defRPr/>
            </a:pPr>
            <a:r>
              <a:rPr lang="fi-FI" sz="2400" dirty="0" smtClean="0"/>
              <a:t>** Pajak Keluaran (10% dari penjualan) yaitu </a:t>
            </a:r>
            <a:endParaRPr lang="en-US" sz="2400" dirty="0" smtClean="0"/>
          </a:p>
          <a:p>
            <a:pPr marL="342821" indent="-342821">
              <a:buFont typeface="Arial" charset="0"/>
              <a:buNone/>
              <a:defRPr/>
            </a:pPr>
            <a:r>
              <a:rPr lang="fi-FI" sz="2400" dirty="0" smtClean="0"/>
              <a:t>+ 10% X 10.000.000 (nomor 2) =	1.000.000</a:t>
            </a:r>
            <a:endParaRPr lang="en-US" sz="2400" dirty="0" smtClean="0"/>
          </a:p>
          <a:p>
            <a:pPr marL="342821" indent="-342821">
              <a:buFont typeface="Arial" charset="0"/>
              <a:buNone/>
              <a:defRPr/>
            </a:pPr>
            <a:r>
              <a:rPr lang="fi-FI" sz="2400" dirty="0" smtClean="0"/>
              <a:t>+ 10% X 20.000.000 (nomor 3) </a:t>
            </a:r>
            <a:r>
              <a:rPr lang="fi-FI" sz="2400" u="sng" dirty="0" smtClean="0"/>
              <a:t>=	2.000.000</a:t>
            </a:r>
            <a:endParaRPr lang="en-US" sz="2400" dirty="0" smtClean="0"/>
          </a:p>
          <a:p>
            <a:pPr marL="342821" indent="-342821">
              <a:buFont typeface="Arial" charset="0"/>
              <a:buNone/>
              <a:defRPr/>
            </a:pPr>
            <a:r>
              <a:rPr lang="fi-FI" sz="2400" dirty="0" smtClean="0"/>
              <a:t>Jumlah Pajak Keluaran	   = 	3.000.000</a:t>
            </a:r>
            <a:endParaRPr lang="fi-FI" sz="2300" dirty="0" smtClean="0"/>
          </a:p>
          <a:p>
            <a:pPr marL="514291" indent="-514291">
              <a:buFont typeface="Wingdings" pitchFamily="2" charset="2"/>
              <a:buNone/>
              <a:defRPr/>
            </a:pPr>
            <a:endParaRPr lang="en-US" dirty="0" smtClean="0"/>
          </a:p>
          <a:p>
            <a:pPr marL="342821" indent="-342821">
              <a:buFont typeface="Arial" charset="0"/>
              <a:buNone/>
              <a:defRPr/>
            </a:pPr>
            <a:endParaRPr lang="en-US" dirty="0" smtClean="0"/>
          </a:p>
        </p:txBody>
      </p:sp>
    </p:spTree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Content Placeholder 2"/>
          <p:cNvSpPr>
            <a:spLocks noGrp="1"/>
          </p:cNvSpPr>
          <p:nvPr>
            <p:ph idx="1"/>
          </p:nvPr>
        </p:nvSpPr>
        <p:spPr>
          <a:xfrm>
            <a:off x="457200" y="1651000"/>
            <a:ext cx="8229600" cy="5054600"/>
          </a:xfrm>
        </p:spPr>
        <p:txBody>
          <a:bodyPr/>
          <a:lstStyle/>
          <a:p>
            <a:pPr marL="342821" indent="-342821">
              <a:buFont typeface="Arial" pitchFamily="34" charset="0"/>
              <a:buNone/>
              <a:defRPr/>
            </a:pPr>
            <a:r>
              <a:rPr lang="fi-FI" dirty="0" smtClean="0"/>
              <a:t>** Pajak Masukan (10% dari Pembelian) yaitu</a:t>
            </a:r>
            <a:endParaRPr lang="en-US" dirty="0" smtClean="0"/>
          </a:p>
          <a:p>
            <a:pPr marL="342821" indent="-342821">
              <a:buClrTx/>
              <a:defRPr/>
            </a:pPr>
            <a:r>
              <a:rPr lang="fi-FI" sz="2200" dirty="0" smtClean="0"/>
              <a:t>+ 10% X 15.000.000 (nomor 1) = 	1.500.000</a:t>
            </a:r>
            <a:endParaRPr lang="en-US" sz="2200" dirty="0" smtClean="0"/>
          </a:p>
          <a:p>
            <a:pPr marL="342821" indent="-342821">
              <a:buClrTx/>
              <a:defRPr/>
            </a:pPr>
            <a:r>
              <a:rPr lang="fi-FI" dirty="0" smtClean="0"/>
              <a:t>*** Jadi jumlah </a:t>
            </a:r>
          </a:p>
          <a:p>
            <a:pPr marL="342821" indent="-342821">
              <a:buClrTx/>
              <a:defRPr/>
            </a:pPr>
            <a:r>
              <a:rPr lang="fi-FI" dirty="0" smtClean="0"/>
              <a:t>Pajak keluaran sebesar Rp. 3.000.000</a:t>
            </a:r>
          </a:p>
          <a:p>
            <a:pPr marL="342821" indent="-342821">
              <a:buClrTx/>
              <a:defRPr/>
            </a:pPr>
            <a:r>
              <a:rPr lang="fi-FI" dirty="0" smtClean="0"/>
              <a:t>Pajak Masukan    Rp. 1.500.000 </a:t>
            </a:r>
          </a:p>
          <a:p>
            <a:pPr marL="342821" indent="-342821">
              <a:buFont typeface="Arial" pitchFamily="34" charset="0"/>
              <a:buNone/>
              <a:defRPr/>
            </a:pPr>
            <a:r>
              <a:rPr lang="fi-FI" dirty="0" smtClean="0"/>
              <a:t>sehingga Pajak yang harus dibayar ke kas negara adalah (PK-PM) yaitu Rp. 3.000.000 – 1.500.000 = Rp. 1.500.000,-</a:t>
            </a:r>
            <a:endParaRPr lang="en-US" dirty="0" smtClean="0"/>
          </a:p>
        </p:txBody>
      </p:sp>
    </p:spTree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5"/>
          <p:cNvSpPr>
            <a:spLocks noChangeArrowheads="1"/>
          </p:cNvSpPr>
          <p:nvPr/>
        </p:nvSpPr>
        <p:spPr bwMode="auto">
          <a:xfrm>
            <a:off x="914400" y="485775"/>
            <a:ext cx="7213600" cy="733425"/>
          </a:xfrm>
          <a:prstGeom prst="rect">
            <a:avLst/>
          </a:prstGeom>
          <a:noFill/>
          <a:ln w="57150" cmpd="thickThin">
            <a:noFill/>
            <a:miter lim="800000"/>
            <a:headEnd/>
            <a:tailEnd/>
          </a:ln>
        </p:spPr>
        <p:txBody>
          <a:bodyPr wrap="none" lIns="90478" tIns="44445" rIns="90478" bIns="44445" anchor="ctr"/>
          <a:lstStyle/>
          <a:p>
            <a:pPr algn="ctr" eaLnBrk="0" hangingPunct="0"/>
            <a:r>
              <a:rPr lang="en-US" sz="2000" b="1">
                <a:solidFill>
                  <a:schemeClr val="bg1"/>
                </a:solidFill>
              </a:rPr>
              <a:t>PM TIDAK DAPAT DIKREDITKAN</a:t>
            </a:r>
          </a:p>
          <a:p>
            <a:pPr algn="ctr" eaLnBrk="0" hangingPunct="0"/>
            <a:r>
              <a:rPr lang="en-US" sz="1600" b="1">
                <a:solidFill>
                  <a:schemeClr val="bg1"/>
                </a:solidFill>
              </a:rPr>
              <a:t>Ps. 9 ayat (8)</a:t>
            </a:r>
            <a:r>
              <a:rPr lang="id-ID" sz="1600" b="1">
                <a:solidFill>
                  <a:schemeClr val="bg1"/>
                </a:solidFill>
              </a:rPr>
              <a:t> / UU 42/2009</a:t>
            </a:r>
            <a:endParaRPr lang="en-US" sz="1600" b="1">
              <a:solidFill>
                <a:schemeClr val="bg1"/>
              </a:solidFill>
            </a:endParaRPr>
          </a:p>
        </p:txBody>
      </p:sp>
      <p:sp>
        <p:nvSpPr>
          <p:cNvPr id="37896" name="AutoShape 8"/>
          <p:cNvSpPr>
            <a:spLocks noChangeArrowheads="1"/>
          </p:cNvSpPr>
          <p:nvPr/>
        </p:nvSpPr>
        <p:spPr bwMode="auto">
          <a:xfrm>
            <a:off x="536575" y="3119438"/>
            <a:ext cx="8010525" cy="504825"/>
          </a:xfrm>
          <a:prstGeom prst="roundRect">
            <a:avLst>
              <a:gd name="adj" fmla="val 12477"/>
            </a:avLst>
          </a:prstGeom>
          <a:noFill/>
          <a:ln w="3175">
            <a:solidFill>
              <a:schemeClr val="tx1"/>
            </a:solidFill>
            <a:round/>
            <a:headEnd/>
            <a:tailEnd/>
          </a:ln>
        </p:spPr>
        <p:txBody>
          <a:bodyPr wrap="none" lIns="90478" tIns="44445" rIns="90478" bIns="44445" anchor="ctr"/>
          <a:lstStyle/>
          <a:p>
            <a:pPr algn="ctr" eaLnBrk="0" hangingPunct="0"/>
            <a:r>
              <a:rPr lang="en-US" sz="1400" b="1"/>
              <a:t>PEMANFAATAN BKP TDK BERWUJUD ATAU PEMANFAATAN JKP DARI LUAR DAERAH</a:t>
            </a:r>
          </a:p>
          <a:p>
            <a:pPr algn="ctr" eaLnBrk="0" hangingPunct="0"/>
            <a:r>
              <a:rPr lang="en-US" sz="1400" b="1"/>
              <a:t> PABEAN SEBELUM  PENGUSAHA DIKUKUHKAN SEBAGAI PKP </a:t>
            </a:r>
          </a:p>
        </p:txBody>
      </p:sp>
      <p:sp>
        <p:nvSpPr>
          <p:cNvPr id="37897" name="AutoShape 9"/>
          <p:cNvSpPr>
            <a:spLocks noChangeArrowheads="1"/>
          </p:cNvSpPr>
          <p:nvPr/>
        </p:nvSpPr>
        <p:spPr bwMode="auto">
          <a:xfrm>
            <a:off x="536575" y="5400675"/>
            <a:ext cx="8010525" cy="504825"/>
          </a:xfrm>
          <a:prstGeom prst="roundRect">
            <a:avLst>
              <a:gd name="adj" fmla="val 12477"/>
            </a:avLst>
          </a:prstGeom>
          <a:noFill/>
          <a:ln w="3175">
            <a:solidFill>
              <a:schemeClr val="tx1"/>
            </a:solidFill>
            <a:round/>
            <a:headEnd/>
            <a:tailEnd/>
          </a:ln>
        </p:spPr>
        <p:txBody>
          <a:bodyPr wrap="none" lIns="90478" tIns="44445" rIns="90478" bIns="44445" anchor="ctr"/>
          <a:lstStyle/>
          <a:p>
            <a:pPr algn="ctr" eaLnBrk="0" hangingPunct="0"/>
            <a:r>
              <a:rPr lang="en-US" sz="1400" b="1"/>
              <a:t>PEROLEHAN BKP/JKP YG PM-NYA TDK DILAPORKAN DLM SPT MASA PPN YG </a:t>
            </a:r>
          </a:p>
          <a:p>
            <a:pPr algn="ctr" eaLnBrk="0" hangingPunct="0"/>
            <a:r>
              <a:rPr lang="en-US" sz="1400" b="1"/>
              <a:t>DIKETEMUKAN PADA  WAKTU DILAKUKAN  PEMERIKSAAN</a:t>
            </a:r>
          </a:p>
        </p:txBody>
      </p:sp>
      <p:sp>
        <p:nvSpPr>
          <p:cNvPr id="37898" name="AutoShape 10"/>
          <p:cNvSpPr>
            <a:spLocks noChangeArrowheads="1"/>
          </p:cNvSpPr>
          <p:nvPr/>
        </p:nvSpPr>
        <p:spPr bwMode="auto">
          <a:xfrm>
            <a:off x="536575" y="4995863"/>
            <a:ext cx="8010525" cy="333375"/>
          </a:xfrm>
          <a:prstGeom prst="roundRect">
            <a:avLst>
              <a:gd name="adj" fmla="val 12477"/>
            </a:avLst>
          </a:prstGeom>
          <a:noFill/>
          <a:ln w="3175">
            <a:solidFill>
              <a:schemeClr val="tx1"/>
            </a:solidFill>
            <a:round/>
            <a:headEnd/>
            <a:tailEnd/>
          </a:ln>
        </p:spPr>
        <p:txBody>
          <a:bodyPr wrap="none" lIns="90478" tIns="44445" rIns="90478" bIns="44445" anchor="ctr"/>
          <a:lstStyle/>
          <a:p>
            <a:pPr algn="ctr" eaLnBrk="0" hangingPunct="0"/>
            <a:r>
              <a:rPr lang="en-US" sz="1400" b="1"/>
              <a:t>PEROLEHAN BKP/JKP YG PM-NYA DITAGIH DG PENERBITAN KETETAPAN PAJAK</a:t>
            </a:r>
          </a:p>
        </p:txBody>
      </p:sp>
      <p:sp>
        <p:nvSpPr>
          <p:cNvPr id="37899" name="AutoShape 11"/>
          <p:cNvSpPr>
            <a:spLocks noChangeArrowheads="1"/>
          </p:cNvSpPr>
          <p:nvPr/>
        </p:nvSpPr>
        <p:spPr bwMode="auto">
          <a:xfrm>
            <a:off x="536575" y="4257675"/>
            <a:ext cx="8010525" cy="676275"/>
          </a:xfrm>
          <a:prstGeom prst="roundRect">
            <a:avLst>
              <a:gd name="adj" fmla="val 12477"/>
            </a:avLst>
          </a:prstGeom>
          <a:noFill/>
          <a:ln w="3175">
            <a:solidFill>
              <a:schemeClr val="tx1"/>
            </a:solidFill>
            <a:round/>
            <a:headEnd/>
            <a:tailEnd/>
          </a:ln>
        </p:spPr>
        <p:txBody>
          <a:bodyPr wrap="none" lIns="90478" tIns="44445" rIns="90478" bIns="44445" anchor="ctr"/>
          <a:lstStyle/>
          <a:p>
            <a:pPr algn="ctr" eaLnBrk="0" hangingPunct="0"/>
            <a:r>
              <a:rPr lang="en-US" sz="1400" b="1"/>
              <a:t>U/ PEMANFAATAN BKP TDK BERWUJUD ATAU PEMANFAATAN  JKP DARI LUAR DAERAH </a:t>
            </a:r>
          </a:p>
          <a:p>
            <a:pPr algn="ctr" eaLnBrk="0" hangingPunct="0"/>
            <a:r>
              <a:rPr lang="en-US" sz="1400" b="1"/>
              <a:t>PABEAN YG  FAKTUR PAJAKNYA TDK MEMENUHI KETENTUAN SEBAGAIMANA  DIMAKSUD </a:t>
            </a:r>
          </a:p>
          <a:p>
            <a:pPr algn="ctr" eaLnBrk="0" hangingPunct="0"/>
            <a:r>
              <a:rPr lang="en-US" sz="1400" b="1"/>
              <a:t>DLM  PASAL 13 (6) </a:t>
            </a:r>
          </a:p>
        </p:txBody>
      </p:sp>
      <p:sp>
        <p:nvSpPr>
          <p:cNvPr id="37900" name="AutoShape 12"/>
          <p:cNvSpPr>
            <a:spLocks noChangeArrowheads="1"/>
          </p:cNvSpPr>
          <p:nvPr/>
        </p:nvSpPr>
        <p:spPr bwMode="auto">
          <a:xfrm>
            <a:off x="536575" y="3738563"/>
            <a:ext cx="8010525" cy="447675"/>
          </a:xfrm>
          <a:prstGeom prst="roundRect">
            <a:avLst>
              <a:gd name="adj" fmla="val 12477"/>
            </a:avLst>
          </a:prstGeom>
          <a:noFill/>
          <a:ln w="3175">
            <a:solidFill>
              <a:schemeClr val="tx1"/>
            </a:solidFill>
            <a:round/>
            <a:headEnd/>
            <a:tailEnd/>
          </a:ln>
        </p:spPr>
        <p:txBody>
          <a:bodyPr wrap="none" lIns="90478" tIns="44445" rIns="90478" bIns="44445" anchor="ctr"/>
          <a:lstStyle/>
          <a:p>
            <a:pPr algn="ctr" eaLnBrk="0" hangingPunct="0"/>
            <a:r>
              <a:rPr lang="en-US" sz="1400" b="1"/>
              <a:t>PEROLEHAN BKP/JKP YANG FAKTUR PAJAKNYA  </a:t>
            </a:r>
            <a:r>
              <a:rPr lang="en-US" sz="1400" b="1" i="1">
                <a:solidFill>
                  <a:srgbClr val="FF0000"/>
                </a:solidFill>
              </a:rPr>
              <a:t>TIDAK MEMENUHI  KETENTUAN</a:t>
            </a:r>
          </a:p>
        </p:txBody>
      </p:sp>
      <p:sp>
        <p:nvSpPr>
          <p:cNvPr id="37902" name="AutoShape 14"/>
          <p:cNvSpPr>
            <a:spLocks noChangeArrowheads="1"/>
          </p:cNvSpPr>
          <p:nvPr/>
        </p:nvSpPr>
        <p:spPr bwMode="auto">
          <a:xfrm>
            <a:off x="536575" y="2085975"/>
            <a:ext cx="8010525" cy="390525"/>
          </a:xfrm>
          <a:prstGeom prst="roundRect">
            <a:avLst>
              <a:gd name="adj" fmla="val 12477"/>
            </a:avLst>
          </a:prstGeom>
          <a:noFill/>
          <a:ln w="3175">
            <a:solidFill>
              <a:schemeClr val="tx1"/>
            </a:solidFill>
            <a:round/>
            <a:headEnd/>
            <a:tailEnd/>
          </a:ln>
        </p:spPr>
        <p:txBody>
          <a:bodyPr wrap="none" lIns="90478" tIns="44445" rIns="90478" bIns="44445" anchor="ctr"/>
          <a:lstStyle/>
          <a:p>
            <a:pPr algn="ctr" eaLnBrk="0" hangingPunct="0"/>
            <a:r>
              <a:rPr lang="en-US" sz="1400" b="1"/>
              <a:t>PEROLEHAN BKP/JKP YG TDK MEMPUNYAI HUBUNGAN LANGSUNG DG KEGIATAN USAHA</a:t>
            </a:r>
          </a:p>
        </p:txBody>
      </p:sp>
      <p:sp>
        <p:nvSpPr>
          <p:cNvPr id="37903" name="AutoShape 15"/>
          <p:cNvSpPr>
            <a:spLocks noChangeArrowheads="1"/>
          </p:cNvSpPr>
          <p:nvPr/>
        </p:nvSpPr>
        <p:spPr bwMode="auto">
          <a:xfrm>
            <a:off x="536575" y="2543175"/>
            <a:ext cx="8010525" cy="509588"/>
          </a:xfrm>
          <a:prstGeom prst="roundRect">
            <a:avLst>
              <a:gd name="adj" fmla="val 12477"/>
            </a:avLst>
          </a:prstGeom>
          <a:noFill/>
          <a:ln w="3175">
            <a:solidFill>
              <a:schemeClr val="tx1"/>
            </a:solidFill>
            <a:round/>
            <a:headEnd/>
            <a:tailEnd/>
          </a:ln>
        </p:spPr>
        <p:txBody>
          <a:bodyPr wrap="none" lIns="90478" tIns="44445" rIns="90478" bIns="44445" anchor="ctr"/>
          <a:lstStyle/>
          <a:p>
            <a:pPr algn="ctr" eaLnBrk="0" hangingPunct="0"/>
            <a:r>
              <a:rPr lang="en-US" sz="1400" b="1"/>
              <a:t>PEROLEHAN &amp; PEMELIHARAAN KENDARAAN </a:t>
            </a:r>
            <a:r>
              <a:rPr lang="en-US" sz="1400">
                <a:solidFill>
                  <a:srgbClr val="FF0000"/>
                </a:solidFill>
              </a:rPr>
              <a:t>BERMOTOR  SEDAN</a:t>
            </a:r>
            <a:r>
              <a:rPr lang="en-US" sz="1400" b="1"/>
              <a:t>, JEEP, </a:t>
            </a:r>
            <a:r>
              <a:rPr lang="en-US" sz="1400" b="1">
                <a:solidFill>
                  <a:srgbClr val="FF0000"/>
                </a:solidFill>
              </a:rPr>
              <a:t>STATION </a:t>
            </a:r>
          </a:p>
          <a:p>
            <a:pPr algn="ctr" eaLnBrk="0" hangingPunct="0"/>
            <a:r>
              <a:rPr lang="en-US" sz="1400" b="1">
                <a:solidFill>
                  <a:srgbClr val="FF0000"/>
                </a:solidFill>
              </a:rPr>
              <a:t>WAGON</a:t>
            </a:r>
            <a:r>
              <a:rPr lang="en-US" sz="1400" b="1"/>
              <a:t>, VAN&amp; KOMBI, KECUALI MERUPAKAN BARANG DAGANGAN ATAU DISEWAKAN</a:t>
            </a:r>
          </a:p>
        </p:txBody>
      </p:sp>
      <p:sp>
        <p:nvSpPr>
          <p:cNvPr id="37904" name="AutoShape 16"/>
          <p:cNvSpPr>
            <a:spLocks noChangeArrowheads="1"/>
          </p:cNvSpPr>
          <p:nvPr/>
        </p:nvSpPr>
        <p:spPr bwMode="auto">
          <a:xfrm>
            <a:off x="536575" y="1685925"/>
            <a:ext cx="8010525" cy="333375"/>
          </a:xfrm>
          <a:prstGeom prst="roundRect">
            <a:avLst>
              <a:gd name="adj" fmla="val 12477"/>
            </a:avLst>
          </a:prstGeom>
          <a:noFill/>
          <a:ln w="3175">
            <a:solidFill>
              <a:schemeClr val="tx1"/>
            </a:solidFill>
            <a:round/>
            <a:headEnd/>
            <a:tailEnd/>
          </a:ln>
        </p:spPr>
        <p:txBody>
          <a:bodyPr wrap="none" lIns="90478" tIns="44445" rIns="90478" bIns="44445" anchor="ctr"/>
          <a:lstStyle/>
          <a:p>
            <a:pPr algn="ctr" eaLnBrk="0" hangingPunct="0"/>
            <a:r>
              <a:rPr lang="en-US" sz="1400" b="1"/>
              <a:t>PEROLEHAN BKP/JKP SEBELUM PENGUSAHA DIKUKUHKAN SEBAGAI PKP</a:t>
            </a:r>
          </a:p>
        </p:txBody>
      </p:sp>
      <p:sp>
        <p:nvSpPr>
          <p:cNvPr id="30" name="AutoShape 9"/>
          <p:cNvSpPr>
            <a:spLocks noChangeArrowheads="1"/>
          </p:cNvSpPr>
          <p:nvPr/>
        </p:nvSpPr>
        <p:spPr bwMode="auto">
          <a:xfrm>
            <a:off x="533400" y="5972175"/>
            <a:ext cx="8010525" cy="504825"/>
          </a:xfrm>
          <a:prstGeom prst="roundRect">
            <a:avLst>
              <a:gd name="adj" fmla="val 12477"/>
            </a:avLst>
          </a:prstGeom>
          <a:noFill/>
          <a:ln w="3175">
            <a:solidFill>
              <a:schemeClr val="tx1"/>
            </a:solidFill>
            <a:round/>
            <a:headEnd/>
            <a:tailEnd/>
          </a:ln>
        </p:spPr>
        <p:txBody>
          <a:bodyPr wrap="none" lIns="90478" tIns="44445" rIns="90478" bIns="44445" anchor="ctr"/>
          <a:lstStyle/>
          <a:p>
            <a:pPr algn="ctr" eaLnBrk="0" hangingPunct="0"/>
            <a:r>
              <a:rPr lang="id-ID" sz="1400" i="1">
                <a:solidFill>
                  <a:srgbClr val="FF0000"/>
                </a:solidFill>
              </a:rPr>
              <a:t>P</a:t>
            </a:r>
            <a:r>
              <a:rPr lang="en-US" sz="1400" i="1">
                <a:solidFill>
                  <a:srgbClr val="FF0000"/>
                </a:solidFill>
              </a:rPr>
              <a:t>erolehan Barang Kena Pajak selain barang modal atau Jasa Kena Pajak </a:t>
            </a:r>
            <a:endParaRPr lang="id-ID" sz="1400" i="1">
              <a:solidFill>
                <a:srgbClr val="FF0000"/>
              </a:solidFill>
            </a:endParaRPr>
          </a:p>
          <a:p>
            <a:pPr algn="ctr" eaLnBrk="0" hangingPunct="0"/>
            <a:r>
              <a:rPr lang="en-US" sz="1400" i="1">
                <a:solidFill>
                  <a:srgbClr val="FF0000"/>
                </a:solidFill>
              </a:rPr>
              <a:t>sebelum Pengusaha Kena Pajak berproduksi</a:t>
            </a:r>
            <a:endParaRPr lang="en-US" sz="1400" b="1" i="1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79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79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5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85" decel="100000"/>
                                        <p:tgtEl>
                                          <p:spTgt spid="3790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385" decel="100000"/>
                                        <p:tgtEl>
                                          <p:spTgt spid="37902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4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37902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5" dur="385" fill="hold"/>
                                        <p:tgtEl>
                                          <p:spTgt spid="379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6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379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7" dur="385" fill="hold"/>
                                        <p:tgtEl>
                                          <p:spTgt spid="379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8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379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379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379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3800"/>
                            </p:stCondLst>
                            <p:childTnLst>
                              <p:par>
                                <p:cTn id="32" presetID="5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385" decel="100000"/>
                                        <p:tgtEl>
                                          <p:spTgt spid="3790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5" dur="385" decel="100000"/>
                                        <p:tgtEl>
                                          <p:spTgt spid="37900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36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37900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37" dur="385" fill="hold"/>
                                        <p:tgtEl>
                                          <p:spTgt spid="379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38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379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39" dur="385" fill="hold"/>
                                        <p:tgtEl>
                                          <p:spTgt spid="379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40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379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4800"/>
                            </p:stCondLst>
                            <p:childTnLst>
                              <p:par>
                                <p:cTn id="42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4" dur="1000"/>
                                        <p:tgtEl>
                                          <p:spTgt spid="378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5800"/>
                            </p:stCondLst>
                            <p:childTnLst>
                              <p:par>
                                <p:cTn id="46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48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49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5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5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2400"/>
                            </p:stCondLst>
                            <p:childTnLst>
                              <p:par>
                                <p:cTn id="53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1000" fill="hold"/>
                                        <p:tgtEl>
                                          <p:spTgt spid="378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1000" fill="hold"/>
                                        <p:tgtEl>
                                          <p:spTgt spid="378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23400"/>
                            </p:stCondLst>
                            <p:childTnLst>
                              <p:par>
                                <p:cTn id="5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896" grpId="0" animBg="1"/>
      <p:bldP spid="37897" grpId="0" animBg="1"/>
      <p:bldP spid="37898" grpId="0" animBg="1"/>
      <p:bldP spid="37899" grpId="0" animBg="1"/>
      <p:bldP spid="37900" grpId="0" animBg="1"/>
      <p:bldP spid="37902" grpId="0" animBg="1"/>
      <p:bldP spid="37903" grpId="0" animBg="1"/>
      <p:bldP spid="37904" grpId="0" animBg="1"/>
      <p:bldP spid="30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Title 7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39800"/>
          </a:xfrm>
        </p:spPr>
        <p:txBody>
          <a:bodyPr/>
          <a:lstStyle/>
          <a:p>
            <a:r>
              <a:rPr lang="id-ID" sz="3400" dirty="0" smtClean="0">
                <a:solidFill>
                  <a:srgbClr val="4B5064"/>
                </a:solidFill>
              </a:rPr>
              <a:t>FAKTUR PAJAK</a:t>
            </a:r>
            <a:endParaRPr lang="en-US" sz="3400" dirty="0" smtClean="0">
              <a:solidFill>
                <a:srgbClr val="4B5064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533400" y="1647885"/>
            <a:ext cx="8229600" cy="452431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id-ID" sz="2400" dirty="0"/>
              <a:t>Faktur Pajak adalah bukti pungutan pajak yang dibuat oleh Pengusaha Kena Pajak (PKP)</a:t>
            </a:r>
          </a:p>
          <a:p>
            <a:r>
              <a:rPr lang="id-ID" sz="2400" dirty="0"/>
              <a:t>yang melakukan penyerahan Barang Kena Pajak (BKP) atau penyerahan Jasa Kena Pajak</a:t>
            </a:r>
          </a:p>
          <a:p>
            <a:r>
              <a:rPr lang="id-ID" sz="2400" dirty="0"/>
              <a:t>(JKP).</a:t>
            </a:r>
          </a:p>
          <a:p>
            <a:r>
              <a:rPr lang="id-ID" sz="2400" dirty="0"/>
              <a:t>Pengusaha Kena Pajak wajib membuat Faktur Pajak untuk setiap:</a:t>
            </a:r>
          </a:p>
          <a:p>
            <a:pPr lvl="1"/>
            <a:r>
              <a:rPr lang="id-ID" sz="2400" dirty="0"/>
              <a:t>• </a:t>
            </a:r>
            <a:r>
              <a:rPr lang="id-ID" sz="2400" dirty="0" smtClean="0"/>
              <a:t> penyerahan </a:t>
            </a:r>
            <a:r>
              <a:rPr lang="id-ID" sz="2400" dirty="0"/>
              <a:t>Barang Kena Pajak;</a:t>
            </a:r>
          </a:p>
          <a:p>
            <a:pPr lvl="1"/>
            <a:r>
              <a:rPr lang="id-ID" sz="2400" dirty="0" smtClean="0"/>
              <a:t>•  </a:t>
            </a:r>
            <a:r>
              <a:rPr lang="id-ID" sz="2400" dirty="0"/>
              <a:t>penyerahan Jasa Kena Pajak;</a:t>
            </a:r>
          </a:p>
          <a:p>
            <a:pPr lvl="1"/>
            <a:r>
              <a:rPr lang="id-ID" sz="2400" dirty="0"/>
              <a:t>• </a:t>
            </a:r>
            <a:r>
              <a:rPr lang="id-ID" sz="2400" dirty="0" smtClean="0"/>
              <a:t> ekspor </a:t>
            </a:r>
            <a:r>
              <a:rPr lang="id-ID" sz="2400" dirty="0"/>
              <a:t>Barang Kena Pajak Tidak Berwujud; dan/atau</a:t>
            </a:r>
          </a:p>
          <a:p>
            <a:pPr lvl="1"/>
            <a:r>
              <a:rPr lang="id-ID" sz="2400" dirty="0"/>
              <a:t>• </a:t>
            </a:r>
            <a:r>
              <a:rPr lang="id-ID" sz="2400" dirty="0" smtClean="0"/>
              <a:t> ekspor </a:t>
            </a:r>
            <a:r>
              <a:rPr lang="id-ID" sz="2400" dirty="0"/>
              <a:t>Jasa Kena Pajak.</a:t>
            </a:r>
          </a:p>
          <a:p>
            <a:pPr algn="just"/>
            <a:r>
              <a:rPr lang="id-ID" sz="2400" dirty="0"/>
              <a:t>Pengusaha Kena Pajak dapat membuat 1 (satu) Faktur Pajak meliputi seluruh </a:t>
            </a:r>
            <a:r>
              <a:rPr lang="id-ID" sz="2400" dirty="0" smtClean="0"/>
              <a:t>penyerahan yang </a:t>
            </a:r>
            <a:r>
              <a:rPr lang="id-ID" sz="2400" dirty="0"/>
              <a:t>dilakukan kepada pembeli Barang Kena Pajak atau penerima Jasa Kena Pajak </a:t>
            </a:r>
            <a:r>
              <a:rPr lang="id-ID" sz="2400" dirty="0" smtClean="0"/>
              <a:t>yang sama </a:t>
            </a:r>
            <a:r>
              <a:rPr lang="id-ID" sz="2400" dirty="0"/>
              <a:t>selama 1 (satu) bulan kalender yang disebut dengan Faktur Pajak gabungan.</a:t>
            </a:r>
          </a:p>
        </p:txBody>
      </p:sp>
    </p:spTree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Title 7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39800"/>
          </a:xfrm>
        </p:spPr>
        <p:txBody>
          <a:bodyPr/>
          <a:lstStyle/>
          <a:p>
            <a:r>
              <a:rPr lang="id-ID" dirty="0" smtClean="0">
                <a:solidFill>
                  <a:srgbClr val="4B5064"/>
                </a:solidFill>
              </a:rPr>
              <a:t>FAKTUR PAJAK</a:t>
            </a:r>
            <a:endParaRPr lang="en-US" dirty="0" smtClean="0">
              <a:solidFill>
                <a:srgbClr val="4B5064"/>
              </a:solidFill>
            </a:endParaRPr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428625" y="1566863"/>
            <a:ext cx="8229600" cy="5214937"/>
          </a:xfrm>
        </p:spPr>
        <p:txBody>
          <a:bodyPr rtlCol="0">
            <a:normAutofit/>
          </a:bodyPr>
          <a:lstStyle/>
          <a:p>
            <a:pPr marL="0" indent="0" fontAlgn="auto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id-ID" sz="2400" b="1" dirty="0" smtClean="0"/>
              <a:t>SETIAP </a:t>
            </a:r>
            <a:r>
              <a:rPr lang="en-US" sz="2400" b="1" dirty="0" smtClean="0"/>
              <a:t>PKP WAJIB MEMBUAT FAKTUR PAJAK UNTUK SETIAP :</a:t>
            </a:r>
          </a:p>
          <a:p>
            <a:pPr marL="288892" indent="-288892" fontAlgn="auto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id-ID" sz="2400" b="1" dirty="0" smtClean="0"/>
              <a:t> 1.</a:t>
            </a:r>
            <a:r>
              <a:rPr lang="en-US" sz="2400" b="1" dirty="0" smtClean="0"/>
              <a:t> PENYERAHAN BKP/ JKP</a:t>
            </a:r>
          </a:p>
          <a:p>
            <a:pPr marL="288892" indent="-288892" fontAlgn="auto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id-ID" sz="2400" b="1" dirty="0" smtClean="0"/>
              <a:t> 2.</a:t>
            </a:r>
            <a:r>
              <a:rPr lang="en-US" sz="2400" b="1" dirty="0" smtClean="0"/>
              <a:t> EKSPOR BKP</a:t>
            </a:r>
            <a:endParaRPr lang="id-ID" sz="2400" b="1" dirty="0" smtClean="0"/>
          </a:p>
          <a:p>
            <a:pPr marL="288892" indent="-288892" fontAlgn="auto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id-ID" sz="2000" b="1" dirty="0" smtClean="0"/>
              <a:t>FUNGSI FAKTUR PAJAK </a:t>
            </a:r>
          </a:p>
          <a:p>
            <a:pPr marL="288892" indent="-288892" fontAlgn="auto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en-US" sz="2000" b="1" dirty="0" smtClean="0">
                <a:sym typeface="Wingdings" pitchFamily="2" charset="2"/>
              </a:rPr>
              <a:t>-   </a:t>
            </a:r>
            <a:r>
              <a:rPr lang="id-ID" sz="2000" b="1" dirty="0" smtClean="0">
                <a:sym typeface="Wingdings" pitchFamily="2" charset="2"/>
              </a:rPr>
              <a:t>BAGI YANG MEMBUAT DISEBUT FAKTUR PAJAK KELUARAN (PK)</a:t>
            </a:r>
          </a:p>
          <a:p>
            <a:pPr marL="288892" indent="-288892" fontAlgn="auto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en-US" sz="2000" b="1" dirty="0" smtClean="0">
                <a:sym typeface="Wingdings" pitchFamily="2" charset="2"/>
              </a:rPr>
              <a:t>-   </a:t>
            </a:r>
            <a:r>
              <a:rPr lang="id-ID" sz="2000" b="1" dirty="0" smtClean="0">
                <a:sym typeface="Wingdings" pitchFamily="2" charset="2"/>
              </a:rPr>
              <a:t>BAGI YANG MENERIMA (PEMBELI) DISEBUT FAKTUR PAJAK MASUKAN (PM)</a:t>
            </a:r>
            <a:endParaRPr lang="id-ID" sz="2000" b="1" dirty="0" smtClean="0"/>
          </a:p>
          <a:p>
            <a:pPr marL="288892" indent="-288892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None/>
              <a:defRPr/>
            </a:pPr>
            <a:endParaRPr lang="id-ID" sz="2400" b="1" dirty="0" smtClean="0"/>
          </a:p>
          <a:p>
            <a:pPr marL="288892" indent="-288892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id-ID" sz="2400" b="1" dirty="0" smtClean="0"/>
              <a:t>BENTUK  FAKTUR PAJAK : (Sesuai Per-13/PJ./2010 Mulai 1 April 2010)</a:t>
            </a:r>
          </a:p>
          <a:p>
            <a:pPr marL="342821" indent="-342821" fontAlgn="auto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id-ID" sz="3000" dirty="0" smtClean="0"/>
              <a:t>Bentuk Faktur Pajak Disesuaikan Menurut Kepentingan PKP (boleh kecil/besar)</a:t>
            </a:r>
          </a:p>
          <a:p>
            <a:pPr marL="342821" indent="-342821" fontAlgn="auto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id-ID" sz="3000" dirty="0" smtClean="0"/>
              <a:t>Dookumen Seperti Invoice/nota dll, asal mencantumkan  isi persyaratan miniman F.P. Bisa dipersamakan sbg F.P.</a:t>
            </a:r>
            <a:endParaRPr lang="en-US" sz="3000" dirty="0" smtClean="0"/>
          </a:p>
        </p:txBody>
      </p:sp>
    </p:spTree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2" dur="500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7" dur="500"/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2" dur="500"/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7" dur="500"/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Title 7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39800"/>
          </a:xfrm>
        </p:spPr>
        <p:txBody>
          <a:bodyPr/>
          <a:lstStyle/>
          <a:p>
            <a:r>
              <a:rPr lang="id-ID" sz="2800" dirty="0" smtClean="0">
                <a:solidFill>
                  <a:srgbClr val="4B5064"/>
                </a:solidFill>
              </a:rPr>
              <a:t>SAAT PEMBUATAN FAKTUR PAJAK</a:t>
            </a:r>
            <a:endParaRPr lang="en-US" sz="2800" dirty="0" smtClean="0">
              <a:solidFill>
                <a:srgbClr val="4B5064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57200" y="1447800"/>
            <a:ext cx="8305800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d-ID" dirty="0"/>
              <a:t>Faktur Pajak harus dibuat pada:</a:t>
            </a:r>
          </a:p>
          <a:p>
            <a:pPr marL="536575" indent="-268288"/>
            <a:r>
              <a:rPr lang="fi-FI" dirty="0"/>
              <a:t>• </a:t>
            </a:r>
            <a:r>
              <a:rPr lang="id-ID" dirty="0" smtClean="0"/>
              <a:t>  </a:t>
            </a:r>
            <a:r>
              <a:rPr lang="fi-FI" dirty="0" smtClean="0"/>
              <a:t>saat </a:t>
            </a:r>
            <a:r>
              <a:rPr lang="fi-FI" dirty="0"/>
              <a:t>penyerahan Barang Kena Pajak dan/atau penyerahan Jasa Kena Pajak;</a:t>
            </a:r>
          </a:p>
          <a:p>
            <a:pPr marL="536575" indent="-268288"/>
            <a:r>
              <a:rPr lang="id-ID" dirty="0"/>
              <a:t>• </a:t>
            </a:r>
            <a:r>
              <a:rPr lang="id-ID" dirty="0" smtClean="0"/>
              <a:t>  saat </a:t>
            </a:r>
            <a:r>
              <a:rPr lang="id-ID" dirty="0"/>
              <a:t>penerimaan pembayaran dalam hal penerimaan pembayaran terjadi </a:t>
            </a:r>
            <a:r>
              <a:rPr lang="id-ID" dirty="0" smtClean="0"/>
              <a:t>sebelum penyerahan </a:t>
            </a:r>
            <a:r>
              <a:rPr lang="id-ID" dirty="0"/>
              <a:t>Barang Kena Pajak dan/atau sebelum penyerahan Jasa Kena Pajak;</a:t>
            </a:r>
          </a:p>
          <a:p>
            <a:pPr marL="536575" indent="-268288"/>
            <a:r>
              <a:rPr lang="fi-FI" dirty="0"/>
              <a:t>• </a:t>
            </a:r>
            <a:r>
              <a:rPr lang="id-ID" dirty="0" smtClean="0"/>
              <a:t>  </a:t>
            </a:r>
            <a:r>
              <a:rPr lang="fi-FI" dirty="0" smtClean="0"/>
              <a:t>saat </a:t>
            </a:r>
            <a:r>
              <a:rPr lang="fi-FI" dirty="0"/>
              <a:t>penerimaan pembayaran termin dalam hal penyerahan sebagian </a:t>
            </a:r>
            <a:r>
              <a:rPr lang="fi-FI" dirty="0" smtClean="0"/>
              <a:t>tahap</a:t>
            </a:r>
            <a:r>
              <a:rPr lang="id-ID" dirty="0" smtClean="0"/>
              <a:t>pekerjaan</a:t>
            </a:r>
            <a:r>
              <a:rPr lang="id-ID" dirty="0"/>
              <a:t>; atau</a:t>
            </a:r>
          </a:p>
          <a:p>
            <a:pPr marL="536575" indent="-268288"/>
            <a:r>
              <a:rPr lang="id-ID" dirty="0"/>
              <a:t>• </a:t>
            </a:r>
            <a:r>
              <a:rPr lang="id-ID" dirty="0" smtClean="0"/>
              <a:t>  saat </a:t>
            </a:r>
            <a:r>
              <a:rPr lang="id-ID" dirty="0"/>
              <a:t>lain yang diatur dengan atau berdasarkan Peraturan Menteri </a:t>
            </a:r>
            <a:r>
              <a:rPr lang="id-ID" dirty="0" smtClean="0"/>
              <a:t>Keuangan tersendiri</a:t>
            </a:r>
            <a:r>
              <a:rPr lang="id-ID" dirty="0"/>
              <a:t>.</a:t>
            </a:r>
          </a:p>
          <a:p>
            <a:endParaRPr lang="id-ID" dirty="0" smtClean="0"/>
          </a:p>
          <a:p>
            <a:r>
              <a:rPr lang="id-ID" dirty="0" smtClean="0"/>
              <a:t>Faktur </a:t>
            </a:r>
            <a:r>
              <a:rPr lang="id-ID" dirty="0"/>
              <a:t>Pajak gabungan harus dibuat paling lama pada akhir bulan penyerahan </a:t>
            </a:r>
            <a:r>
              <a:rPr lang="id-ID" dirty="0" smtClean="0"/>
              <a:t>Barang </a:t>
            </a:r>
            <a:r>
              <a:rPr lang="fi-FI" dirty="0" smtClean="0"/>
              <a:t>Kena </a:t>
            </a:r>
            <a:r>
              <a:rPr lang="fi-FI" dirty="0"/>
              <a:t>Pajak dan/atau Jasa Kena Pajak.</a:t>
            </a:r>
          </a:p>
          <a:p>
            <a:endParaRPr lang="id-ID" dirty="0" smtClean="0"/>
          </a:p>
          <a:p>
            <a:r>
              <a:rPr lang="id-ID" dirty="0" smtClean="0"/>
              <a:t>Faktur </a:t>
            </a:r>
            <a:r>
              <a:rPr lang="id-ID" dirty="0"/>
              <a:t>Pajak yang diterbitkan oleh PKP setelah jangka waktu 3 bulan sejak saat </a:t>
            </a:r>
            <a:endParaRPr lang="id-ID" dirty="0" smtClean="0"/>
          </a:p>
          <a:p>
            <a:endParaRPr lang="id-ID" dirty="0"/>
          </a:p>
          <a:p>
            <a:r>
              <a:rPr lang="id-ID" dirty="0" smtClean="0"/>
              <a:t>Faktur Pajak </a:t>
            </a:r>
            <a:r>
              <a:rPr lang="id-ID" dirty="0"/>
              <a:t>seharusnya dibuat, dianggap tidak menerbitkan Faktur Pajak.</a:t>
            </a:r>
          </a:p>
        </p:txBody>
      </p:sp>
    </p:spTree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Title 7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39800"/>
          </a:xfrm>
        </p:spPr>
        <p:txBody>
          <a:bodyPr/>
          <a:lstStyle/>
          <a:p>
            <a:r>
              <a:rPr lang="id-ID" sz="2800" dirty="0" smtClean="0">
                <a:solidFill>
                  <a:srgbClr val="4B5064"/>
                </a:solidFill>
              </a:rPr>
              <a:t>KETENTUAN PEMBUATAN FAKTUR PAJAK</a:t>
            </a:r>
            <a:endParaRPr lang="en-US" sz="2800" dirty="0" smtClean="0">
              <a:solidFill>
                <a:srgbClr val="4B5064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52400" y="1554063"/>
            <a:ext cx="8839200" cy="4770537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id-ID" sz="1600" dirty="0"/>
              <a:t>Faktur Pajak yang dibuat oleh Pengusaha Kena Pajak dengan ketentuan </a:t>
            </a:r>
            <a:r>
              <a:rPr lang="id-ID" sz="1600" dirty="0" smtClean="0"/>
              <a:t>sebagai berikut </a:t>
            </a:r>
            <a:r>
              <a:rPr lang="id-ID" sz="1600" dirty="0"/>
              <a:t>:</a:t>
            </a:r>
          </a:p>
          <a:p>
            <a:pPr marL="268288" indent="-268288"/>
            <a:r>
              <a:rPr lang="id-ID" sz="1600" dirty="0"/>
              <a:t>a. </a:t>
            </a:r>
            <a:r>
              <a:rPr lang="id-ID" sz="1600" dirty="0" smtClean="0"/>
              <a:t> dalam </a:t>
            </a:r>
            <a:r>
              <a:rPr lang="id-ID" sz="1600" dirty="0"/>
              <a:t>Faktur Pajak harus dicantumkan keterangan tentang penyerahan BKP </a:t>
            </a:r>
            <a:r>
              <a:rPr lang="id-ID" sz="1600" dirty="0" smtClean="0"/>
              <a:t>atau penyerahan </a:t>
            </a:r>
            <a:r>
              <a:rPr lang="id-ID" sz="1600" dirty="0"/>
              <a:t>JKP yang paling sedikit memuat :</a:t>
            </a:r>
          </a:p>
          <a:p>
            <a:pPr marL="268288"/>
            <a:r>
              <a:rPr lang="id-ID" sz="1600" dirty="0"/>
              <a:t>1) </a:t>
            </a:r>
            <a:r>
              <a:rPr lang="id-ID" sz="1600" dirty="0" smtClean="0"/>
              <a:t> nama</a:t>
            </a:r>
            <a:r>
              <a:rPr lang="id-ID" sz="1600" dirty="0"/>
              <a:t>, alamat, NPWP yang menyerahkan BKP atau JKP;</a:t>
            </a:r>
          </a:p>
          <a:p>
            <a:pPr marL="268288"/>
            <a:r>
              <a:rPr lang="id-ID" sz="1600" dirty="0"/>
              <a:t>2) </a:t>
            </a:r>
            <a:r>
              <a:rPr lang="id-ID" sz="1600" dirty="0" smtClean="0"/>
              <a:t> nama</a:t>
            </a:r>
            <a:r>
              <a:rPr lang="id-ID" sz="1600" dirty="0"/>
              <a:t>, alamat, dan NPWP pembeli BKP atau penerima JKP;</a:t>
            </a:r>
          </a:p>
          <a:p>
            <a:pPr marL="268288"/>
            <a:r>
              <a:rPr lang="sv-SE" sz="1600" dirty="0"/>
              <a:t>3) </a:t>
            </a:r>
            <a:r>
              <a:rPr lang="id-ID" sz="1600" dirty="0" smtClean="0"/>
              <a:t> </a:t>
            </a:r>
            <a:r>
              <a:rPr lang="sv-SE" sz="1600" dirty="0" smtClean="0"/>
              <a:t>jenis </a:t>
            </a:r>
            <a:r>
              <a:rPr lang="sv-SE" sz="1600" dirty="0"/>
              <a:t>barang atau jasa, jumlah Harga Jual atau Penggantian, dan </a:t>
            </a:r>
            <a:r>
              <a:rPr lang="sv-SE" sz="1600" dirty="0" smtClean="0"/>
              <a:t>potongan</a:t>
            </a:r>
            <a:r>
              <a:rPr lang="id-ID" sz="1600" dirty="0" smtClean="0"/>
              <a:t> harga</a:t>
            </a:r>
            <a:r>
              <a:rPr lang="id-ID" sz="1600" dirty="0"/>
              <a:t>;</a:t>
            </a:r>
          </a:p>
          <a:p>
            <a:pPr marL="268288"/>
            <a:r>
              <a:rPr lang="id-ID" sz="1600" dirty="0"/>
              <a:t>4) </a:t>
            </a:r>
            <a:r>
              <a:rPr lang="id-ID" sz="1600" dirty="0" smtClean="0"/>
              <a:t> PPN </a:t>
            </a:r>
            <a:r>
              <a:rPr lang="id-ID" sz="1600" dirty="0"/>
              <a:t>yang dipungut</a:t>
            </a:r>
            <a:r>
              <a:rPr lang="id-ID" sz="1600" dirty="0" smtClean="0"/>
              <a:t>;</a:t>
            </a:r>
          </a:p>
          <a:p>
            <a:pPr marL="268288"/>
            <a:r>
              <a:rPr lang="id-ID" sz="1600" dirty="0"/>
              <a:t>5) </a:t>
            </a:r>
            <a:r>
              <a:rPr lang="id-ID" sz="1600" dirty="0" smtClean="0"/>
              <a:t> PPn </a:t>
            </a:r>
            <a:r>
              <a:rPr lang="id-ID" sz="1600" dirty="0"/>
              <a:t>BM yang dipungut;</a:t>
            </a:r>
          </a:p>
          <a:p>
            <a:pPr marL="268288"/>
            <a:r>
              <a:rPr lang="id-ID" sz="1600" dirty="0"/>
              <a:t>6) </a:t>
            </a:r>
            <a:r>
              <a:rPr lang="id-ID" sz="1600" dirty="0" smtClean="0"/>
              <a:t> kode</a:t>
            </a:r>
            <a:r>
              <a:rPr lang="id-ID" sz="1600" dirty="0"/>
              <a:t>, nomor seri dan tanggal pembuatan Faktur Pajak; dan</a:t>
            </a:r>
          </a:p>
          <a:p>
            <a:pPr marL="268288"/>
            <a:r>
              <a:rPr lang="id-ID" sz="1600" dirty="0"/>
              <a:t>7) </a:t>
            </a:r>
            <a:r>
              <a:rPr lang="id-ID" sz="1600" dirty="0" smtClean="0"/>
              <a:t> nama </a:t>
            </a:r>
            <a:r>
              <a:rPr lang="id-ID" sz="1600" dirty="0"/>
              <a:t>dan tandatangan yang berhak menandatangani Faktur Pajak.</a:t>
            </a:r>
          </a:p>
          <a:p>
            <a:pPr marL="268288" indent="-268288"/>
            <a:r>
              <a:rPr lang="id-ID" sz="1600" dirty="0"/>
              <a:t>b. Setiap Faktur Pajak harus menggunakan Kode dan Seri Faktur Pajak yang </a:t>
            </a:r>
            <a:r>
              <a:rPr lang="id-ID" sz="1600" dirty="0" smtClean="0"/>
              <a:t>telah ditentukan </a:t>
            </a:r>
            <a:r>
              <a:rPr lang="id-ID" sz="1600" dirty="0"/>
              <a:t>di dalam Peraturan Direktur Jenderal Pajak, yaitu :</a:t>
            </a:r>
          </a:p>
          <a:p>
            <a:pPr marL="268288"/>
            <a:r>
              <a:rPr lang="id-ID" sz="1600" dirty="0"/>
              <a:t>• </a:t>
            </a:r>
            <a:r>
              <a:rPr lang="id-ID" sz="1600" dirty="0" smtClean="0"/>
              <a:t> kode </a:t>
            </a:r>
            <a:r>
              <a:rPr lang="id-ID" sz="1600" dirty="0"/>
              <a:t>Faktur Pajak terdiri dari :</a:t>
            </a:r>
          </a:p>
          <a:p>
            <a:pPr marL="441325"/>
            <a:r>
              <a:rPr lang="nn-NO" sz="1600" dirty="0"/>
              <a:t>(1) </a:t>
            </a:r>
            <a:r>
              <a:rPr lang="id-ID" sz="1600" dirty="0" smtClean="0"/>
              <a:t> </a:t>
            </a:r>
            <a:r>
              <a:rPr lang="nn-NO" sz="1600" dirty="0" smtClean="0"/>
              <a:t>2 </a:t>
            </a:r>
            <a:r>
              <a:rPr lang="nn-NO" sz="1600" dirty="0"/>
              <a:t>(dua) digit Kode Transaksi;</a:t>
            </a:r>
          </a:p>
          <a:p>
            <a:pPr marL="441325"/>
            <a:r>
              <a:rPr lang="id-ID" sz="1600" dirty="0"/>
              <a:t>(2) </a:t>
            </a:r>
            <a:r>
              <a:rPr lang="id-ID" sz="1600" dirty="0" smtClean="0"/>
              <a:t> 1 </a:t>
            </a:r>
            <a:r>
              <a:rPr lang="id-ID" sz="1600" dirty="0"/>
              <a:t>(satu) digit Kode Status; dan</a:t>
            </a:r>
          </a:p>
          <a:p>
            <a:pPr marL="441325"/>
            <a:r>
              <a:rPr lang="id-ID" sz="1600" dirty="0"/>
              <a:t>(3) </a:t>
            </a:r>
            <a:r>
              <a:rPr lang="id-ID" sz="1600" dirty="0" smtClean="0"/>
              <a:t> 3 </a:t>
            </a:r>
            <a:r>
              <a:rPr lang="id-ID" sz="1600" dirty="0"/>
              <a:t>(tiga) digit Kode Cabang.</a:t>
            </a:r>
          </a:p>
          <a:p>
            <a:pPr marL="268288"/>
            <a:r>
              <a:rPr lang="nb-NO" sz="1600" dirty="0"/>
              <a:t>• </a:t>
            </a:r>
            <a:r>
              <a:rPr lang="id-ID" sz="1600" dirty="0" smtClean="0"/>
              <a:t> </a:t>
            </a:r>
            <a:r>
              <a:rPr lang="nb-NO" sz="1600" dirty="0" smtClean="0"/>
              <a:t>nomor </a:t>
            </a:r>
            <a:r>
              <a:rPr lang="nb-NO" sz="1600" dirty="0"/>
              <a:t>seri Faktur Pajak terdiri dari :</a:t>
            </a:r>
          </a:p>
          <a:p>
            <a:pPr marL="441325"/>
            <a:r>
              <a:rPr lang="es-ES" sz="1600" dirty="0"/>
              <a:t>(1) </a:t>
            </a:r>
            <a:r>
              <a:rPr lang="id-ID" sz="1600" dirty="0" smtClean="0"/>
              <a:t> </a:t>
            </a:r>
            <a:r>
              <a:rPr lang="es-ES" sz="1600" dirty="0" smtClean="0"/>
              <a:t>2 </a:t>
            </a:r>
            <a:r>
              <a:rPr lang="es-ES" sz="1600" dirty="0"/>
              <a:t>(</a:t>
            </a:r>
            <a:r>
              <a:rPr lang="es-ES" sz="1600" dirty="0" err="1"/>
              <a:t>dua</a:t>
            </a:r>
            <a:r>
              <a:rPr lang="es-ES" sz="1600" dirty="0"/>
              <a:t>) </a:t>
            </a:r>
            <a:r>
              <a:rPr lang="es-ES" sz="1600" dirty="0" err="1"/>
              <a:t>digit</a:t>
            </a:r>
            <a:r>
              <a:rPr lang="es-ES" sz="1600" dirty="0"/>
              <a:t> </a:t>
            </a:r>
            <a:r>
              <a:rPr lang="es-ES" sz="1600" dirty="0" err="1"/>
              <a:t>Tahun</a:t>
            </a:r>
            <a:r>
              <a:rPr lang="es-ES" sz="1600" dirty="0"/>
              <a:t> </a:t>
            </a:r>
            <a:r>
              <a:rPr lang="es-ES" sz="1600" dirty="0" err="1"/>
              <a:t>Penerbitan</a:t>
            </a:r>
            <a:r>
              <a:rPr lang="es-ES" sz="1600" dirty="0"/>
              <a:t>; dan</a:t>
            </a:r>
          </a:p>
          <a:p>
            <a:pPr marL="441325"/>
            <a:r>
              <a:rPr lang="id-ID" sz="1600" dirty="0"/>
              <a:t>(2) </a:t>
            </a:r>
            <a:r>
              <a:rPr lang="id-ID" sz="1600" dirty="0" smtClean="0"/>
              <a:t> 8 </a:t>
            </a:r>
            <a:r>
              <a:rPr lang="id-ID" sz="1600" dirty="0"/>
              <a:t>(delapan) digit Nomor Urut.</a:t>
            </a:r>
          </a:p>
        </p:txBody>
      </p:sp>
    </p:spTree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Title 7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39800"/>
          </a:xfrm>
        </p:spPr>
        <p:txBody>
          <a:bodyPr/>
          <a:lstStyle/>
          <a:p>
            <a:r>
              <a:rPr lang="id-ID" sz="2800" dirty="0" smtClean="0">
                <a:solidFill>
                  <a:srgbClr val="4B5064"/>
                </a:solidFill>
              </a:rPr>
              <a:t>KETENTUAN PEMBUATAN FAKTUR PAJAK</a:t>
            </a:r>
            <a:endParaRPr lang="en-US" sz="2800" dirty="0" smtClean="0">
              <a:solidFill>
                <a:srgbClr val="4B5064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52400" y="1143000"/>
            <a:ext cx="8839200" cy="5401479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177800" indent="-177800"/>
            <a:r>
              <a:rPr lang="id-ID" sz="1500" dirty="0">
                <a:solidFill>
                  <a:schemeClr val="tx1"/>
                </a:solidFill>
              </a:rPr>
              <a:t>c. </a:t>
            </a:r>
            <a:r>
              <a:rPr lang="id-ID" sz="1500" dirty="0" smtClean="0">
                <a:solidFill>
                  <a:schemeClr val="tx1"/>
                </a:solidFill>
              </a:rPr>
              <a:t> bentuk </a:t>
            </a:r>
            <a:r>
              <a:rPr lang="id-ID" sz="1500" dirty="0">
                <a:solidFill>
                  <a:schemeClr val="tx1"/>
                </a:solidFill>
              </a:rPr>
              <a:t>dan ukuran formulir Faktur Pajak disesuaikan dengan kepentingan </a:t>
            </a:r>
            <a:r>
              <a:rPr lang="id-ID" sz="1500" dirty="0" smtClean="0">
                <a:solidFill>
                  <a:schemeClr val="tx1"/>
                </a:solidFill>
              </a:rPr>
              <a:t>Pengusaha Kena </a:t>
            </a:r>
            <a:r>
              <a:rPr lang="id-ID" sz="1500" dirty="0">
                <a:solidFill>
                  <a:schemeClr val="tx1"/>
                </a:solidFill>
              </a:rPr>
              <a:t>Pajak dan dalam hal diperlukan dapat ditambahkan </a:t>
            </a:r>
            <a:r>
              <a:rPr lang="id-ID" sz="1500" dirty="0" smtClean="0">
                <a:solidFill>
                  <a:schemeClr val="tx1"/>
                </a:solidFill>
              </a:rPr>
              <a:t>  keterangan </a:t>
            </a:r>
            <a:r>
              <a:rPr lang="id-ID" sz="1500" dirty="0">
                <a:solidFill>
                  <a:schemeClr val="tx1"/>
                </a:solidFill>
              </a:rPr>
              <a:t>lain </a:t>
            </a:r>
            <a:r>
              <a:rPr lang="id-ID" sz="1500" dirty="0" smtClean="0">
                <a:solidFill>
                  <a:schemeClr val="tx1"/>
                </a:solidFill>
              </a:rPr>
              <a:t>selain keterangan </a:t>
            </a:r>
            <a:r>
              <a:rPr lang="id-ID" sz="1500" dirty="0">
                <a:solidFill>
                  <a:schemeClr val="tx1"/>
                </a:solidFill>
              </a:rPr>
              <a:t>sebagaimana dimaksud dalam butir a di atas. Pengadaan formulir </a:t>
            </a:r>
            <a:r>
              <a:rPr lang="id-ID" sz="1500" dirty="0" smtClean="0">
                <a:solidFill>
                  <a:schemeClr val="tx1"/>
                </a:solidFill>
              </a:rPr>
              <a:t>Faktur </a:t>
            </a:r>
            <a:r>
              <a:rPr lang="fi-FI" sz="1500" dirty="0" smtClean="0">
                <a:solidFill>
                  <a:schemeClr val="tx1"/>
                </a:solidFill>
              </a:rPr>
              <a:t>Pajak </a:t>
            </a:r>
            <a:r>
              <a:rPr lang="fi-FI" sz="1500" dirty="0">
                <a:solidFill>
                  <a:schemeClr val="tx1"/>
                </a:solidFill>
              </a:rPr>
              <a:t>dilakukan oleh Pengusaha Kena Pajak.</a:t>
            </a:r>
          </a:p>
          <a:p>
            <a:r>
              <a:rPr lang="id-ID" sz="1500" dirty="0">
                <a:solidFill>
                  <a:schemeClr val="tx1"/>
                </a:solidFill>
              </a:rPr>
              <a:t>d. </a:t>
            </a:r>
            <a:r>
              <a:rPr lang="id-ID" sz="1500" dirty="0" smtClean="0">
                <a:solidFill>
                  <a:schemeClr val="tx1"/>
                </a:solidFill>
              </a:rPr>
              <a:t> Faktur </a:t>
            </a:r>
            <a:r>
              <a:rPr lang="id-ID" sz="1500" dirty="0">
                <a:solidFill>
                  <a:schemeClr val="tx1"/>
                </a:solidFill>
              </a:rPr>
              <a:t>Pajak paling sedikit dibuat dalam rangkap dua yaitu :</a:t>
            </a:r>
          </a:p>
          <a:p>
            <a:pPr marL="273050"/>
            <a:r>
              <a:rPr lang="id-ID" sz="1500" dirty="0">
                <a:solidFill>
                  <a:schemeClr val="tx1"/>
                </a:solidFill>
              </a:rPr>
              <a:t>- lembar ke-1 : Untuk Pembeli BKP atau Penerima JKP sebagai bukti </a:t>
            </a:r>
            <a:r>
              <a:rPr lang="id-ID" sz="1500" dirty="0" smtClean="0">
                <a:solidFill>
                  <a:schemeClr val="tx1"/>
                </a:solidFill>
              </a:rPr>
              <a:t>Pajak Masukan</a:t>
            </a:r>
            <a:r>
              <a:rPr lang="id-ID" sz="1500" dirty="0">
                <a:solidFill>
                  <a:schemeClr val="tx1"/>
                </a:solidFill>
              </a:rPr>
              <a:t>.</a:t>
            </a:r>
          </a:p>
          <a:p>
            <a:pPr marL="273050"/>
            <a:r>
              <a:rPr lang="id-ID" sz="1500" dirty="0">
                <a:solidFill>
                  <a:schemeClr val="tx1"/>
                </a:solidFill>
              </a:rPr>
              <a:t>- lembar ke-2 : Untuk PKP yang menerbitkan Faktur Pajak Standar sebagai </a:t>
            </a:r>
            <a:r>
              <a:rPr lang="id-ID" sz="1500" dirty="0" smtClean="0">
                <a:solidFill>
                  <a:schemeClr val="tx1"/>
                </a:solidFill>
              </a:rPr>
              <a:t>bukti Pajak </a:t>
            </a:r>
            <a:r>
              <a:rPr lang="id-ID" sz="1500" dirty="0">
                <a:solidFill>
                  <a:schemeClr val="tx1"/>
                </a:solidFill>
              </a:rPr>
              <a:t>Keluaran.</a:t>
            </a:r>
          </a:p>
          <a:p>
            <a:pPr marL="177800"/>
            <a:r>
              <a:rPr lang="id-ID" sz="1500" dirty="0">
                <a:solidFill>
                  <a:schemeClr val="tx1"/>
                </a:solidFill>
              </a:rPr>
              <a:t>Dalam hal Faktur Pajak dibuat lebih dari rangkap dua, maka harus dinyatakan </a:t>
            </a:r>
            <a:r>
              <a:rPr lang="id-ID" sz="1500" dirty="0" smtClean="0">
                <a:solidFill>
                  <a:schemeClr val="tx1"/>
                </a:solidFill>
              </a:rPr>
              <a:t>secara jelas </a:t>
            </a:r>
            <a:r>
              <a:rPr lang="id-ID" sz="1500" dirty="0">
                <a:solidFill>
                  <a:schemeClr val="tx1"/>
                </a:solidFill>
              </a:rPr>
              <a:t>penggunaannya dalam lembar Faktur Pajak yang bersangkutan.</a:t>
            </a:r>
          </a:p>
          <a:p>
            <a:pPr marL="177800" indent="-177800"/>
            <a:r>
              <a:rPr lang="id-ID" sz="1500" dirty="0">
                <a:solidFill>
                  <a:schemeClr val="tx1"/>
                </a:solidFill>
              </a:rPr>
              <a:t>e. </a:t>
            </a:r>
            <a:r>
              <a:rPr lang="id-ID" sz="1500" dirty="0" smtClean="0">
                <a:solidFill>
                  <a:schemeClr val="tx1"/>
                </a:solidFill>
              </a:rPr>
              <a:t> Faktur </a:t>
            </a:r>
            <a:r>
              <a:rPr lang="id-ID" sz="1500" dirty="0">
                <a:solidFill>
                  <a:schemeClr val="tx1"/>
                </a:solidFill>
              </a:rPr>
              <a:t>Pajak yang tidak diisi secara lengkap, jelas, benar, dan/atau tidak </a:t>
            </a:r>
            <a:r>
              <a:rPr lang="id-ID" sz="1500" dirty="0" smtClean="0">
                <a:solidFill>
                  <a:schemeClr val="tx1"/>
                </a:solidFill>
              </a:rPr>
              <a:t>ditandatangani termasuk </a:t>
            </a:r>
            <a:r>
              <a:rPr lang="id-ID" sz="1500" dirty="0">
                <a:solidFill>
                  <a:schemeClr val="tx1"/>
                </a:solidFill>
              </a:rPr>
              <a:t>kesalahan dalam pengisian kode dan nomor seri merupakan Faktur </a:t>
            </a:r>
            <a:r>
              <a:rPr lang="id-ID" sz="1500" dirty="0" smtClean="0">
                <a:solidFill>
                  <a:schemeClr val="tx1"/>
                </a:solidFill>
              </a:rPr>
              <a:t>Pajak cacat</a:t>
            </a:r>
            <a:r>
              <a:rPr lang="id-ID" sz="1500" dirty="0">
                <a:solidFill>
                  <a:schemeClr val="tx1"/>
                </a:solidFill>
              </a:rPr>
              <a:t>;</a:t>
            </a:r>
          </a:p>
          <a:p>
            <a:r>
              <a:rPr lang="id-ID" sz="1500" dirty="0">
                <a:solidFill>
                  <a:schemeClr val="tx1"/>
                </a:solidFill>
              </a:rPr>
              <a:t>f. </a:t>
            </a:r>
            <a:r>
              <a:rPr lang="id-ID" sz="1500" dirty="0" smtClean="0">
                <a:solidFill>
                  <a:schemeClr val="tx1"/>
                </a:solidFill>
              </a:rPr>
              <a:t> dalam </a:t>
            </a:r>
            <a:r>
              <a:rPr lang="id-ID" sz="1500" dirty="0">
                <a:solidFill>
                  <a:schemeClr val="tx1"/>
                </a:solidFill>
              </a:rPr>
              <a:t>hal rincian BKP atau JKP yang diserahkan tidak dapat ditampung dalam </a:t>
            </a:r>
            <a:r>
              <a:rPr lang="id-ID" sz="1500" dirty="0" smtClean="0">
                <a:solidFill>
                  <a:schemeClr val="tx1"/>
                </a:solidFill>
              </a:rPr>
              <a:t>satu Faktur </a:t>
            </a:r>
            <a:r>
              <a:rPr lang="id-ID" sz="1500" dirty="0">
                <a:solidFill>
                  <a:schemeClr val="tx1"/>
                </a:solidFill>
              </a:rPr>
              <a:t>Pajak, maka PKP dapat membuat Faktur Pajak dengan cara </a:t>
            </a:r>
          </a:p>
          <a:p>
            <a:pPr marL="273050" indent="-95250"/>
            <a:r>
              <a:rPr lang="id-ID" sz="1500" dirty="0">
                <a:solidFill>
                  <a:schemeClr val="tx1"/>
                </a:solidFill>
              </a:rPr>
              <a:t>- </a:t>
            </a:r>
            <a:r>
              <a:rPr lang="id-ID" sz="1500" dirty="0" smtClean="0">
                <a:solidFill>
                  <a:schemeClr val="tx1"/>
                </a:solidFill>
              </a:rPr>
              <a:t> dibuat </a:t>
            </a:r>
            <a:r>
              <a:rPr lang="id-ID" sz="1500" dirty="0">
                <a:solidFill>
                  <a:schemeClr val="tx1"/>
                </a:solidFill>
              </a:rPr>
              <a:t>lebih dari satu Faktur Pajak yang masing-masing menggunakan kode </a:t>
            </a:r>
            <a:r>
              <a:rPr lang="id-ID" sz="1500" dirty="0" smtClean="0">
                <a:solidFill>
                  <a:schemeClr val="tx1"/>
                </a:solidFill>
              </a:rPr>
              <a:t>dan nomor </a:t>
            </a:r>
            <a:r>
              <a:rPr lang="id-ID" sz="1500" dirty="0">
                <a:solidFill>
                  <a:schemeClr val="tx1"/>
                </a:solidFill>
              </a:rPr>
              <a:t>seri Faktur Pajak yang sama,ditandatangani setiap lembarnya, dan </a:t>
            </a:r>
            <a:r>
              <a:rPr lang="id-ID" sz="1500" dirty="0" smtClean="0">
                <a:solidFill>
                  <a:schemeClr val="tx1"/>
                </a:solidFill>
              </a:rPr>
              <a:t>khusus untuk </a:t>
            </a:r>
            <a:r>
              <a:rPr lang="id-ID" sz="1500" dirty="0">
                <a:solidFill>
                  <a:schemeClr val="tx1"/>
                </a:solidFill>
              </a:rPr>
              <a:t>pengisian baris Harga Jual/ Penggantian/ Uang Muka/ Termijn, </a:t>
            </a:r>
            <a:r>
              <a:rPr lang="id-ID" sz="1500" dirty="0" smtClean="0">
                <a:solidFill>
                  <a:schemeClr val="tx1"/>
                </a:solidFill>
              </a:rPr>
              <a:t>Potongan Harga</a:t>
            </a:r>
            <a:r>
              <a:rPr lang="id-ID" sz="1500" dirty="0">
                <a:solidFill>
                  <a:schemeClr val="tx1"/>
                </a:solidFill>
              </a:rPr>
              <a:t>, Uang Muka yang telah diterima, Dasar Pengenaan Pajak, dan PPN </a:t>
            </a:r>
            <a:r>
              <a:rPr lang="id-ID" sz="1500" dirty="0" smtClean="0">
                <a:solidFill>
                  <a:schemeClr val="tx1"/>
                </a:solidFill>
              </a:rPr>
              <a:t>cukup diisi </a:t>
            </a:r>
            <a:r>
              <a:rPr lang="id-ID" sz="1500" dirty="0">
                <a:solidFill>
                  <a:schemeClr val="tx1"/>
                </a:solidFill>
              </a:rPr>
              <a:t>pada lembar Faktur Pajak terakhir; atau</a:t>
            </a:r>
          </a:p>
          <a:p>
            <a:pPr marL="273050" indent="-95250"/>
            <a:r>
              <a:rPr lang="id-ID" sz="1500" dirty="0">
                <a:solidFill>
                  <a:schemeClr val="tx1"/>
                </a:solidFill>
              </a:rPr>
              <a:t>- </a:t>
            </a:r>
            <a:r>
              <a:rPr lang="id-ID" sz="1500" dirty="0" smtClean="0">
                <a:solidFill>
                  <a:schemeClr val="tx1"/>
                </a:solidFill>
              </a:rPr>
              <a:t> dibuat </a:t>
            </a:r>
            <a:r>
              <a:rPr lang="id-ID" sz="1500" dirty="0">
                <a:solidFill>
                  <a:schemeClr val="tx1"/>
                </a:solidFill>
              </a:rPr>
              <a:t>satu Faktur Pajak asalkan menunjuk nomor dan tanggal Faktur </a:t>
            </a:r>
            <a:r>
              <a:rPr lang="id-ID" sz="1500" dirty="0" smtClean="0">
                <a:solidFill>
                  <a:schemeClr val="tx1"/>
                </a:solidFill>
              </a:rPr>
              <a:t>Penjualan yang </a:t>
            </a:r>
            <a:r>
              <a:rPr lang="id-ID" sz="1500" dirty="0">
                <a:solidFill>
                  <a:schemeClr val="tx1"/>
                </a:solidFill>
              </a:rPr>
              <a:t>bersangkutan dan faktur penjualan tersebut merupakan lampiran </a:t>
            </a:r>
            <a:r>
              <a:rPr lang="id-ID" sz="1500" dirty="0" smtClean="0">
                <a:solidFill>
                  <a:schemeClr val="tx1"/>
                </a:solidFill>
              </a:rPr>
              <a:t>Faktur Pajak </a:t>
            </a:r>
            <a:r>
              <a:rPr lang="id-ID" sz="1500" dirty="0">
                <a:solidFill>
                  <a:schemeClr val="tx1"/>
                </a:solidFill>
              </a:rPr>
              <a:t>yang tidak terpisahkan.</a:t>
            </a:r>
          </a:p>
          <a:p>
            <a:pPr marL="177800" indent="-177800"/>
            <a:r>
              <a:rPr lang="id-ID" sz="1500" dirty="0">
                <a:solidFill>
                  <a:schemeClr val="tx1"/>
                </a:solidFill>
              </a:rPr>
              <a:t>g. </a:t>
            </a:r>
            <a:r>
              <a:rPr lang="id-ID" sz="1500" dirty="0" smtClean="0">
                <a:solidFill>
                  <a:schemeClr val="tx1"/>
                </a:solidFill>
              </a:rPr>
              <a:t> PKP </a:t>
            </a:r>
            <a:r>
              <a:rPr lang="id-ID" sz="1500" dirty="0">
                <a:solidFill>
                  <a:schemeClr val="tx1"/>
                </a:solidFill>
              </a:rPr>
              <a:t>wajib menyampaikan pemberitahuan secara tertulis nama pejabat (</a:t>
            </a:r>
            <a:r>
              <a:rPr lang="id-ID" sz="1500" dirty="0" smtClean="0">
                <a:solidFill>
                  <a:schemeClr val="tx1"/>
                </a:solidFill>
              </a:rPr>
              <a:t>dapat lebih </a:t>
            </a:r>
            <a:r>
              <a:rPr lang="id-ID" sz="1500" dirty="0">
                <a:solidFill>
                  <a:schemeClr val="tx1"/>
                </a:solidFill>
              </a:rPr>
              <a:t>dari 1 orang termasuk yang diberikan kuasa) yang berhak </a:t>
            </a:r>
            <a:r>
              <a:rPr lang="id-ID" sz="1500" dirty="0" smtClean="0">
                <a:solidFill>
                  <a:schemeClr val="tx1"/>
                </a:solidFill>
              </a:rPr>
              <a:t>menandatangani Faktur </a:t>
            </a:r>
            <a:r>
              <a:rPr lang="id-ID" sz="1500" dirty="0">
                <a:solidFill>
                  <a:schemeClr val="tx1"/>
                </a:solidFill>
              </a:rPr>
              <a:t>Pajak disertai contoh tandatangannya kepada Kepala KPP di tempat </a:t>
            </a:r>
            <a:r>
              <a:rPr lang="id-ID" sz="1500" dirty="0" smtClean="0">
                <a:solidFill>
                  <a:schemeClr val="tx1"/>
                </a:solidFill>
              </a:rPr>
              <a:t>PKP dikukuhkan </a:t>
            </a:r>
            <a:r>
              <a:rPr lang="id-ID" sz="1500" dirty="0">
                <a:solidFill>
                  <a:schemeClr val="tx1"/>
                </a:solidFill>
              </a:rPr>
              <a:t>paling lambat pada saat pejabat yang berhak menandatangani </a:t>
            </a:r>
            <a:r>
              <a:rPr lang="id-ID" sz="1500" dirty="0" smtClean="0">
                <a:solidFill>
                  <a:schemeClr val="tx1"/>
                </a:solidFill>
              </a:rPr>
              <a:t>mulai menandatangani </a:t>
            </a:r>
            <a:r>
              <a:rPr lang="id-ID" sz="1500" dirty="0">
                <a:solidFill>
                  <a:schemeClr val="tx1"/>
                </a:solidFill>
              </a:rPr>
              <a:t>Faktur Pajak.</a:t>
            </a:r>
          </a:p>
          <a:p>
            <a:pPr marL="177800" indent="-177800"/>
            <a:r>
              <a:rPr lang="id-ID" sz="1500" dirty="0">
                <a:solidFill>
                  <a:schemeClr val="tx1"/>
                </a:solidFill>
              </a:rPr>
              <a:t>h. </a:t>
            </a:r>
            <a:r>
              <a:rPr lang="id-ID" sz="1500" dirty="0" smtClean="0">
                <a:solidFill>
                  <a:schemeClr val="tx1"/>
                </a:solidFill>
              </a:rPr>
              <a:t> Faktur </a:t>
            </a:r>
            <a:r>
              <a:rPr lang="id-ID" sz="1500" dirty="0">
                <a:solidFill>
                  <a:schemeClr val="tx1"/>
                </a:solidFill>
              </a:rPr>
              <a:t>Penjualan yang memuat keterangan dan yang </a:t>
            </a:r>
            <a:r>
              <a:rPr lang="id-ID" sz="1500" dirty="0" smtClean="0">
                <a:solidFill>
                  <a:schemeClr val="tx1"/>
                </a:solidFill>
              </a:rPr>
              <a:t>pengisiannya </a:t>
            </a:r>
            <a:r>
              <a:rPr lang="id-ID" sz="1500" dirty="0">
                <a:solidFill>
                  <a:schemeClr val="tx1"/>
                </a:solidFill>
              </a:rPr>
              <a:t>sesuai </a:t>
            </a:r>
            <a:r>
              <a:rPr lang="id-ID" sz="1500" dirty="0" smtClean="0">
                <a:solidFill>
                  <a:schemeClr val="tx1"/>
                </a:solidFill>
              </a:rPr>
              <a:t>dengan ketentuan </a:t>
            </a:r>
            <a:r>
              <a:rPr lang="id-ID" sz="1500" dirty="0">
                <a:solidFill>
                  <a:schemeClr val="tx1"/>
                </a:solidFill>
              </a:rPr>
              <a:t>pada huruf a di atas dapat dipersamakan sebagai Faktur Pajak.</a:t>
            </a:r>
          </a:p>
          <a:p>
            <a:pPr marL="177800" indent="-177800"/>
            <a:r>
              <a:rPr lang="id-ID" sz="1500" dirty="0">
                <a:solidFill>
                  <a:schemeClr val="tx1"/>
                </a:solidFill>
              </a:rPr>
              <a:t>i. </a:t>
            </a:r>
            <a:r>
              <a:rPr lang="id-ID" sz="1500" dirty="0" smtClean="0">
                <a:solidFill>
                  <a:schemeClr val="tx1"/>
                </a:solidFill>
              </a:rPr>
              <a:t> atas </a:t>
            </a:r>
            <a:r>
              <a:rPr lang="id-ID" sz="1500" dirty="0">
                <a:solidFill>
                  <a:schemeClr val="tx1"/>
                </a:solidFill>
              </a:rPr>
              <a:t>Faktur Pajak yang cacat, atau rusak, atau salah dalam pengisian, atau penulisan</a:t>
            </a:r>
            <a:r>
              <a:rPr lang="id-ID" sz="1500" dirty="0" smtClean="0">
                <a:solidFill>
                  <a:schemeClr val="tx1"/>
                </a:solidFill>
              </a:rPr>
              <a:t>, atau </a:t>
            </a:r>
            <a:r>
              <a:rPr lang="id-ID" sz="1500" dirty="0">
                <a:solidFill>
                  <a:schemeClr val="tx1"/>
                </a:solidFill>
              </a:rPr>
              <a:t>yang hilang, PKP yang menerbitkan Faktur Pajak tersebut dapat </a:t>
            </a:r>
            <a:r>
              <a:rPr lang="id-ID" sz="1500" dirty="0" smtClean="0">
                <a:solidFill>
                  <a:schemeClr val="tx1"/>
                </a:solidFill>
              </a:rPr>
              <a:t>membuat Faktur </a:t>
            </a:r>
            <a:r>
              <a:rPr lang="id-ID" sz="1500" dirty="0">
                <a:solidFill>
                  <a:schemeClr val="tx1"/>
                </a:solidFill>
              </a:rPr>
              <a:t>Pajak Pengganti.</a:t>
            </a:r>
          </a:p>
        </p:txBody>
      </p:sp>
    </p:spTree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4" name="Picture 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1000" y="685800"/>
            <a:ext cx="8305800" cy="601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ChangeArrowheads="1"/>
          </p:cNvSpPr>
          <p:nvPr/>
        </p:nvSpPr>
        <p:spPr bwMode="auto">
          <a:xfrm>
            <a:off x="711200" y="6229350"/>
            <a:ext cx="1828800" cy="5143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1430" tIns="45715" rIns="91430" bIns="45715" anchor="ctr"/>
          <a:lstStyle/>
          <a:p>
            <a:endParaRPr lang="id-ID"/>
          </a:p>
        </p:txBody>
      </p:sp>
      <p:sp>
        <p:nvSpPr>
          <p:cNvPr id="49155" name="Rectangle 3"/>
          <p:cNvSpPr>
            <a:spLocks noChangeArrowheads="1"/>
          </p:cNvSpPr>
          <p:nvPr/>
        </p:nvSpPr>
        <p:spPr bwMode="auto">
          <a:xfrm>
            <a:off x="3149600" y="6229350"/>
            <a:ext cx="2844800" cy="5143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1430" tIns="45715" rIns="91430" bIns="45715" anchor="ctr"/>
          <a:lstStyle/>
          <a:p>
            <a:endParaRPr lang="id-ID"/>
          </a:p>
        </p:txBody>
      </p:sp>
      <p:sp>
        <p:nvSpPr>
          <p:cNvPr id="49156" name="Rectangle 4"/>
          <p:cNvSpPr>
            <a:spLocks noChangeArrowheads="1"/>
          </p:cNvSpPr>
          <p:nvPr/>
        </p:nvSpPr>
        <p:spPr bwMode="auto">
          <a:xfrm>
            <a:off x="711200" y="6229350"/>
            <a:ext cx="1828800" cy="5143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1430" tIns="45715" rIns="91430" bIns="45715" anchor="ctr"/>
          <a:lstStyle/>
          <a:p>
            <a:endParaRPr lang="id-ID"/>
          </a:p>
        </p:txBody>
      </p:sp>
      <p:sp>
        <p:nvSpPr>
          <p:cNvPr id="49157" name="Rectangle 5"/>
          <p:cNvSpPr>
            <a:spLocks noChangeArrowheads="1"/>
          </p:cNvSpPr>
          <p:nvPr/>
        </p:nvSpPr>
        <p:spPr bwMode="auto">
          <a:xfrm>
            <a:off x="3149600" y="6229350"/>
            <a:ext cx="2844800" cy="5143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1430" tIns="45715" rIns="91430" bIns="45715" anchor="ctr"/>
          <a:lstStyle/>
          <a:p>
            <a:endParaRPr lang="id-ID"/>
          </a:p>
        </p:txBody>
      </p:sp>
      <p:sp>
        <p:nvSpPr>
          <p:cNvPr id="49158" name="Rectangle 6"/>
          <p:cNvSpPr>
            <a:spLocks noChangeArrowheads="1"/>
          </p:cNvSpPr>
          <p:nvPr/>
        </p:nvSpPr>
        <p:spPr bwMode="auto">
          <a:xfrm>
            <a:off x="711200" y="6229350"/>
            <a:ext cx="1828800" cy="5143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1430" tIns="45715" rIns="91430" bIns="45715" anchor="ctr"/>
          <a:lstStyle/>
          <a:p>
            <a:endParaRPr lang="id-ID"/>
          </a:p>
        </p:txBody>
      </p:sp>
      <p:sp>
        <p:nvSpPr>
          <p:cNvPr id="49159" name="Rectangle 7"/>
          <p:cNvSpPr>
            <a:spLocks noChangeArrowheads="1"/>
          </p:cNvSpPr>
          <p:nvPr/>
        </p:nvSpPr>
        <p:spPr bwMode="auto">
          <a:xfrm>
            <a:off x="3149600" y="6229350"/>
            <a:ext cx="2844800" cy="5143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1430" tIns="45715" rIns="91430" bIns="45715" anchor="ctr"/>
          <a:lstStyle/>
          <a:p>
            <a:endParaRPr lang="id-ID"/>
          </a:p>
        </p:txBody>
      </p:sp>
      <p:sp>
        <p:nvSpPr>
          <p:cNvPr id="49160" name="Rectangle 8"/>
          <p:cNvSpPr>
            <a:spLocks noChangeArrowheads="1"/>
          </p:cNvSpPr>
          <p:nvPr/>
        </p:nvSpPr>
        <p:spPr bwMode="auto">
          <a:xfrm>
            <a:off x="1320800" y="381000"/>
            <a:ext cx="6400800" cy="914400"/>
          </a:xfrm>
          <a:prstGeom prst="rect">
            <a:avLst/>
          </a:prstGeom>
          <a:noFill/>
          <a:ln w="57150" cmpd="thickThin">
            <a:noFill/>
            <a:miter lim="800000"/>
            <a:headEnd/>
            <a:tailEnd/>
          </a:ln>
        </p:spPr>
        <p:txBody>
          <a:bodyPr wrap="none" lIns="90478" tIns="44445" rIns="90478" bIns="44445" anchor="ctr"/>
          <a:lstStyle/>
          <a:p>
            <a:pPr algn="ctr" eaLnBrk="0" hangingPunct="0"/>
            <a:r>
              <a:rPr lang="en-US" sz="2000" b="1" dirty="0"/>
              <a:t>CARA  MENGHITUNG  PPN</a:t>
            </a:r>
          </a:p>
          <a:p>
            <a:pPr algn="ctr" eaLnBrk="0" hangingPunct="0"/>
            <a:r>
              <a:rPr lang="en-US" sz="2000" b="1" dirty="0"/>
              <a:t>YANG  TERUTANG</a:t>
            </a:r>
          </a:p>
          <a:p>
            <a:pPr algn="ctr" eaLnBrk="0" hangingPunct="0"/>
            <a:r>
              <a:rPr lang="en-US" sz="1600" b="1" dirty="0"/>
              <a:t>Ps. 9 </a:t>
            </a:r>
            <a:r>
              <a:rPr lang="en-US" sz="1600" b="1" dirty="0" err="1"/>
              <a:t>ayat</a:t>
            </a:r>
            <a:r>
              <a:rPr lang="en-US" sz="1600" b="1" dirty="0"/>
              <a:t> (1)</a:t>
            </a:r>
          </a:p>
        </p:txBody>
      </p:sp>
      <p:sp>
        <p:nvSpPr>
          <p:cNvPr id="49161" name="AutoShape 10" descr="Pink tissue paper"/>
          <p:cNvSpPr>
            <a:spLocks noChangeArrowheads="1"/>
          </p:cNvSpPr>
          <p:nvPr/>
        </p:nvSpPr>
        <p:spPr bwMode="auto">
          <a:xfrm>
            <a:off x="1684338" y="2362200"/>
            <a:ext cx="5775325" cy="733425"/>
          </a:xfrm>
          <a:prstGeom prst="roundRect">
            <a:avLst>
              <a:gd name="adj" fmla="val 12477"/>
            </a:avLst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lIns="90478" tIns="44445" rIns="90478" bIns="44445" anchor="ctr"/>
          <a:lstStyle/>
          <a:p>
            <a:pPr algn="ctr" eaLnBrk="0" hangingPunct="0"/>
            <a:r>
              <a:rPr lang="en-US" sz="3200" b="1"/>
              <a:t>PPN = TARIF PPN X DPP</a:t>
            </a:r>
          </a:p>
        </p:txBody>
      </p:sp>
      <p:sp>
        <p:nvSpPr>
          <p:cNvPr id="49162" name="Slide Number Placeholder 1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84A1852B-63D6-4720-95D9-817A289DC71A}" type="slidenum">
              <a:rPr lang="en-US">
                <a:latin typeface="Arial" charset="0"/>
              </a:rPr>
              <a:pPr/>
              <a:t>37</a:t>
            </a:fld>
            <a:endParaRPr lang="en-US">
              <a:latin typeface="Arial" charset="0"/>
            </a:endParaRPr>
          </a:p>
        </p:txBody>
      </p:sp>
    </p:spTree>
  </p:cSld>
  <p:clrMapOvr>
    <a:masterClrMapping/>
  </p:clrMapOvr>
  <p:transition spd="slow">
    <p:cover dir="d"/>
    <p:sndAc>
      <p:endSnd/>
    </p:sndAc>
  </p:transition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Text Box 3"/>
          <p:cNvSpPr txBox="1">
            <a:spLocks noChangeArrowheads="1"/>
          </p:cNvSpPr>
          <p:nvPr/>
        </p:nvSpPr>
        <p:spPr bwMode="auto">
          <a:xfrm>
            <a:off x="933450" y="304800"/>
            <a:ext cx="7004050" cy="78482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91430" tIns="45715" rIns="91430" bIns="45715"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b="1" dirty="0">
                <a:latin typeface="Arial Narrow" pitchFamily="34" charset="0"/>
              </a:rPr>
              <a:t>CARA MENGHITUNG  PPN YANG TERUTANG</a:t>
            </a:r>
          </a:p>
          <a:p>
            <a:pPr algn="ctr" eaLnBrk="0" hangingPunct="0">
              <a:spcBef>
                <a:spcPct val="50000"/>
              </a:spcBef>
            </a:pPr>
            <a:r>
              <a:rPr lang="en-US" b="1" dirty="0" err="1">
                <a:latin typeface="Arial Narrow" pitchFamily="34" charset="0"/>
              </a:rPr>
              <a:t>Penjelasan</a:t>
            </a:r>
            <a:r>
              <a:rPr lang="en-US" b="1" dirty="0">
                <a:latin typeface="Arial Narrow" pitchFamily="34" charset="0"/>
              </a:rPr>
              <a:t> Ps. 9(1)</a:t>
            </a:r>
          </a:p>
        </p:txBody>
      </p:sp>
      <p:sp>
        <p:nvSpPr>
          <p:cNvPr id="50179" name="AutoShape 4" descr="70%"/>
          <p:cNvSpPr>
            <a:spLocks noChangeArrowheads="1"/>
          </p:cNvSpPr>
          <p:nvPr/>
        </p:nvSpPr>
        <p:spPr bwMode="auto">
          <a:xfrm>
            <a:off x="963613" y="1550988"/>
            <a:ext cx="7418387" cy="1485900"/>
          </a:xfrm>
          <a:prstGeom prst="roundRect">
            <a:avLst>
              <a:gd name="adj" fmla="val 16667"/>
            </a:avLst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lIns="91430" tIns="45715" rIns="91430" bIns="45715" anchor="ctr"/>
          <a:lstStyle/>
          <a:p>
            <a:endParaRPr lang="id-ID"/>
          </a:p>
        </p:txBody>
      </p:sp>
      <p:sp>
        <p:nvSpPr>
          <p:cNvPr id="50180" name="AutoShape 5" descr="70%"/>
          <p:cNvSpPr>
            <a:spLocks noChangeArrowheads="1"/>
          </p:cNvSpPr>
          <p:nvPr/>
        </p:nvSpPr>
        <p:spPr bwMode="auto">
          <a:xfrm>
            <a:off x="990600" y="3181350"/>
            <a:ext cx="7329488" cy="1344613"/>
          </a:xfrm>
          <a:prstGeom prst="roundRect">
            <a:avLst>
              <a:gd name="adj" fmla="val 16667"/>
            </a:avLst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lIns="91430" tIns="45715" rIns="91430" bIns="45715" anchor="ctr"/>
          <a:lstStyle/>
          <a:p>
            <a:endParaRPr lang="id-ID"/>
          </a:p>
        </p:txBody>
      </p:sp>
      <p:sp>
        <p:nvSpPr>
          <p:cNvPr id="50181" name="AutoShape 6" descr="70%"/>
          <p:cNvSpPr>
            <a:spLocks noChangeArrowheads="1"/>
          </p:cNvSpPr>
          <p:nvPr/>
        </p:nvSpPr>
        <p:spPr bwMode="auto">
          <a:xfrm>
            <a:off x="990600" y="4692650"/>
            <a:ext cx="7431088" cy="1773238"/>
          </a:xfrm>
          <a:prstGeom prst="roundRect">
            <a:avLst>
              <a:gd name="adj" fmla="val 16667"/>
            </a:avLst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lIns="91430" tIns="45715" rIns="91430" bIns="45715" anchor="ctr"/>
          <a:lstStyle/>
          <a:p>
            <a:endParaRPr lang="id-ID"/>
          </a:p>
        </p:txBody>
      </p:sp>
      <p:sp>
        <p:nvSpPr>
          <p:cNvPr id="50182" name="Rectangle 7"/>
          <p:cNvSpPr>
            <a:spLocks noChangeArrowheads="1"/>
          </p:cNvSpPr>
          <p:nvPr/>
        </p:nvSpPr>
        <p:spPr bwMode="auto">
          <a:xfrm>
            <a:off x="1377950" y="1550988"/>
            <a:ext cx="5175250" cy="228600"/>
          </a:xfrm>
          <a:prstGeom prst="rect">
            <a:avLst/>
          </a:prstGeom>
          <a:solidFill>
            <a:srgbClr val="FFFF99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lIns="91430" tIns="45715" rIns="91430" bIns="45715" anchor="ctr"/>
          <a:lstStyle/>
          <a:p>
            <a:endParaRPr lang="id-ID"/>
          </a:p>
        </p:txBody>
      </p:sp>
      <p:sp>
        <p:nvSpPr>
          <p:cNvPr id="50183" name="Text Box 8"/>
          <p:cNvSpPr txBox="1">
            <a:spLocks noChangeArrowheads="1"/>
          </p:cNvSpPr>
          <p:nvPr/>
        </p:nvSpPr>
        <p:spPr bwMode="auto">
          <a:xfrm>
            <a:off x="1371600" y="1531938"/>
            <a:ext cx="5181600" cy="3079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91430" tIns="45715" rIns="91430" bIns="45715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1400" b="1"/>
              <a:t>1. PENJUALAN TUNAI BKP OLEH PKP “A”</a:t>
            </a:r>
          </a:p>
        </p:txBody>
      </p:sp>
      <p:sp>
        <p:nvSpPr>
          <p:cNvPr id="50184" name="Rectangle 9"/>
          <p:cNvSpPr>
            <a:spLocks noChangeArrowheads="1"/>
          </p:cNvSpPr>
          <p:nvPr/>
        </p:nvSpPr>
        <p:spPr bwMode="auto">
          <a:xfrm>
            <a:off x="1323975" y="3181350"/>
            <a:ext cx="4572000" cy="288925"/>
          </a:xfrm>
          <a:prstGeom prst="rect">
            <a:avLst/>
          </a:prstGeom>
          <a:solidFill>
            <a:srgbClr val="FFFF99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lIns="91430" tIns="45715" rIns="91430" bIns="45715" anchor="ctr"/>
          <a:lstStyle/>
          <a:p>
            <a:endParaRPr lang="id-ID"/>
          </a:p>
        </p:txBody>
      </p:sp>
      <p:sp>
        <p:nvSpPr>
          <p:cNvPr id="50185" name="Rectangle 10"/>
          <p:cNvSpPr>
            <a:spLocks noChangeArrowheads="1"/>
          </p:cNvSpPr>
          <p:nvPr/>
        </p:nvSpPr>
        <p:spPr bwMode="auto">
          <a:xfrm>
            <a:off x="1244600" y="4724400"/>
            <a:ext cx="2032000" cy="284163"/>
          </a:xfrm>
          <a:prstGeom prst="rect">
            <a:avLst/>
          </a:prstGeom>
          <a:solidFill>
            <a:srgbClr val="FFFF99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lIns="91430" tIns="45715" rIns="91430" bIns="45715" anchor="ctr"/>
          <a:lstStyle/>
          <a:p>
            <a:endParaRPr lang="id-ID"/>
          </a:p>
        </p:txBody>
      </p:sp>
      <p:sp>
        <p:nvSpPr>
          <p:cNvPr id="50186" name="Text Box 11"/>
          <p:cNvSpPr txBox="1">
            <a:spLocks noChangeArrowheads="1"/>
          </p:cNvSpPr>
          <p:nvPr/>
        </p:nvSpPr>
        <p:spPr bwMode="auto">
          <a:xfrm>
            <a:off x="1219200" y="4765675"/>
            <a:ext cx="6604000" cy="3048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91430" tIns="45715" rIns="91430" bIns="45715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1400" b="1"/>
              <a:t>3. IMPOR BKP</a:t>
            </a:r>
          </a:p>
        </p:txBody>
      </p:sp>
      <p:sp>
        <p:nvSpPr>
          <p:cNvPr id="50187" name="Text Box 12"/>
          <p:cNvSpPr txBox="1">
            <a:spLocks noChangeArrowheads="1"/>
          </p:cNvSpPr>
          <p:nvPr/>
        </p:nvSpPr>
        <p:spPr bwMode="auto">
          <a:xfrm>
            <a:off x="1323975" y="3181350"/>
            <a:ext cx="4470400" cy="3079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91430" tIns="45715" rIns="91430" bIns="45715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1400" b="1"/>
              <a:t>2. PENYERAHAN JKP OLEH PKP “B”</a:t>
            </a:r>
          </a:p>
        </p:txBody>
      </p:sp>
      <p:sp>
        <p:nvSpPr>
          <p:cNvPr id="50188" name="Text Box 13"/>
          <p:cNvSpPr txBox="1">
            <a:spLocks noChangeArrowheads="1"/>
          </p:cNvSpPr>
          <p:nvPr/>
        </p:nvSpPr>
        <p:spPr bwMode="auto">
          <a:xfrm>
            <a:off x="1168400" y="1779588"/>
            <a:ext cx="7112000" cy="6540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91430" tIns="45715" rIns="91430" bIns="45715">
            <a:spAutoFit/>
          </a:bodyPr>
          <a:lstStyle/>
          <a:p>
            <a:pPr marL="112713" indent="-112713" eaLnBrk="0" hangingPunct="0">
              <a:spcBef>
                <a:spcPct val="50000"/>
              </a:spcBef>
              <a:buFontTx/>
              <a:buChar char="-"/>
              <a:tabLst>
                <a:tab pos="176213" algn="l"/>
              </a:tabLst>
            </a:pPr>
            <a:r>
              <a:rPr lang="en-US" sz="1400" b="1"/>
              <a:t> HARGA JUAL                                          = Rp. 25.000.000</a:t>
            </a:r>
          </a:p>
          <a:p>
            <a:pPr marL="112713" indent="-112713" eaLnBrk="0" hangingPunct="0">
              <a:spcBef>
                <a:spcPct val="50000"/>
              </a:spcBef>
              <a:buFontTx/>
              <a:buChar char="-"/>
              <a:tabLst>
                <a:tab pos="176213" algn="l"/>
              </a:tabLst>
            </a:pPr>
            <a:r>
              <a:rPr lang="en-US" sz="1400" b="1"/>
              <a:t> PPN TERUTANG 10% X Rp 25.000.000 = Rp.   2.500.000</a:t>
            </a:r>
          </a:p>
        </p:txBody>
      </p:sp>
      <p:sp>
        <p:nvSpPr>
          <p:cNvPr id="50189" name="Text Box 14"/>
          <p:cNvSpPr txBox="1">
            <a:spLocks noChangeArrowheads="1"/>
          </p:cNvSpPr>
          <p:nvPr/>
        </p:nvSpPr>
        <p:spPr bwMode="auto">
          <a:xfrm>
            <a:off x="990600" y="5124450"/>
            <a:ext cx="7504113" cy="95408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91430" tIns="45715" rIns="91430" bIns="45715">
            <a:spAutoFit/>
          </a:bodyPr>
          <a:lstStyle/>
          <a:p>
            <a:pPr marL="112713" indent="-112713" eaLnBrk="0" hangingPunct="0">
              <a:spcBef>
                <a:spcPct val="50000"/>
              </a:spcBef>
              <a:buFontTx/>
              <a:buChar char="-"/>
              <a:tabLst>
                <a:tab pos="176213" algn="l"/>
              </a:tabLst>
            </a:pPr>
            <a:r>
              <a:rPr lang="en-US" sz="1400" b="1"/>
              <a:t> NILAI IMPOR                                                    = Rp.15.000000</a:t>
            </a:r>
          </a:p>
          <a:p>
            <a:pPr marL="112713" indent="-112713" eaLnBrk="0" hangingPunct="0">
              <a:spcBef>
                <a:spcPct val="50000"/>
              </a:spcBef>
              <a:buFontTx/>
              <a:buChar char="-"/>
              <a:tabLst>
                <a:tab pos="176213" algn="l"/>
              </a:tabLst>
            </a:pPr>
            <a:r>
              <a:rPr lang="en-US" sz="1400" b="1"/>
              <a:t> PPN TERUTANG  10 % X  Rp.15.000.000      =  Rp. 1.500.000</a:t>
            </a:r>
          </a:p>
          <a:p>
            <a:pPr marL="112713" indent="-112713" algn="ctr" eaLnBrk="0" hangingPunct="0">
              <a:spcBef>
                <a:spcPct val="50000"/>
              </a:spcBef>
              <a:tabLst>
                <a:tab pos="176213" algn="l"/>
              </a:tabLst>
            </a:pPr>
            <a:endParaRPr lang="en-US" sz="1400" b="1"/>
          </a:p>
        </p:txBody>
      </p:sp>
      <p:sp>
        <p:nvSpPr>
          <p:cNvPr id="50190" name="Text Box 15"/>
          <p:cNvSpPr txBox="1">
            <a:spLocks noChangeArrowheads="1"/>
          </p:cNvSpPr>
          <p:nvPr/>
        </p:nvSpPr>
        <p:spPr bwMode="auto">
          <a:xfrm>
            <a:off x="1035050" y="3475038"/>
            <a:ext cx="7213600" cy="6540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91430" tIns="45715" rIns="91430" bIns="45715">
            <a:spAutoFit/>
          </a:bodyPr>
          <a:lstStyle/>
          <a:p>
            <a:pPr marL="112713" indent="-112713" eaLnBrk="0" hangingPunct="0">
              <a:spcBef>
                <a:spcPct val="50000"/>
              </a:spcBef>
              <a:buFontTx/>
              <a:buChar char="-"/>
              <a:tabLst>
                <a:tab pos="176213" algn="l"/>
              </a:tabLst>
            </a:pPr>
            <a:r>
              <a:rPr lang="en-US" sz="1400" b="1"/>
              <a:t> NILAI PENGGANTIAN                                  = Rp.  20.000.000</a:t>
            </a:r>
          </a:p>
          <a:p>
            <a:pPr marL="112713" indent="-112713" eaLnBrk="0" hangingPunct="0">
              <a:spcBef>
                <a:spcPct val="50000"/>
              </a:spcBef>
              <a:buFontTx/>
              <a:buChar char="-"/>
              <a:tabLst>
                <a:tab pos="176213" algn="l"/>
              </a:tabLst>
            </a:pPr>
            <a:r>
              <a:rPr lang="en-US" sz="1400" b="1"/>
              <a:t> PPN TERUTANG 10 %  X Rp. 20.000.000   = Rp.     2.000.000</a:t>
            </a:r>
          </a:p>
        </p:txBody>
      </p:sp>
      <p:sp>
        <p:nvSpPr>
          <p:cNvPr id="50191" name="Rectangle 22"/>
          <p:cNvSpPr>
            <a:spLocks noChangeArrowheads="1"/>
          </p:cNvSpPr>
          <p:nvPr/>
        </p:nvSpPr>
        <p:spPr bwMode="auto">
          <a:xfrm>
            <a:off x="1062038" y="2393950"/>
            <a:ext cx="6908800" cy="64611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91430" tIns="45715" rIns="91430" bIns="45715">
            <a:spAutoFit/>
          </a:bodyPr>
          <a:lstStyle/>
          <a:p>
            <a:pPr marL="114300" indent="-114300" eaLnBrk="0" hangingPunct="0"/>
            <a:r>
              <a:rPr lang="en-US" sz="1200" dirty="0"/>
              <a:t>   PPN </a:t>
            </a:r>
            <a:r>
              <a:rPr lang="en-US" sz="1200" dirty="0" err="1"/>
              <a:t>Rp</a:t>
            </a:r>
            <a:r>
              <a:rPr lang="en-US" sz="1200" dirty="0"/>
              <a:t>. 2.500.000   MERUPAKAN :  </a:t>
            </a:r>
            <a:endParaRPr lang="id-ID" sz="1200" dirty="0"/>
          </a:p>
          <a:p>
            <a:pPr marL="114300" indent="-114300" eaLnBrk="0" hangingPunct="0"/>
            <a:r>
              <a:rPr lang="en-US" sz="1200" dirty="0"/>
              <a:t>  * PAJAK KELUARAN  YG DIPUNGUT OLEH PKP “A” DAN </a:t>
            </a:r>
            <a:endParaRPr lang="id-ID" sz="1200" dirty="0"/>
          </a:p>
          <a:p>
            <a:pPr marL="114300" indent="-114300" eaLnBrk="0" hangingPunct="0"/>
            <a:r>
              <a:rPr lang="id-ID" sz="1200" dirty="0" smtClean="0"/>
              <a:t>  *</a:t>
            </a:r>
            <a:r>
              <a:rPr lang="en-US" sz="1200" dirty="0" smtClean="0"/>
              <a:t> </a:t>
            </a:r>
            <a:r>
              <a:rPr lang="en-US" sz="1200" dirty="0"/>
              <a:t>PAJAK MASUKAN YG DIBAYAR OLEH PEMBELI BKP</a:t>
            </a:r>
          </a:p>
        </p:txBody>
      </p:sp>
      <p:sp>
        <p:nvSpPr>
          <p:cNvPr id="50192" name="Rectangle 23"/>
          <p:cNvSpPr>
            <a:spLocks noChangeArrowheads="1"/>
          </p:cNvSpPr>
          <p:nvPr/>
        </p:nvSpPr>
        <p:spPr bwMode="auto">
          <a:xfrm>
            <a:off x="1250950" y="3978275"/>
            <a:ext cx="7112000" cy="5238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91430" tIns="45715" rIns="91430" bIns="45715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1400" b="1"/>
              <a:t>PPN Rp. 2.000.000  MERUPAKAN :  *  PAJAK KELUARAN YG DIPUNGUT OLEH PKP “B” DAN  *PAJAK MASUKAN YG DIBAYAR OLEH PENERIMA JKP</a:t>
            </a:r>
          </a:p>
        </p:txBody>
      </p:sp>
      <p:sp>
        <p:nvSpPr>
          <p:cNvPr id="50193" name="Rectangle 24"/>
          <p:cNvSpPr>
            <a:spLocks noChangeArrowheads="1"/>
          </p:cNvSpPr>
          <p:nvPr/>
        </p:nvSpPr>
        <p:spPr bwMode="auto">
          <a:xfrm>
            <a:off x="1143000" y="5773738"/>
            <a:ext cx="6886575" cy="5238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91430" tIns="45715" rIns="91430" bIns="45715"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1400" b="1"/>
              <a:t>PPN Rp. 1.500.000 YANG DIPUNGUT MELALUI DJBC, MERUPAKAN PAJAK MASUKAN YANG DIBAYAR OLEH PIHAK YANG MENGIMPOR BKP TSB.</a:t>
            </a:r>
          </a:p>
        </p:txBody>
      </p:sp>
    </p:spTree>
  </p:cSld>
  <p:clrMapOvr>
    <a:masterClrMapping/>
  </p:clrMapOvr>
  <p:transition spd="slow">
    <p:pull dir="rd"/>
    <p:sndAc>
      <p:endSnd/>
    </p:sndAc>
  </p:transition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/>
          <p:cNvSpPr>
            <a:spLocks noChangeArrowheads="1"/>
          </p:cNvSpPr>
          <p:nvPr/>
        </p:nvSpPr>
        <p:spPr bwMode="auto">
          <a:xfrm>
            <a:off x="977900" y="304800"/>
            <a:ext cx="7404100" cy="800100"/>
          </a:xfrm>
          <a:prstGeom prst="rect">
            <a:avLst/>
          </a:prstGeom>
          <a:noFill/>
          <a:ln w="57150" cmpd="thickThin">
            <a:noFill/>
            <a:miter lim="800000"/>
            <a:headEnd/>
            <a:tailEnd/>
          </a:ln>
        </p:spPr>
        <p:txBody>
          <a:bodyPr wrap="none" lIns="90478" tIns="44445" rIns="90478" bIns="44445" anchor="ctr"/>
          <a:lstStyle/>
          <a:p>
            <a:pPr algn="ctr" eaLnBrk="0" hangingPunct="0"/>
            <a:r>
              <a:rPr lang="en-US" sz="2400" b="1" dirty="0"/>
              <a:t>PENGKREDITAN PAJAK MASUKAN</a:t>
            </a:r>
          </a:p>
          <a:p>
            <a:pPr algn="ctr" eaLnBrk="0" hangingPunct="0"/>
            <a:r>
              <a:rPr lang="en-US" b="1" dirty="0"/>
              <a:t>Ps. 9 </a:t>
            </a:r>
            <a:r>
              <a:rPr lang="en-US" b="1" dirty="0" err="1"/>
              <a:t>ayat</a:t>
            </a:r>
            <a:r>
              <a:rPr lang="en-US" b="1" dirty="0"/>
              <a:t> (2), (2a), (3), (4)</a:t>
            </a:r>
          </a:p>
        </p:txBody>
      </p:sp>
      <p:sp>
        <p:nvSpPr>
          <p:cNvPr id="51203" name="AutoShape 8" descr="50%"/>
          <p:cNvSpPr>
            <a:spLocks noChangeArrowheads="1"/>
          </p:cNvSpPr>
          <p:nvPr/>
        </p:nvSpPr>
        <p:spPr bwMode="auto">
          <a:xfrm>
            <a:off x="1295400" y="1524000"/>
            <a:ext cx="6477000" cy="933450"/>
          </a:xfrm>
          <a:prstGeom prst="roundRect">
            <a:avLst>
              <a:gd name="adj" fmla="val 12477"/>
            </a:avLst>
          </a:prstGeom>
          <a:noFill/>
          <a:ln w="3175">
            <a:solidFill>
              <a:schemeClr val="tx1"/>
            </a:solidFill>
            <a:round/>
            <a:headEnd/>
            <a:tailEnd/>
          </a:ln>
        </p:spPr>
        <p:txBody>
          <a:bodyPr wrap="none" lIns="90478" tIns="44445" rIns="90478" bIns="44445" anchor="ctr"/>
          <a:lstStyle/>
          <a:p>
            <a:pPr algn="ctr" eaLnBrk="0" hangingPunct="0"/>
            <a:r>
              <a:rPr lang="en-US" b="1"/>
              <a:t>PM DIKREDITKAN DG PK</a:t>
            </a:r>
          </a:p>
          <a:p>
            <a:pPr algn="ctr" eaLnBrk="0" hangingPunct="0"/>
            <a:r>
              <a:rPr lang="en-US" b="1"/>
              <a:t>UNTUK MASA PAJAK YG SAMA</a:t>
            </a:r>
          </a:p>
          <a:p>
            <a:pPr algn="ctr"/>
            <a:r>
              <a:rPr lang="en-US" b="1">
                <a:solidFill>
                  <a:schemeClr val="hlink"/>
                </a:solidFill>
              </a:rPr>
              <a:t>Ps. 9 (2)</a:t>
            </a:r>
          </a:p>
        </p:txBody>
      </p:sp>
      <p:sp>
        <p:nvSpPr>
          <p:cNvPr id="51204" name="AutoShape 9" descr="70%"/>
          <p:cNvSpPr>
            <a:spLocks noChangeArrowheads="1"/>
          </p:cNvSpPr>
          <p:nvPr/>
        </p:nvSpPr>
        <p:spPr bwMode="auto">
          <a:xfrm>
            <a:off x="1295400" y="2781300"/>
            <a:ext cx="3048000" cy="395288"/>
          </a:xfrm>
          <a:prstGeom prst="roundRect">
            <a:avLst>
              <a:gd name="adj" fmla="val 12477"/>
            </a:avLst>
          </a:prstGeom>
          <a:noFill/>
          <a:ln w="3175">
            <a:solidFill>
              <a:schemeClr val="tx1"/>
            </a:solidFill>
            <a:round/>
            <a:headEnd/>
            <a:tailEnd/>
          </a:ln>
        </p:spPr>
        <p:txBody>
          <a:bodyPr wrap="none" lIns="90478" tIns="44445" rIns="90478" bIns="44445" anchor="ctr"/>
          <a:lstStyle/>
          <a:p>
            <a:pPr algn="ctr" eaLnBrk="0" hangingPunct="0"/>
            <a:r>
              <a:rPr lang="en-US" b="1"/>
              <a:t>PK &gt; PM</a:t>
            </a:r>
          </a:p>
        </p:txBody>
      </p:sp>
      <p:sp>
        <p:nvSpPr>
          <p:cNvPr id="51205" name="AutoShape 10" descr="70%"/>
          <p:cNvSpPr>
            <a:spLocks noChangeArrowheads="1"/>
          </p:cNvSpPr>
          <p:nvPr/>
        </p:nvSpPr>
        <p:spPr bwMode="auto">
          <a:xfrm>
            <a:off x="4724400" y="2781300"/>
            <a:ext cx="3048000" cy="395288"/>
          </a:xfrm>
          <a:prstGeom prst="roundRect">
            <a:avLst>
              <a:gd name="adj" fmla="val 12477"/>
            </a:avLst>
          </a:prstGeom>
          <a:noFill/>
          <a:ln w="3175">
            <a:solidFill>
              <a:schemeClr val="tx1"/>
            </a:solidFill>
            <a:round/>
            <a:headEnd/>
            <a:tailEnd/>
          </a:ln>
        </p:spPr>
        <p:txBody>
          <a:bodyPr wrap="none" lIns="90478" tIns="44445" rIns="90478" bIns="44445" anchor="ctr"/>
          <a:lstStyle/>
          <a:p>
            <a:pPr algn="ctr" eaLnBrk="0" hangingPunct="0"/>
            <a:r>
              <a:rPr lang="en-US" b="1"/>
              <a:t>PK &lt; PM</a:t>
            </a:r>
          </a:p>
        </p:txBody>
      </p:sp>
      <p:sp>
        <p:nvSpPr>
          <p:cNvPr id="51206" name="AutoShape 11" descr="70%"/>
          <p:cNvSpPr>
            <a:spLocks noChangeArrowheads="1"/>
          </p:cNvSpPr>
          <p:nvPr/>
        </p:nvSpPr>
        <p:spPr bwMode="auto">
          <a:xfrm>
            <a:off x="1328738" y="3505200"/>
            <a:ext cx="3032125" cy="909638"/>
          </a:xfrm>
          <a:prstGeom prst="roundRect">
            <a:avLst>
              <a:gd name="adj" fmla="val 12477"/>
            </a:avLst>
          </a:prstGeom>
          <a:noFill/>
          <a:ln w="3175">
            <a:solidFill>
              <a:schemeClr val="tx1"/>
            </a:solidFill>
            <a:round/>
            <a:headEnd/>
            <a:tailEnd/>
          </a:ln>
        </p:spPr>
        <p:txBody>
          <a:bodyPr wrap="none" lIns="90478" tIns="44445" rIns="90478" bIns="44445" anchor="ctr"/>
          <a:lstStyle/>
          <a:p>
            <a:pPr algn="ctr" eaLnBrk="0" hangingPunct="0"/>
            <a:r>
              <a:rPr lang="en-US" b="1"/>
              <a:t>SELISIH DIBAYAR</a:t>
            </a:r>
          </a:p>
          <a:p>
            <a:pPr algn="ctr" eaLnBrk="0" hangingPunct="0"/>
            <a:r>
              <a:rPr lang="en-US" b="1"/>
              <a:t>OLEH PKP</a:t>
            </a:r>
          </a:p>
          <a:p>
            <a:pPr algn="ctr" eaLnBrk="0" hangingPunct="0"/>
            <a:r>
              <a:rPr lang="en-US" b="1">
                <a:solidFill>
                  <a:schemeClr val="hlink"/>
                </a:solidFill>
              </a:rPr>
              <a:t>Ps. 9 (3)</a:t>
            </a:r>
          </a:p>
        </p:txBody>
      </p:sp>
      <p:sp>
        <p:nvSpPr>
          <p:cNvPr id="51207" name="AutoShape 12" descr="70%"/>
          <p:cNvSpPr>
            <a:spLocks noChangeArrowheads="1"/>
          </p:cNvSpPr>
          <p:nvPr/>
        </p:nvSpPr>
        <p:spPr bwMode="auto">
          <a:xfrm>
            <a:off x="4783138" y="3481388"/>
            <a:ext cx="3032125" cy="2057400"/>
          </a:xfrm>
          <a:prstGeom prst="roundRect">
            <a:avLst>
              <a:gd name="adj" fmla="val 12477"/>
            </a:avLst>
          </a:prstGeom>
          <a:noFill/>
          <a:ln w="3175">
            <a:solidFill>
              <a:schemeClr val="tx1"/>
            </a:solidFill>
            <a:round/>
            <a:headEnd/>
            <a:tailEnd/>
          </a:ln>
        </p:spPr>
        <p:txBody>
          <a:bodyPr wrap="none" lIns="90478" tIns="44445" rIns="90478" bIns="44445" anchor="ctr"/>
          <a:lstStyle/>
          <a:p>
            <a:pPr algn="ctr" eaLnBrk="0" hangingPunct="0"/>
            <a:r>
              <a:rPr lang="en-US" b="1"/>
              <a:t>SELISIH </a:t>
            </a:r>
          </a:p>
          <a:p>
            <a:pPr algn="ctr" eaLnBrk="0" hangingPunct="0"/>
            <a:r>
              <a:rPr lang="en-US" b="1"/>
              <a:t>DAPAT DIMINTA </a:t>
            </a:r>
          </a:p>
          <a:p>
            <a:pPr algn="ctr" eaLnBrk="0" hangingPunct="0"/>
            <a:r>
              <a:rPr lang="en-US" b="1"/>
              <a:t>KEMBALI ATAU </a:t>
            </a:r>
          </a:p>
          <a:p>
            <a:pPr algn="ctr" eaLnBrk="0" hangingPunct="0"/>
            <a:r>
              <a:rPr lang="en-US" b="1"/>
              <a:t>DIKOMPENSASI </a:t>
            </a:r>
          </a:p>
          <a:p>
            <a:pPr algn="ctr" eaLnBrk="0" hangingPunct="0"/>
            <a:r>
              <a:rPr lang="en-US" b="1"/>
              <a:t>KE MASA PAJAK</a:t>
            </a:r>
          </a:p>
          <a:p>
            <a:pPr algn="ctr" eaLnBrk="0" hangingPunct="0"/>
            <a:r>
              <a:rPr lang="en-US" b="1"/>
              <a:t> BERIKUTNYA</a:t>
            </a:r>
          </a:p>
          <a:p>
            <a:pPr algn="ctr" eaLnBrk="0" hangingPunct="0"/>
            <a:r>
              <a:rPr lang="en-US" b="1">
                <a:solidFill>
                  <a:schemeClr val="hlink"/>
                </a:solidFill>
              </a:rPr>
              <a:t>Ps. 9 (4)</a:t>
            </a:r>
          </a:p>
        </p:txBody>
      </p:sp>
      <p:sp>
        <p:nvSpPr>
          <p:cNvPr id="51208" name="AutoShape 13"/>
          <p:cNvSpPr>
            <a:spLocks noChangeArrowheads="1"/>
          </p:cNvSpPr>
          <p:nvPr/>
        </p:nvSpPr>
        <p:spPr bwMode="auto">
          <a:xfrm rot="16200000" flipH="1">
            <a:off x="2679700" y="1765300"/>
            <a:ext cx="228600" cy="1727200"/>
          </a:xfrm>
          <a:prstGeom prst="rightArrow">
            <a:avLst>
              <a:gd name="adj1" fmla="val 28435"/>
              <a:gd name="adj2" fmla="val 59898"/>
            </a:avLst>
          </a:prstGeom>
          <a:noFill/>
          <a:ln w="3175">
            <a:solidFill>
              <a:schemeClr val="tx1"/>
            </a:solidFill>
            <a:miter lim="800000"/>
            <a:headEnd/>
            <a:tailEnd/>
          </a:ln>
        </p:spPr>
        <p:txBody>
          <a:bodyPr wrap="none" lIns="91430" tIns="45715" rIns="91430" bIns="45715" anchor="ctr"/>
          <a:lstStyle/>
          <a:p>
            <a:endParaRPr lang="id-ID"/>
          </a:p>
        </p:txBody>
      </p:sp>
      <p:sp>
        <p:nvSpPr>
          <p:cNvPr id="51209" name="AutoShape 14"/>
          <p:cNvSpPr>
            <a:spLocks noChangeArrowheads="1"/>
          </p:cNvSpPr>
          <p:nvPr/>
        </p:nvSpPr>
        <p:spPr bwMode="auto">
          <a:xfrm rot="16200000" flipH="1">
            <a:off x="6032500" y="1765300"/>
            <a:ext cx="228600" cy="1727200"/>
          </a:xfrm>
          <a:prstGeom prst="rightArrow">
            <a:avLst>
              <a:gd name="adj1" fmla="val 32111"/>
              <a:gd name="adj2" fmla="val 51046"/>
            </a:avLst>
          </a:prstGeom>
          <a:noFill/>
          <a:ln w="3175">
            <a:solidFill>
              <a:schemeClr val="tx1"/>
            </a:solidFill>
            <a:miter lim="800000"/>
            <a:headEnd/>
            <a:tailEnd/>
          </a:ln>
        </p:spPr>
        <p:txBody>
          <a:bodyPr wrap="none" lIns="91430" tIns="45715" rIns="91430" bIns="45715" anchor="ctr"/>
          <a:lstStyle/>
          <a:p>
            <a:endParaRPr lang="id-ID"/>
          </a:p>
        </p:txBody>
      </p:sp>
      <p:sp>
        <p:nvSpPr>
          <p:cNvPr id="51210" name="AutoShape 15"/>
          <p:cNvSpPr>
            <a:spLocks noChangeArrowheads="1"/>
          </p:cNvSpPr>
          <p:nvPr/>
        </p:nvSpPr>
        <p:spPr bwMode="auto">
          <a:xfrm rot="16200000" flipH="1">
            <a:off x="2730500" y="2501900"/>
            <a:ext cx="228600" cy="1625600"/>
          </a:xfrm>
          <a:prstGeom prst="rightArrow">
            <a:avLst>
              <a:gd name="adj1" fmla="val 21102"/>
              <a:gd name="adj2" fmla="val 51046"/>
            </a:avLst>
          </a:prstGeom>
          <a:noFill/>
          <a:ln w="3175">
            <a:solidFill>
              <a:schemeClr val="tx1"/>
            </a:solidFill>
            <a:miter lim="800000"/>
            <a:headEnd/>
            <a:tailEnd/>
          </a:ln>
        </p:spPr>
        <p:txBody>
          <a:bodyPr wrap="none" lIns="91430" tIns="45715" rIns="91430" bIns="45715" anchor="ctr"/>
          <a:lstStyle/>
          <a:p>
            <a:endParaRPr lang="id-ID"/>
          </a:p>
        </p:txBody>
      </p:sp>
      <p:sp>
        <p:nvSpPr>
          <p:cNvPr id="51211" name="AutoShape 16"/>
          <p:cNvSpPr>
            <a:spLocks noChangeArrowheads="1"/>
          </p:cNvSpPr>
          <p:nvPr/>
        </p:nvSpPr>
        <p:spPr bwMode="auto">
          <a:xfrm rot="16200000" flipH="1">
            <a:off x="6032500" y="2501900"/>
            <a:ext cx="228600" cy="1625600"/>
          </a:xfrm>
          <a:prstGeom prst="rightArrow">
            <a:avLst>
              <a:gd name="adj1" fmla="val 20843"/>
              <a:gd name="adj2" fmla="val 58856"/>
            </a:avLst>
          </a:prstGeom>
          <a:noFill/>
          <a:ln w="3175">
            <a:solidFill>
              <a:schemeClr val="tx1"/>
            </a:solidFill>
            <a:miter lim="800000"/>
            <a:headEnd/>
            <a:tailEnd/>
          </a:ln>
        </p:spPr>
        <p:txBody>
          <a:bodyPr wrap="none" lIns="91430" tIns="45715" rIns="91430" bIns="45715" anchor="ctr"/>
          <a:lstStyle/>
          <a:p>
            <a:endParaRPr lang="id-ID"/>
          </a:p>
        </p:txBody>
      </p:sp>
      <p:sp>
        <p:nvSpPr>
          <p:cNvPr id="51212" name="AutoShape 17" descr="50%"/>
          <p:cNvSpPr>
            <a:spLocks noChangeArrowheads="1"/>
          </p:cNvSpPr>
          <p:nvPr/>
        </p:nvSpPr>
        <p:spPr bwMode="auto">
          <a:xfrm>
            <a:off x="1295400" y="5638800"/>
            <a:ext cx="6553200" cy="1085850"/>
          </a:xfrm>
          <a:prstGeom prst="roundRect">
            <a:avLst>
              <a:gd name="adj" fmla="val 12477"/>
            </a:avLst>
          </a:prstGeom>
          <a:noFill/>
          <a:ln w="3175">
            <a:solidFill>
              <a:schemeClr val="tx1"/>
            </a:solidFill>
            <a:round/>
            <a:headEnd/>
            <a:tailEnd/>
          </a:ln>
        </p:spPr>
        <p:txBody>
          <a:bodyPr wrap="none" lIns="90478" tIns="44445" rIns="90478" bIns="44445" anchor="ctr"/>
          <a:lstStyle/>
          <a:p>
            <a:pPr algn="ctr" eaLnBrk="0" hangingPunct="0"/>
            <a:endParaRPr lang="en-US" sz="1600" b="1"/>
          </a:p>
          <a:p>
            <a:pPr algn="ctr" eaLnBrk="0" hangingPunct="0"/>
            <a:r>
              <a:rPr lang="en-US" sz="1600" b="1"/>
              <a:t>DALAM HAL BELUM ADA PK DALAM  SUATU MASA PAJAK, </a:t>
            </a:r>
          </a:p>
          <a:p>
            <a:pPr algn="ctr" eaLnBrk="0" hangingPunct="0"/>
            <a:r>
              <a:rPr lang="en-US" sz="1600" b="1"/>
              <a:t>PAJAK MASUKAN  TETAP DAPAT DIKREDITKAN </a:t>
            </a:r>
          </a:p>
          <a:p>
            <a:pPr algn="ctr" eaLnBrk="0" hangingPunct="0"/>
            <a:r>
              <a:rPr lang="en-US" sz="1600" b="1">
                <a:solidFill>
                  <a:schemeClr val="hlink"/>
                </a:solidFill>
              </a:rPr>
              <a:t>Ps. 9 ayat (2a)</a:t>
            </a:r>
          </a:p>
          <a:p>
            <a:pPr algn="ctr"/>
            <a:endParaRPr lang="en-US" sz="1600" b="1">
              <a:solidFill>
                <a:schemeClr val="hlink"/>
              </a:solidFill>
            </a:endParaRPr>
          </a:p>
        </p:txBody>
      </p:sp>
    </p:spTree>
  </p:cSld>
  <p:clrMapOvr>
    <a:masterClrMapping/>
  </p:clrMapOvr>
  <p:transition spd="slow">
    <p:cover/>
    <p:sndAc>
      <p:endSnd/>
    </p:sndAc>
  </p:transition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ChangeArrowheads="1"/>
          </p:cNvSpPr>
          <p:nvPr/>
        </p:nvSpPr>
        <p:spPr bwMode="auto">
          <a:xfrm>
            <a:off x="609600" y="1371600"/>
            <a:ext cx="7721600" cy="1371600"/>
          </a:xfrm>
          <a:prstGeom prst="rect">
            <a:avLst/>
          </a:prstGeom>
          <a:noFill/>
          <a:ln w="57150" cmpd="thickThin">
            <a:noFill/>
            <a:miter lim="800000"/>
            <a:headEnd/>
            <a:tailEnd/>
          </a:ln>
        </p:spPr>
        <p:txBody>
          <a:bodyPr lIns="90478" tIns="44445" rIns="90478" bIns="44445" anchor="ctr"/>
          <a:lstStyle/>
          <a:p>
            <a:pPr algn="ctr" eaLnBrk="0" hangingPunct="0"/>
            <a:r>
              <a:rPr lang="en-US" sz="2000" b="1" dirty="0"/>
              <a:t>PENGKREDITAN PAJAK MASUKAN BAGI PKP YANG DIKENAKAN </a:t>
            </a:r>
            <a:r>
              <a:rPr lang="en-US" sz="2000" b="1" dirty="0" err="1"/>
              <a:t>PPh</a:t>
            </a:r>
            <a:r>
              <a:rPr lang="en-US" sz="2000" b="1" dirty="0"/>
              <a:t> DENGAN MENGGUNAKAN NORMA PENGHITUNGAN PENGHASILAN NETO</a:t>
            </a:r>
          </a:p>
          <a:p>
            <a:pPr algn="ctr" eaLnBrk="0" hangingPunct="0"/>
            <a:r>
              <a:rPr lang="en-US" b="1" dirty="0">
                <a:solidFill>
                  <a:schemeClr val="hlink"/>
                </a:solidFill>
              </a:rPr>
              <a:t>Ps. 9 </a:t>
            </a:r>
            <a:r>
              <a:rPr lang="en-US" b="1" dirty="0" err="1">
                <a:solidFill>
                  <a:schemeClr val="hlink"/>
                </a:solidFill>
              </a:rPr>
              <a:t>ayat</a:t>
            </a:r>
            <a:r>
              <a:rPr lang="en-US" b="1" dirty="0">
                <a:solidFill>
                  <a:schemeClr val="hlink"/>
                </a:solidFill>
              </a:rPr>
              <a:t> (7)</a:t>
            </a:r>
          </a:p>
        </p:txBody>
      </p:sp>
      <p:sp>
        <p:nvSpPr>
          <p:cNvPr id="52227" name="AutoShape 4"/>
          <p:cNvSpPr>
            <a:spLocks noChangeArrowheads="1"/>
          </p:cNvSpPr>
          <p:nvPr/>
        </p:nvSpPr>
        <p:spPr bwMode="auto">
          <a:xfrm>
            <a:off x="685800" y="5029200"/>
            <a:ext cx="7772400" cy="1133475"/>
          </a:xfrm>
          <a:prstGeom prst="roundRect">
            <a:avLst>
              <a:gd name="adj" fmla="val 12477"/>
            </a:avLst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lIns="90478" tIns="44445" rIns="90478" bIns="44445" anchor="ctr"/>
          <a:lstStyle/>
          <a:p>
            <a:pPr algn="ctr" eaLnBrk="0" hangingPunct="0"/>
            <a:endParaRPr lang="en-US" sz="2000" b="1"/>
          </a:p>
          <a:p>
            <a:pPr algn="ctr" eaLnBrk="0" hangingPunct="0"/>
            <a:r>
              <a:rPr lang="en-US" sz="2000" b="1"/>
              <a:t>PM DIHITUNG DENGAN MENGGUNAKAN PEDOMAN</a:t>
            </a:r>
          </a:p>
          <a:p>
            <a:pPr algn="ctr" eaLnBrk="0" hangingPunct="0"/>
            <a:r>
              <a:rPr lang="en-US" sz="2000" b="1"/>
              <a:t>PENGHITUNGAN PENGKREDITAN PM YG DITETAPKAN </a:t>
            </a:r>
          </a:p>
          <a:p>
            <a:pPr algn="ctr" eaLnBrk="0" hangingPunct="0"/>
            <a:r>
              <a:rPr lang="en-US" sz="2000" b="1"/>
              <a:t>OLEH MENKEU</a:t>
            </a:r>
          </a:p>
          <a:p>
            <a:pPr algn="ctr"/>
            <a:endParaRPr lang="en-US" sz="2000" b="1"/>
          </a:p>
        </p:txBody>
      </p:sp>
      <p:sp>
        <p:nvSpPr>
          <p:cNvPr id="52228" name="AutoShape 6"/>
          <p:cNvSpPr>
            <a:spLocks noChangeArrowheads="1"/>
          </p:cNvSpPr>
          <p:nvPr/>
        </p:nvSpPr>
        <p:spPr bwMode="auto">
          <a:xfrm>
            <a:off x="685800" y="3224213"/>
            <a:ext cx="7696200" cy="1271587"/>
          </a:xfrm>
          <a:prstGeom prst="roundRect">
            <a:avLst>
              <a:gd name="adj" fmla="val 12477"/>
            </a:avLst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lIns="90478" tIns="44445" rIns="90478" bIns="44445" anchor="ctr"/>
          <a:lstStyle/>
          <a:p>
            <a:pPr algn="ctr" eaLnBrk="0" hangingPunct="0"/>
            <a:r>
              <a:rPr lang="en-US" sz="2000" b="1"/>
              <a:t>PENGUSAHA YG DIKENAKAN PPh </a:t>
            </a:r>
          </a:p>
          <a:p>
            <a:pPr algn="ctr" eaLnBrk="0" hangingPunct="0"/>
            <a:r>
              <a:rPr lang="en-US" sz="2000" b="1"/>
              <a:t> MENGGUNAKAN </a:t>
            </a:r>
          </a:p>
          <a:p>
            <a:pPr algn="ctr" eaLnBrk="0" hangingPunct="0"/>
            <a:r>
              <a:rPr lang="en-US" sz="2000" b="1"/>
              <a:t>NORMA PENGHITUNGAN</a:t>
            </a:r>
          </a:p>
          <a:p>
            <a:pPr algn="ctr" eaLnBrk="0" hangingPunct="0"/>
            <a:r>
              <a:rPr lang="en-US" sz="2000" b="1"/>
              <a:t>PENGHASILAN NETO </a:t>
            </a:r>
          </a:p>
        </p:txBody>
      </p:sp>
      <p:sp>
        <p:nvSpPr>
          <p:cNvPr id="52229" name="AutoShape 7"/>
          <p:cNvSpPr>
            <a:spLocks noChangeArrowheads="1"/>
          </p:cNvSpPr>
          <p:nvPr/>
        </p:nvSpPr>
        <p:spPr bwMode="auto">
          <a:xfrm rot="16200000" flipH="1">
            <a:off x="4321175" y="3432175"/>
            <a:ext cx="400050" cy="2641600"/>
          </a:xfrm>
          <a:prstGeom prst="rightArrow">
            <a:avLst>
              <a:gd name="adj1" fmla="val 39750"/>
              <a:gd name="adj2" fmla="val 58338"/>
            </a:avLst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lIns="91430" tIns="45715" rIns="91430" bIns="45715" anchor="ctr"/>
          <a:lstStyle/>
          <a:p>
            <a:endParaRPr lang="id-ID"/>
          </a:p>
        </p:txBody>
      </p:sp>
    </p:spTree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8"/>
          <p:cNvSpPr>
            <a:spLocks noChangeArrowheads="1"/>
          </p:cNvSpPr>
          <p:nvPr/>
        </p:nvSpPr>
        <p:spPr bwMode="auto">
          <a:xfrm>
            <a:off x="685800" y="304800"/>
            <a:ext cx="7315200" cy="800100"/>
          </a:xfrm>
          <a:prstGeom prst="rect">
            <a:avLst/>
          </a:prstGeom>
          <a:noFill/>
          <a:ln w="57150" cmpd="thickThin">
            <a:noFill/>
            <a:miter lim="800000"/>
            <a:headEnd/>
            <a:tailEnd/>
          </a:ln>
        </p:spPr>
        <p:txBody>
          <a:bodyPr wrap="none" lIns="90478" tIns="44445" rIns="90478" bIns="44445" anchor="ctr"/>
          <a:lstStyle/>
          <a:p>
            <a:pPr algn="ctr" eaLnBrk="0" hangingPunct="0"/>
            <a:r>
              <a:rPr lang="en-US" sz="2800" b="1" dirty="0"/>
              <a:t>PEMUNGUT PPN</a:t>
            </a:r>
          </a:p>
          <a:p>
            <a:pPr algn="ctr" eaLnBrk="0" hangingPunct="0"/>
            <a:r>
              <a:rPr lang="en-US" sz="1600" b="1" dirty="0"/>
              <a:t>Ps. 1 </a:t>
            </a:r>
            <a:r>
              <a:rPr lang="en-US" sz="1600" b="1" dirty="0" err="1"/>
              <a:t>angka</a:t>
            </a:r>
            <a:r>
              <a:rPr lang="en-US" sz="1600" b="1" dirty="0"/>
              <a:t> 27</a:t>
            </a:r>
            <a:endParaRPr lang="en-US" b="1" dirty="0"/>
          </a:p>
        </p:txBody>
      </p:sp>
      <p:sp>
        <p:nvSpPr>
          <p:cNvPr id="53251" name="AutoShape 9"/>
          <p:cNvSpPr>
            <a:spLocks noChangeArrowheads="1"/>
          </p:cNvSpPr>
          <p:nvPr/>
        </p:nvSpPr>
        <p:spPr bwMode="auto">
          <a:xfrm>
            <a:off x="711200" y="3486150"/>
            <a:ext cx="7594600" cy="476250"/>
          </a:xfrm>
          <a:prstGeom prst="roundRect">
            <a:avLst>
              <a:gd name="adj" fmla="val 12477"/>
            </a:avLst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lIns="90478" tIns="44445" rIns="90478" bIns="44445" anchor="ctr"/>
          <a:lstStyle/>
          <a:p>
            <a:pPr algn="ctr" eaLnBrk="0" hangingPunct="0"/>
            <a:r>
              <a:rPr lang="en-US" sz="2000" b="1"/>
              <a:t>YANG DITUNJUK OLEH MENTERI KEUANGAN UNTUK :</a:t>
            </a:r>
          </a:p>
        </p:txBody>
      </p:sp>
      <p:sp>
        <p:nvSpPr>
          <p:cNvPr id="53252" name="AutoShape 10"/>
          <p:cNvSpPr>
            <a:spLocks noChangeArrowheads="1"/>
          </p:cNvSpPr>
          <p:nvPr/>
        </p:nvSpPr>
        <p:spPr bwMode="auto">
          <a:xfrm>
            <a:off x="727075" y="4419600"/>
            <a:ext cx="2930525" cy="447675"/>
          </a:xfrm>
          <a:prstGeom prst="roundRect">
            <a:avLst>
              <a:gd name="adj" fmla="val 12477"/>
            </a:avLst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lIns="90478" tIns="44445" rIns="90478" bIns="44445" anchor="ctr"/>
          <a:lstStyle/>
          <a:p>
            <a:pPr algn="ctr" eaLnBrk="0" hangingPunct="0"/>
            <a:r>
              <a:rPr lang="en-US" sz="2000" b="1"/>
              <a:t>MEMUNGUT</a:t>
            </a:r>
          </a:p>
        </p:txBody>
      </p:sp>
      <p:sp>
        <p:nvSpPr>
          <p:cNvPr id="53253" name="AutoShape 11"/>
          <p:cNvSpPr>
            <a:spLocks noChangeArrowheads="1"/>
          </p:cNvSpPr>
          <p:nvPr/>
        </p:nvSpPr>
        <p:spPr bwMode="auto">
          <a:xfrm>
            <a:off x="727075" y="5734050"/>
            <a:ext cx="2930525" cy="447675"/>
          </a:xfrm>
          <a:prstGeom prst="roundRect">
            <a:avLst>
              <a:gd name="adj" fmla="val 12477"/>
            </a:avLst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lIns="90478" tIns="44445" rIns="90478" bIns="44445" anchor="ctr"/>
          <a:lstStyle/>
          <a:p>
            <a:pPr algn="ctr" eaLnBrk="0" hangingPunct="0"/>
            <a:r>
              <a:rPr lang="en-US" sz="2000" b="1"/>
              <a:t>MELAPORKAN</a:t>
            </a:r>
          </a:p>
        </p:txBody>
      </p:sp>
      <p:sp>
        <p:nvSpPr>
          <p:cNvPr id="53254" name="AutoShape 12"/>
          <p:cNvSpPr>
            <a:spLocks noChangeArrowheads="1"/>
          </p:cNvSpPr>
          <p:nvPr/>
        </p:nvSpPr>
        <p:spPr bwMode="auto">
          <a:xfrm>
            <a:off x="727075" y="5048250"/>
            <a:ext cx="2930525" cy="447675"/>
          </a:xfrm>
          <a:prstGeom prst="roundRect">
            <a:avLst>
              <a:gd name="adj" fmla="val 12477"/>
            </a:avLst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lIns="90478" tIns="44445" rIns="90478" bIns="44445" anchor="ctr"/>
          <a:lstStyle/>
          <a:p>
            <a:pPr algn="ctr" eaLnBrk="0" hangingPunct="0"/>
            <a:r>
              <a:rPr lang="en-US" sz="2000" b="1"/>
              <a:t>MENYETOR</a:t>
            </a:r>
          </a:p>
        </p:txBody>
      </p:sp>
      <p:sp>
        <p:nvSpPr>
          <p:cNvPr id="53255" name="AutoShape 13"/>
          <p:cNvSpPr>
            <a:spLocks noChangeArrowheads="1"/>
          </p:cNvSpPr>
          <p:nvPr/>
        </p:nvSpPr>
        <p:spPr bwMode="auto">
          <a:xfrm>
            <a:off x="4419600" y="4419600"/>
            <a:ext cx="3886200" cy="1747838"/>
          </a:xfrm>
          <a:prstGeom prst="roundRect">
            <a:avLst>
              <a:gd name="adj" fmla="val 12477"/>
            </a:avLst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lIns="90478" tIns="44445" rIns="90478" bIns="44445" anchor="ctr"/>
          <a:lstStyle/>
          <a:p>
            <a:pPr algn="ctr" eaLnBrk="0" hangingPunct="0"/>
            <a:r>
              <a:rPr lang="en-US" sz="2000" b="1"/>
              <a:t>PAJAK YG TERUTANG</a:t>
            </a:r>
          </a:p>
          <a:p>
            <a:pPr algn="ctr" eaLnBrk="0" hangingPunct="0"/>
            <a:r>
              <a:rPr lang="en-US" sz="2000" b="1"/>
              <a:t>OLEH PKP ATAS </a:t>
            </a:r>
          </a:p>
          <a:p>
            <a:pPr algn="ctr" eaLnBrk="0" hangingPunct="0"/>
            <a:r>
              <a:rPr lang="en-US" sz="2000" b="1"/>
              <a:t>PENYERAHAN  BKP/</a:t>
            </a:r>
          </a:p>
          <a:p>
            <a:pPr algn="ctr" eaLnBrk="0" hangingPunct="0"/>
            <a:r>
              <a:rPr lang="en-US" sz="2000" b="1"/>
              <a:t>JKP  KEPADA  </a:t>
            </a:r>
          </a:p>
          <a:p>
            <a:pPr algn="ctr" eaLnBrk="0" hangingPunct="0"/>
            <a:r>
              <a:rPr lang="en-US" sz="2000" b="1"/>
              <a:t>PEMUNGUT PPN</a:t>
            </a:r>
          </a:p>
        </p:txBody>
      </p:sp>
      <p:sp>
        <p:nvSpPr>
          <p:cNvPr id="53256" name="AutoShape 20"/>
          <p:cNvSpPr>
            <a:spLocks noChangeArrowheads="1"/>
          </p:cNvSpPr>
          <p:nvPr/>
        </p:nvSpPr>
        <p:spPr bwMode="auto">
          <a:xfrm>
            <a:off x="3733800" y="4343400"/>
            <a:ext cx="609600" cy="1943100"/>
          </a:xfrm>
          <a:prstGeom prst="rightArrow">
            <a:avLst>
              <a:gd name="adj1" fmla="val 47056"/>
              <a:gd name="adj2" fmla="val 72222"/>
            </a:avLst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lIns="91430" tIns="45715" rIns="91430" bIns="45715" anchor="ctr"/>
          <a:lstStyle/>
          <a:p>
            <a:endParaRPr lang="id-ID"/>
          </a:p>
        </p:txBody>
      </p:sp>
      <p:sp>
        <p:nvSpPr>
          <p:cNvPr id="53257" name="AutoShape 21"/>
          <p:cNvSpPr>
            <a:spLocks noChangeArrowheads="1"/>
          </p:cNvSpPr>
          <p:nvPr/>
        </p:nvSpPr>
        <p:spPr bwMode="auto">
          <a:xfrm>
            <a:off x="685800" y="1295400"/>
            <a:ext cx="7594600" cy="1500188"/>
          </a:xfrm>
          <a:prstGeom prst="roundRect">
            <a:avLst>
              <a:gd name="adj" fmla="val 12477"/>
            </a:avLst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lIns="90478" tIns="44445" rIns="90478" bIns="44445" anchor="ctr"/>
          <a:lstStyle/>
          <a:p>
            <a:pPr eaLnBrk="0" hangingPunct="0"/>
            <a:r>
              <a:rPr lang="en-US" sz="2400" b="1" dirty="0"/>
              <a:t>-  BENDAHARAWAN PEMERINTAH;</a:t>
            </a:r>
          </a:p>
          <a:p>
            <a:pPr eaLnBrk="0" hangingPunct="0"/>
            <a:r>
              <a:rPr lang="en-US" sz="2400" b="1" dirty="0"/>
              <a:t>-  BADAN;</a:t>
            </a:r>
          </a:p>
          <a:p>
            <a:pPr eaLnBrk="0" hangingPunct="0">
              <a:buFontTx/>
              <a:buChar char="-"/>
            </a:pPr>
            <a:r>
              <a:rPr lang="id-ID" sz="2400" b="1" dirty="0" smtClean="0"/>
              <a:t>  </a:t>
            </a:r>
            <a:r>
              <a:rPr lang="en-US" sz="2400" b="1" dirty="0" smtClean="0"/>
              <a:t>INSTANSI PEMERINTAH</a:t>
            </a:r>
            <a:r>
              <a:rPr lang="id-ID" sz="2400" b="1" dirty="0"/>
              <a:t>;</a:t>
            </a:r>
            <a:endParaRPr lang="id-ID" sz="2400" b="1" dirty="0" smtClean="0"/>
          </a:p>
          <a:p>
            <a:pPr eaLnBrk="0" hangingPunct="0">
              <a:buFontTx/>
              <a:buChar char="-"/>
            </a:pPr>
            <a:r>
              <a:rPr lang="id-ID" sz="2400" b="1" dirty="0"/>
              <a:t> </a:t>
            </a:r>
            <a:r>
              <a:rPr lang="id-ID" sz="2400" b="1" dirty="0" smtClean="0"/>
              <a:t> BUMN (</a:t>
            </a:r>
            <a:r>
              <a:rPr lang="id-ID" sz="1600" b="1" dirty="0" smtClean="0">
                <a:solidFill>
                  <a:srgbClr val="FF0000"/>
                </a:solidFill>
              </a:rPr>
              <a:t>PMK No. 85/2012 dan PMK No.136/2012</a:t>
            </a:r>
            <a:r>
              <a:rPr lang="id-ID" sz="2400" b="1" dirty="0" smtClean="0"/>
              <a:t>)</a:t>
            </a:r>
            <a:endParaRPr lang="en-US" sz="2400" b="1" dirty="0"/>
          </a:p>
        </p:txBody>
      </p:sp>
      <p:sp>
        <p:nvSpPr>
          <p:cNvPr id="53258" name="AutoShape 22"/>
          <p:cNvSpPr>
            <a:spLocks noChangeArrowheads="1"/>
          </p:cNvSpPr>
          <p:nvPr/>
        </p:nvSpPr>
        <p:spPr bwMode="auto">
          <a:xfrm rot="16200000" flipH="1">
            <a:off x="4297362" y="1674813"/>
            <a:ext cx="447675" cy="2946400"/>
          </a:xfrm>
          <a:prstGeom prst="rightArrow">
            <a:avLst>
              <a:gd name="adj1" fmla="val 30324"/>
              <a:gd name="adj2" fmla="val 45481"/>
            </a:avLst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lIns="91430" tIns="45715" rIns="91430" bIns="45715" anchor="ctr"/>
          <a:lstStyle/>
          <a:p>
            <a:endParaRPr lang="id-ID"/>
          </a:p>
        </p:txBody>
      </p:sp>
    </p:spTree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11"/>
          <p:cNvSpPr>
            <a:spLocks noChangeArrowheads="1"/>
          </p:cNvSpPr>
          <p:nvPr/>
        </p:nvSpPr>
        <p:spPr bwMode="auto">
          <a:xfrm>
            <a:off x="1905000" y="228600"/>
            <a:ext cx="5130800" cy="738187"/>
          </a:xfrm>
          <a:prstGeom prst="rect">
            <a:avLst/>
          </a:prstGeom>
          <a:noFill/>
          <a:ln w="3175" cmpd="thickThin">
            <a:noFill/>
            <a:miter lim="800000"/>
            <a:headEnd/>
            <a:tailEnd/>
          </a:ln>
        </p:spPr>
        <p:txBody>
          <a:bodyPr wrap="none" lIns="90478" tIns="44445" rIns="90478" bIns="44445" anchor="ctr"/>
          <a:lstStyle/>
          <a:p>
            <a:pPr algn="ctr" eaLnBrk="0" hangingPunct="0"/>
            <a:r>
              <a:rPr lang="en-US" sz="2800" b="1" dirty="0"/>
              <a:t>OBYEK  </a:t>
            </a:r>
            <a:r>
              <a:rPr lang="en-US" sz="2800" b="1" dirty="0" err="1"/>
              <a:t>PPn</a:t>
            </a:r>
            <a:r>
              <a:rPr lang="en-US" sz="2800" b="1" dirty="0"/>
              <a:t> BM</a:t>
            </a:r>
          </a:p>
          <a:p>
            <a:pPr algn="ctr" eaLnBrk="0" hangingPunct="0"/>
            <a:r>
              <a:rPr lang="en-US" sz="1600" b="1" dirty="0"/>
              <a:t>Ps. 5 </a:t>
            </a:r>
            <a:r>
              <a:rPr lang="en-US" sz="1600" b="1" dirty="0" err="1"/>
              <a:t>ayat</a:t>
            </a:r>
            <a:r>
              <a:rPr lang="en-US" sz="1600" b="1" dirty="0"/>
              <a:t> (1), (2)</a:t>
            </a:r>
          </a:p>
        </p:txBody>
      </p:sp>
      <p:sp>
        <p:nvSpPr>
          <p:cNvPr id="54275" name="AutoShape 12"/>
          <p:cNvSpPr>
            <a:spLocks noChangeArrowheads="1"/>
          </p:cNvSpPr>
          <p:nvPr/>
        </p:nvSpPr>
        <p:spPr bwMode="auto">
          <a:xfrm>
            <a:off x="457200" y="2905125"/>
            <a:ext cx="4267200" cy="676275"/>
          </a:xfrm>
          <a:prstGeom prst="roundRect">
            <a:avLst>
              <a:gd name="adj" fmla="val 12477"/>
            </a:avLst>
          </a:prstGeom>
          <a:noFill/>
          <a:ln w="3175">
            <a:solidFill>
              <a:schemeClr val="tx1"/>
            </a:solidFill>
            <a:round/>
            <a:headEnd/>
            <a:tailEnd/>
          </a:ln>
        </p:spPr>
        <p:txBody>
          <a:bodyPr wrap="none" lIns="90478" tIns="44445" rIns="90478" bIns="44445" anchor="ctr"/>
          <a:lstStyle/>
          <a:p>
            <a:pPr algn="ctr" eaLnBrk="0" hangingPunct="0"/>
            <a:r>
              <a:rPr lang="en-US" b="1"/>
              <a:t>PENYERAHAN BKP YANG</a:t>
            </a:r>
          </a:p>
          <a:p>
            <a:pPr algn="ctr" eaLnBrk="0" hangingPunct="0"/>
            <a:r>
              <a:rPr lang="en-US" b="1"/>
              <a:t> TERGOLONG MEWAH</a:t>
            </a:r>
          </a:p>
        </p:txBody>
      </p:sp>
      <p:sp>
        <p:nvSpPr>
          <p:cNvPr id="54276" name="AutoShape 13" descr="60%"/>
          <p:cNvSpPr>
            <a:spLocks noChangeArrowheads="1"/>
          </p:cNvSpPr>
          <p:nvPr/>
        </p:nvSpPr>
        <p:spPr bwMode="auto">
          <a:xfrm>
            <a:off x="5181600" y="2905125"/>
            <a:ext cx="3436938" cy="676275"/>
          </a:xfrm>
          <a:prstGeom prst="roundRect">
            <a:avLst>
              <a:gd name="adj" fmla="val 12477"/>
            </a:avLst>
          </a:prstGeom>
          <a:noFill/>
          <a:ln w="3175">
            <a:solidFill>
              <a:schemeClr val="tx1"/>
            </a:solidFill>
            <a:round/>
            <a:headEnd/>
            <a:tailEnd/>
          </a:ln>
        </p:spPr>
        <p:txBody>
          <a:bodyPr wrap="none" lIns="90478" tIns="44445" rIns="90478" bIns="44445" anchor="ctr"/>
          <a:lstStyle/>
          <a:p>
            <a:pPr algn="ctr" eaLnBrk="0" hangingPunct="0"/>
            <a:r>
              <a:rPr lang="en-US" b="1"/>
              <a:t>IMPOR BKP YANG </a:t>
            </a:r>
          </a:p>
          <a:p>
            <a:pPr algn="ctr" eaLnBrk="0" hangingPunct="0"/>
            <a:r>
              <a:rPr lang="en-US" b="1"/>
              <a:t>TERGOLONG MEWAH</a:t>
            </a:r>
          </a:p>
        </p:txBody>
      </p:sp>
      <p:sp>
        <p:nvSpPr>
          <p:cNvPr id="54277" name="AutoShape 15" descr="70%"/>
          <p:cNvSpPr>
            <a:spLocks noChangeArrowheads="1"/>
          </p:cNvSpPr>
          <p:nvPr/>
        </p:nvSpPr>
        <p:spPr bwMode="auto">
          <a:xfrm>
            <a:off x="482600" y="3581400"/>
            <a:ext cx="4241800" cy="762000"/>
          </a:xfrm>
          <a:prstGeom prst="roundRect">
            <a:avLst>
              <a:gd name="adj" fmla="val 12477"/>
            </a:avLst>
          </a:prstGeom>
          <a:noFill/>
          <a:ln w="3175">
            <a:solidFill>
              <a:schemeClr val="tx1"/>
            </a:solidFill>
            <a:round/>
            <a:headEnd/>
            <a:tailEnd/>
          </a:ln>
        </p:spPr>
        <p:txBody>
          <a:bodyPr wrap="none" lIns="90478" tIns="44445" rIns="90478" bIns="44445" anchor="ctr"/>
          <a:lstStyle/>
          <a:p>
            <a:pPr algn="ctr" eaLnBrk="0" hangingPunct="0"/>
            <a:r>
              <a:rPr lang="en-US" sz="1600" b="1"/>
              <a:t>OLEH PENGUSAHA YANG </a:t>
            </a:r>
          </a:p>
          <a:p>
            <a:pPr algn="ctr" eaLnBrk="0" hangingPunct="0"/>
            <a:r>
              <a:rPr lang="en-US" sz="1600" b="1"/>
              <a:t>MENGHASILKAN BKP </a:t>
            </a:r>
          </a:p>
          <a:p>
            <a:pPr algn="ctr" eaLnBrk="0" hangingPunct="0"/>
            <a:r>
              <a:rPr lang="en-US" sz="1600" b="1"/>
              <a:t>YANG TERGOLONG MEWAH</a:t>
            </a:r>
          </a:p>
        </p:txBody>
      </p:sp>
      <p:sp>
        <p:nvSpPr>
          <p:cNvPr id="54278" name="AutoShape 16" descr="70%"/>
          <p:cNvSpPr>
            <a:spLocks noChangeArrowheads="1"/>
          </p:cNvSpPr>
          <p:nvPr/>
        </p:nvSpPr>
        <p:spPr bwMode="auto">
          <a:xfrm>
            <a:off x="457200" y="4352925"/>
            <a:ext cx="4267200" cy="447675"/>
          </a:xfrm>
          <a:prstGeom prst="roundRect">
            <a:avLst>
              <a:gd name="adj" fmla="val 12477"/>
            </a:avLst>
          </a:prstGeom>
          <a:noFill/>
          <a:ln w="3175">
            <a:solidFill>
              <a:schemeClr val="tx1"/>
            </a:solidFill>
            <a:round/>
            <a:headEnd/>
            <a:tailEnd/>
          </a:ln>
        </p:spPr>
        <p:txBody>
          <a:bodyPr wrap="none" lIns="90478" tIns="44445" rIns="90478" bIns="44445" anchor="ctr"/>
          <a:lstStyle/>
          <a:p>
            <a:pPr algn="ctr" eaLnBrk="0" hangingPunct="0"/>
            <a:r>
              <a:rPr lang="en-US" sz="1600" b="1"/>
              <a:t>DALAM  DAERAH  PABEAN</a:t>
            </a:r>
          </a:p>
        </p:txBody>
      </p:sp>
      <p:sp>
        <p:nvSpPr>
          <p:cNvPr id="54279" name="AutoShape 17" descr="70%"/>
          <p:cNvSpPr>
            <a:spLocks noChangeArrowheads="1"/>
          </p:cNvSpPr>
          <p:nvPr/>
        </p:nvSpPr>
        <p:spPr bwMode="auto">
          <a:xfrm>
            <a:off x="457200" y="4800600"/>
            <a:ext cx="4267200" cy="623888"/>
          </a:xfrm>
          <a:prstGeom prst="roundRect">
            <a:avLst>
              <a:gd name="adj" fmla="val 12477"/>
            </a:avLst>
          </a:prstGeom>
          <a:noFill/>
          <a:ln w="3175">
            <a:solidFill>
              <a:schemeClr val="tx1"/>
            </a:solidFill>
            <a:round/>
            <a:headEnd/>
            <a:tailEnd/>
          </a:ln>
        </p:spPr>
        <p:txBody>
          <a:bodyPr wrap="none" lIns="90478" tIns="44445" rIns="90478" bIns="44445" anchor="ctr"/>
          <a:lstStyle/>
          <a:p>
            <a:pPr algn="ctr" eaLnBrk="0" hangingPunct="0"/>
            <a:r>
              <a:rPr lang="en-US" sz="1600" b="1"/>
              <a:t>DALAM  KEGIATAN USAHA </a:t>
            </a:r>
          </a:p>
          <a:p>
            <a:pPr algn="ctr" eaLnBrk="0" hangingPunct="0"/>
            <a:r>
              <a:rPr lang="en-US" sz="1600" b="1"/>
              <a:t>ATAU  PEKERJAAN PENGUSAHA</a:t>
            </a:r>
          </a:p>
        </p:txBody>
      </p:sp>
      <p:sp>
        <p:nvSpPr>
          <p:cNvPr id="57364" name="AutoShape 20" descr="Bouquet"/>
          <p:cNvSpPr>
            <a:spLocks noChangeArrowheads="1"/>
          </p:cNvSpPr>
          <p:nvPr/>
        </p:nvSpPr>
        <p:spPr bwMode="auto">
          <a:xfrm>
            <a:off x="3124200" y="1524000"/>
            <a:ext cx="3641725" cy="738188"/>
          </a:xfrm>
          <a:prstGeom prst="roundRect">
            <a:avLst>
              <a:gd name="adj" fmla="val 12477"/>
            </a:avLst>
          </a:prstGeom>
          <a:noFill/>
          <a:ln w="31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lIns="90478" tIns="44445" rIns="90478" bIns="44445" anchor="ctr"/>
          <a:lstStyle/>
          <a:p>
            <a:pPr algn="ctr" eaLnBrk="0" hangingPunct="0">
              <a:defRPr/>
            </a:pPr>
            <a:r>
              <a:rPr lang="en-US" sz="2000" b="1" dirty="0" err="1">
                <a:effectLst>
                  <a:outerShdw blurRad="38100" dist="38100" dir="2700000" algn="tl">
                    <a:srgbClr val="FFFFFF"/>
                  </a:outerShdw>
                </a:effectLst>
              </a:rPr>
              <a:t>PPn</a:t>
            </a:r>
            <a:r>
              <a:rPr lang="en-US" sz="2000" b="1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 BM</a:t>
            </a:r>
          </a:p>
          <a:p>
            <a:pPr algn="ctr" eaLnBrk="0" hangingPunct="0">
              <a:defRPr/>
            </a:pPr>
            <a:r>
              <a:rPr lang="en-US" sz="2000" b="1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DIKENAKAN ATAS</a:t>
            </a:r>
          </a:p>
        </p:txBody>
      </p:sp>
      <p:sp>
        <p:nvSpPr>
          <p:cNvPr id="54281" name="Text Box 26"/>
          <p:cNvSpPr txBox="1">
            <a:spLocks noChangeArrowheads="1"/>
          </p:cNvSpPr>
          <p:nvPr/>
        </p:nvSpPr>
        <p:spPr bwMode="auto">
          <a:xfrm>
            <a:off x="482600" y="5722938"/>
            <a:ext cx="8204200" cy="846137"/>
          </a:xfrm>
          <a:prstGeom prst="rect">
            <a:avLst/>
          </a:prstGeom>
          <a:noFill/>
          <a:ln w="3175">
            <a:solidFill>
              <a:schemeClr val="tx1"/>
            </a:solidFill>
            <a:miter lim="800000"/>
            <a:headEnd/>
            <a:tailEnd/>
          </a:ln>
        </p:spPr>
        <p:txBody>
          <a:bodyPr lIns="91430" tIns="45715" rIns="91430" bIns="45715"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1600" b="1"/>
              <a:t>PPn BM DIKENAKAN HANYA SATU KALI PADA WAKTU PENYERAHAN BKP YANG TRGOLONG MEWAH OLEH PKP YANG MENGHASILKAN BARANG MEWAH ATAU PADA WAKTU IMPOR  (</a:t>
            </a:r>
            <a:r>
              <a:rPr lang="en-US" sz="1600" b="1">
                <a:solidFill>
                  <a:schemeClr val="hlink"/>
                </a:solidFill>
              </a:rPr>
              <a:t>Ps. 5 (2)</a:t>
            </a:r>
            <a:r>
              <a:rPr lang="en-US" sz="1600" b="1"/>
              <a:t> </a:t>
            </a:r>
          </a:p>
        </p:txBody>
      </p:sp>
      <p:cxnSp>
        <p:nvCxnSpPr>
          <p:cNvPr id="29" name="Straight Connector 28"/>
          <p:cNvCxnSpPr/>
          <p:nvPr/>
        </p:nvCxnSpPr>
        <p:spPr>
          <a:xfrm>
            <a:off x="2590800" y="2590800"/>
            <a:ext cx="4191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 rot="5400000">
            <a:off x="6629400" y="2743200"/>
            <a:ext cx="3048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 rot="5400000">
            <a:off x="2438400" y="2743200"/>
            <a:ext cx="3048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 rot="5400000">
            <a:off x="4572000" y="2438400"/>
            <a:ext cx="3048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>
    <p:pull dir="rd"/>
    <p:sndAc>
      <p:endSnd/>
    </p:sndAc>
  </p:transition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4"/>
          <p:cNvSpPr>
            <a:spLocks noChangeArrowheads="1"/>
          </p:cNvSpPr>
          <p:nvPr/>
        </p:nvSpPr>
        <p:spPr bwMode="auto">
          <a:xfrm>
            <a:off x="1143000" y="304800"/>
            <a:ext cx="7416800" cy="962025"/>
          </a:xfrm>
          <a:prstGeom prst="rect">
            <a:avLst/>
          </a:prstGeom>
          <a:noFill/>
          <a:ln w="57150" cmpd="thickThin">
            <a:noFill/>
            <a:miter lim="800000"/>
            <a:headEnd/>
            <a:tailEnd/>
          </a:ln>
        </p:spPr>
        <p:txBody>
          <a:bodyPr wrap="none" lIns="90478" tIns="44445" rIns="90478" bIns="44445" anchor="ctr"/>
          <a:lstStyle/>
          <a:p>
            <a:pPr algn="ctr" eaLnBrk="0" hangingPunct="0"/>
            <a:r>
              <a:rPr lang="en-US" sz="2000" b="1" dirty="0"/>
              <a:t>DASAR PERTIMBANGAN PENGENAAN </a:t>
            </a:r>
            <a:r>
              <a:rPr lang="en-US" sz="2000" b="1" dirty="0" err="1"/>
              <a:t>PPn</a:t>
            </a:r>
            <a:r>
              <a:rPr lang="en-US" sz="2000" b="1" dirty="0"/>
              <a:t> BM</a:t>
            </a:r>
          </a:p>
          <a:p>
            <a:pPr algn="ctr" eaLnBrk="0" hangingPunct="0"/>
            <a:r>
              <a:rPr lang="en-US" sz="1600" b="1" dirty="0" err="1"/>
              <a:t>Penjelasan</a:t>
            </a:r>
            <a:r>
              <a:rPr lang="en-US" sz="1600" b="1" dirty="0"/>
              <a:t> Ps. 5 (1)</a:t>
            </a:r>
          </a:p>
        </p:txBody>
      </p:sp>
      <p:sp>
        <p:nvSpPr>
          <p:cNvPr id="55299" name="Text Box 7"/>
          <p:cNvSpPr txBox="1">
            <a:spLocks noChangeArrowheads="1"/>
          </p:cNvSpPr>
          <p:nvPr/>
        </p:nvSpPr>
        <p:spPr bwMode="auto">
          <a:xfrm>
            <a:off x="838200" y="2217738"/>
            <a:ext cx="7442200" cy="830262"/>
          </a:xfrm>
          <a:prstGeom prst="rect">
            <a:avLst/>
          </a:prstGeom>
          <a:noFill/>
          <a:ln w="3175">
            <a:solidFill>
              <a:schemeClr val="tx1"/>
            </a:solidFill>
            <a:miter lim="800000"/>
            <a:headEnd/>
            <a:tailEnd/>
          </a:ln>
        </p:spPr>
        <p:txBody>
          <a:bodyPr lIns="91430" tIns="45715" rIns="91430" bIns="45715"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1600" b="1"/>
              <a:t>PERLU KESEIMBANGAN PEMBEBANAN PAJAK ANTARA KONSUMEN YANG BERPENGHASILAN RENDAH DENGAN KONSUMEN YANG BERPENGHASILAN TINGGI</a:t>
            </a:r>
          </a:p>
        </p:txBody>
      </p:sp>
      <p:sp>
        <p:nvSpPr>
          <p:cNvPr id="55300" name="Text Box 8"/>
          <p:cNvSpPr txBox="1">
            <a:spLocks noChangeArrowheads="1"/>
          </p:cNvSpPr>
          <p:nvPr/>
        </p:nvSpPr>
        <p:spPr bwMode="auto">
          <a:xfrm>
            <a:off x="838200" y="3178175"/>
            <a:ext cx="7442200" cy="584200"/>
          </a:xfrm>
          <a:prstGeom prst="rect">
            <a:avLst/>
          </a:prstGeom>
          <a:noFill/>
          <a:ln w="3175">
            <a:solidFill>
              <a:schemeClr val="tx1"/>
            </a:solidFill>
            <a:miter lim="800000"/>
            <a:headEnd/>
            <a:tailEnd/>
          </a:ln>
        </p:spPr>
        <p:txBody>
          <a:bodyPr lIns="91430" tIns="45715" rIns="91430" bIns="45715"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1600" b="1"/>
              <a:t>PERLU ADANYA PENGENDALIAN POLA KONSUMSI ATAS BKP YANG TERGOLONG MEWAH</a:t>
            </a:r>
          </a:p>
        </p:txBody>
      </p:sp>
      <p:sp>
        <p:nvSpPr>
          <p:cNvPr id="55301" name="Text Box 9"/>
          <p:cNvSpPr txBox="1">
            <a:spLocks noChangeArrowheads="1"/>
          </p:cNvSpPr>
          <p:nvPr/>
        </p:nvSpPr>
        <p:spPr bwMode="auto">
          <a:xfrm>
            <a:off x="838200" y="3863975"/>
            <a:ext cx="7442200" cy="584200"/>
          </a:xfrm>
          <a:prstGeom prst="rect">
            <a:avLst/>
          </a:prstGeom>
          <a:noFill/>
          <a:ln w="3175">
            <a:solidFill>
              <a:schemeClr val="tx1"/>
            </a:solidFill>
            <a:miter lim="800000"/>
            <a:headEnd/>
            <a:tailEnd/>
          </a:ln>
        </p:spPr>
        <p:txBody>
          <a:bodyPr lIns="91430" tIns="45715" rIns="91430" bIns="45715"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1600" b="1"/>
              <a:t>PERLU ADANYA PERLINDUNGAN TERHADAP PRODUSEN KECIL ATAU TRADISIONAL</a:t>
            </a:r>
          </a:p>
        </p:txBody>
      </p:sp>
      <p:sp>
        <p:nvSpPr>
          <p:cNvPr id="55302" name="Text Box 10"/>
          <p:cNvSpPr txBox="1">
            <a:spLocks noChangeArrowheads="1"/>
          </p:cNvSpPr>
          <p:nvPr/>
        </p:nvSpPr>
        <p:spPr bwMode="auto">
          <a:xfrm>
            <a:off x="838200" y="4572000"/>
            <a:ext cx="7442200" cy="338138"/>
          </a:xfrm>
          <a:prstGeom prst="rect">
            <a:avLst/>
          </a:prstGeom>
          <a:noFill/>
          <a:ln w="3175">
            <a:solidFill>
              <a:schemeClr val="tx1"/>
            </a:solidFill>
            <a:miter lim="800000"/>
            <a:headEnd/>
            <a:tailEnd/>
          </a:ln>
        </p:spPr>
        <p:txBody>
          <a:bodyPr lIns="91430" tIns="45715" rIns="91430" bIns="45715"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1600" b="1"/>
              <a:t>PERLU UNTUK MENGAMANKAN PENERIMAAN NEGARA</a:t>
            </a:r>
          </a:p>
        </p:txBody>
      </p:sp>
    </p:spTree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ChangeArrowheads="1"/>
          </p:cNvSpPr>
          <p:nvPr/>
        </p:nvSpPr>
        <p:spPr bwMode="auto">
          <a:xfrm>
            <a:off x="711200" y="6229350"/>
            <a:ext cx="1828800" cy="5143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1430" tIns="45715" rIns="91430" bIns="45715" anchor="ctr"/>
          <a:lstStyle/>
          <a:p>
            <a:endParaRPr lang="id-ID"/>
          </a:p>
        </p:txBody>
      </p:sp>
      <p:sp>
        <p:nvSpPr>
          <p:cNvPr id="56323" name="Rectangle 4"/>
          <p:cNvSpPr>
            <a:spLocks noChangeArrowheads="1"/>
          </p:cNvSpPr>
          <p:nvPr/>
        </p:nvSpPr>
        <p:spPr bwMode="auto">
          <a:xfrm>
            <a:off x="711200" y="6229350"/>
            <a:ext cx="1828800" cy="5143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1430" tIns="45715" rIns="91430" bIns="45715" anchor="ctr"/>
          <a:lstStyle/>
          <a:p>
            <a:endParaRPr lang="id-ID"/>
          </a:p>
        </p:txBody>
      </p:sp>
      <p:sp>
        <p:nvSpPr>
          <p:cNvPr id="56324" name="Rectangle 5"/>
          <p:cNvSpPr>
            <a:spLocks noChangeArrowheads="1"/>
          </p:cNvSpPr>
          <p:nvPr/>
        </p:nvSpPr>
        <p:spPr bwMode="auto">
          <a:xfrm>
            <a:off x="3149600" y="5829300"/>
            <a:ext cx="2844800" cy="5143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1430" tIns="45715" rIns="91430" bIns="45715" anchor="ctr"/>
          <a:lstStyle/>
          <a:p>
            <a:endParaRPr lang="id-ID"/>
          </a:p>
        </p:txBody>
      </p:sp>
      <p:sp>
        <p:nvSpPr>
          <p:cNvPr id="56325" name="Rectangle 6"/>
          <p:cNvSpPr>
            <a:spLocks noChangeArrowheads="1"/>
          </p:cNvSpPr>
          <p:nvPr/>
        </p:nvSpPr>
        <p:spPr bwMode="auto">
          <a:xfrm>
            <a:off x="1524000" y="482600"/>
            <a:ext cx="6096000" cy="836613"/>
          </a:xfrm>
          <a:prstGeom prst="rect">
            <a:avLst/>
          </a:prstGeom>
          <a:noFill/>
          <a:ln w="57150" cmpd="thickThin">
            <a:noFill/>
            <a:miter lim="800000"/>
            <a:headEnd/>
            <a:tailEnd/>
          </a:ln>
        </p:spPr>
        <p:txBody>
          <a:bodyPr wrap="none" lIns="90478" tIns="44445" rIns="90478" bIns="44445" anchor="ctr"/>
          <a:lstStyle/>
          <a:p>
            <a:pPr algn="ctr" eaLnBrk="0" hangingPunct="0"/>
            <a:r>
              <a:rPr lang="en-US" sz="2800" b="1" dirty="0"/>
              <a:t>TARIF </a:t>
            </a:r>
            <a:r>
              <a:rPr lang="en-US" sz="2800" b="1" dirty="0" err="1"/>
              <a:t>PPn</a:t>
            </a:r>
            <a:r>
              <a:rPr lang="en-US" sz="2800" b="1" dirty="0"/>
              <a:t> BM</a:t>
            </a:r>
          </a:p>
          <a:p>
            <a:pPr algn="ctr" eaLnBrk="0" hangingPunct="0"/>
            <a:r>
              <a:rPr lang="en-US" sz="2000" b="1" dirty="0" err="1"/>
              <a:t>Pasal</a:t>
            </a:r>
            <a:r>
              <a:rPr lang="en-US" sz="2000" b="1" dirty="0"/>
              <a:t> 8</a:t>
            </a:r>
          </a:p>
        </p:txBody>
      </p:sp>
      <p:sp>
        <p:nvSpPr>
          <p:cNvPr id="56326" name="AutoShape 28"/>
          <p:cNvSpPr>
            <a:spLocks noChangeArrowheads="1"/>
          </p:cNvSpPr>
          <p:nvPr/>
        </p:nvSpPr>
        <p:spPr bwMode="auto">
          <a:xfrm>
            <a:off x="1790700" y="2819400"/>
            <a:ext cx="6057900" cy="838200"/>
          </a:xfrm>
          <a:prstGeom prst="roundRect">
            <a:avLst>
              <a:gd name="adj" fmla="val 12477"/>
            </a:avLst>
          </a:prstGeom>
          <a:noFill/>
          <a:ln w="3175">
            <a:solidFill>
              <a:schemeClr val="tx1"/>
            </a:solidFill>
            <a:round/>
            <a:headEnd/>
            <a:tailEnd/>
          </a:ln>
        </p:spPr>
        <p:txBody>
          <a:bodyPr wrap="none" lIns="90478" tIns="44445" rIns="90478" bIns="44445" anchor="ctr"/>
          <a:lstStyle/>
          <a:p>
            <a:pPr algn="ctr" eaLnBrk="0" hangingPunct="0"/>
            <a:r>
              <a:rPr lang="en-US" sz="2000" b="1"/>
              <a:t> ATAS  EKSPOR  BKP YG </a:t>
            </a:r>
          </a:p>
          <a:p>
            <a:pPr algn="ctr" eaLnBrk="0" hangingPunct="0"/>
            <a:r>
              <a:rPr lang="en-US" sz="2000" b="1"/>
              <a:t>TERGOLONG MEWAH  0%</a:t>
            </a:r>
          </a:p>
        </p:txBody>
      </p:sp>
      <p:sp>
        <p:nvSpPr>
          <p:cNvPr id="56327" name="AutoShape 29"/>
          <p:cNvSpPr>
            <a:spLocks noChangeArrowheads="1"/>
          </p:cNvSpPr>
          <p:nvPr/>
        </p:nvSpPr>
        <p:spPr bwMode="auto">
          <a:xfrm>
            <a:off x="1828800" y="1447800"/>
            <a:ext cx="5918200" cy="609600"/>
          </a:xfrm>
          <a:prstGeom prst="roundRect">
            <a:avLst>
              <a:gd name="adj" fmla="val 12477"/>
            </a:avLst>
          </a:prstGeom>
          <a:noFill/>
          <a:ln w="3175">
            <a:solidFill>
              <a:schemeClr val="tx1"/>
            </a:solidFill>
            <a:round/>
            <a:headEnd/>
            <a:tailEnd/>
          </a:ln>
        </p:spPr>
        <p:txBody>
          <a:bodyPr wrap="none" lIns="90478" tIns="44445" rIns="90478" bIns="44445" anchor="ctr"/>
          <a:lstStyle/>
          <a:p>
            <a:pPr algn="ctr" eaLnBrk="0" hangingPunct="0"/>
            <a:r>
              <a:rPr lang="en-US" sz="2000" b="1"/>
              <a:t>PALING RENDAH  10%</a:t>
            </a:r>
          </a:p>
        </p:txBody>
      </p:sp>
      <p:sp>
        <p:nvSpPr>
          <p:cNvPr id="56328" name="AutoShape 30"/>
          <p:cNvSpPr>
            <a:spLocks noChangeArrowheads="1"/>
          </p:cNvSpPr>
          <p:nvPr/>
        </p:nvSpPr>
        <p:spPr bwMode="auto">
          <a:xfrm>
            <a:off x="1828800" y="2133600"/>
            <a:ext cx="5918200" cy="619125"/>
          </a:xfrm>
          <a:prstGeom prst="roundRect">
            <a:avLst>
              <a:gd name="adj" fmla="val 12477"/>
            </a:avLst>
          </a:prstGeom>
          <a:noFill/>
          <a:ln w="3175">
            <a:solidFill>
              <a:schemeClr val="tx1"/>
            </a:solidFill>
            <a:round/>
            <a:headEnd/>
            <a:tailEnd/>
          </a:ln>
        </p:spPr>
        <p:txBody>
          <a:bodyPr wrap="none" lIns="90478" tIns="44445" rIns="90478" bIns="44445" anchor="ctr"/>
          <a:lstStyle/>
          <a:p>
            <a:pPr algn="ctr" eaLnBrk="0" hangingPunct="0"/>
            <a:r>
              <a:rPr lang="en-US" sz="2000" b="1"/>
              <a:t>PALING TINGGI  200 %</a:t>
            </a:r>
          </a:p>
        </p:txBody>
      </p:sp>
      <p:sp>
        <p:nvSpPr>
          <p:cNvPr id="56329" name="AutoShape 30"/>
          <p:cNvSpPr>
            <a:spLocks noChangeArrowheads="1"/>
          </p:cNvSpPr>
          <p:nvPr/>
        </p:nvSpPr>
        <p:spPr bwMode="auto">
          <a:xfrm>
            <a:off x="609600" y="3962400"/>
            <a:ext cx="7924800" cy="619125"/>
          </a:xfrm>
          <a:prstGeom prst="roundRect">
            <a:avLst>
              <a:gd name="adj" fmla="val 12477"/>
            </a:avLst>
          </a:prstGeom>
          <a:noFill/>
          <a:ln w="3175">
            <a:solidFill>
              <a:schemeClr val="tx1"/>
            </a:solidFill>
            <a:round/>
            <a:headEnd/>
            <a:tailEnd/>
          </a:ln>
        </p:spPr>
        <p:txBody>
          <a:bodyPr wrap="none" lIns="90478" tIns="44445" rIns="90478" bIns="44445" anchor="ctr"/>
          <a:lstStyle/>
          <a:p>
            <a:pPr algn="ctr" eaLnBrk="0" hangingPunct="0"/>
            <a:r>
              <a:rPr lang="en-US" sz="2400" b="1"/>
              <a:t>Menerapkan Prinsip Tarif Variatif</a:t>
            </a:r>
          </a:p>
        </p:txBody>
      </p:sp>
      <p:sp>
        <p:nvSpPr>
          <p:cNvPr id="56330" name="AutoShape 30"/>
          <p:cNvSpPr>
            <a:spLocks noChangeArrowheads="1"/>
          </p:cNvSpPr>
          <p:nvPr/>
        </p:nvSpPr>
        <p:spPr bwMode="auto">
          <a:xfrm>
            <a:off x="609600" y="4724400"/>
            <a:ext cx="7924800" cy="838200"/>
          </a:xfrm>
          <a:prstGeom prst="roundRect">
            <a:avLst>
              <a:gd name="adj" fmla="val 12477"/>
            </a:avLst>
          </a:prstGeom>
          <a:noFill/>
          <a:ln w="3175">
            <a:solidFill>
              <a:schemeClr val="tx1"/>
            </a:solidFill>
            <a:round/>
            <a:headEnd/>
            <a:tailEnd/>
          </a:ln>
        </p:spPr>
        <p:txBody>
          <a:bodyPr wrap="none" lIns="90478" tIns="44445" rIns="90478" bIns="44445" anchor="ctr"/>
          <a:lstStyle/>
          <a:p>
            <a:pPr algn="ctr" eaLnBrk="0" hangingPunct="0"/>
            <a:r>
              <a:rPr lang="en-US" sz="2400" b="1"/>
              <a:t>Golongan &amp; Tarif BKP yang tergolong mewah yang </a:t>
            </a:r>
          </a:p>
          <a:p>
            <a:pPr algn="ctr" eaLnBrk="0" hangingPunct="0"/>
            <a:r>
              <a:rPr lang="en-US" sz="2400" b="1"/>
              <a:t>dikenai PPnBM diatur dalam PP</a:t>
            </a:r>
          </a:p>
        </p:txBody>
      </p:sp>
      <p:sp>
        <p:nvSpPr>
          <p:cNvPr id="56331" name="AutoShape 30"/>
          <p:cNvSpPr>
            <a:spLocks noChangeArrowheads="1"/>
          </p:cNvSpPr>
          <p:nvPr/>
        </p:nvSpPr>
        <p:spPr bwMode="auto">
          <a:xfrm>
            <a:off x="609600" y="5715000"/>
            <a:ext cx="7924800" cy="619125"/>
          </a:xfrm>
          <a:prstGeom prst="roundRect">
            <a:avLst>
              <a:gd name="adj" fmla="val 12477"/>
            </a:avLst>
          </a:prstGeom>
          <a:noFill/>
          <a:ln w="3175">
            <a:solidFill>
              <a:schemeClr val="tx1"/>
            </a:solidFill>
            <a:round/>
            <a:headEnd/>
            <a:tailEnd/>
          </a:ln>
        </p:spPr>
        <p:txBody>
          <a:bodyPr wrap="none" lIns="90478" tIns="44445" rIns="90478" bIns="44445" anchor="ctr"/>
          <a:lstStyle/>
          <a:p>
            <a:pPr algn="ctr" eaLnBrk="0" hangingPunct="0"/>
            <a:r>
              <a:rPr lang="en-US" sz="2400" b="1"/>
              <a:t>Jenis Barang dikenai PPnBM diatur dg Permenkeu</a:t>
            </a:r>
          </a:p>
        </p:txBody>
      </p:sp>
    </p:spTree>
  </p:cSld>
  <p:clrMapOvr>
    <a:masterClrMapping/>
  </p:clrMapOvr>
  <p:transition spd="slow">
    <p:checker/>
    <p:sndAc>
      <p:endSnd/>
    </p:sndAc>
  </p:transition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Refer</a:t>
            </a:r>
            <a:r>
              <a:rPr lang="id-ID" dirty="0" smtClean="0"/>
              <a:t>e</a:t>
            </a:r>
            <a:r>
              <a:rPr lang="en-US" dirty="0" err="1" smtClean="0"/>
              <a:t>nsi</a:t>
            </a:r>
            <a:endParaRPr lang="en-US" dirty="0"/>
          </a:p>
        </p:txBody>
      </p:sp>
      <p:sp>
        <p:nvSpPr>
          <p:cNvPr id="145412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>
              <a:lnSpc>
                <a:spcPct val="150000"/>
              </a:lnSpc>
              <a:spcBef>
                <a:spcPts val="633"/>
              </a:spcBef>
              <a:buNone/>
            </a:pPr>
            <a:r>
              <a:rPr lang="en-US" sz="2400" dirty="0" err="1"/>
              <a:t>Fitriandi</a:t>
            </a:r>
            <a:r>
              <a:rPr lang="en-US" sz="2400" dirty="0"/>
              <a:t>, </a:t>
            </a:r>
            <a:r>
              <a:rPr lang="en-US" sz="2400" dirty="0" err="1"/>
              <a:t>Primandita</a:t>
            </a:r>
            <a:r>
              <a:rPr lang="en-US" sz="2400" dirty="0"/>
              <a:t> </a:t>
            </a:r>
            <a:r>
              <a:rPr lang="en-US" sz="2400" dirty="0" err="1"/>
              <a:t>dkk</a:t>
            </a:r>
            <a:r>
              <a:rPr lang="en-US" sz="2400" dirty="0"/>
              <a:t>. 2011. “</a:t>
            </a:r>
            <a:r>
              <a:rPr lang="en-US" sz="2400" dirty="0" err="1"/>
              <a:t>Kompilasi</a:t>
            </a:r>
            <a:r>
              <a:rPr lang="en-US" sz="2400" dirty="0"/>
              <a:t> </a:t>
            </a:r>
            <a:r>
              <a:rPr lang="en-US" sz="2400" dirty="0" err="1"/>
              <a:t>Undang</a:t>
            </a:r>
            <a:r>
              <a:rPr lang="en-US" sz="2400" dirty="0"/>
              <a:t> – </a:t>
            </a:r>
            <a:r>
              <a:rPr lang="en-US" sz="2400" dirty="0" err="1"/>
              <a:t>Undang</a:t>
            </a:r>
            <a:r>
              <a:rPr lang="en-US" sz="2400" dirty="0"/>
              <a:t> </a:t>
            </a:r>
            <a:r>
              <a:rPr lang="en-US" sz="2400" dirty="0" err="1"/>
              <a:t>Perpajakan</a:t>
            </a:r>
            <a:r>
              <a:rPr lang="en-US" sz="2400" dirty="0"/>
              <a:t> </a:t>
            </a:r>
            <a:r>
              <a:rPr lang="id-ID" sz="2400" dirty="0"/>
              <a:t>	</a:t>
            </a:r>
            <a:r>
              <a:rPr lang="en-US" sz="2400" dirty="0" err="1"/>
              <a:t>Terlengkap</a:t>
            </a:r>
            <a:r>
              <a:rPr lang="en-US" sz="2400" smtClean="0"/>
              <a:t>”. </a:t>
            </a:r>
            <a:r>
              <a:rPr lang="en-US" sz="2400" dirty="0"/>
              <a:t>Jakarta: </a:t>
            </a:r>
            <a:r>
              <a:rPr lang="en-US" sz="2400" dirty="0" err="1"/>
              <a:t>Penerbit</a:t>
            </a:r>
            <a:r>
              <a:rPr lang="en-US" sz="2400" dirty="0"/>
              <a:t> </a:t>
            </a:r>
            <a:r>
              <a:rPr lang="en-US" sz="2400" dirty="0" err="1"/>
              <a:t>Salemba</a:t>
            </a:r>
            <a:r>
              <a:rPr lang="en-US" sz="2400" dirty="0"/>
              <a:t> </a:t>
            </a:r>
            <a:r>
              <a:rPr lang="en-US" sz="2400" dirty="0" err="1"/>
              <a:t>Empat</a:t>
            </a:r>
            <a:r>
              <a:rPr lang="en-US" sz="2400" dirty="0"/>
              <a:t>.</a:t>
            </a:r>
          </a:p>
          <a:p>
            <a:pPr marL="0" indent="0">
              <a:lnSpc>
                <a:spcPct val="150000"/>
              </a:lnSpc>
              <a:spcBef>
                <a:spcPts val="633"/>
              </a:spcBef>
              <a:buNone/>
            </a:pPr>
            <a:r>
              <a:rPr lang="en-US" sz="2400" dirty="0" err="1"/>
              <a:t>Waluyo</a:t>
            </a:r>
            <a:r>
              <a:rPr lang="en-US" sz="2400" dirty="0"/>
              <a:t>. 2011. “</a:t>
            </a:r>
            <a:r>
              <a:rPr lang="en-US" sz="2400" dirty="0" err="1"/>
              <a:t>Perpajakan</a:t>
            </a:r>
            <a:r>
              <a:rPr lang="en-US" sz="2400" dirty="0"/>
              <a:t> Indonesia”. Jakarta: </a:t>
            </a:r>
            <a:r>
              <a:rPr lang="en-US" sz="2400" dirty="0" err="1"/>
              <a:t>Penerbit</a:t>
            </a:r>
            <a:r>
              <a:rPr lang="en-US" sz="2400" dirty="0"/>
              <a:t> </a:t>
            </a:r>
            <a:r>
              <a:rPr lang="en-US" sz="2400" dirty="0" err="1"/>
              <a:t>Salemba</a:t>
            </a:r>
            <a:r>
              <a:rPr lang="en-US" sz="2400" dirty="0"/>
              <a:t> </a:t>
            </a:r>
            <a:r>
              <a:rPr lang="en-US" sz="2400" dirty="0" err="1"/>
              <a:t>Empat</a:t>
            </a:r>
            <a:r>
              <a:rPr lang="en-US" sz="2400" dirty="0"/>
              <a:t>. </a:t>
            </a:r>
            <a:endParaRPr lang="id-ID" sz="2400" dirty="0"/>
          </a:p>
          <a:p>
            <a:pPr marL="0" indent="0">
              <a:lnSpc>
                <a:spcPct val="150000"/>
              </a:lnSpc>
              <a:spcBef>
                <a:spcPts val="633"/>
              </a:spcBef>
              <a:buNone/>
            </a:pPr>
            <a:endParaRPr lang="id-ID" sz="2400" dirty="0"/>
          </a:p>
          <a:p>
            <a:pPr marL="0" indent="0">
              <a:buNone/>
            </a:pPr>
            <a:r>
              <a:rPr lang="id-ID" sz="2400" dirty="0"/>
              <a:t>Slide by : </a:t>
            </a:r>
            <a:r>
              <a:rPr lang="en-US" sz="2400" dirty="0" err="1"/>
              <a:t>Dwi</a:t>
            </a:r>
            <a:r>
              <a:rPr lang="en-US" sz="2400" dirty="0"/>
              <a:t> </a:t>
            </a:r>
            <a:r>
              <a:rPr lang="en-US" sz="2400" dirty="0" err="1"/>
              <a:t>Martani</a:t>
            </a:r>
            <a:r>
              <a:rPr lang="id-ID" sz="2400" dirty="0"/>
              <a:t>, Jayu Pramudya. </a:t>
            </a:r>
            <a:r>
              <a:rPr lang="en-US" sz="2400" dirty="0" err="1"/>
              <a:t>Departemen</a:t>
            </a:r>
            <a:r>
              <a:rPr lang="en-US" sz="2400" dirty="0"/>
              <a:t> </a:t>
            </a:r>
            <a:r>
              <a:rPr lang="en-US" sz="2400" dirty="0" err="1"/>
              <a:t>Akuntansi</a:t>
            </a:r>
            <a:r>
              <a:rPr lang="en-US" sz="2400" dirty="0"/>
              <a:t> FEUI</a:t>
            </a:r>
            <a:endParaRPr lang="id-ID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10400" y="6400800"/>
            <a:ext cx="2133600" cy="320675"/>
          </a:xfrm>
          <a:prstGeom prst="rect">
            <a:avLst/>
          </a:prstGeom>
        </p:spPr>
        <p:txBody>
          <a:bodyPr/>
          <a:lstStyle/>
          <a:p>
            <a:fld id="{C8917DDB-6779-4320-89F1-0A441ABEDE43}" type="slidenum">
              <a:rPr lang="en-US" smtClean="0">
                <a:solidFill>
                  <a:prstClr val="black"/>
                </a:solidFill>
              </a:rPr>
              <a:pPr/>
              <a:t>45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74215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randomBar dir="vert"/>
      </p:transition>
    </mc:Choice>
    <mc:Fallback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2FC757BF-EC1A-4D64-BE2A-992D8DC1CC7E}" type="slidenum">
              <a:rPr lang="en-US">
                <a:latin typeface="Arial" charset="0"/>
              </a:rPr>
              <a:pPr/>
              <a:t>46</a:t>
            </a:fld>
            <a:endParaRPr lang="en-US">
              <a:latin typeface="Arial" charset="0"/>
            </a:endParaRPr>
          </a:p>
        </p:txBody>
      </p:sp>
      <p:sp>
        <p:nvSpPr>
          <p:cNvPr id="57347" name="Subtitle 5"/>
          <p:cNvSpPr>
            <a:spLocks noGrp="1"/>
          </p:cNvSpPr>
          <p:nvPr>
            <p:ph type="subTitle" idx="1"/>
          </p:nvPr>
        </p:nvSpPr>
        <p:spPr>
          <a:xfrm>
            <a:off x="1833563" y="2743200"/>
            <a:ext cx="5475287" cy="381000"/>
          </a:xfrm>
        </p:spPr>
        <p:txBody>
          <a:bodyPr/>
          <a:lstStyle/>
          <a:p>
            <a:r>
              <a:rPr lang="en-US" b="1" smtClean="0"/>
              <a:t>Nurrohman Harimulyono, SE., M.Si</a:t>
            </a:r>
            <a:endParaRPr lang="id-ID" b="1" smtClean="0"/>
          </a:p>
          <a:p>
            <a:r>
              <a:rPr lang="en-US" b="1" smtClean="0"/>
              <a:t>Jurusan</a:t>
            </a:r>
            <a:r>
              <a:rPr lang="id-ID" b="1" smtClean="0"/>
              <a:t> Akuntansi </a:t>
            </a:r>
            <a:r>
              <a:rPr lang="en-US" b="1" smtClean="0"/>
              <a:t>STIE Al-Anwar Mojokerto</a:t>
            </a:r>
            <a:endParaRPr lang="id-ID" b="1" smtClean="0"/>
          </a:p>
          <a:p>
            <a:r>
              <a:rPr lang="en-US" b="1" smtClean="0">
                <a:hlinkClick r:id="rId2"/>
              </a:rPr>
              <a:t>Nurrohman_h@yahoo.co</a:t>
            </a:r>
            <a:r>
              <a:rPr lang="id-ID" b="1" smtClean="0">
                <a:hlinkClick r:id="rId2"/>
              </a:rPr>
              <a:t>.id</a:t>
            </a:r>
            <a:r>
              <a:rPr lang="id-ID" b="1" smtClean="0"/>
              <a:t> atau </a:t>
            </a:r>
            <a:r>
              <a:rPr lang="en-US" b="1" smtClean="0">
                <a:hlinkClick r:id="rId3"/>
              </a:rPr>
              <a:t>nurrohman.hm</a:t>
            </a:r>
            <a:r>
              <a:rPr lang="id-ID" b="1" smtClean="0">
                <a:hlinkClick r:id="rId3"/>
              </a:rPr>
              <a:t>@</a:t>
            </a:r>
            <a:r>
              <a:rPr lang="en-US" b="1" smtClean="0">
                <a:hlinkClick r:id="rId3"/>
              </a:rPr>
              <a:t>gmail</a:t>
            </a:r>
            <a:r>
              <a:rPr lang="id-ID" b="1" smtClean="0">
                <a:hlinkClick r:id="rId3"/>
              </a:rPr>
              <a:t>.com</a:t>
            </a:r>
            <a:endParaRPr lang="id-ID" b="1" smtClean="0"/>
          </a:p>
          <a:p>
            <a:r>
              <a:rPr lang="en-US" b="1" smtClean="0"/>
              <a:t>081252539200/ 0321-7292600</a:t>
            </a:r>
          </a:p>
          <a:p>
            <a:endParaRPr lang="en-US" smtClean="0"/>
          </a:p>
        </p:txBody>
      </p:sp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528638" y="1643063"/>
            <a:ext cx="8077200" cy="682625"/>
          </a:xfrm>
        </p:spPr>
        <p:txBody>
          <a:bodyPr/>
          <a:lstStyle/>
          <a:p>
            <a:pPr>
              <a:defRPr/>
            </a:pPr>
            <a:r>
              <a:rPr lang="en-US" dirty="0" err="1" smtClean="0"/>
              <a:t>Terima</a:t>
            </a:r>
            <a:r>
              <a:rPr lang="en-US" dirty="0" smtClean="0"/>
              <a:t> </a:t>
            </a:r>
            <a:r>
              <a:rPr lang="en-US" dirty="0" err="1" smtClean="0"/>
              <a:t>Kasih</a:t>
            </a:r>
            <a:endParaRPr lang="en-US" dirty="0"/>
          </a:p>
        </p:txBody>
      </p:sp>
    </p:spTree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erpajakan">
  <a:themeElements>
    <a:clrScheme name="Civic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Two Cent">
      <a:majorFont>
        <a:latin typeface="Tw Cen MT Condensed Extra Bold"/>
        <a:ea typeface=""/>
        <a:cs typeface=""/>
      </a:majorFont>
      <a:minorFont>
        <a:latin typeface="Tw Cen MT Condensed"/>
        <a:ea typeface=""/>
        <a:cs typeface=""/>
      </a:minorFont>
    </a:fontScheme>
    <a:fmtScheme name="Metro">
      <a:fillStyleLst>
        <a:solidFill>
          <a:schemeClr val="phClr"/>
        </a:solidFill>
        <a:gradFill rotWithShape="1">
          <a:gsLst>
            <a:gs pos="0">
              <a:schemeClr val="phClr">
                <a:tint val="25000"/>
                <a:satMod val="125000"/>
              </a:schemeClr>
            </a:gs>
            <a:gs pos="40000">
              <a:schemeClr val="phClr">
                <a:tint val="55000"/>
                <a:satMod val="130000"/>
              </a:schemeClr>
            </a:gs>
            <a:gs pos="50000">
              <a:schemeClr val="phClr">
                <a:tint val="59000"/>
                <a:satMod val="130000"/>
              </a:schemeClr>
            </a:gs>
            <a:gs pos="65000">
              <a:schemeClr val="phClr">
                <a:tint val="55000"/>
                <a:satMod val="130000"/>
              </a:schemeClr>
            </a:gs>
            <a:gs pos="100000">
              <a:schemeClr val="phClr">
                <a:tint val="20000"/>
                <a:satMod val="12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48000"/>
                <a:satMod val="138000"/>
              </a:schemeClr>
            </a:gs>
            <a:gs pos="25000">
              <a:schemeClr val="phClr">
                <a:tint val="85000"/>
              </a:schemeClr>
            </a:gs>
            <a:gs pos="40000">
              <a:schemeClr val="phClr">
                <a:tint val="92000"/>
              </a:schemeClr>
            </a:gs>
            <a:gs pos="50000">
              <a:schemeClr val="phClr">
                <a:tint val="93000"/>
              </a:schemeClr>
            </a:gs>
            <a:gs pos="60000">
              <a:schemeClr val="phClr">
                <a:tint val="92000"/>
              </a:schemeClr>
            </a:gs>
            <a:gs pos="75000">
              <a:schemeClr val="phClr">
                <a:tint val="83000"/>
                <a:satMod val="108000"/>
              </a:schemeClr>
            </a:gs>
            <a:gs pos="100000">
              <a:schemeClr val="phClr">
                <a:tint val="48000"/>
                <a:satMod val="150000"/>
              </a:schemeClr>
            </a:gs>
          </a:gsLst>
          <a:lin ang="5400000" scaled="0"/>
        </a:gradFill>
      </a:fillStyleLst>
      <a:lnStyleLst>
        <a:ln w="12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</a:effectStyle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>
            <a:bevelT w="0" h="0"/>
            <a:contourClr>
              <a:schemeClr val="phClr">
                <a:tint val="70000"/>
              </a:schemeClr>
            </a:contourClr>
          </a:sp3d>
        </a:effectStyle>
        <a:effectStyle>
          <a:effectLst>
            <a:glow rad="101500">
              <a:schemeClr val="phClr">
                <a:alpha val="42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glow" dir="t">
              <a:rot lat="0" lon="0" rev="4800000"/>
            </a:lightRig>
          </a:scene3d>
          <a:sp3d prstMaterial="powder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Office Theme 1">
        <a:dk1>
          <a:srgbClr val="000000"/>
        </a:dk1>
        <a:lt1>
          <a:srgbClr val="FFFFFF"/>
        </a:lt1>
        <a:dk2>
          <a:srgbClr val="000066"/>
        </a:dk2>
        <a:lt2>
          <a:srgbClr val="969696"/>
        </a:lt2>
        <a:accent1>
          <a:srgbClr val="6F4EE6"/>
        </a:accent1>
        <a:accent2>
          <a:srgbClr val="69BFF9"/>
        </a:accent2>
        <a:accent3>
          <a:srgbClr val="FFFFFF"/>
        </a:accent3>
        <a:accent4>
          <a:srgbClr val="000000"/>
        </a:accent4>
        <a:accent5>
          <a:srgbClr val="BBB2F0"/>
        </a:accent5>
        <a:accent6>
          <a:srgbClr val="5EADE2"/>
        </a:accent6>
        <a:hlink>
          <a:srgbClr val="D17FB6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165E86"/>
        </a:dk2>
        <a:lt2>
          <a:srgbClr val="969696"/>
        </a:lt2>
        <a:accent1>
          <a:srgbClr val="33C5A9"/>
        </a:accent1>
        <a:accent2>
          <a:srgbClr val="90DE88"/>
        </a:accent2>
        <a:accent3>
          <a:srgbClr val="FFFFFF"/>
        </a:accent3>
        <a:accent4>
          <a:srgbClr val="000000"/>
        </a:accent4>
        <a:accent5>
          <a:srgbClr val="ADDFD1"/>
        </a:accent5>
        <a:accent6>
          <a:srgbClr val="82C97B"/>
        </a:accent6>
        <a:hlink>
          <a:srgbClr val="7D96D3"/>
        </a:hlink>
        <a:folHlink>
          <a:srgbClr val="DEDB7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FF"/>
        </a:lt1>
        <a:dk2>
          <a:srgbClr val="37399B"/>
        </a:dk2>
        <a:lt2>
          <a:srgbClr val="C0C0C0"/>
        </a:lt2>
        <a:accent1>
          <a:srgbClr val="699DE9"/>
        </a:accent1>
        <a:accent2>
          <a:srgbClr val="EFB049"/>
        </a:accent2>
        <a:accent3>
          <a:srgbClr val="FFFFFF"/>
        </a:accent3>
        <a:accent4>
          <a:srgbClr val="000000"/>
        </a:accent4>
        <a:accent5>
          <a:srgbClr val="B9CCF2"/>
        </a:accent5>
        <a:accent6>
          <a:srgbClr val="D99F41"/>
        </a:accent6>
        <a:hlink>
          <a:srgbClr val="7476DC"/>
        </a:hlink>
        <a:folHlink>
          <a:srgbClr val="9AC664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1053</TotalTime>
  <Words>3169</Words>
  <Application>Microsoft Office PowerPoint</Application>
  <PresentationFormat>On-screen Show (4:3)</PresentationFormat>
  <Paragraphs>473</Paragraphs>
  <Slides>46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46</vt:i4>
      </vt:variant>
    </vt:vector>
  </HeadingPairs>
  <TitlesOfParts>
    <vt:vector size="53" baseType="lpstr">
      <vt:lpstr>Arial</vt:lpstr>
      <vt:lpstr>Arial Narrow</vt:lpstr>
      <vt:lpstr>Tahoma</vt:lpstr>
      <vt:lpstr>Tw Cen MT Condensed</vt:lpstr>
      <vt:lpstr>Tw Cen MT Condensed Extra Bold</vt:lpstr>
      <vt:lpstr>Wingdings</vt:lpstr>
      <vt:lpstr>Perpajakan</vt:lpstr>
      <vt:lpstr>Slide 8 PPN &amp; PPnBM</vt:lpstr>
      <vt:lpstr>DASAR HUKUM</vt:lpstr>
      <vt:lpstr>Pengertian </vt:lpstr>
      <vt:lpstr>PowerPoint Presentation</vt:lpstr>
      <vt:lpstr>BKP &amp; JKP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SYARAT PENGENAAN PPN</vt:lpstr>
      <vt:lpstr>TARIF PAJAK</vt:lpstr>
      <vt:lpstr>PowerPoint Presentation</vt:lpstr>
      <vt:lpstr>PowerPoint Presentation</vt:lpstr>
      <vt:lpstr>MEKANISME PENGHITUNGAN PPN</vt:lpstr>
      <vt:lpstr>MEKANISME NILAI LAIN  (75/PMK.03/2010)</vt:lpstr>
      <vt:lpstr>MEKANISME PENGKREDITAN PM</vt:lpstr>
      <vt:lpstr>USAHA MOBIL BEKAS DAN EMAS PERHIASAN (PMK 79/PMK.03/2010)</vt:lpstr>
      <vt:lpstr>OMZET S.D. 1.8 M (PMK 74/PMK.03/2010)</vt:lpstr>
      <vt:lpstr>MEKANISME UMUM PK -PM</vt:lpstr>
      <vt:lpstr>PowerPoint Presentation</vt:lpstr>
      <vt:lpstr>PowerPoint Presentation</vt:lpstr>
      <vt:lpstr>PowerPoint Presentation</vt:lpstr>
      <vt:lpstr>Contoh :</vt:lpstr>
      <vt:lpstr>PowerPoint Presentation</vt:lpstr>
      <vt:lpstr>PowerPoint Presentation</vt:lpstr>
      <vt:lpstr>FAKTUR PAJAK</vt:lpstr>
      <vt:lpstr>FAKTUR PAJAK</vt:lpstr>
      <vt:lpstr>SAAT PEMBUATAN FAKTUR PAJAK</vt:lpstr>
      <vt:lpstr>KETENTUAN PEMBUATAN FAKTUR PAJAK</vt:lpstr>
      <vt:lpstr>KETENTUAN PEMBUATAN FAKTUR PAJAK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Referensi</vt:lpstr>
      <vt:lpstr>Terima Kasih</vt:lpstr>
    </vt:vector>
  </TitlesOfParts>
  <Company>unair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SEJARAH</dc:title>
  <dc:creator>yudi</dc:creator>
  <cp:lastModifiedBy>Naufal Nathan</cp:lastModifiedBy>
  <cp:revision>123</cp:revision>
  <dcterms:created xsi:type="dcterms:W3CDTF">2008-08-24T10:01:27Z</dcterms:created>
  <dcterms:modified xsi:type="dcterms:W3CDTF">2018-02-04T14:36:57Z</dcterms:modified>
</cp:coreProperties>
</file>