
<file path=[Content_Types].xml><?xml version="1.0" encoding="utf-8"?>
<Types xmlns="http://schemas.openxmlformats.org/package/2006/content-types"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8"/>
  </p:handoutMasterIdLst>
  <p:sldIdLst>
    <p:sldId id="256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3" r:id="rId26"/>
    <p:sldId id="314" r:id="rId27"/>
  </p:sldIdLst>
  <p:sldSz cx="9144000" cy="6858000" type="screen4x3"/>
  <p:notesSz cx="6858000" cy="973455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3CC33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372AD-9121-4063-B7BB-37BA27BF6978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FD1A5-E26A-45AA-A4C2-01D03FAAD15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1200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803B396-B2E5-4962-9454-D49F8AFBA8F7}" type="datetimeFigureOut">
              <a:rPr lang="id-ID" smtClean="0"/>
              <a:pPr/>
              <a:t>14/03/2017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31374E9-E33C-42BC-8D12-449CF6FC5CE6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1979712" y="1579895"/>
            <a:ext cx="540295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6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Teori</a:t>
            </a:r>
            <a:r>
              <a:rPr lang="en-US" sz="6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Akuntansi</a:t>
            </a:r>
            <a:endParaRPr lang="id-ID" sz="60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id-ID" sz="6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(Pengantar)</a:t>
            </a:r>
            <a:endParaRPr lang="en-US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087289" y="5000636"/>
            <a:ext cx="68039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d-ID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By: Inuk Wahyuni Istiqomah, SE., M.Si., Ak.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CA.</a:t>
            </a:r>
            <a:endParaRPr lang="id-ID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Prodi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Akuntansi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d-ID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STIE </a:t>
            </a:r>
            <a:r>
              <a:rPr lang="id-ID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Al-Anwar Mojokerto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502562" y="332656"/>
            <a:ext cx="20393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Materi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1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D9CCC-B7F9-45B3-99AD-E3817BB7E1B5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00760" y="6286520"/>
            <a:ext cx="2895600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A04D4BEC-DC4B-4273-A23B-7205528D0299}" type="slidenum">
              <a:rPr lang="en-US" sz="1600">
                <a:solidFill>
                  <a:srgbClr val="FFCC00"/>
                </a:solidFill>
              </a:rPr>
              <a:pPr/>
              <a:t>2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357158" y="785794"/>
            <a:ext cx="8491538" cy="107721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 err="1" smtClean="0"/>
              <a:t>Taksonomi</a:t>
            </a:r>
            <a:r>
              <a:rPr lang="id-ID" sz="3200" dirty="0" smtClean="0"/>
              <a:t> (pembagian keilmuan)</a:t>
            </a:r>
            <a:r>
              <a:rPr lang="en-US" sz="3200" dirty="0" smtClean="0"/>
              <a:t> </a:t>
            </a:r>
            <a:r>
              <a:rPr lang="en-US" sz="3200" dirty="0" err="1"/>
              <a:t>Bidang</a:t>
            </a:r>
            <a:r>
              <a:rPr lang="en-US" sz="3200" dirty="0"/>
              <a:t> </a:t>
            </a:r>
            <a:r>
              <a:rPr lang="en-US" sz="3200" dirty="0" err="1"/>
              <a:t>Akuntansi</a:t>
            </a:r>
            <a:endParaRPr lang="en-US" sz="3200" dirty="0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24200" y="2057400"/>
            <a:ext cx="3305188" cy="2133600"/>
          </a:xfrm>
          <a:solidFill>
            <a:srgbClr val="92D05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dirty="0" err="1">
                <a:solidFill>
                  <a:srgbClr val="002060"/>
                </a:solidFill>
              </a:rPr>
              <a:t>Seni</a:t>
            </a:r>
            <a:r>
              <a:rPr lang="en-US" sz="3600" dirty="0">
                <a:solidFill>
                  <a:srgbClr val="002060"/>
                </a:solidFill>
              </a:rPr>
              <a:t>?</a:t>
            </a:r>
          </a:p>
          <a:p>
            <a:r>
              <a:rPr lang="en-US" sz="3600" dirty="0" err="1">
                <a:solidFill>
                  <a:srgbClr val="002060"/>
                </a:solidFill>
              </a:rPr>
              <a:t>Sains</a:t>
            </a:r>
            <a:r>
              <a:rPr lang="en-US" sz="3600" dirty="0">
                <a:solidFill>
                  <a:srgbClr val="002060"/>
                </a:solidFill>
              </a:rPr>
              <a:t>?</a:t>
            </a:r>
          </a:p>
          <a:p>
            <a:r>
              <a:rPr lang="en-US" sz="3600" dirty="0" err="1">
                <a:solidFill>
                  <a:srgbClr val="002060"/>
                </a:solidFill>
              </a:rPr>
              <a:t>Teknologi</a:t>
            </a:r>
            <a:r>
              <a:rPr lang="en-US" sz="3600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500034" y="4643446"/>
            <a:ext cx="8093075" cy="1200329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/>
              <a:t>Penempatan</a:t>
            </a:r>
            <a:r>
              <a:rPr lang="en-US" sz="2400" dirty="0"/>
              <a:t> </a:t>
            </a:r>
            <a:r>
              <a:rPr lang="en-US" sz="2400" dirty="0" err="1"/>
              <a:t>seperangkat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salah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kategori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karakteristik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.</a:t>
            </a:r>
            <a:endParaRPr lang="en-GB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C58C-52CC-4072-8CC9-D8BF574EF8BC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00760" y="6286520"/>
            <a:ext cx="2895600" cy="365125"/>
          </a:xfrm>
        </p:spPr>
        <p:txBody>
          <a:bodyPr/>
          <a:lstStyle/>
          <a:p>
            <a:fld id="{FC176B3F-FFF6-485F-8ECC-DCF07E3B7081}" type="slidenum">
              <a:rPr lang="en-US" sz="1600" smtClean="0">
                <a:solidFill>
                  <a:srgbClr val="FFCC00"/>
                </a:solidFill>
              </a:rPr>
              <a:pPr/>
              <a:t>3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571472" y="1428736"/>
            <a:ext cx="8267728" cy="48320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Keterampilan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mengerjakan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sesuatu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menerapkan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suatu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konsep</a:t>
            </a:r>
            <a:r>
              <a:rPr lang="en-US" sz="2800" dirty="0">
                <a:solidFill>
                  <a:schemeClr val="bg1"/>
                </a:solidFill>
              </a:rPr>
              <a:t>/</a:t>
            </a:r>
            <a:r>
              <a:rPr lang="en-US" sz="2800" dirty="0" err="1">
                <a:solidFill>
                  <a:schemeClr val="bg1"/>
                </a:solidFill>
              </a:rPr>
              <a:t>pengetahuan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memerlukan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perasaan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intuisi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pengalaman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bakat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pertimbangan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(judgment</a:t>
            </a:r>
            <a:r>
              <a:rPr lang="en-US" sz="2800" dirty="0">
                <a:solidFill>
                  <a:schemeClr val="bg1"/>
                </a:solidFill>
              </a:rPr>
              <a:t>).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Keahlian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pengalaman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memilih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perlakuan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terbaik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dalam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rangka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mencapai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suatu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tujuan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 (moral, </a:t>
            </a:r>
            <a:r>
              <a:rPr lang="en-US" sz="2800" dirty="0" err="1">
                <a:solidFill>
                  <a:schemeClr val="bg1"/>
                </a:solidFill>
              </a:rPr>
              <a:t>ekonomik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sosial</a:t>
            </a:r>
            <a:r>
              <a:rPr lang="en-US" sz="2800" dirty="0">
                <a:solidFill>
                  <a:schemeClr val="bg1"/>
                </a:solidFill>
              </a:rPr>
              <a:t>) </a:t>
            </a:r>
            <a:r>
              <a:rPr lang="en-US" sz="2800" dirty="0" err="1">
                <a:solidFill>
                  <a:schemeClr val="bg1"/>
                </a:solidFill>
              </a:rPr>
              <a:t>menjadi</a:t>
            </a:r>
            <a:r>
              <a:rPr lang="en-US" sz="2800" dirty="0">
                <a:solidFill>
                  <a:schemeClr val="bg1"/>
                </a:solidFill>
              </a:rPr>
              <a:t> basis </a:t>
            </a:r>
            <a:r>
              <a:rPr lang="en-US" sz="2800" dirty="0" err="1">
                <a:solidFill>
                  <a:schemeClr val="bg1"/>
                </a:solidFill>
              </a:rPr>
              <a:t>pertimbangan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48" y="285728"/>
            <a:ext cx="7896252" cy="857272"/>
          </a:xfrm>
          <a:solidFill>
            <a:schemeClr val="accent1">
              <a:lumMod val="60000"/>
              <a:lumOff val="40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609600" indent="-609600" algn="ctr">
              <a:buFontTx/>
              <a:buNone/>
            </a:pPr>
            <a:r>
              <a:rPr lang="en-US" sz="4400" dirty="0" err="1">
                <a:solidFill>
                  <a:schemeClr val="bg1"/>
                </a:solidFill>
              </a:rPr>
              <a:t>Seni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7DF2-420C-4120-8E4F-436B81C29DFA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857884" y="6286520"/>
            <a:ext cx="2895600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C0D416CB-7091-4E81-B598-56D19F674302}" type="slidenum">
              <a:rPr lang="en-US" sz="1600">
                <a:solidFill>
                  <a:srgbClr val="FFCC00"/>
                </a:solidFill>
              </a:rPr>
              <a:pPr/>
              <a:t>4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428596" y="1357298"/>
            <a:ext cx="8486804" cy="501675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err="1"/>
              <a:t>Akuntansi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bidang</a:t>
            </a:r>
            <a:r>
              <a:rPr lang="en-US" sz="3200" dirty="0"/>
              <a:t> </a:t>
            </a:r>
            <a:r>
              <a:rPr lang="en-US" sz="3200" dirty="0" err="1"/>
              <a:t>pengetahuan</a:t>
            </a:r>
            <a:r>
              <a:rPr lang="en-US" sz="3200" dirty="0"/>
              <a:t> </a:t>
            </a:r>
            <a:r>
              <a:rPr lang="en-US" sz="3200" dirty="0" err="1"/>
              <a:t>keterampilan</a:t>
            </a:r>
            <a:r>
              <a:rPr lang="en-US" sz="3200" dirty="0"/>
              <a:t>, </a:t>
            </a:r>
            <a:r>
              <a:rPr lang="en-US" sz="3200" dirty="0" err="1"/>
              <a:t>keahlian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kerajinan</a:t>
            </a:r>
            <a:r>
              <a:rPr lang="en-US" sz="3200" dirty="0"/>
              <a:t> yang </a:t>
            </a:r>
            <a:r>
              <a:rPr lang="en-US" sz="3200" dirty="0" err="1"/>
              <a:t>menuntut</a:t>
            </a:r>
            <a:r>
              <a:rPr lang="en-US" sz="3200" dirty="0"/>
              <a:t> </a:t>
            </a:r>
            <a:r>
              <a:rPr lang="en-US" sz="3200" dirty="0" err="1"/>
              <a:t>praktik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menguasainya</a:t>
            </a:r>
            <a:r>
              <a:rPr lang="en-US" sz="3200" dirty="0"/>
              <a:t>.</a:t>
            </a:r>
          </a:p>
          <a:p>
            <a:endParaRPr lang="en-US" sz="3200" dirty="0"/>
          </a:p>
          <a:p>
            <a:r>
              <a:rPr lang="en-US" sz="3200" dirty="0" err="1"/>
              <a:t>Akuntansi</a:t>
            </a:r>
            <a:r>
              <a:rPr lang="en-US" sz="3200" dirty="0"/>
              <a:t> </a:t>
            </a:r>
            <a:r>
              <a:rPr lang="en-US" sz="3200" dirty="0" err="1"/>
              <a:t>menuntut</a:t>
            </a:r>
            <a:r>
              <a:rPr lang="en-US" sz="3200" dirty="0"/>
              <a:t> </a:t>
            </a:r>
            <a:r>
              <a:rPr lang="en-US" sz="3200" dirty="0" err="1"/>
              <a:t>pertimbangan</a:t>
            </a:r>
            <a:r>
              <a:rPr lang="en-US" sz="3200" dirty="0"/>
              <a:t> </a:t>
            </a:r>
            <a:r>
              <a:rPr lang="en-US" sz="3200" i="1" dirty="0"/>
              <a:t>(judgment)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penerapannya</a:t>
            </a:r>
            <a:r>
              <a:rPr lang="en-US" sz="3200" dirty="0"/>
              <a:t>.</a:t>
            </a:r>
          </a:p>
          <a:p>
            <a:endParaRPr lang="en-US" sz="3200" dirty="0"/>
          </a:p>
          <a:p>
            <a:r>
              <a:rPr lang="en-US" sz="3200" dirty="0" err="1"/>
              <a:t>Pertimbangan</a:t>
            </a:r>
            <a:r>
              <a:rPr lang="en-US" sz="3200" dirty="0"/>
              <a:t> </a:t>
            </a:r>
            <a:r>
              <a:rPr lang="en-US" sz="3200" dirty="0" err="1"/>
              <a:t>harus</a:t>
            </a:r>
            <a:r>
              <a:rPr lang="en-US" sz="3200" dirty="0"/>
              <a:t> </a:t>
            </a:r>
            <a:r>
              <a:rPr lang="en-US" sz="3200" dirty="0" err="1"/>
              <a:t>dituntun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pengalaman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pengetahuan</a:t>
            </a:r>
            <a:r>
              <a:rPr lang="en-US" sz="3200" dirty="0"/>
              <a:t> (</a:t>
            </a:r>
            <a:r>
              <a:rPr lang="en-US" sz="3200" dirty="0" err="1" smtClean="0"/>
              <a:t>profesionalisme</a:t>
            </a:r>
            <a:r>
              <a:rPr lang="en-US" sz="3200" dirty="0" smtClean="0"/>
              <a:t>).</a:t>
            </a:r>
            <a:endParaRPr lang="en-US" sz="3200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58" y="357166"/>
            <a:ext cx="5857916" cy="773134"/>
          </a:xfrm>
          <a:solidFill>
            <a:schemeClr val="bg2">
              <a:lumMod val="60000"/>
              <a:lumOff val="40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dirty="0" err="1"/>
              <a:t>Akuntansi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Seni</a:t>
            </a:r>
            <a:r>
              <a:rPr lang="en-US" sz="3600" dirty="0"/>
              <a:t>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41D37-8E40-4672-87A6-4E31412EE733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72198" y="6286520"/>
            <a:ext cx="2895600" cy="365125"/>
          </a:xfrm>
        </p:spPr>
        <p:txBody>
          <a:bodyPr/>
          <a:lstStyle/>
          <a:p>
            <a:fld id="{BAB713E5-798D-4C1F-825B-CC2F309069C2}" type="slidenum">
              <a:rPr lang="en-US" sz="1600" smtClean="0">
                <a:solidFill>
                  <a:srgbClr val="FFCC00"/>
                </a:solidFill>
              </a:rPr>
              <a:pPr/>
              <a:t>5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428596" y="1428736"/>
            <a:ext cx="8410604" cy="48936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Pengetahuan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menjelaskan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meramalkan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gejala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alam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sosial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seperti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apa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metoda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ilmiah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Menguji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menetapkan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kebenaran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penjelasan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pernyataan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tentang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suatu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masalah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Bebas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(value-free).</a:t>
            </a:r>
          </a:p>
          <a:p>
            <a:endParaRPr lang="en-US" sz="2000" i="1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Karakteristik</a:t>
            </a:r>
            <a:r>
              <a:rPr lang="en-US" sz="2800" dirty="0">
                <a:solidFill>
                  <a:schemeClr val="bg1"/>
                </a:solidFill>
              </a:rPr>
              <a:t>: </a:t>
            </a:r>
            <a:r>
              <a:rPr lang="en-US" sz="2800" dirty="0" err="1" smtClean="0">
                <a:solidFill>
                  <a:schemeClr val="bg1"/>
                </a:solidFill>
              </a:rPr>
              <a:t>koherensi</a:t>
            </a:r>
            <a:r>
              <a:rPr lang="id-ID" sz="2800" dirty="0" smtClean="0">
                <a:solidFill>
                  <a:schemeClr val="bg1"/>
                </a:solidFill>
              </a:rPr>
              <a:t> (keterkaitan)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</a:rPr>
              <a:t>korespondensi</a:t>
            </a:r>
            <a:r>
              <a:rPr lang="id-ID" sz="2800" dirty="0" smtClean="0">
                <a:solidFill>
                  <a:schemeClr val="bg1"/>
                </a:solidFill>
              </a:rPr>
              <a:t> (kesesuaian)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keterujian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keuniversalan</a:t>
            </a:r>
            <a:r>
              <a:rPr lang="id-ID" sz="2800" dirty="0" smtClean="0">
                <a:solidFill>
                  <a:schemeClr val="bg1"/>
                </a:solidFill>
              </a:rPr>
              <a:t> (menyeluruh)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34" y="214290"/>
            <a:ext cx="8229600" cy="823914"/>
          </a:xfrm>
          <a:solidFill>
            <a:schemeClr val="accent1">
              <a:lumMod val="60000"/>
              <a:lumOff val="40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609600" indent="-609600" algn="ctr">
              <a:buFontTx/>
              <a:buNone/>
            </a:pPr>
            <a:r>
              <a:rPr lang="en-US" sz="5400" dirty="0" err="1">
                <a:solidFill>
                  <a:schemeClr val="bg1"/>
                </a:solidFill>
              </a:rPr>
              <a:t>Sains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00E07-4071-4CEE-BE20-0DBA0940BD01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857884" y="6215082"/>
            <a:ext cx="2895600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5C2782D4-77E7-4985-8F36-BE1D6961EA64}" type="slidenum">
              <a:rPr lang="en-US" sz="1600">
                <a:solidFill>
                  <a:srgbClr val="FFCC00"/>
                </a:solidFill>
              </a:rPr>
              <a:pPr/>
              <a:t>6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428596" y="1500174"/>
            <a:ext cx="8291514" cy="48320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Akuntansi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sebagai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bidang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pengetahuan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menjelaskan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fenomena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akuntansi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secara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objektif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apa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adanya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bebas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Penjelasan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dinyatakan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dalam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aksioma</a:t>
            </a:r>
            <a:r>
              <a:rPr lang="id-ID" sz="2800" dirty="0" smtClean="0">
                <a:solidFill>
                  <a:schemeClr val="bg1"/>
                </a:solidFill>
              </a:rPr>
              <a:t> (sesuatu yg sdh pasti kebenarannya)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</a:rPr>
              <a:t>proposisi</a:t>
            </a:r>
            <a:r>
              <a:rPr lang="id-ID" sz="2800" dirty="0" smtClean="0">
                <a:solidFill>
                  <a:schemeClr val="bg1"/>
                </a:solidFill>
              </a:rPr>
              <a:t> (dalil/pernyataan)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prinsip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umum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hipotesis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tidak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langsung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berkaitan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kebijakan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Pertimbangan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penyimpulan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dituntun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oleh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kaidah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ilmiah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(rules of science).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48" y="500042"/>
            <a:ext cx="4876800" cy="609600"/>
          </a:xfrm>
          <a:solidFill>
            <a:schemeClr val="accent5">
              <a:lumMod val="60000"/>
              <a:lumOff val="40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Akuntansi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sebagai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Sains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0B59-96B5-402E-B3F9-D484A0B6719A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857884" y="6286520"/>
            <a:ext cx="2895600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716B6259-4A0B-42F0-A18F-B143B2121266}" type="slidenum">
              <a:rPr lang="en-US" sz="1600">
                <a:solidFill>
                  <a:srgbClr val="FFCC00"/>
                </a:solidFill>
              </a:rPr>
              <a:pPr/>
              <a:t>7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571472" y="1285860"/>
            <a:ext cx="8077200" cy="4903788"/>
          </a:xfrm>
          <a:prstGeom prst="rect">
            <a:avLst/>
          </a:prstGeom>
          <a:solidFill>
            <a:schemeClr val="tx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 err="1"/>
              <a:t>Seperangkat</a:t>
            </a:r>
            <a:r>
              <a:rPr lang="en-US" sz="2800" dirty="0"/>
              <a:t> </a:t>
            </a:r>
            <a:r>
              <a:rPr lang="en-US" sz="2800" dirty="0" err="1"/>
              <a:t>pengetahuan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menghasilkan</a:t>
            </a:r>
            <a:r>
              <a:rPr lang="en-US" sz="2800" dirty="0"/>
              <a:t> </a:t>
            </a:r>
            <a:r>
              <a:rPr lang="en-US" sz="2800" dirty="0" err="1"/>
              <a:t>sesuatu</a:t>
            </a:r>
            <a:r>
              <a:rPr lang="en-US" sz="2800" dirty="0"/>
              <a:t> (</a:t>
            </a:r>
            <a:r>
              <a:rPr lang="en-US" sz="2800" dirty="0" err="1"/>
              <a:t>produk</a:t>
            </a:r>
            <a:r>
              <a:rPr lang="en-US" sz="2800" dirty="0"/>
              <a:t>) yang </a:t>
            </a:r>
            <a:r>
              <a:rPr lang="en-US" sz="2800" dirty="0" err="1"/>
              <a:t>bermanfaat</a:t>
            </a:r>
            <a:r>
              <a:rPr lang="en-US" sz="2800" dirty="0"/>
              <a:t>. </a:t>
            </a:r>
            <a:r>
              <a:rPr lang="en-US" sz="2800" dirty="0" err="1"/>
              <a:t>Teknologi</a:t>
            </a:r>
            <a:r>
              <a:rPr lang="en-US" sz="2800" dirty="0"/>
              <a:t> </a:t>
            </a:r>
            <a:r>
              <a:rPr lang="en-US" sz="2800" dirty="0" err="1"/>
              <a:t>meliputi</a:t>
            </a:r>
            <a:r>
              <a:rPr lang="en-US" sz="2800" dirty="0"/>
              <a:t> </a:t>
            </a:r>
            <a:r>
              <a:rPr lang="en-US" sz="2800" dirty="0" err="1"/>
              <a:t>teknologi</a:t>
            </a:r>
            <a:r>
              <a:rPr lang="en-US" sz="2800" dirty="0"/>
              <a:t> </a:t>
            </a:r>
            <a:r>
              <a:rPr lang="en-US" sz="2800" dirty="0" err="1"/>
              <a:t>lunak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 err="1"/>
              <a:t>Penggunaan</a:t>
            </a:r>
            <a:r>
              <a:rPr lang="en-US" sz="2800" dirty="0"/>
              <a:t> </a:t>
            </a:r>
            <a:r>
              <a:rPr lang="en-US" sz="2800" dirty="0" err="1"/>
              <a:t>pengetahuan</a:t>
            </a:r>
            <a:r>
              <a:rPr lang="en-US" sz="2800" dirty="0"/>
              <a:t> </a:t>
            </a:r>
            <a:r>
              <a:rPr lang="en-US" sz="2800" dirty="0" err="1"/>
              <a:t>ilmiah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memecahkan</a:t>
            </a:r>
            <a:r>
              <a:rPr lang="en-US" sz="2800" dirty="0"/>
              <a:t> </a:t>
            </a:r>
            <a:r>
              <a:rPr lang="en-US" sz="2800" dirty="0" err="1"/>
              <a:t>masalah</a:t>
            </a:r>
            <a:r>
              <a:rPr lang="en-US" sz="2800" dirty="0"/>
              <a:t> </a:t>
            </a:r>
            <a:r>
              <a:rPr lang="en-US" sz="2800" dirty="0" err="1"/>
              <a:t>nyata</a:t>
            </a:r>
            <a:r>
              <a:rPr lang="en-US" sz="2800" dirty="0"/>
              <a:t> yang </a:t>
            </a:r>
            <a:r>
              <a:rPr lang="en-US" sz="2800" dirty="0" err="1"/>
              <a:t>dihadapinya</a:t>
            </a:r>
            <a:r>
              <a:rPr lang="en-US" sz="2800" dirty="0"/>
              <a:t>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budaya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nilai</a:t>
            </a:r>
            <a:r>
              <a:rPr lang="en-US" sz="2800" dirty="0"/>
              <a:t> yang </a:t>
            </a:r>
            <a:r>
              <a:rPr lang="en-US" sz="2800" dirty="0" err="1"/>
              <a:t>dianut</a:t>
            </a:r>
            <a:r>
              <a:rPr lang="en-US" sz="2800" dirty="0"/>
              <a:t>. </a:t>
            </a:r>
          </a:p>
          <a:p>
            <a:endParaRPr lang="en-US" sz="2800" dirty="0"/>
          </a:p>
          <a:p>
            <a:r>
              <a:rPr lang="en-US" sz="2800" dirty="0" err="1"/>
              <a:t>Perekayasaan</a:t>
            </a:r>
            <a:r>
              <a:rPr lang="en-US" sz="2800" dirty="0"/>
              <a:t> </a:t>
            </a:r>
            <a:r>
              <a:rPr lang="en-US" sz="2800" dirty="0" err="1"/>
              <a:t>melekat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proses</a:t>
            </a:r>
            <a:r>
              <a:rPr lang="en-US" sz="2800" dirty="0"/>
              <a:t> </a:t>
            </a:r>
            <a:r>
              <a:rPr lang="en-US" sz="2800" dirty="0" err="1"/>
              <a:t>pemikiran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menentukan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terbaik</a:t>
            </a:r>
            <a:r>
              <a:rPr lang="en-US" sz="2800" dirty="0"/>
              <a:t>.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5786" y="428604"/>
            <a:ext cx="7643866" cy="609600"/>
          </a:xfrm>
          <a:solidFill>
            <a:schemeClr val="tx1">
              <a:lumMod val="50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ctr">
              <a:buFontTx/>
              <a:buNone/>
            </a:pPr>
            <a:r>
              <a:rPr lang="en-US" dirty="0" err="1"/>
              <a:t>Teknologi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94AC-C325-457E-8772-F1BB68CED666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00760" y="6286520"/>
            <a:ext cx="2895600" cy="365125"/>
          </a:xfrm>
        </p:spPr>
        <p:txBody>
          <a:bodyPr/>
          <a:lstStyle/>
          <a:p>
            <a:fld id="{5320046A-D69A-4727-BD82-E03294331B0E}" type="slidenum">
              <a:rPr lang="en-US" sz="1600" smtClean="0">
                <a:solidFill>
                  <a:srgbClr val="FFCC00"/>
                </a:solidFill>
              </a:rPr>
              <a:pPr/>
              <a:t>8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571472" y="1785926"/>
            <a:ext cx="8077200" cy="40318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</a:rPr>
              <a:t>Penggunaan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pengetahuan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ilmiah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dalam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suatu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wilayah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negara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untuk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menyediakan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informasi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keuangan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dalam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rangka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mencapai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tujuan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sosial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ekonomik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 err="1">
                <a:solidFill>
                  <a:schemeClr val="bg1"/>
                </a:solidFill>
              </a:rPr>
              <a:t>Perekayasaan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pelaporan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keuangan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dalam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suatu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masyarakat</a:t>
            </a:r>
            <a:r>
              <a:rPr lang="en-US" sz="3200" dirty="0">
                <a:solidFill>
                  <a:schemeClr val="bg1"/>
                </a:solidFill>
              </a:rPr>
              <a:t> (</a:t>
            </a:r>
            <a:r>
              <a:rPr lang="en-US" sz="3200" dirty="0" err="1">
                <a:solidFill>
                  <a:schemeClr val="bg1"/>
                </a:solidFill>
              </a:rPr>
              <a:t>negara</a:t>
            </a:r>
            <a:r>
              <a:rPr lang="en-US" sz="3200" dirty="0">
                <a:solidFill>
                  <a:schemeClr val="bg1"/>
                </a:solidFill>
              </a:rPr>
              <a:t>) </a:t>
            </a:r>
            <a:r>
              <a:rPr lang="en-US" sz="3200" dirty="0" err="1">
                <a:solidFill>
                  <a:schemeClr val="bg1"/>
                </a:solidFill>
              </a:rPr>
              <a:t>dalam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rangka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pencapaian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tujuan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negara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62" y="571480"/>
            <a:ext cx="7286676" cy="785818"/>
          </a:xfrm>
          <a:solidFill>
            <a:schemeClr val="accent2">
              <a:lumMod val="60000"/>
              <a:lumOff val="40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err="1">
                <a:solidFill>
                  <a:schemeClr val="bg1"/>
                </a:solidFill>
              </a:rPr>
              <a:t>Akuntansi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sebagai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Teknologi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DB4CB-16C4-4EDD-93A5-B6E6CE9F32F4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248400" y="6286520"/>
            <a:ext cx="2895600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C61B915D-C890-414B-A2F1-45C78EE79D92}" type="slidenum">
              <a:rPr lang="en-US" sz="1600">
                <a:solidFill>
                  <a:srgbClr val="FFCC00"/>
                </a:solidFill>
              </a:rPr>
              <a:pPr/>
              <a:t>9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428596" y="357166"/>
            <a:ext cx="8301038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en-US" sz="2600" dirty="0" err="1">
                <a:solidFill>
                  <a:schemeClr val="bg1"/>
                </a:solidFill>
              </a:rPr>
              <a:t>Akuntansi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dan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Teori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Akuntansi</a:t>
            </a:r>
            <a:r>
              <a:rPr lang="en-US" sz="2600" dirty="0">
                <a:solidFill>
                  <a:schemeClr val="bg1"/>
                </a:solidFill>
              </a:rPr>
              <a:t>: </a:t>
            </a:r>
            <a:r>
              <a:rPr lang="en-US" sz="2600" dirty="0" err="1">
                <a:solidFill>
                  <a:schemeClr val="bg1"/>
                </a:solidFill>
              </a:rPr>
              <a:t>Sains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atau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Teknologi</a:t>
            </a:r>
            <a:r>
              <a:rPr lang="en-US" sz="2600" dirty="0">
                <a:solidFill>
                  <a:schemeClr val="bg1"/>
                </a:solidFill>
              </a:rPr>
              <a:t>?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4714876" y="1071546"/>
            <a:ext cx="1981200" cy="685800"/>
            <a:chOff x="3168" y="912"/>
            <a:chExt cx="1248" cy="432"/>
          </a:xfrm>
        </p:grpSpPr>
        <p:sp>
          <p:nvSpPr>
            <p:cNvPr id="105477" name="Freeform 5"/>
            <p:cNvSpPr>
              <a:spLocks/>
            </p:cNvSpPr>
            <p:nvPr/>
          </p:nvSpPr>
          <p:spPr bwMode="auto">
            <a:xfrm>
              <a:off x="3168" y="912"/>
              <a:ext cx="1248" cy="432"/>
            </a:xfrm>
            <a:custGeom>
              <a:avLst/>
              <a:gdLst/>
              <a:ahLst/>
              <a:cxnLst>
                <a:cxn ang="0">
                  <a:pos x="96" y="288"/>
                </a:cxn>
                <a:cxn ang="0">
                  <a:pos x="336" y="0"/>
                </a:cxn>
                <a:cxn ang="0">
                  <a:pos x="624" y="96"/>
                </a:cxn>
                <a:cxn ang="0">
                  <a:pos x="912" y="96"/>
                </a:cxn>
                <a:cxn ang="0">
                  <a:pos x="1056" y="144"/>
                </a:cxn>
                <a:cxn ang="0">
                  <a:pos x="1152" y="192"/>
                </a:cxn>
                <a:cxn ang="0">
                  <a:pos x="1200" y="288"/>
                </a:cxn>
                <a:cxn ang="0">
                  <a:pos x="1248" y="384"/>
                </a:cxn>
                <a:cxn ang="0">
                  <a:pos x="1248" y="480"/>
                </a:cxn>
                <a:cxn ang="0">
                  <a:pos x="912" y="528"/>
                </a:cxn>
                <a:cxn ang="0">
                  <a:pos x="816" y="576"/>
                </a:cxn>
                <a:cxn ang="0">
                  <a:pos x="672" y="480"/>
                </a:cxn>
                <a:cxn ang="0">
                  <a:pos x="576" y="576"/>
                </a:cxn>
                <a:cxn ang="0">
                  <a:pos x="432" y="576"/>
                </a:cxn>
                <a:cxn ang="0">
                  <a:pos x="240" y="624"/>
                </a:cxn>
                <a:cxn ang="0">
                  <a:pos x="144" y="528"/>
                </a:cxn>
                <a:cxn ang="0">
                  <a:pos x="0" y="480"/>
                </a:cxn>
                <a:cxn ang="0">
                  <a:pos x="96" y="336"/>
                </a:cxn>
              </a:cxnLst>
              <a:rect l="0" t="0" r="r" b="b"/>
              <a:pathLst>
                <a:path w="1248" h="624">
                  <a:moveTo>
                    <a:pt x="96" y="288"/>
                  </a:moveTo>
                  <a:lnTo>
                    <a:pt x="336" y="0"/>
                  </a:lnTo>
                  <a:lnTo>
                    <a:pt x="624" y="96"/>
                  </a:lnTo>
                  <a:lnTo>
                    <a:pt x="912" y="96"/>
                  </a:lnTo>
                  <a:lnTo>
                    <a:pt x="1056" y="144"/>
                  </a:lnTo>
                  <a:lnTo>
                    <a:pt x="1152" y="192"/>
                  </a:lnTo>
                  <a:lnTo>
                    <a:pt x="1200" y="288"/>
                  </a:lnTo>
                  <a:lnTo>
                    <a:pt x="1248" y="384"/>
                  </a:lnTo>
                  <a:lnTo>
                    <a:pt x="1248" y="480"/>
                  </a:lnTo>
                  <a:lnTo>
                    <a:pt x="912" y="528"/>
                  </a:lnTo>
                  <a:lnTo>
                    <a:pt x="816" y="576"/>
                  </a:lnTo>
                  <a:lnTo>
                    <a:pt x="672" y="480"/>
                  </a:lnTo>
                  <a:lnTo>
                    <a:pt x="576" y="576"/>
                  </a:lnTo>
                  <a:lnTo>
                    <a:pt x="432" y="576"/>
                  </a:lnTo>
                  <a:lnTo>
                    <a:pt x="240" y="624"/>
                  </a:lnTo>
                  <a:lnTo>
                    <a:pt x="144" y="528"/>
                  </a:lnTo>
                  <a:lnTo>
                    <a:pt x="0" y="480"/>
                  </a:lnTo>
                  <a:lnTo>
                    <a:pt x="96" y="336"/>
                  </a:lnTo>
                </a:path>
              </a:pathLst>
            </a:custGeom>
            <a:solidFill>
              <a:srgbClr val="CC9900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105478" name="Text Box 6"/>
            <p:cNvSpPr txBox="1">
              <a:spLocks noChangeArrowheads="1"/>
            </p:cNvSpPr>
            <p:nvPr/>
          </p:nvSpPr>
          <p:spPr bwMode="auto">
            <a:xfrm>
              <a:off x="3408" y="1008"/>
              <a:ext cx="8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 err="1"/>
                <a:t>Akuntansi</a:t>
              </a:r>
              <a:endParaRPr lang="en-GB" sz="2000" dirty="0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357554" y="2285992"/>
            <a:ext cx="1447800" cy="609600"/>
            <a:chOff x="1632" y="2544"/>
            <a:chExt cx="912" cy="384"/>
          </a:xfrm>
        </p:grpSpPr>
        <p:sp>
          <p:nvSpPr>
            <p:cNvPr id="105484" name="Oval 12"/>
            <p:cNvSpPr>
              <a:spLocks noChangeArrowheads="1"/>
            </p:cNvSpPr>
            <p:nvPr/>
          </p:nvSpPr>
          <p:spPr bwMode="auto">
            <a:xfrm>
              <a:off x="1632" y="2544"/>
              <a:ext cx="912" cy="384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05482" name="Text Box 10"/>
            <p:cNvSpPr txBox="1">
              <a:spLocks noChangeArrowheads="1"/>
            </p:cNvSpPr>
            <p:nvPr/>
          </p:nvSpPr>
          <p:spPr bwMode="auto">
            <a:xfrm>
              <a:off x="1856" y="2608"/>
              <a:ext cx="52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/>
                <a:t>Sains</a:t>
              </a:r>
              <a:endParaRPr lang="en-GB" sz="2000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6429388" y="2214554"/>
            <a:ext cx="1447800" cy="609600"/>
            <a:chOff x="2880" y="2256"/>
            <a:chExt cx="912" cy="384"/>
          </a:xfrm>
        </p:grpSpPr>
        <p:sp>
          <p:nvSpPr>
            <p:cNvPr id="105485" name="Oval 13"/>
            <p:cNvSpPr>
              <a:spLocks noChangeArrowheads="1"/>
            </p:cNvSpPr>
            <p:nvPr/>
          </p:nvSpPr>
          <p:spPr bwMode="auto">
            <a:xfrm>
              <a:off x="2880" y="2256"/>
              <a:ext cx="912" cy="384"/>
            </a:xfrm>
            <a:prstGeom prst="ellipse">
              <a:avLst/>
            </a:prstGeom>
            <a:solidFill>
              <a:srgbClr val="008080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05483" name="Text Box 11"/>
            <p:cNvSpPr txBox="1">
              <a:spLocks noChangeArrowheads="1"/>
            </p:cNvSpPr>
            <p:nvPr/>
          </p:nvSpPr>
          <p:spPr bwMode="auto">
            <a:xfrm>
              <a:off x="2944" y="2304"/>
              <a:ext cx="8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/>
                <a:t>Teknologi</a:t>
              </a:r>
              <a:endParaRPr lang="en-GB" sz="2000"/>
            </a:p>
          </p:txBody>
        </p:sp>
      </p:grpSp>
      <p:sp>
        <p:nvSpPr>
          <p:cNvPr id="105490" name="Text Box 18"/>
          <p:cNvSpPr txBox="1">
            <a:spLocks noChangeArrowheads="1"/>
          </p:cNvSpPr>
          <p:nvPr/>
        </p:nvSpPr>
        <p:spPr bwMode="auto">
          <a:xfrm>
            <a:off x="642910" y="3214686"/>
            <a:ext cx="1500198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dirty="0" err="1"/>
              <a:t>Pengertian</a:t>
            </a:r>
            <a:endParaRPr lang="en-US" sz="1600" dirty="0"/>
          </a:p>
          <a:p>
            <a:r>
              <a:rPr lang="en-US" sz="1600" dirty="0" err="1"/>
              <a:t>Akuntansi</a:t>
            </a:r>
            <a:endParaRPr lang="en-GB" sz="1600" dirty="0"/>
          </a:p>
        </p:txBody>
      </p:sp>
      <p:sp>
        <p:nvSpPr>
          <p:cNvPr id="105491" name="Text Box 19"/>
          <p:cNvSpPr txBox="1">
            <a:spLocks noChangeArrowheads="1"/>
          </p:cNvSpPr>
          <p:nvPr/>
        </p:nvSpPr>
        <p:spPr bwMode="auto">
          <a:xfrm>
            <a:off x="2643174" y="3286124"/>
            <a:ext cx="2743200" cy="27813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600" dirty="0" err="1"/>
              <a:t>Ilmu</a:t>
            </a:r>
            <a:r>
              <a:rPr lang="en-US" sz="1600" dirty="0"/>
              <a:t> </a:t>
            </a:r>
            <a:r>
              <a:rPr lang="en-US" sz="1600" dirty="0" err="1"/>
              <a:t>sosial</a:t>
            </a:r>
            <a:r>
              <a:rPr lang="en-US" sz="1600" dirty="0"/>
              <a:t>: </a:t>
            </a:r>
            <a:r>
              <a:rPr lang="en-US" sz="1600" dirty="0" err="1"/>
              <a:t>mempelajari</a:t>
            </a:r>
            <a:r>
              <a:rPr lang="en-US" sz="1600" dirty="0"/>
              <a:t> </a:t>
            </a:r>
            <a:r>
              <a:rPr lang="en-US" sz="1600" dirty="0" err="1"/>
              <a:t>gejala</a:t>
            </a:r>
            <a:r>
              <a:rPr lang="en-US" sz="1600" dirty="0"/>
              <a:t>  </a:t>
            </a:r>
            <a:r>
              <a:rPr lang="en-US" sz="1600" dirty="0" err="1"/>
              <a:t>sosial</a:t>
            </a:r>
            <a:r>
              <a:rPr lang="en-US" sz="1600" dirty="0"/>
              <a:t>/</a:t>
            </a:r>
            <a:r>
              <a:rPr lang="en-US" sz="1600" dirty="0" err="1"/>
              <a:t>manusia</a:t>
            </a:r>
            <a:endParaRPr lang="en-US" sz="1600" dirty="0"/>
          </a:p>
          <a:p>
            <a:pPr algn="ctr"/>
            <a:endParaRPr lang="en-US" sz="1600" dirty="0"/>
          </a:p>
          <a:p>
            <a:pPr algn="ctr"/>
            <a:endParaRPr lang="en-US" sz="1600" dirty="0"/>
          </a:p>
          <a:p>
            <a:pPr algn="ctr"/>
            <a:r>
              <a:rPr lang="en-US" sz="1600" b="1" dirty="0" err="1"/>
              <a:t>Penjelasan</a:t>
            </a:r>
            <a:r>
              <a:rPr lang="en-US" sz="1600" b="1" dirty="0"/>
              <a:t> </a:t>
            </a:r>
            <a:r>
              <a:rPr lang="en-US" sz="1600" b="1" dirty="0" err="1"/>
              <a:t>ilmiah</a:t>
            </a:r>
            <a:endParaRPr lang="en-US" sz="1600" b="1" dirty="0"/>
          </a:p>
          <a:p>
            <a:pPr algn="ctr"/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metoda</a:t>
            </a:r>
            <a:r>
              <a:rPr lang="en-US" sz="1600" dirty="0"/>
              <a:t> </a:t>
            </a:r>
            <a:r>
              <a:rPr lang="en-US" sz="1600" dirty="0" err="1"/>
              <a:t>ilmiah</a:t>
            </a:r>
            <a:endParaRPr lang="en-US" sz="1600" dirty="0"/>
          </a:p>
          <a:p>
            <a:pPr algn="ctr"/>
            <a:r>
              <a:rPr lang="en-US" sz="1600" dirty="0" err="1"/>
              <a:t>induktif</a:t>
            </a:r>
            <a:r>
              <a:rPr lang="en-US" sz="1600" dirty="0"/>
              <a:t>/</a:t>
            </a:r>
            <a:r>
              <a:rPr lang="en-US" sz="1600" dirty="0" err="1"/>
              <a:t>empiris</a:t>
            </a:r>
            <a:endParaRPr lang="en-US" sz="1600" dirty="0"/>
          </a:p>
          <a:p>
            <a:pPr algn="ctr"/>
            <a:endParaRPr lang="en-US" sz="1600" dirty="0"/>
          </a:p>
          <a:p>
            <a:pPr algn="ctr"/>
            <a:endParaRPr lang="en-US" sz="1600" dirty="0"/>
          </a:p>
          <a:p>
            <a:pPr algn="ctr"/>
            <a:r>
              <a:rPr lang="en-US" sz="1600" dirty="0" err="1"/>
              <a:t>Teori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penjelasan</a:t>
            </a:r>
            <a:r>
              <a:rPr lang="en-US" sz="1600" dirty="0"/>
              <a:t> </a:t>
            </a:r>
            <a:r>
              <a:rPr lang="en-US" sz="1600" dirty="0" err="1"/>
              <a:t>ilmiah</a:t>
            </a:r>
            <a:endParaRPr lang="en-US" sz="1600" dirty="0"/>
          </a:p>
          <a:p>
            <a:pPr algn="ctr"/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generalisasi</a:t>
            </a:r>
            <a:endParaRPr lang="en-GB" sz="1600" dirty="0"/>
          </a:p>
        </p:txBody>
      </p:sp>
      <p:sp>
        <p:nvSpPr>
          <p:cNvPr id="105493" name="Text Box 21"/>
          <p:cNvSpPr txBox="1">
            <a:spLocks noChangeArrowheads="1"/>
          </p:cNvSpPr>
          <p:nvPr/>
        </p:nvSpPr>
        <p:spPr bwMode="auto">
          <a:xfrm>
            <a:off x="6000760" y="3071810"/>
            <a:ext cx="2643206" cy="3293209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 err="1"/>
              <a:t>Perekayasaan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endParaRPr lang="en-US" sz="1600" dirty="0"/>
          </a:p>
          <a:p>
            <a:pPr algn="ctr"/>
            <a:r>
              <a:rPr lang="en-US" sz="1600" dirty="0" err="1"/>
              <a:t>Pelaporan</a:t>
            </a:r>
            <a:endParaRPr lang="en-US" sz="1600" dirty="0"/>
          </a:p>
          <a:p>
            <a:pPr algn="ctr"/>
            <a:endParaRPr lang="en-US" sz="1600" dirty="0"/>
          </a:p>
          <a:p>
            <a:pPr algn="ctr"/>
            <a:endParaRPr lang="en-US" sz="1600" dirty="0"/>
          </a:p>
          <a:p>
            <a:pPr algn="ctr"/>
            <a:r>
              <a:rPr lang="en-US" sz="1600" b="1" dirty="0" err="1"/>
              <a:t>Penalaran</a:t>
            </a:r>
            <a:r>
              <a:rPr lang="en-US" sz="1600" b="1" dirty="0"/>
              <a:t> </a:t>
            </a:r>
            <a:r>
              <a:rPr lang="en-US" sz="1600" b="1" dirty="0" err="1"/>
              <a:t>logis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 smtClean="0"/>
              <a:t>perti</a:t>
            </a:r>
            <a:r>
              <a:rPr lang="id-ID" sz="1600" dirty="0" smtClean="0"/>
              <a:t>m</a:t>
            </a:r>
            <a:r>
              <a:rPr lang="en-US" sz="1600" dirty="0" err="1" smtClean="0"/>
              <a:t>bangan</a:t>
            </a:r>
            <a:r>
              <a:rPr lang="en-US" sz="1600" dirty="0" smtClean="0"/>
              <a:t> </a:t>
            </a:r>
            <a:r>
              <a:rPr lang="en-US" sz="1600" dirty="0" err="1"/>
              <a:t>nilai</a:t>
            </a:r>
            <a:r>
              <a:rPr lang="en-US" sz="1600" dirty="0"/>
              <a:t>/</a:t>
            </a:r>
            <a:r>
              <a:rPr lang="en-US" sz="1600" dirty="0" err="1"/>
              <a:t>lingkungan</a:t>
            </a:r>
            <a:endParaRPr lang="en-US" sz="1600" dirty="0"/>
          </a:p>
          <a:p>
            <a:pPr algn="ctr"/>
            <a:endParaRPr lang="en-US" sz="1600" dirty="0"/>
          </a:p>
          <a:p>
            <a:pPr algn="ctr"/>
            <a:endParaRPr lang="en-US" sz="1600" dirty="0"/>
          </a:p>
          <a:p>
            <a:pPr algn="ctr"/>
            <a:r>
              <a:rPr lang="en-US" sz="1600" dirty="0" err="1"/>
              <a:t>Rerangka</a:t>
            </a:r>
            <a:r>
              <a:rPr lang="en-US" sz="1600" dirty="0"/>
              <a:t> </a:t>
            </a:r>
            <a:r>
              <a:rPr lang="en-US" sz="1600" dirty="0" err="1"/>
              <a:t>konsep</a:t>
            </a:r>
            <a:endParaRPr lang="en-US" sz="1600" dirty="0"/>
          </a:p>
          <a:p>
            <a:pPr algn="ctr"/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justifikasi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kebijakan</a:t>
            </a:r>
            <a:endParaRPr lang="en-GB" sz="1600" dirty="0"/>
          </a:p>
        </p:txBody>
      </p:sp>
      <p:sp>
        <p:nvSpPr>
          <p:cNvPr id="105494" name="Text Box 22"/>
          <p:cNvSpPr txBox="1">
            <a:spLocks noChangeArrowheads="1"/>
          </p:cNvSpPr>
          <p:nvPr/>
        </p:nvSpPr>
        <p:spPr bwMode="auto">
          <a:xfrm>
            <a:off x="642910" y="4286256"/>
            <a:ext cx="1574021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 err="1"/>
              <a:t>Pengertian</a:t>
            </a:r>
            <a:endParaRPr lang="en-US" sz="1600" dirty="0"/>
          </a:p>
          <a:p>
            <a:r>
              <a:rPr lang="en-US" sz="1600" dirty="0" err="1"/>
              <a:t>Teori</a:t>
            </a:r>
            <a:r>
              <a:rPr lang="en-US" sz="1600" dirty="0"/>
              <a:t> </a:t>
            </a:r>
            <a:r>
              <a:rPr lang="en-US" sz="1600" dirty="0" err="1"/>
              <a:t>Akuntansi</a:t>
            </a:r>
            <a:endParaRPr lang="en-GB" sz="1600" dirty="0"/>
          </a:p>
        </p:txBody>
      </p:sp>
      <p:sp>
        <p:nvSpPr>
          <p:cNvPr id="105497" name="Text Box 25"/>
          <p:cNvSpPr txBox="1">
            <a:spLocks noChangeArrowheads="1"/>
          </p:cNvSpPr>
          <p:nvPr/>
        </p:nvSpPr>
        <p:spPr bwMode="auto">
          <a:xfrm>
            <a:off x="642910" y="5572140"/>
            <a:ext cx="1428760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dirty="0" err="1"/>
              <a:t>Hasil</a:t>
            </a:r>
            <a:endParaRPr lang="en-GB" sz="1600" dirty="0"/>
          </a:p>
        </p:txBody>
      </p:sp>
      <p:sp>
        <p:nvSpPr>
          <p:cNvPr id="105500" name="Text Box 28"/>
          <p:cNvSpPr txBox="1">
            <a:spLocks noChangeArrowheads="1"/>
          </p:cNvSpPr>
          <p:nvPr/>
        </p:nvSpPr>
        <p:spPr bwMode="auto">
          <a:xfrm>
            <a:off x="642910" y="2571744"/>
            <a:ext cx="1428760" cy="33855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dirty="0" err="1"/>
              <a:t>Taksonomi</a:t>
            </a:r>
            <a:endParaRPr lang="en-GB" sz="1600" dirty="0"/>
          </a:p>
        </p:txBody>
      </p:sp>
      <p:sp>
        <p:nvSpPr>
          <p:cNvPr id="105502" name="Line 30"/>
          <p:cNvSpPr>
            <a:spLocks noChangeShapeType="1"/>
          </p:cNvSpPr>
          <p:nvPr/>
        </p:nvSpPr>
        <p:spPr bwMode="auto">
          <a:xfrm flipH="1">
            <a:off x="4429124" y="1785926"/>
            <a:ext cx="990600" cy="428628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05503" name="Line 31"/>
          <p:cNvSpPr>
            <a:spLocks noChangeShapeType="1"/>
          </p:cNvSpPr>
          <p:nvPr/>
        </p:nvSpPr>
        <p:spPr bwMode="auto">
          <a:xfrm>
            <a:off x="5786446" y="1785926"/>
            <a:ext cx="1143000" cy="38100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05505" name="Line 33"/>
          <p:cNvSpPr>
            <a:spLocks noChangeShapeType="1"/>
          </p:cNvSpPr>
          <p:nvPr/>
        </p:nvSpPr>
        <p:spPr bwMode="auto">
          <a:xfrm>
            <a:off x="4000496" y="3000372"/>
            <a:ext cx="0" cy="228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05506" name="Line 34"/>
          <p:cNvSpPr>
            <a:spLocks noChangeShapeType="1"/>
          </p:cNvSpPr>
          <p:nvPr/>
        </p:nvSpPr>
        <p:spPr bwMode="auto">
          <a:xfrm>
            <a:off x="7143768" y="2857496"/>
            <a:ext cx="0" cy="228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4000496" y="3857628"/>
            <a:ext cx="3124200" cy="457200"/>
            <a:chOff x="2544" y="2448"/>
            <a:chExt cx="1968" cy="144"/>
          </a:xfrm>
        </p:grpSpPr>
        <p:sp>
          <p:nvSpPr>
            <p:cNvPr id="105507" name="Line 35"/>
            <p:cNvSpPr>
              <a:spLocks noChangeShapeType="1"/>
            </p:cNvSpPr>
            <p:nvPr/>
          </p:nvSpPr>
          <p:spPr bwMode="auto">
            <a:xfrm>
              <a:off x="2544" y="2448"/>
              <a:ext cx="0" cy="144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105508" name="Line 36"/>
            <p:cNvSpPr>
              <a:spLocks noChangeShapeType="1"/>
            </p:cNvSpPr>
            <p:nvPr/>
          </p:nvSpPr>
          <p:spPr bwMode="auto">
            <a:xfrm>
              <a:off x="4512" y="2448"/>
              <a:ext cx="0" cy="144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4038600" y="5105400"/>
            <a:ext cx="3124200" cy="457200"/>
            <a:chOff x="2544" y="2448"/>
            <a:chExt cx="1968" cy="144"/>
          </a:xfrm>
        </p:grpSpPr>
        <p:sp>
          <p:nvSpPr>
            <p:cNvPr id="105511" name="Line 39"/>
            <p:cNvSpPr>
              <a:spLocks noChangeShapeType="1"/>
            </p:cNvSpPr>
            <p:nvPr/>
          </p:nvSpPr>
          <p:spPr bwMode="auto">
            <a:xfrm>
              <a:off x="2544" y="2448"/>
              <a:ext cx="0" cy="144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105512" name="Line 40"/>
            <p:cNvSpPr>
              <a:spLocks noChangeShapeType="1"/>
            </p:cNvSpPr>
            <p:nvPr/>
          </p:nvSpPr>
          <p:spPr bwMode="auto">
            <a:xfrm>
              <a:off x="4512" y="2448"/>
              <a:ext cx="0" cy="144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269-39C5-4955-A35E-B57896772F8F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000760" y="6286520"/>
            <a:ext cx="2895600" cy="365125"/>
          </a:xfrm>
        </p:spPr>
        <p:txBody>
          <a:bodyPr/>
          <a:lstStyle/>
          <a:p>
            <a:fld id="{C8945D4E-B919-478A-A387-F9F06CF566B5}" type="slidenum">
              <a:rPr lang="en-US" sz="1600" smtClean="0">
                <a:solidFill>
                  <a:srgbClr val="FFCC00"/>
                </a:solidFill>
              </a:rPr>
              <a:pPr/>
              <a:t>10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17525" y="552450"/>
            <a:ext cx="4125913" cy="579438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err="1"/>
              <a:t>Definisi</a:t>
            </a:r>
            <a:r>
              <a:rPr lang="en-US" sz="3200" dirty="0"/>
              <a:t> </a:t>
            </a:r>
            <a:r>
              <a:rPr lang="en-US" sz="3200" dirty="0" err="1"/>
              <a:t>Operasional</a:t>
            </a:r>
            <a:r>
              <a:rPr lang="en-US" sz="3200" dirty="0"/>
              <a:t>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14348" y="1428736"/>
            <a:ext cx="5067413" cy="461665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seperangkat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: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57224" y="2214554"/>
            <a:ext cx="7696200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Mempelajari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perekayasaan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penyediaan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jasa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berupa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informasi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keuangan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dalam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suatu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lingkungan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ekonomik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57158" y="3500438"/>
            <a:ext cx="3145413" cy="584775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proses</a:t>
            </a:r>
            <a:r>
              <a:rPr lang="en-US" sz="3200" dirty="0"/>
              <a:t>: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42910" y="4357694"/>
            <a:ext cx="8001056" cy="1938992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/>
              <a:t>Proses</a:t>
            </a:r>
            <a:r>
              <a:rPr lang="en-US" sz="2400" dirty="0"/>
              <a:t> </a:t>
            </a:r>
            <a:r>
              <a:rPr lang="en-US" sz="2400" dirty="0" err="1"/>
              <a:t>penyediaan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pelaporan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(</a:t>
            </a:r>
            <a:r>
              <a:rPr lang="en-US" sz="2400" dirty="0" err="1"/>
              <a:t>pengidentifikasian</a:t>
            </a:r>
            <a:r>
              <a:rPr lang="en-US" sz="2400" dirty="0"/>
              <a:t>, </a:t>
            </a:r>
            <a:r>
              <a:rPr lang="en-US" sz="2400" dirty="0" err="1"/>
              <a:t>pengesahan</a:t>
            </a:r>
            <a:r>
              <a:rPr lang="en-US" sz="2400" dirty="0"/>
              <a:t>, </a:t>
            </a:r>
            <a:r>
              <a:rPr lang="en-US" sz="2400" dirty="0" err="1"/>
              <a:t>pengukuran</a:t>
            </a:r>
            <a:r>
              <a:rPr lang="en-US" sz="2400" dirty="0"/>
              <a:t>, </a:t>
            </a:r>
            <a:r>
              <a:rPr lang="en-US" sz="2400" dirty="0" err="1"/>
              <a:t>pengakuan</a:t>
            </a:r>
            <a:r>
              <a:rPr lang="en-US" sz="2400" dirty="0"/>
              <a:t>, </a:t>
            </a:r>
            <a:r>
              <a:rPr lang="en-US" sz="2400" dirty="0" err="1"/>
              <a:t>pengklasifikasian</a:t>
            </a:r>
            <a:r>
              <a:rPr lang="en-US" sz="2400" dirty="0"/>
              <a:t>, </a:t>
            </a:r>
            <a:r>
              <a:rPr lang="en-US" sz="2400" dirty="0" err="1"/>
              <a:t>penggabungan</a:t>
            </a:r>
            <a:r>
              <a:rPr lang="en-US" sz="2400" dirty="0"/>
              <a:t>, </a:t>
            </a:r>
            <a:r>
              <a:rPr lang="en-US" sz="2400" dirty="0" err="1"/>
              <a:t>penguraian</a:t>
            </a:r>
            <a:r>
              <a:rPr lang="en-US" sz="2400" dirty="0"/>
              <a:t>, </a:t>
            </a:r>
            <a:r>
              <a:rPr lang="en-US" sz="2400" dirty="0" err="1"/>
              <a:t>peringkasan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penyajian</a:t>
            </a:r>
            <a:r>
              <a:rPr lang="en-US" sz="2400" dirty="0"/>
              <a:t> data </a:t>
            </a:r>
            <a:r>
              <a:rPr lang="en-US" sz="2400" dirty="0" err="1"/>
              <a:t>keuangan</a:t>
            </a:r>
            <a:r>
              <a:rPr lang="en-US" sz="2400" dirty="0"/>
              <a:t>)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136D9-8A5D-4009-8DAA-C220882E29DB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00760" y="6286520"/>
            <a:ext cx="2895600" cy="365125"/>
          </a:xfrm>
        </p:spPr>
        <p:txBody>
          <a:bodyPr/>
          <a:lstStyle/>
          <a:p>
            <a:fld id="{5721FFF3-A33B-4BA6-8B0F-1DCAD434D843}" type="slidenum">
              <a:rPr lang="en-US" sz="1600" smtClean="0">
                <a:solidFill>
                  <a:srgbClr val="FFCC00"/>
                </a:solidFill>
              </a:rPr>
              <a:pPr/>
              <a:t>11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49262"/>
            <a:ext cx="7708900" cy="622283"/>
          </a:xfrm>
          <a:solidFill>
            <a:schemeClr val="accent5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600" dirty="0" err="1"/>
              <a:t>Kata</a:t>
            </a:r>
            <a:r>
              <a:rPr lang="en-US" sz="3600" dirty="0"/>
              <a:t> </a:t>
            </a:r>
            <a:r>
              <a:rPr lang="en-US" sz="3600" dirty="0" err="1"/>
              <a:t>kunci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definisi</a:t>
            </a:r>
            <a:endParaRPr lang="en-US" sz="3600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14480" y="1428736"/>
            <a:ext cx="5410200" cy="4572000"/>
          </a:xfrm>
          <a:solidFill>
            <a:schemeClr val="accent4">
              <a:lumMod val="60000"/>
              <a:lumOff val="40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Perekayasaan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penyediaan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jasa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Informasi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Laporan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keuangan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kuantitatif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Unit </a:t>
            </a:r>
            <a:r>
              <a:rPr lang="en-US" sz="2400" dirty="0" err="1">
                <a:solidFill>
                  <a:schemeClr val="bg1"/>
                </a:solidFill>
              </a:rPr>
              <a:t>organisasi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Bahan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akuntansi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Transaksi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keuangan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Memproses</a:t>
            </a:r>
            <a:r>
              <a:rPr lang="en-US" sz="2400" dirty="0">
                <a:solidFill>
                  <a:schemeClr val="bg1"/>
                </a:solidFill>
              </a:rPr>
              <a:t> data </a:t>
            </a:r>
            <a:r>
              <a:rPr lang="en-US" sz="2400" dirty="0" err="1">
                <a:solidFill>
                  <a:schemeClr val="bg1"/>
                </a:solidFill>
              </a:rPr>
              <a:t>keuangan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Pihak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berkepentingan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Cara </a:t>
            </a:r>
            <a:r>
              <a:rPr lang="en-US" sz="2400" dirty="0" err="1">
                <a:solidFill>
                  <a:schemeClr val="bg1"/>
                </a:solidFill>
              </a:rPr>
              <a:t>tertentu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Dasar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pengambilan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keputusan</a:t>
            </a:r>
            <a:endParaRPr lang="en-US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EF4F6-5314-45C2-9CAA-D920AD823E4C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00760" y="6215082"/>
            <a:ext cx="2895600" cy="365125"/>
          </a:xfrm>
        </p:spPr>
        <p:txBody>
          <a:bodyPr/>
          <a:lstStyle/>
          <a:p>
            <a:fld id="{58B7A2A6-16EA-40AA-8A2A-64EBC478DAE7}" type="slidenum">
              <a:rPr lang="en-US" sz="1600" smtClean="0">
                <a:solidFill>
                  <a:srgbClr val="FFCC00"/>
                </a:solidFill>
              </a:rPr>
              <a:pPr/>
              <a:t>12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428596" y="1142984"/>
            <a:ext cx="7767662" cy="5794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 err="1"/>
              <a:t>Pengertian</a:t>
            </a:r>
            <a:r>
              <a:rPr lang="en-US" sz="3200" dirty="0"/>
              <a:t> </a:t>
            </a:r>
            <a:r>
              <a:rPr lang="en-US" sz="3200" dirty="0" err="1"/>
              <a:t>Teori</a:t>
            </a:r>
            <a:endParaRPr lang="en-US" sz="3200" dirty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58" y="2357430"/>
            <a:ext cx="8077200" cy="2971800"/>
          </a:xfrm>
          <a:solidFill>
            <a:schemeClr val="accent3">
              <a:lumMod val="75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abstrak</a:t>
            </a:r>
            <a:endParaRPr lang="en-US" dirty="0"/>
          </a:p>
          <a:p>
            <a:r>
              <a:rPr lang="en-US" dirty="0" err="1"/>
              <a:t>Sesuatu</a:t>
            </a:r>
            <a:r>
              <a:rPr lang="en-US" dirty="0"/>
              <a:t> yang ideal (</a:t>
            </a:r>
            <a:r>
              <a:rPr lang="en-US" dirty="0" err="1"/>
              <a:t>peraturan</a:t>
            </a:r>
            <a:r>
              <a:rPr lang="en-US" dirty="0"/>
              <a:t>/</a:t>
            </a:r>
            <a:r>
              <a:rPr lang="en-US" dirty="0" err="1"/>
              <a:t>standar</a:t>
            </a:r>
            <a:r>
              <a:rPr lang="en-US" dirty="0"/>
              <a:t>/</a:t>
            </a:r>
            <a:r>
              <a:rPr lang="en-US" dirty="0" err="1"/>
              <a:t>norma</a:t>
            </a:r>
            <a:r>
              <a:rPr lang="en-US" dirty="0"/>
              <a:t>)</a:t>
            </a:r>
          </a:p>
          <a:p>
            <a:r>
              <a:rPr lang="en-US" dirty="0" err="1"/>
              <a:t>Lawan</a:t>
            </a:r>
            <a:r>
              <a:rPr lang="en-US" dirty="0"/>
              <a:t>/</a:t>
            </a:r>
            <a:r>
              <a:rPr lang="en-US" dirty="0" err="1"/>
              <a:t>pasangan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nyata</a:t>
            </a:r>
            <a:r>
              <a:rPr lang="en-US" dirty="0"/>
              <a:t>/</a:t>
            </a:r>
            <a:r>
              <a:rPr lang="en-US" dirty="0" err="1"/>
              <a:t>praktis</a:t>
            </a:r>
            <a:endParaRPr lang="en-US" dirty="0"/>
          </a:p>
          <a:p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ilmiah</a:t>
            </a:r>
            <a:endParaRPr lang="en-US" dirty="0"/>
          </a:p>
          <a:p>
            <a:r>
              <a:rPr lang="en-US" dirty="0" err="1"/>
              <a:t>Penalaran</a:t>
            </a:r>
            <a:r>
              <a:rPr lang="en-US" dirty="0"/>
              <a:t> </a:t>
            </a:r>
            <a:r>
              <a:rPr lang="en-US" dirty="0" err="1"/>
              <a:t>logis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E734F-0BCC-448C-A2A6-9AFEC452333D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00760" y="6215082"/>
            <a:ext cx="2895600" cy="365125"/>
          </a:xfrm>
        </p:spPr>
        <p:txBody>
          <a:bodyPr/>
          <a:lstStyle/>
          <a:p>
            <a:fld id="{DC43AC2C-445E-403C-8E15-26EE23919966}" type="slidenum">
              <a:rPr lang="en-US" sz="1600" smtClean="0">
                <a:solidFill>
                  <a:srgbClr val="FFCC00"/>
                </a:solidFill>
              </a:rPr>
              <a:pPr/>
              <a:t>13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714348" y="642918"/>
            <a:ext cx="7215238" cy="57943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 err="1"/>
              <a:t>Pengertian</a:t>
            </a:r>
            <a:r>
              <a:rPr lang="en-US" sz="3200" dirty="0"/>
              <a:t> </a:t>
            </a:r>
            <a:r>
              <a:rPr lang="en-US" sz="3200" dirty="0" err="1"/>
              <a:t>Teori</a:t>
            </a:r>
            <a:r>
              <a:rPr lang="en-US" sz="3200" dirty="0"/>
              <a:t> </a:t>
            </a:r>
            <a:r>
              <a:rPr lang="en-US" sz="3200" dirty="0" err="1"/>
              <a:t>Akuntansi</a:t>
            </a:r>
            <a:endParaRPr lang="en-US" sz="3200" dirty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4293096"/>
            <a:ext cx="8300764" cy="1236170"/>
          </a:xfrm>
          <a:solidFill>
            <a:schemeClr val="accent6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/>
              <a:t>Sains</a:t>
            </a:r>
            <a:r>
              <a:rPr lang="en-US" dirty="0"/>
              <a:t>: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positif</a:t>
            </a:r>
            <a:endParaRPr lang="en-US" dirty="0"/>
          </a:p>
          <a:p>
            <a:r>
              <a:rPr lang="en-US" dirty="0" err="1"/>
              <a:t>Teknologi</a:t>
            </a:r>
            <a:r>
              <a:rPr lang="en-US" dirty="0"/>
              <a:t>: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normatif</a:t>
            </a:r>
            <a:endParaRPr lang="en-US" dirty="0"/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857224" y="2276872"/>
            <a:ext cx="7696200" cy="94615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 err="1"/>
              <a:t>Bergantung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apakah</a:t>
            </a:r>
            <a:r>
              <a:rPr lang="en-US" sz="2800" dirty="0"/>
              <a:t> </a:t>
            </a:r>
            <a:r>
              <a:rPr lang="en-US" sz="2800" dirty="0" err="1"/>
              <a:t>akuntansi</a:t>
            </a:r>
            <a:r>
              <a:rPr lang="en-US" sz="2800" dirty="0"/>
              <a:t> </a:t>
            </a:r>
            <a:r>
              <a:rPr lang="en-US" sz="2800" dirty="0" err="1"/>
              <a:t>dipandang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sains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teknologi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EDDC-E303-4E7E-8C0E-AB3357B0F2DB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786446" y="6215082"/>
            <a:ext cx="2895600" cy="365125"/>
          </a:xfrm>
        </p:spPr>
        <p:txBody>
          <a:bodyPr/>
          <a:lstStyle/>
          <a:p>
            <a:fld id="{53DDC282-0218-49ED-9256-BAA3870ADB43}" type="slidenum">
              <a:rPr lang="en-US" sz="1600" smtClean="0">
                <a:solidFill>
                  <a:srgbClr val="FFCC00"/>
                </a:solidFill>
              </a:rPr>
              <a:pPr/>
              <a:t>14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357158" y="1357298"/>
            <a:ext cx="8534400" cy="48320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dirty="0" err="1">
                <a:solidFill>
                  <a:schemeClr val="bg1"/>
                </a:solidFill>
              </a:rPr>
              <a:t>Seperangkat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konsep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definisi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proposisi</a:t>
            </a:r>
            <a:r>
              <a:rPr lang="en-US" sz="2200" dirty="0">
                <a:solidFill>
                  <a:schemeClr val="bg1"/>
                </a:solidFill>
              </a:rPr>
              <a:t> (</a:t>
            </a:r>
            <a:r>
              <a:rPr lang="en-US" sz="2200" dirty="0" err="1">
                <a:solidFill>
                  <a:schemeClr val="bg1"/>
                </a:solidFill>
              </a:rPr>
              <a:t>pernyataan</a:t>
            </a:r>
            <a:r>
              <a:rPr lang="en-US" sz="2200" dirty="0">
                <a:solidFill>
                  <a:schemeClr val="bg1"/>
                </a:solidFill>
              </a:rPr>
              <a:t>) yang </a:t>
            </a:r>
            <a:r>
              <a:rPr lang="en-US" sz="2200" dirty="0" err="1">
                <a:solidFill>
                  <a:schemeClr val="bg1"/>
                </a:solidFill>
              </a:rPr>
              <a:t>saling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berkaitan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secara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sistematis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diajukan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untuk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menjelaskan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memprediksi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fenomena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akuntansi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 err="1">
                <a:solidFill>
                  <a:schemeClr val="bg1"/>
                </a:solidFill>
              </a:rPr>
              <a:t>Fenomena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akuntansi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menjadi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perhatian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adalah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keputusan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atau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perilaku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pihak</a:t>
            </a:r>
            <a:r>
              <a:rPr lang="en-US" sz="2200" dirty="0">
                <a:solidFill>
                  <a:schemeClr val="bg1"/>
                </a:solidFill>
              </a:rPr>
              <a:t> (</a:t>
            </a:r>
            <a:r>
              <a:rPr lang="en-US" sz="2200" dirty="0" err="1">
                <a:solidFill>
                  <a:schemeClr val="bg1"/>
                </a:solidFill>
              </a:rPr>
              <a:t>manusia</a:t>
            </a:r>
            <a:r>
              <a:rPr lang="en-US" sz="2200" dirty="0">
                <a:solidFill>
                  <a:schemeClr val="bg1"/>
                </a:solidFill>
              </a:rPr>
              <a:t>) yang </a:t>
            </a:r>
            <a:r>
              <a:rPr lang="en-US" sz="2200" dirty="0" err="1">
                <a:solidFill>
                  <a:schemeClr val="bg1"/>
                </a:solidFill>
              </a:rPr>
              <a:t>berkepentingan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dengan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akuntansi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 err="1">
                <a:solidFill>
                  <a:schemeClr val="bg1"/>
                </a:solidFill>
              </a:rPr>
              <a:t>Menggunakan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metoda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 smtClean="0">
                <a:solidFill>
                  <a:schemeClr val="bg1"/>
                </a:solidFill>
              </a:rPr>
              <a:t>diemulasi</a:t>
            </a:r>
            <a:r>
              <a:rPr lang="id-ID" sz="2200" dirty="0" smtClean="0">
                <a:solidFill>
                  <a:schemeClr val="bg1"/>
                </a:solidFill>
              </a:rPr>
              <a:t> (menyamai)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dari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metoda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ilmiah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dalam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ilmu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alam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dengan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sasaran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menguji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kebenaran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pernyataan</a:t>
            </a:r>
            <a:r>
              <a:rPr lang="en-US" sz="2200" dirty="0">
                <a:solidFill>
                  <a:schemeClr val="bg1"/>
                </a:solidFill>
              </a:rPr>
              <a:t>/</a:t>
            </a:r>
            <a:r>
              <a:rPr lang="en-US" sz="2200" dirty="0" err="1">
                <a:solidFill>
                  <a:schemeClr val="bg1"/>
                </a:solidFill>
              </a:rPr>
              <a:t>penjelasan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secara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ilmiah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 err="1">
                <a:solidFill>
                  <a:schemeClr val="bg1"/>
                </a:solidFill>
              </a:rPr>
              <a:t>Tidak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menghasilkan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prinsip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metoda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atau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teknik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akuntansi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menjadi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pilihan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kebijakan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akuntansi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  <a:endParaRPr lang="en-US" sz="2200" i="1" dirty="0">
              <a:solidFill>
                <a:schemeClr val="bg1"/>
              </a:solidFill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2976" y="428604"/>
            <a:ext cx="6705600" cy="609600"/>
          </a:xfrm>
          <a:solidFill>
            <a:schemeClr val="accent3">
              <a:lumMod val="60000"/>
              <a:lumOff val="40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Teori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Akuntansi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sebagai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Sains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347C-DD5E-4C94-B753-49C0FFD1D902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00760" y="6215082"/>
            <a:ext cx="2895600" cy="365125"/>
          </a:xfrm>
        </p:spPr>
        <p:txBody>
          <a:bodyPr/>
          <a:lstStyle/>
          <a:p>
            <a:fld id="{0330AB4D-2DF1-4FB7-9BF1-CC214AE76C6C}" type="slidenum">
              <a:rPr lang="en-US" sz="1600" smtClean="0">
                <a:solidFill>
                  <a:srgbClr val="FFCC00"/>
                </a:solidFill>
              </a:rPr>
              <a:pPr/>
              <a:t>15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357158" y="1500174"/>
            <a:ext cx="8534400" cy="440120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rgbClr val="00B0F0"/>
                </a:solidFill>
              </a:rPr>
              <a:t>Penalaran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logis</a:t>
            </a:r>
            <a:r>
              <a:rPr lang="en-US" sz="2800" dirty="0"/>
              <a:t> yang </a:t>
            </a:r>
            <a:r>
              <a:rPr lang="en-US" sz="2800" dirty="0" err="1"/>
              <a:t>melandasi</a:t>
            </a:r>
            <a:r>
              <a:rPr lang="en-US" sz="2800" dirty="0"/>
              <a:t> </a:t>
            </a:r>
            <a:r>
              <a:rPr lang="en-US" sz="2800" dirty="0" err="1"/>
              <a:t>praktik</a:t>
            </a:r>
            <a:r>
              <a:rPr lang="en-US" sz="2800" dirty="0"/>
              <a:t> </a:t>
            </a:r>
            <a:r>
              <a:rPr lang="en-US" sz="2800" dirty="0" err="1"/>
              <a:t>akuntansi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 err="1"/>
              <a:t>Proses</a:t>
            </a:r>
            <a:r>
              <a:rPr lang="en-US" sz="2800" dirty="0"/>
              <a:t> </a:t>
            </a:r>
            <a:r>
              <a:rPr lang="en-US" sz="2800" dirty="0" err="1"/>
              <a:t>penalaran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menjustifikasi</a:t>
            </a:r>
            <a:r>
              <a:rPr lang="en-US" sz="2800" dirty="0"/>
              <a:t> </a:t>
            </a:r>
            <a:r>
              <a:rPr lang="en-US" sz="2800" dirty="0" err="1"/>
              <a:t>kelayakan</a:t>
            </a:r>
            <a:r>
              <a:rPr lang="en-US" sz="2800" dirty="0"/>
              <a:t> </a:t>
            </a:r>
            <a:r>
              <a:rPr lang="en-US" sz="2800" dirty="0" err="1"/>
              <a:t>praktik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prinsip</a:t>
            </a:r>
            <a:r>
              <a:rPr lang="en-US" sz="2800" dirty="0"/>
              <a:t> </a:t>
            </a:r>
            <a:r>
              <a:rPr lang="en-US" sz="2800" dirty="0" err="1"/>
              <a:t>akuntansi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 err="1"/>
              <a:t>Teknologi</a:t>
            </a:r>
            <a:r>
              <a:rPr lang="en-US" sz="2800" dirty="0"/>
              <a:t> </a:t>
            </a:r>
            <a:r>
              <a:rPr lang="en-US" sz="2800" dirty="0" err="1"/>
              <a:t>melekat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perekayasaan</a:t>
            </a:r>
            <a:r>
              <a:rPr lang="en-US" sz="2800" dirty="0"/>
              <a:t> </a:t>
            </a:r>
            <a:r>
              <a:rPr lang="en-US" sz="2800" dirty="0" err="1"/>
              <a:t>pelaporan</a:t>
            </a:r>
            <a:r>
              <a:rPr lang="en-US" sz="2800" dirty="0"/>
              <a:t> </a:t>
            </a:r>
            <a:r>
              <a:rPr lang="en-US" sz="2800" dirty="0" err="1"/>
              <a:t>keuangan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 err="1"/>
              <a:t>Hasil</a:t>
            </a:r>
            <a:r>
              <a:rPr lang="en-US" sz="2800" dirty="0"/>
              <a:t> </a:t>
            </a:r>
            <a:r>
              <a:rPr lang="en-US" sz="2800" dirty="0" err="1"/>
              <a:t>perekayasaan</a:t>
            </a:r>
            <a:r>
              <a:rPr lang="en-US" sz="2800" dirty="0"/>
              <a:t> </a:t>
            </a:r>
            <a:r>
              <a:rPr lang="en-US" sz="2800" dirty="0" err="1"/>
              <a:t>didokumentasi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rerangka</a:t>
            </a:r>
            <a:r>
              <a:rPr lang="en-US" sz="2800" dirty="0"/>
              <a:t> </a:t>
            </a:r>
            <a:r>
              <a:rPr lang="en-US" sz="2800" dirty="0" err="1"/>
              <a:t>konseptual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34" y="428604"/>
            <a:ext cx="6705600" cy="609600"/>
          </a:xfrm>
          <a:solidFill>
            <a:schemeClr val="tx2">
              <a:lumMod val="75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Teknologi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B86D-DF57-4EAB-A562-205C256E3157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929322" y="6286520"/>
            <a:ext cx="2895600" cy="365125"/>
          </a:xfrm>
        </p:spPr>
        <p:txBody>
          <a:bodyPr/>
          <a:lstStyle/>
          <a:p>
            <a:fld id="{945F3543-952F-429E-BB79-CCFE5A00105F}" type="slidenum">
              <a:rPr lang="en-US" sz="1600" smtClean="0">
                <a:solidFill>
                  <a:srgbClr val="FFCC00"/>
                </a:solidFill>
              </a:rPr>
              <a:pPr/>
              <a:t>16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357158" y="428604"/>
            <a:ext cx="8491538" cy="10668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 err="1"/>
              <a:t>Manfaat</a:t>
            </a:r>
            <a:r>
              <a:rPr lang="en-US" sz="3200" dirty="0"/>
              <a:t> </a:t>
            </a:r>
            <a:r>
              <a:rPr lang="en-US" sz="3200" dirty="0" err="1"/>
              <a:t>Penalaran</a:t>
            </a:r>
            <a:r>
              <a:rPr lang="en-US" sz="3200" dirty="0"/>
              <a:t> </a:t>
            </a:r>
            <a:r>
              <a:rPr lang="en-US" sz="3200" dirty="0" err="1"/>
              <a:t>Logis</a:t>
            </a:r>
            <a:r>
              <a:rPr lang="en-US" sz="3200" dirty="0"/>
              <a:t> yang </a:t>
            </a:r>
            <a:r>
              <a:rPr lang="en-US" sz="3200" dirty="0" err="1"/>
              <a:t>dituangkan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bentuk</a:t>
            </a:r>
            <a:r>
              <a:rPr lang="en-US" sz="3200" dirty="0"/>
              <a:t> </a:t>
            </a:r>
            <a:r>
              <a:rPr lang="en-US" sz="3200" dirty="0" err="1"/>
              <a:t>Rerangka</a:t>
            </a:r>
            <a:r>
              <a:rPr lang="en-US" sz="3200" dirty="0"/>
              <a:t> </a:t>
            </a:r>
            <a:r>
              <a:rPr lang="en-US" sz="3200" dirty="0" err="1"/>
              <a:t>Konseptual</a:t>
            </a:r>
            <a:endParaRPr lang="en-US" sz="3200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3276600"/>
            <a:ext cx="8077200" cy="2971800"/>
          </a:xfrm>
          <a:solidFill>
            <a:srgbClr val="0070C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/>
              <a:t>Acuan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berjalan</a:t>
            </a:r>
            <a:endParaRPr lang="en-US" dirty="0"/>
          </a:p>
          <a:p>
            <a:r>
              <a:rPr lang="en-US" dirty="0" err="1"/>
              <a:t>Haluan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r>
              <a:rPr lang="en-US" dirty="0"/>
              <a:t>Basis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akuntansi</a:t>
            </a:r>
            <a:endParaRPr lang="en-US" dirty="0"/>
          </a:p>
          <a:p>
            <a:r>
              <a:rPr lang="en-US" dirty="0"/>
              <a:t>Basis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dirty="0" err="1"/>
              <a:t>berjalan</a:t>
            </a:r>
            <a:endParaRPr lang="en-US" dirty="0"/>
          </a:p>
          <a:p>
            <a:r>
              <a:rPr lang="en-US" dirty="0" err="1"/>
              <a:t>Pedoman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potensial</a:t>
            </a:r>
            <a:endParaRPr lang="en-US" dirty="0"/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838200" y="1905000"/>
            <a:ext cx="7696200" cy="9461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 err="1"/>
              <a:t>Mengevaluasi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membenarkan</a:t>
            </a:r>
            <a:r>
              <a:rPr lang="en-US" sz="2800" dirty="0"/>
              <a:t> </a:t>
            </a:r>
            <a:r>
              <a:rPr lang="en-US" sz="2800" dirty="0" err="1"/>
              <a:t>serta</a:t>
            </a:r>
            <a:endParaRPr lang="en-US" sz="2800" dirty="0"/>
          </a:p>
          <a:p>
            <a:r>
              <a:rPr lang="en-US" sz="2800" dirty="0" err="1"/>
              <a:t>mempengaruhi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mengembangkan</a:t>
            </a:r>
            <a:r>
              <a:rPr lang="en-US" sz="2800" dirty="0"/>
              <a:t> </a:t>
            </a:r>
            <a:r>
              <a:rPr lang="en-US" sz="2800" dirty="0" err="1"/>
              <a:t>praktik</a:t>
            </a:r>
            <a:endParaRPr lang="en-US" sz="28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F258-CC27-4CEF-A13E-BFCE4B19B1F4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786446" y="6286520"/>
            <a:ext cx="2895600" cy="365125"/>
          </a:xfrm>
        </p:spPr>
        <p:txBody>
          <a:bodyPr/>
          <a:lstStyle/>
          <a:p>
            <a:fld id="{37FA19BA-29A5-4E5A-8BAE-4C8719060834}" type="slidenum">
              <a:rPr lang="en-US" sz="1600" smtClean="0">
                <a:solidFill>
                  <a:srgbClr val="FFCC00"/>
                </a:solidFill>
              </a:rPr>
              <a:pPr/>
              <a:t>17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304800" y="563546"/>
            <a:ext cx="7910538" cy="5794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</a:rPr>
              <a:t>Pengembangan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Praktik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Akuntansi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24" y="1643050"/>
            <a:ext cx="8077200" cy="4419600"/>
          </a:xfrm>
          <a:solidFill>
            <a:schemeClr val="accent2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Penyusun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standar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bukan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satu-satunya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autoritas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penalaran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r>
              <a:rPr lang="en-US" sz="2800" dirty="0" err="1">
                <a:solidFill>
                  <a:schemeClr val="bg1"/>
                </a:solidFill>
              </a:rPr>
              <a:t>Nyatanya</a:t>
            </a:r>
            <a:r>
              <a:rPr lang="en-US" sz="2800" dirty="0">
                <a:solidFill>
                  <a:schemeClr val="bg1"/>
                </a:solidFill>
              </a:rPr>
              <a:t> versus </a:t>
            </a:r>
            <a:r>
              <a:rPr lang="en-US" sz="2800" dirty="0" err="1">
                <a:solidFill>
                  <a:schemeClr val="bg1"/>
                </a:solidFill>
              </a:rPr>
              <a:t>seharusnya</a:t>
            </a:r>
            <a:r>
              <a:rPr lang="en-US" sz="2800" dirty="0">
                <a:solidFill>
                  <a:schemeClr val="bg1"/>
                </a:solidFill>
              </a:rPr>
              <a:t> (</a:t>
            </a:r>
            <a:r>
              <a:rPr lang="en-US" sz="2800" dirty="0" err="1">
                <a:solidFill>
                  <a:schemeClr val="bg1"/>
                </a:solidFill>
              </a:rPr>
              <a:t>pendidikan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hanya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mengajarkan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apa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nyatanya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dipraktikkan</a:t>
            </a:r>
            <a:r>
              <a:rPr lang="en-US" sz="2800" dirty="0" smtClean="0">
                <a:solidFill>
                  <a:schemeClr val="bg1"/>
                </a:solidFill>
              </a:rPr>
              <a:t>).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Mengisolasi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gagasan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alternatif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sama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saja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memasangi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kaca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mata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kuda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pada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mahasiswa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r>
              <a:rPr lang="en-US" sz="2800" dirty="0" err="1">
                <a:solidFill>
                  <a:schemeClr val="bg1"/>
                </a:solidFill>
              </a:rPr>
              <a:t>Hubungan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harmonis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antara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praktik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pengajaran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riset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pPr>
              <a:buFontTx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9199-EAF4-42C3-BA70-19BAA1C1CC6E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00760" y="6215082"/>
            <a:ext cx="2895600" cy="365125"/>
          </a:xfrm>
        </p:spPr>
        <p:txBody>
          <a:bodyPr/>
          <a:lstStyle/>
          <a:p>
            <a:fld id="{39F6B096-6937-435F-89CE-C8096F98904E}" type="slidenum">
              <a:rPr lang="en-US" sz="1600" smtClean="0">
                <a:solidFill>
                  <a:srgbClr val="FFCC00"/>
                </a:solidFill>
              </a:rPr>
              <a:pPr/>
              <a:t>18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214282" y="571480"/>
            <a:ext cx="8491538" cy="579438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 err="1"/>
              <a:t>Perspektif</a:t>
            </a:r>
            <a:r>
              <a:rPr lang="en-US" sz="3200" dirty="0"/>
              <a:t>/</a:t>
            </a:r>
            <a:r>
              <a:rPr lang="en-US" sz="3200" dirty="0" err="1"/>
              <a:t>Aspek</a:t>
            </a:r>
            <a:r>
              <a:rPr lang="en-US" sz="3200" dirty="0"/>
              <a:t>/</a:t>
            </a:r>
            <a:r>
              <a:rPr lang="en-US" sz="3200" dirty="0" err="1"/>
              <a:t>Orientasi</a:t>
            </a:r>
            <a:r>
              <a:rPr lang="en-US" sz="3200" dirty="0"/>
              <a:t> </a:t>
            </a:r>
            <a:r>
              <a:rPr lang="en-US" sz="3200" dirty="0" err="1"/>
              <a:t>Teori</a:t>
            </a:r>
            <a:r>
              <a:rPr lang="en-US" sz="3200" dirty="0"/>
              <a:t> </a:t>
            </a:r>
            <a:r>
              <a:rPr lang="en-US" sz="3200" dirty="0" err="1"/>
              <a:t>Akuntansi</a:t>
            </a:r>
            <a:endParaRPr lang="en-US" sz="3200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48" y="1643050"/>
            <a:ext cx="8077200" cy="4071966"/>
          </a:xfrm>
          <a:solidFill>
            <a:srgbClr val="00B0F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/>
              <a:t>Sasaran</a:t>
            </a:r>
            <a:r>
              <a:rPr lang="en-US" dirty="0"/>
              <a:t> (</a:t>
            </a:r>
            <a:r>
              <a:rPr lang="en-US" i="1" dirty="0"/>
              <a:t>goals</a:t>
            </a:r>
            <a:r>
              <a:rPr lang="en-US" dirty="0"/>
              <a:t>)</a:t>
            </a:r>
          </a:p>
          <a:p>
            <a:pPr>
              <a:buFontTx/>
              <a:buNone/>
            </a:pPr>
            <a:r>
              <a:rPr lang="en-US" dirty="0"/>
              <a:t>		</a:t>
            </a:r>
            <a:r>
              <a:rPr lang="en-US" dirty="0" err="1">
                <a:solidFill>
                  <a:srgbClr val="FF0000"/>
                </a:solidFill>
              </a:rPr>
              <a:t>Positif</a:t>
            </a:r>
            <a:r>
              <a:rPr lang="en-US" dirty="0"/>
              <a:t> versus </a:t>
            </a:r>
            <a:r>
              <a:rPr lang="en-US" dirty="0" err="1">
                <a:solidFill>
                  <a:srgbClr val="FF0000"/>
                </a:solidFill>
              </a:rPr>
              <a:t>normatif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Tataran</a:t>
            </a:r>
            <a:r>
              <a:rPr lang="en-US" dirty="0"/>
              <a:t> </a:t>
            </a:r>
            <a:r>
              <a:rPr lang="en-US" dirty="0" err="1"/>
              <a:t>semiotika</a:t>
            </a:r>
            <a:r>
              <a:rPr lang="en-US" dirty="0"/>
              <a:t> </a:t>
            </a:r>
            <a:r>
              <a:rPr lang="id-ID" dirty="0" smtClean="0"/>
              <a:t>(</a:t>
            </a:r>
            <a:r>
              <a:rPr lang="id-ID" dirty="0" smtClean="0"/>
              <a:t>t</a:t>
            </a:r>
            <a:r>
              <a:rPr lang="en-US" dirty="0" smtClean="0"/>
              <a:t>in</a:t>
            </a:r>
            <a:r>
              <a:rPr lang="id-ID" dirty="0" smtClean="0"/>
              <a:t>gk</a:t>
            </a:r>
            <a:r>
              <a:rPr lang="en-US" dirty="0" smtClean="0"/>
              <a:t>a</a:t>
            </a:r>
            <a:r>
              <a:rPr lang="id-ID" dirty="0" smtClean="0"/>
              <a:t>t</a:t>
            </a:r>
            <a:r>
              <a:rPr lang="en-US" dirty="0" smtClean="0"/>
              <a:t>a</a:t>
            </a:r>
            <a:r>
              <a:rPr lang="id-ID" dirty="0" smtClean="0"/>
              <a:t>n</a:t>
            </a:r>
            <a:r>
              <a:rPr lang="id-ID" dirty="0" smtClean="0"/>
              <a:t>)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 smtClean="0"/>
              <a:t>komunikasi</a:t>
            </a:r>
            <a:r>
              <a:rPr lang="id-ID" dirty="0" smtClean="0"/>
              <a:t> </a:t>
            </a:r>
            <a:r>
              <a:rPr lang="en-US" dirty="0" err="1" smtClean="0"/>
              <a:t>Semantik</a:t>
            </a:r>
            <a:r>
              <a:rPr lang="en-US" dirty="0"/>
              <a:t>, </a:t>
            </a:r>
            <a:r>
              <a:rPr lang="en-US" dirty="0" err="1"/>
              <a:t>sintaktik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pragmatik</a:t>
            </a:r>
            <a:endParaRPr lang="en-US" dirty="0"/>
          </a:p>
          <a:p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penalaran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		</a:t>
            </a:r>
            <a:r>
              <a:rPr lang="en-US" dirty="0" err="1">
                <a:solidFill>
                  <a:srgbClr val="FF0000"/>
                </a:solidFill>
              </a:rPr>
              <a:t>Deduktif</a:t>
            </a:r>
            <a:r>
              <a:rPr lang="en-US" dirty="0"/>
              <a:t> versus </a:t>
            </a:r>
            <a:r>
              <a:rPr lang="en-US" dirty="0" err="1">
                <a:solidFill>
                  <a:srgbClr val="FF0000"/>
                </a:solidFill>
              </a:rPr>
              <a:t>induktif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3152-9A34-43A7-B78B-3135398B8A2E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786446" y="6286520"/>
            <a:ext cx="2895600" cy="365125"/>
          </a:xfrm>
        </p:spPr>
        <p:txBody>
          <a:bodyPr/>
          <a:lstStyle/>
          <a:p>
            <a:fld id="{B4851AAF-E588-4997-8F42-BC826F03937C}" type="slidenum">
              <a:rPr lang="en-US" sz="1600" smtClean="0">
                <a:solidFill>
                  <a:srgbClr val="FFCC00"/>
                </a:solidFill>
              </a:rPr>
              <a:pPr/>
              <a:t>19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517524" y="552450"/>
            <a:ext cx="4697417" cy="5794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err="1"/>
              <a:t>Sasaran</a:t>
            </a:r>
            <a:r>
              <a:rPr lang="en-US" sz="3200" dirty="0"/>
              <a:t> </a:t>
            </a:r>
            <a:r>
              <a:rPr lang="en-US" sz="3200" dirty="0" err="1"/>
              <a:t>Teori</a:t>
            </a:r>
            <a:r>
              <a:rPr lang="en-US" sz="3200" dirty="0"/>
              <a:t> </a:t>
            </a:r>
            <a:r>
              <a:rPr lang="en-US" sz="3200" dirty="0" err="1"/>
              <a:t>Akuntansi</a:t>
            </a:r>
            <a:r>
              <a:rPr lang="en-US" sz="3200" dirty="0"/>
              <a:t> 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533400" y="1295400"/>
            <a:ext cx="14157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rgbClr val="FF99CC"/>
                </a:solidFill>
              </a:rPr>
              <a:t>Positif</a:t>
            </a:r>
            <a:r>
              <a:rPr lang="en-US" sz="3200" dirty="0">
                <a:solidFill>
                  <a:srgbClr val="FF99CC"/>
                </a:solidFill>
              </a:rPr>
              <a:t>: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762000" y="2000240"/>
            <a:ext cx="7696200" cy="156966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/>
              <a:t>Penjelasan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penalaran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ilmiah</a:t>
            </a:r>
            <a:r>
              <a:rPr lang="en-US" sz="2400" dirty="0"/>
              <a:t> </a:t>
            </a:r>
            <a:r>
              <a:rPr lang="en-US" sz="2400" dirty="0" err="1"/>
              <a:t>kebenaran</a:t>
            </a:r>
            <a:r>
              <a:rPr lang="en-US" sz="2400" dirty="0"/>
              <a:t> </a:t>
            </a:r>
            <a:r>
              <a:rPr lang="en-US" sz="2400" dirty="0" err="1"/>
              <a:t>pernyataan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fenomena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fakta</a:t>
            </a:r>
            <a:r>
              <a:rPr lang="en-US" sz="2400" dirty="0"/>
              <a:t>. </a:t>
            </a:r>
            <a:r>
              <a:rPr lang="en-US" sz="2400" dirty="0" err="1">
                <a:solidFill>
                  <a:srgbClr val="FF0066"/>
                </a:solidFill>
              </a:rPr>
              <a:t>Fakta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sasaran</a:t>
            </a:r>
            <a:r>
              <a:rPr lang="en-US" sz="2400" dirty="0"/>
              <a:t>.</a:t>
            </a: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571472" y="3857628"/>
            <a:ext cx="18469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rgbClr val="FF99CC"/>
                </a:solidFill>
              </a:rPr>
              <a:t>Normatif</a:t>
            </a:r>
            <a:r>
              <a:rPr lang="en-US" sz="3200" dirty="0">
                <a:solidFill>
                  <a:srgbClr val="FF99CC"/>
                </a:solidFill>
              </a:rPr>
              <a:t>:</a:t>
            </a: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838200" y="4495800"/>
            <a:ext cx="7696200" cy="156966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/>
              <a:t>Penjelasan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penalaran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menjustifikasi</a:t>
            </a:r>
            <a:r>
              <a:rPr lang="en-US" sz="2400" dirty="0"/>
              <a:t> </a:t>
            </a:r>
            <a:r>
              <a:rPr lang="en-US" sz="2400" dirty="0" err="1"/>
              <a:t>kelayakan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perlakuan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paling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ditetapkan</a:t>
            </a:r>
            <a:r>
              <a:rPr lang="en-US" sz="2400" dirty="0"/>
              <a:t>. </a:t>
            </a:r>
            <a:r>
              <a:rPr lang="en-US" sz="2400" dirty="0" err="1">
                <a:solidFill>
                  <a:srgbClr val="FF0066"/>
                </a:solidFill>
              </a:rPr>
              <a:t>Nilai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sasaran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AA0D-E3CF-48EF-B729-AAF583B1FCD6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000760" y="6215082"/>
            <a:ext cx="2895600" cy="365125"/>
          </a:xfrm>
        </p:spPr>
        <p:txBody>
          <a:bodyPr/>
          <a:lstStyle/>
          <a:p>
            <a:fld id="{5D78202F-90B5-4D9F-ABBF-9761C0CAB75D}" type="slidenum">
              <a:rPr lang="en-US" sz="1600" smtClean="0">
                <a:solidFill>
                  <a:srgbClr val="FFCC00"/>
                </a:solidFill>
              </a:rPr>
              <a:pPr/>
              <a:t>20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609600"/>
            <a:ext cx="8229600" cy="868363"/>
          </a:xfrm>
          <a:solidFill>
            <a:srgbClr val="00B05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err="1"/>
              <a:t>Sasaran</a:t>
            </a:r>
            <a:r>
              <a:rPr lang="en-US" sz="3200" dirty="0"/>
              <a:t> </a:t>
            </a:r>
            <a:r>
              <a:rPr lang="en-US" sz="3200" dirty="0" err="1"/>
              <a:t>Teori</a:t>
            </a:r>
            <a:endParaRPr lang="en-GB" sz="3200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14282" y="2514600"/>
            <a:ext cx="3062318" cy="2590800"/>
          </a:xfrm>
          <a:solidFill>
            <a:schemeClr val="accent2">
              <a:lumMod val="60000"/>
              <a:lumOff val="40000"/>
            </a:schemeClr>
          </a:solidFill>
          <a:ln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4638" indent="-238125"/>
            <a:r>
              <a:rPr lang="en-US" sz="1800" dirty="0" err="1">
                <a:solidFill>
                  <a:schemeClr val="tx2">
                    <a:lumMod val="10000"/>
                  </a:schemeClr>
                </a:solidFill>
              </a:rPr>
              <a:t>Bentuk</a:t>
            </a:r>
            <a:r>
              <a:rPr lang="en-US" sz="18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10000"/>
                  </a:schemeClr>
                </a:solidFill>
              </a:rPr>
              <a:t>pernyataan</a:t>
            </a:r>
            <a:endParaRPr lang="id-ID" sz="1800" dirty="0" smtClean="0">
              <a:solidFill>
                <a:schemeClr val="tx2">
                  <a:lumMod val="10000"/>
                </a:schemeClr>
              </a:solidFill>
            </a:endParaRPr>
          </a:p>
          <a:p>
            <a:pPr marL="274638" indent="-238125"/>
            <a:r>
              <a:rPr lang="en-US" sz="1800" dirty="0" smtClean="0">
                <a:solidFill>
                  <a:schemeClr val="tx2">
                    <a:lumMod val="10000"/>
                  </a:schemeClr>
                </a:solidFill>
              </a:rPr>
              <a:t>Nada </a:t>
            </a:r>
            <a:r>
              <a:rPr lang="en-US" sz="1800" dirty="0" err="1" smtClean="0">
                <a:solidFill>
                  <a:schemeClr val="tx2">
                    <a:lumMod val="10000"/>
                  </a:schemeClr>
                </a:solidFill>
              </a:rPr>
              <a:t>pernyataan</a:t>
            </a:r>
            <a:endParaRPr lang="id-ID" sz="1800" dirty="0" smtClean="0">
              <a:solidFill>
                <a:schemeClr val="tx2">
                  <a:lumMod val="10000"/>
                </a:schemeClr>
              </a:solidFill>
            </a:endParaRPr>
          </a:p>
          <a:p>
            <a:pPr marL="274638" indent="-238125"/>
            <a:r>
              <a:rPr lang="en-US" sz="1800" dirty="0" err="1" smtClean="0">
                <a:solidFill>
                  <a:schemeClr val="tx2">
                    <a:lumMod val="10000"/>
                  </a:schemeClr>
                </a:solidFill>
              </a:rPr>
              <a:t>Bidang</a:t>
            </a:r>
            <a:r>
              <a:rPr lang="en-US" sz="18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10000"/>
                  </a:schemeClr>
                </a:solidFill>
              </a:rPr>
              <a:t>masalah</a:t>
            </a:r>
            <a:endParaRPr lang="id-ID" sz="1800" dirty="0" smtClean="0">
              <a:solidFill>
                <a:schemeClr val="tx2">
                  <a:lumMod val="10000"/>
                </a:schemeClr>
              </a:solidFill>
            </a:endParaRPr>
          </a:p>
          <a:p>
            <a:pPr marL="274638" indent="-238125"/>
            <a:r>
              <a:rPr lang="en-US" sz="1800" dirty="0" smtClean="0">
                <a:solidFill>
                  <a:schemeClr val="tx2">
                    <a:lumMod val="10000"/>
                  </a:schemeClr>
                </a:solidFill>
              </a:rPr>
              <a:t>Basis </a:t>
            </a:r>
            <a:r>
              <a:rPr lang="en-US" sz="1800" dirty="0" err="1" smtClean="0">
                <a:solidFill>
                  <a:schemeClr val="tx2">
                    <a:lumMod val="10000"/>
                  </a:schemeClr>
                </a:solidFill>
              </a:rPr>
              <a:t>penyimpulan</a:t>
            </a:r>
            <a:endParaRPr lang="id-ID" sz="1800" dirty="0" smtClean="0">
              <a:solidFill>
                <a:schemeClr val="tx2">
                  <a:lumMod val="10000"/>
                </a:schemeClr>
              </a:solidFill>
            </a:endParaRPr>
          </a:p>
          <a:p>
            <a:pPr marL="274638" indent="-238125"/>
            <a:r>
              <a:rPr lang="en-US" sz="1800" dirty="0" err="1" smtClean="0">
                <a:solidFill>
                  <a:schemeClr val="tx2">
                    <a:lumMod val="10000"/>
                  </a:schemeClr>
                </a:solidFill>
              </a:rPr>
              <a:t>Kriteria</a:t>
            </a:r>
            <a:r>
              <a:rPr lang="en-US" sz="18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2">
                    <a:lumMod val="10000"/>
                  </a:schemeClr>
                </a:solidFill>
              </a:rPr>
              <a:t>penerimaan</a:t>
            </a:r>
            <a:r>
              <a:rPr lang="en-US" sz="18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2">
                    <a:lumMod val="10000"/>
                  </a:schemeClr>
                </a:solidFill>
              </a:rPr>
              <a:t>teori</a:t>
            </a:r>
            <a:endParaRPr lang="id-ID" sz="1800" dirty="0" smtClean="0">
              <a:solidFill>
                <a:schemeClr val="tx2">
                  <a:lumMod val="10000"/>
                </a:schemeClr>
              </a:solidFill>
            </a:endParaRPr>
          </a:p>
          <a:p>
            <a:pPr marL="274638" indent="-238125"/>
            <a:r>
              <a:rPr lang="en-US" sz="1800" dirty="0" smtClean="0">
                <a:solidFill>
                  <a:schemeClr val="tx2">
                    <a:lumMod val="10000"/>
                  </a:schemeClr>
                </a:solidFill>
              </a:rPr>
              <a:t>Basis/</a:t>
            </a:r>
            <a:r>
              <a:rPr lang="en-US" sz="1800" dirty="0" err="1" smtClean="0">
                <a:solidFill>
                  <a:schemeClr val="tx2">
                    <a:lumMod val="10000"/>
                  </a:schemeClr>
                </a:solidFill>
              </a:rPr>
              <a:t>metoda</a:t>
            </a:r>
            <a:r>
              <a:rPr lang="en-US" sz="18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2">
                    <a:lumMod val="10000"/>
                  </a:schemeClr>
                </a:solidFill>
              </a:rPr>
              <a:t>pengujian</a:t>
            </a:r>
            <a:endParaRPr lang="en-US" sz="1800" dirty="0">
              <a:solidFill>
                <a:schemeClr val="tx2">
                  <a:lumMod val="10000"/>
                </a:schemeClr>
              </a:solidFill>
            </a:endParaRPr>
          </a:p>
          <a:p>
            <a:pPr>
              <a:buFontTx/>
              <a:buNone/>
            </a:pPr>
            <a:endParaRPr lang="en-GB" sz="2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3428992" y="2500306"/>
            <a:ext cx="2571768" cy="2643206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/>
              <a:t>Is</a:t>
            </a:r>
            <a:r>
              <a:rPr lang="id-ID" i="1" dirty="0" smtClean="0"/>
              <a:t> </a:t>
            </a:r>
            <a:endParaRPr lang="en-US" i="1" dirty="0"/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id-ID" i="1" dirty="0" smtClean="0"/>
              <a:t>D</a:t>
            </a:r>
            <a:r>
              <a:rPr lang="en-US" i="1" dirty="0" err="1" smtClean="0"/>
              <a:t>escriptive</a:t>
            </a:r>
            <a:r>
              <a:rPr lang="id-ID" i="1" dirty="0" smtClean="0"/>
              <a:t> (pnjelasn)</a:t>
            </a:r>
            <a:endParaRPr lang="en-US" i="1" dirty="0"/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/>
              <a:t>Facts</a:t>
            </a:r>
            <a:r>
              <a:rPr lang="id-ID" i="1" dirty="0" smtClean="0"/>
              <a:t>  (fakta2)</a:t>
            </a:r>
            <a:endParaRPr lang="en-US" i="1" dirty="0"/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/>
              <a:t>Objective</a:t>
            </a:r>
            <a:r>
              <a:rPr lang="id-ID" i="1" dirty="0" smtClean="0"/>
              <a:t> </a:t>
            </a:r>
            <a:r>
              <a:rPr lang="en-US" i="1" dirty="0" smtClean="0"/>
              <a:t>/</a:t>
            </a:r>
            <a:r>
              <a:rPr lang="id-ID" i="1" dirty="0" smtClean="0"/>
              <a:t> </a:t>
            </a:r>
            <a:r>
              <a:rPr lang="en-US" i="1" dirty="0" smtClean="0"/>
              <a:t>empirical</a:t>
            </a:r>
            <a:r>
              <a:rPr lang="id-ID" i="1" dirty="0" smtClean="0"/>
              <a:t> </a:t>
            </a:r>
            <a:endParaRPr lang="en-US" i="1" dirty="0"/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/>
              <a:t>True</a:t>
            </a:r>
            <a:r>
              <a:rPr lang="id-ID" i="1" dirty="0" smtClean="0"/>
              <a:t> </a:t>
            </a:r>
            <a:r>
              <a:rPr lang="en-US" i="1" dirty="0" smtClean="0"/>
              <a:t>/</a:t>
            </a:r>
            <a:r>
              <a:rPr lang="id-ID" i="1" dirty="0" smtClean="0"/>
              <a:t> </a:t>
            </a:r>
            <a:r>
              <a:rPr lang="en-US" i="1" dirty="0" smtClean="0"/>
              <a:t>false</a:t>
            </a:r>
            <a:endParaRPr lang="en-US" i="1" dirty="0"/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/>
              <a:t>Science</a:t>
            </a:r>
            <a:r>
              <a:rPr lang="id-ID" i="1" dirty="0" smtClean="0"/>
              <a:t> </a:t>
            </a:r>
            <a:r>
              <a:rPr lang="en-US" i="1" dirty="0" smtClean="0"/>
              <a:t>/</a:t>
            </a:r>
            <a:r>
              <a:rPr lang="id-ID" i="1" dirty="0" smtClean="0"/>
              <a:t> </a:t>
            </a:r>
            <a:r>
              <a:rPr lang="en-US" i="1" dirty="0" smtClean="0"/>
              <a:t>scientific</a:t>
            </a:r>
            <a:endParaRPr lang="en-GB" i="1" dirty="0"/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3429000" y="1905000"/>
            <a:ext cx="2571760" cy="4572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Positif</a:t>
            </a:r>
            <a:endParaRPr lang="en-US" sz="2400" i="1" dirty="0"/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6215074" y="1905000"/>
            <a:ext cx="2571768" cy="457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Teori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Normatif</a:t>
            </a:r>
            <a:endParaRPr lang="en-US" sz="2400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857224" y="5429264"/>
            <a:ext cx="746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dirty="0" err="1">
                <a:solidFill>
                  <a:srgbClr val="FF99CC"/>
                </a:solidFill>
              </a:rPr>
              <a:t>Gulotin</a:t>
            </a:r>
            <a:r>
              <a:rPr lang="en-US" dirty="0">
                <a:solidFill>
                  <a:srgbClr val="FF99CC"/>
                </a:solidFill>
              </a:rPr>
              <a:t> Hume</a:t>
            </a:r>
            <a:endParaRPr lang="en-US" i="1" dirty="0">
              <a:solidFill>
                <a:srgbClr val="FF99CC"/>
              </a:solidFill>
            </a:endParaRPr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>
            <a:off x="304800" y="2438400"/>
            <a:ext cx="8382000" cy="0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95242" name="Text Box 10"/>
          <p:cNvSpPr txBox="1">
            <a:spLocks noChangeArrowheads="1"/>
          </p:cNvSpPr>
          <p:nvPr/>
        </p:nvSpPr>
        <p:spPr bwMode="auto">
          <a:xfrm>
            <a:off x="285720" y="1905000"/>
            <a:ext cx="3000396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Pembeda</a:t>
            </a:r>
            <a:endParaRPr lang="en-US" sz="2400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95243" name="Rectangle 11"/>
          <p:cNvSpPr>
            <a:spLocks noChangeArrowheads="1"/>
          </p:cNvSpPr>
          <p:nvPr/>
        </p:nvSpPr>
        <p:spPr bwMode="auto">
          <a:xfrm>
            <a:off x="6172200" y="2527300"/>
            <a:ext cx="2757518" cy="25447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Should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/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ought </a:t>
            </a:r>
            <a:r>
              <a:rPr lang="en-US" i="1" dirty="0">
                <a:solidFill>
                  <a:schemeClr val="tx2">
                    <a:lumMod val="10000"/>
                  </a:schemeClr>
                </a:solidFill>
              </a:rPr>
              <a:t>to</a:t>
            </a:r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Prescriptive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(petunjuk)</a:t>
            </a:r>
            <a:endParaRPr lang="en-US" i="1" dirty="0">
              <a:solidFill>
                <a:schemeClr val="tx2">
                  <a:lumMod val="10000"/>
                </a:schemeClr>
              </a:solidFill>
            </a:endParaRPr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Values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/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idealism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endParaRPr lang="en-US" i="1" dirty="0">
              <a:solidFill>
                <a:schemeClr val="tx2">
                  <a:lumMod val="10000"/>
                </a:schemeClr>
              </a:solidFill>
            </a:endParaRPr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Subjective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/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reasoning</a:t>
            </a:r>
            <a:endParaRPr lang="en-US" i="1" dirty="0">
              <a:solidFill>
                <a:schemeClr val="tx2">
                  <a:lumMod val="10000"/>
                </a:schemeClr>
              </a:solidFill>
            </a:endParaRPr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Good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/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bad </a:t>
            </a:r>
            <a:endParaRPr lang="en-US" i="1" dirty="0">
              <a:solidFill>
                <a:schemeClr val="tx2">
                  <a:lumMod val="10000"/>
                </a:schemeClr>
              </a:solidFill>
            </a:endParaRPr>
          </a:p>
          <a:p>
            <a:pPr marL="182563" indent="-182563">
              <a:spcBef>
                <a:spcPct val="20000"/>
              </a:spcBef>
              <a:buFont typeface="Arial" pitchFamily="34" charset="0"/>
              <a:buChar char="•"/>
            </a:pP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Art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/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10000"/>
                  </a:schemeClr>
                </a:solidFill>
              </a:rPr>
              <a:t>judgment</a:t>
            </a:r>
            <a:r>
              <a:rPr lang="id-ID" i="1" dirty="0" smtClean="0">
                <a:solidFill>
                  <a:schemeClr val="tx2">
                    <a:lumMod val="10000"/>
                  </a:schemeClr>
                </a:solidFill>
              </a:rPr>
              <a:t> (pertimbangan)</a:t>
            </a:r>
            <a:endParaRPr lang="en-GB" i="1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8243-706A-4DC5-9522-A9B1140E70DE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072198" y="6286520"/>
            <a:ext cx="2895600" cy="365125"/>
          </a:xfrm>
        </p:spPr>
        <p:txBody>
          <a:bodyPr/>
          <a:lstStyle/>
          <a:p>
            <a:fld id="{74336656-F474-4845-A768-C6116E5BC4BC}" type="slidenum">
              <a:rPr lang="en-US" sz="1600" smtClean="0">
                <a:solidFill>
                  <a:srgbClr val="FFCC00"/>
                </a:solidFill>
              </a:rPr>
              <a:pPr/>
              <a:t>21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28596" y="285728"/>
            <a:ext cx="3071834" cy="639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err="1">
                <a:solidFill>
                  <a:srgbClr val="FFCC99"/>
                </a:solidFill>
              </a:rPr>
              <a:t>Bidang</a:t>
            </a:r>
            <a:r>
              <a:rPr lang="en-US" sz="3200" dirty="0">
                <a:solidFill>
                  <a:srgbClr val="FFCC99"/>
                </a:solidFill>
              </a:rPr>
              <a:t> </a:t>
            </a:r>
            <a:r>
              <a:rPr lang="en-US" sz="3200" dirty="0" err="1">
                <a:solidFill>
                  <a:srgbClr val="FFCC99"/>
                </a:solidFill>
              </a:rPr>
              <a:t>Masalah</a:t>
            </a:r>
            <a:endParaRPr lang="en-GB" sz="3200" dirty="0">
              <a:solidFill>
                <a:srgbClr val="FFCC99"/>
              </a:solidFill>
            </a:endParaRPr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57158" y="2500307"/>
            <a:ext cx="4229100" cy="3643338"/>
          </a:xfrm>
          <a:solidFill>
            <a:srgbClr val="0070C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indent="-533400">
              <a:buFontTx/>
              <a:buAutoNum type="arabicPeriod"/>
            </a:pPr>
            <a:r>
              <a:rPr lang="en-US" sz="2400" dirty="0" err="1"/>
              <a:t>Apakah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</a:t>
            </a:r>
            <a:r>
              <a:rPr lang="en-US" sz="2400" dirty="0" err="1"/>
              <a:t>kas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kandungan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?</a:t>
            </a:r>
          </a:p>
          <a:p>
            <a:pPr marL="533400" indent="-533400">
              <a:buFontTx/>
              <a:buAutoNum type="arabicPeriod"/>
            </a:pP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yang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pengungkapan</a:t>
            </a:r>
            <a:r>
              <a:rPr lang="en-US" sz="2400" dirty="0"/>
              <a:t> </a:t>
            </a:r>
            <a:r>
              <a:rPr lang="en-US" sz="2400" dirty="0" err="1"/>
              <a:t>sukarela</a:t>
            </a:r>
            <a:r>
              <a:rPr lang="en-US" sz="2400" dirty="0"/>
              <a:t>?</a:t>
            </a:r>
          </a:p>
          <a:p>
            <a:pPr marL="533400" indent="-533400">
              <a:buFontTx/>
              <a:buAutoNum type="arabicPeriod"/>
            </a:pPr>
            <a:r>
              <a:rPr lang="en-US" sz="2400" dirty="0" err="1"/>
              <a:t>Mengapa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cenderung</a:t>
            </a:r>
            <a:r>
              <a:rPr lang="en-US" sz="2400" dirty="0"/>
              <a:t> </a:t>
            </a:r>
            <a:r>
              <a:rPr lang="en-US" sz="2400" dirty="0" err="1"/>
              <a:t>memilih</a:t>
            </a:r>
            <a:r>
              <a:rPr lang="en-US" sz="2400" dirty="0"/>
              <a:t> </a:t>
            </a:r>
            <a:r>
              <a:rPr lang="en-US" sz="2400" dirty="0" err="1"/>
              <a:t>metoda</a:t>
            </a:r>
            <a:r>
              <a:rPr lang="en-US" sz="2400" dirty="0"/>
              <a:t> </a:t>
            </a:r>
            <a:r>
              <a:rPr lang="en-US" sz="2400" dirty="0" err="1"/>
              <a:t>sediaan</a:t>
            </a:r>
            <a:r>
              <a:rPr lang="en-US" sz="2400" dirty="0"/>
              <a:t> </a:t>
            </a:r>
            <a:r>
              <a:rPr lang="id-ID" sz="2400" dirty="0" smtClean="0"/>
              <a:t>LIFO</a:t>
            </a:r>
            <a:r>
              <a:rPr lang="en-US" sz="2400" dirty="0" smtClean="0"/>
              <a:t>?</a:t>
            </a:r>
            <a:endParaRPr lang="en-GB" sz="2400" dirty="0"/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4929190" y="2500307"/>
            <a:ext cx="3824286" cy="3643338"/>
          </a:xfrm>
          <a:solidFill>
            <a:srgbClr val="00B05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5125" indent="-365125">
              <a:buFontTx/>
              <a:buAutoNum type="arabicPeriod"/>
            </a:pPr>
            <a:r>
              <a:rPr lang="en-US" sz="2400" dirty="0" err="1"/>
              <a:t>Kapan</a:t>
            </a:r>
            <a:r>
              <a:rPr lang="en-US" sz="2400" dirty="0"/>
              <a:t> </a:t>
            </a:r>
            <a:r>
              <a:rPr lang="en-US" sz="2400" dirty="0" err="1"/>
              <a:t>sewaguna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dikapitalisasi</a:t>
            </a:r>
            <a:r>
              <a:rPr lang="en-US" sz="2400" dirty="0"/>
              <a:t>?</a:t>
            </a:r>
          </a:p>
          <a:p>
            <a:pPr marL="365125" indent="-365125">
              <a:buFontTx/>
              <a:buAutoNum type="arabicPeriod"/>
            </a:pPr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diperhitungkan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disajikan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statemen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?</a:t>
            </a:r>
          </a:p>
          <a:p>
            <a:pPr marL="365125" indent="-365125">
              <a:buFontTx/>
              <a:buAutoNum type="arabicPeriod"/>
            </a:pPr>
            <a:r>
              <a:rPr lang="en-US" sz="2400" dirty="0" err="1"/>
              <a:t>Tepatkah</a:t>
            </a:r>
            <a:r>
              <a:rPr lang="en-US" sz="2400" dirty="0"/>
              <a:t> </a:t>
            </a:r>
            <a:r>
              <a:rPr lang="en-US" sz="2400" dirty="0" err="1"/>
              <a:t>istilah</a:t>
            </a:r>
            <a:r>
              <a:rPr lang="en-US" sz="2400" dirty="0"/>
              <a:t> </a:t>
            </a:r>
            <a:r>
              <a:rPr lang="en-US" sz="2400" dirty="0" err="1"/>
              <a:t>beban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i="1" dirty="0"/>
              <a:t>expense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i="1" dirty="0"/>
              <a:t>cost</a:t>
            </a:r>
            <a:r>
              <a:rPr lang="en-US" sz="2400" dirty="0"/>
              <a:t>?</a:t>
            </a:r>
            <a:endParaRPr lang="en-GB" sz="2400" dirty="0"/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1785918" y="928670"/>
            <a:ext cx="128272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chemeClr val="hlink"/>
                </a:solidFill>
              </a:rPr>
              <a:t>Positif</a:t>
            </a:r>
            <a:endParaRPr lang="en-GB" sz="2800" b="1" dirty="0">
              <a:solidFill>
                <a:schemeClr val="hlink"/>
              </a:solidFill>
            </a:endParaRP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5786446" y="1000108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 dirty="0" err="1">
                <a:solidFill>
                  <a:schemeClr val="hlink"/>
                </a:solidFill>
              </a:rPr>
              <a:t>Normatif</a:t>
            </a:r>
            <a:endParaRPr lang="en-GB" sz="2800" b="1" dirty="0">
              <a:solidFill>
                <a:schemeClr val="hlink"/>
              </a:solidFill>
            </a:endParaRP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285720" y="1571612"/>
            <a:ext cx="4357718" cy="83099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penjelasan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bukti</a:t>
            </a:r>
            <a:r>
              <a:rPr lang="en-US" sz="2400" dirty="0"/>
              <a:t> </a:t>
            </a:r>
            <a:r>
              <a:rPr lang="en-US" sz="2400" dirty="0" err="1"/>
              <a:t>empiris</a:t>
            </a:r>
            <a:endParaRPr lang="en-GB" sz="2400" dirty="0"/>
          </a:p>
        </p:txBody>
      </p:sp>
      <p:sp>
        <p:nvSpPr>
          <p:cNvPr id="96266" name="Text Box 10"/>
          <p:cNvSpPr txBox="1">
            <a:spLocks noChangeArrowheads="1"/>
          </p:cNvSpPr>
          <p:nvPr/>
        </p:nvSpPr>
        <p:spPr bwMode="auto">
          <a:xfrm>
            <a:off x="5286380" y="1643050"/>
            <a:ext cx="3233766" cy="46166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penalaran</a:t>
            </a:r>
            <a:r>
              <a:rPr lang="en-US" sz="2400" dirty="0"/>
              <a:t> </a:t>
            </a:r>
            <a:r>
              <a:rPr lang="en-US" sz="2400" dirty="0" err="1"/>
              <a:t>logis</a:t>
            </a:r>
            <a:endParaRPr lang="en-GB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7A08-11CC-4D1A-97AB-3F54B2AC2A74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857884" y="6286520"/>
            <a:ext cx="2895600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D69D1266-E770-4A6E-84A4-D91FAAE09F29}" type="slidenum">
              <a:rPr lang="en-US" sz="1600">
                <a:solidFill>
                  <a:srgbClr val="FFCC00"/>
                </a:solidFill>
              </a:rPr>
              <a:pPr/>
              <a:t>22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0" y="285728"/>
            <a:ext cx="9144000" cy="52322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dirty="0" err="1"/>
              <a:t>Tataran</a:t>
            </a:r>
            <a:r>
              <a:rPr lang="en-US" sz="2800" dirty="0"/>
              <a:t> </a:t>
            </a:r>
            <a:r>
              <a:rPr lang="en-US" sz="2800" dirty="0" err="1" smtClean="0"/>
              <a:t>Semiotika</a:t>
            </a:r>
            <a:r>
              <a:rPr lang="id-ID" sz="2800" dirty="0" smtClean="0"/>
              <a:t> (tingkatan)</a:t>
            </a:r>
            <a:r>
              <a:rPr lang="en-US" sz="2800" dirty="0" smtClean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Teori</a:t>
            </a:r>
            <a:r>
              <a:rPr lang="en-US" sz="2800" dirty="0"/>
              <a:t> </a:t>
            </a:r>
            <a:r>
              <a:rPr lang="en-US" sz="2800" dirty="0" err="1"/>
              <a:t>Komunikasi</a:t>
            </a:r>
            <a:r>
              <a:rPr lang="en-US" sz="2800" dirty="0"/>
              <a:t> </a:t>
            </a:r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838200" y="1395413"/>
            <a:ext cx="1233470" cy="40011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err="1"/>
              <a:t>Realitas</a:t>
            </a:r>
            <a:endParaRPr lang="en-US" sz="2000" dirty="0"/>
          </a:p>
        </p:txBody>
      </p:sp>
      <p:pic>
        <p:nvPicPr>
          <p:cNvPr id="98311" name="Picture 7" descr="MNTRO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05000"/>
            <a:ext cx="2438400" cy="1462088"/>
          </a:xfrm>
          <a:prstGeom prst="rect">
            <a:avLst/>
          </a:prstGeom>
          <a:noFill/>
        </p:spPr>
      </p:pic>
      <p:pic>
        <p:nvPicPr>
          <p:cNvPr id="98313" name="Picture 9" descr="EURSGN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981200"/>
            <a:ext cx="1600200" cy="1220788"/>
          </a:xfrm>
          <a:prstGeom prst="rect">
            <a:avLst/>
          </a:prstGeom>
          <a:noFill/>
        </p:spPr>
      </p:pic>
      <p:pic>
        <p:nvPicPr>
          <p:cNvPr id="98314" name="Picture 10" descr="TRKTOON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1905000"/>
            <a:ext cx="2057400" cy="1535113"/>
          </a:xfrm>
          <a:prstGeom prst="rect">
            <a:avLst/>
          </a:prstGeom>
          <a:noFill/>
        </p:spPr>
      </p:pic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4214810" y="1500174"/>
            <a:ext cx="1157294" cy="39687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solidFill>
                  <a:schemeClr val="tx2">
                    <a:lumMod val="10000"/>
                  </a:schemeClr>
                </a:solidFill>
              </a:rPr>
              <a:t>Simbol</a:t>
            </a:r>
            <a:endParaRPr lang="en-US" sz="2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98316" name="Text Box 12"/>
          <p:cNvSpPr txBox="1">
            <a:spLocks noChangeArrowheads="1"/>
          </p:cNvSpPr>
          <p:nvPr/>
        </p:nvSpPr>
        <p:spPr bwMode="auto">
          <a:xfrm>
            <a:off x="7215206" y="1447800"/>
            <a:ext cx="1357322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tx2">
                    <a:lumMod val="10000"/>
                  </a:schemeClr>
                </a:solidFill>
              </a:rPr>
              <a:t>Pengaruh</a:t>
            </a:r>
            <a:endParaRPr lang="en-US" sz="2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98317" name="Line 13"/>
          <p:cNvSpPr>
            <a:spLocks noChangeShapeType="1"/>
          </p:cNvSpPr>
          <p:nvPr/>
        </p:nvSpPr>
        <p:spPr bwMode="auto">
          <a:xfrm>
            <a:off x="2819400" y="2667000"/>
            <a:ext cx="1295400" cy="0"/>
          </a:xfrm>
          <a:prstGeom prst="line">
            <a:avLst/>
          </a:prstGeom>
          <a:noFill/>
          <a:ln w="28575">
            <a:solidFill>
              <a:srgbClr val="FF99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98318" name="Line 14"/>
          <p:cNvSpPr>
            <a:spLocks noChangeShapeType="1"/>
          </p:cNvSpPr>
          <p:nvPr/>
        </p:nvSpPr>
        <p:spPr bwMode="auto">
          <a:xfrm>
            <a:off x="5410200" y="2590800"/>
            <a:ext cx="1295400" cy="0"/>
          </a:xfrm>
          <a:prstGeom prst="line">
            <a:avLst/>
          </a:prstGeom>
          <a:noFill/>
          <a:ln w="28575">
            <a:solidFill>
              <a:srgbClr val="FF99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98319" name="Line 15"/>
          <p:cNvSpPr>
            <a:spLocks noChangeShapeType="1"/>
          </p:cNvSpPr>
          <p:nvPr/>
        </p:nvSpPr>
        <p:spPr bwMode="auto">
          <a:xfrm flipV="1">
            <a:off x="4800600" y="3200400"/>
            <a:ext cx="0" cy="381000"/>
          </a:xfrm>
          <a:prstGeom prst="line">
            <a:avLst/>
          </a:prstGeom>
          <a:noFill/>
          <a:ln w="28575">
            <a:solidFill>
              <a:srgbClr val="FF99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98320" name="Text Box 16"/>
          <p:cNvSpPr txBox="1">
            <a:spLocks noChangeArrowheads="1"/>
          </p:cNvSpPr>
          <p:nvPr/>
        </p:nvSpPr>
        <p:spPr bwMode="auto">
          <a:xfrm>
            <a:off x="2895600" y="2692400"/>
            <a:ext cx="977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</a:rPr>
              <a:t>Informasi</a:t>
            </a:r>
          </a:p>
          <a:p>
            <a:pPr algn="ctr"/>
            <a:r>
              <a:rPr lang="en-US" sz="1600">
                <a:solidFill>
                  <a:srgbClr val="FFFFFF"/>
                </a:solidFill>
              </a:rPr>
              <a:t>Semantik</a:t>
            </a:r>
          </a:p>
        </p:txBody>
      </p:sp>
      <p:sp>
        <p:nvSpPr>
          <p:cNvPr id="98321" name="Text Box 17"/>
          <p:cNvSpPr txBox="1">
            <a:spLocks noChangeArrowheads="1"/>
          </p:cNvSpPr>
          <p:nvPr/>
        </p:nvSpPr>
        <p:spPr bwMode="auto">
          <a:xfrm>
            <a:off x="5638800" y="2667000"/>
            <a:ext cx="10223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</a:rPr>
              <a:t>Informasi</a:t>
            </a:r>
            <a:endParaRPr lang="en-US" sz="1600" dirty="0">
              <a:solidFill>
                <a:srgbClr val="FFFFFF"/>
              </a:solidFill>
            </a:endParaRPr>
          </a:p>
          <a:p>
            <a:pPr algn="ctr"/>
            <a:r>
              <a:rPr lang="en-US" sz="1600" dirty="0" err="1">
                <a:solidFill>
                  <a:srgbClr val="FFFFFF"/>
                </a:solidFill>
              </a:rPr>
              <a:t>Pragmatik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98322" name="Text Box 18"/>
          <p:cNvSpPr txBox="1">
            <a:spLocks noChangeArrowheads="1"/>
          </p:cNvSpPr>
          <p:nvPr/>
        </p:nvSpPr>
        <p:spPr bwMode="auto">
          <a:xfrm>
            <a:off x="4191000" y="3568700"/>
            <a:ext cx="1219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</a:rPr>
              <a:t>Informasi</a:t>
            </a:r>
          </a:p>
          <a:p>
            <a:pPr algn="ctr"/>
            <a:r>
              <a:rPr lang="en-US" sz="1600">
                <a:solidFill>
                  <a:srgbClr val="FFFFFF"/>
                </a:solidFill>
              </a:rPr>
              <a:t>Sintaktik</a:t>
            </a:r>
          </a:p>
        </p:txBody>
      </p:sp>
      <p:sp>
        <p:nvSpPr>
          <p:cNvPr id="98323" name="Text Box 19"/>
          <p:cNvSpPr txBox="1">
            <a:spLocks noChangeArrowheads="1"/>
          </p:cNvSpPr>
          <p:nvPr/>
        </p:nvSpPr>
        <p:spPr bwMode="auto">
          <a:xfrm>
            <a:off x="7543800" y="3429000"/>
            <a:ext cx="909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99CC"/>
                </a:solidFill>
              </a:rPr>
              <a:t>Hati-hati</a:t>
            </a:r>
          </a:p>
        </p:txBody>
      </p:sp>
      <p:sp>
        <p:nvSpPr>
          <p:cNvPr id="98324" name="Text Box 20"/>
          <p:cNvSpPr txBox="1">
            <a:spLocks noChangeArrowheads="1"/>
          </p:cNvSpPr>
          <p:nvPr/>
        </p:nvSpPr>
        <p:spPr bwMode="auto">
          <a:xfrm>
            <a:off x="0" y="4286256"/>
            <a:ext cx="350043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Apa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rgbClr val="FF99CC"/>
                </a:solidFill>
              </a:rPr>
              <a:t>makna</a:t>
            </a:r>
            <a:r>
              <a:rPr lang="en-US" sz="2000" dirty="0">
                <a:solidFill>
                  <a:srgbClr val="FF99CC"/>
                </a:solidFill>
              </a:rPr>
              <a:t>/</a:t>
            </a:r>
            <a:r>
              <a:rPr lang="en-US" sz="2000" dirty="0" err="1">
                <a:solidFill>
                  <a:srgbClr val="FF99CC"/>
                </a:solidFill>
              </a:rPr>
              <a:t>pesan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yang </a:t>
            </a:r>
            <a:r>
              <a:rPr lang="en-US" sz="2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dikandung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?</a:t>
            </a:r>
          </a:p>
          <a:p>
            <a:pPr algn="ctr"/>
            <a:r>
              <a:rPr lang="en-US" sz="2000" dirty="0">
                <a:solidFill>
                  <a:schemeClr val="hlink"/>
                </a:solidFill>
              </a:rPr>
              <a:t>(</a:t>
            </a:r>
            <a:r>
              <a:rPr lang="en-US" sz="2000" dirty="0" err="1">
                <a:solidFill>
                  <a:schemeClr val="hlink"/>
                </a:solidFill>
              </a:rPr>
              <a:t>Isi</a:t>
            </a:r>
            <a:r>
              <a:rPr lang="en-US" sz="2000" dirty="0">
                <a:solidFill>
                  <a:schemeClr val="hlink"/>
                </a:solidFill>
              </a:rPr>
              <a:t> </a:t>
            </a:r>
            <a:r>
              <a:rPr lang="en-US" sz="2000" dirty="0" err="1">
                <a:solidFill>
                  <a:schemeClr val="hlink"/>
                </a:solidFill>
              </a:rPr>
              <a:t>tanda</a:t>
            </a:r>
            <a:r>
              <a:rPr lang="en-US" sz="2000" dirty="0">
                <a:solidFill>
                  <a:schemeClr val="hlink"/>
                </a:solidFill>
              </a:rPr>
              <a:t> </a:t>
            </a:r>
            <a:r>
              <a:rPr lang="en-US" sz="2000" dirty="0" err="1">
                <a:solidFill>
                  <a:schemeClr val="hlink"/>
                </a:solidFill>
              </a:rPr>
              <a:t>bahasa</a:t>
            </a:r>
            <a:r>
              <a:rPr lang="en-US" sz="2000" dirty="0">
                <a:solidFill>
                  <a:schemeClr val="hlink"/>
                </a:solidFill>
              </a:rPr>
              <a:t>)</a:t>
            </a:r>
          </a:p>
        </p:txBody>
      </p:sp>
      <p:sp>
        <p:nvSpPr>
          <p:cNvPr id="98325" name="Text Box 21"/>
          <p:cNvSpPr txBox="1">
            <a:spLocks noChangeArrowheads="1"/>
          </p:cNvSpPr>
          <p:nvPr/>
        </p:nvSpPr>
        <p:spPr bwMode="auto">
          <a:xfrm>
            <a:off x="2928926" y="5214950"/>
            <a:ext cx="3733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Apakah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simbol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tersebut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rgbClr val="FF99CC"/>
                </a:solidFill>
              </a:rPr>
              <a:t>logis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?</a:t>
            </a:r>
          </a:p>
          <a:p>
            <a:pPr algn="ctr"/>
            <a:r>
              <a:rPr lang="en-US" sz="2000" dirty="0">
                <a:solidFill>
                  <a:schemeClr val="hlink"/>
                </a:solidFill>
              </a:rPr>
              <a:t>(</a:t>
            </a:r>
            <a:r>
              <a:rPr lang="en-US" sz="2000" dirty="0" err="1">
                <a:solidFill>
                  <a:schemeClr val="hlink"/>
                </a:solidFill>
              </a:rPr>
              <a:t>Penyajian</a:t>
            </a:r>
            <a:r>
              <a:rPr lang="en-US" sz="2000" dirty="0">
                <a:solidFill>
                  <a:schemeClr val="hlink"/>
                </a:solidFill>
              </a:rPr>
              <a:t> formal </a:t>
            </a:r>
            <a:r>
              <a:rPr lang="en-US" sz="2000" dirty="0" err="1">
                <a:solidFill>
                  <a:schemeClr val="hlink"/>
                </a:solidFill>
              </a:rPr>
              <a:t>tanda</a:t>
            </a:r>
            <a:r>
              <a:rPr lang="en-US" sz="2000" dirty="0">
                <a:solidFill>
                  <a:schemeClr val="hlink"/>
                </a:solidFill>
              </a:rPr>
              <a:t> </a:t>
            </a:r>
            <a:r>
              <a:rPr lang="en-US" sz="2000" dirty="0" err="1">
                <a:solidFill>
                  <a:schemeClr val="hlink"/>
                </a:solidFill>
              </a:rPr>
              <a:t>bahasa</a:t>
            </a:r>
            <a:r>
              <a:rPr lang="en-US" sz="2000" dirty="0">
                <a:solidFill>
                  <a:schemeClr val="hlink"/>
                </a:solidFill>
              </a:rPr>
              <a:t>)</a:t>
            </a:r>
          </a:p>
        </p:txBody>
      </p:sp>
      <p:sp>
        <p:nvSpPr>
          <p:cNvPr id="98326" name="Text Box 22"/>
          <p:cNvSpPr txBox="1">
            <a:spLocks noChangeArrowheads="1"/>
          </p:cNvSpPr>
          <p:nvPr/>
        </p:nvSpPr>
        <p:spPr bwMode="auto">
          <a:xfrm>
            <a:off x="6019800" y="4286256"/>
            <a:ext cx="3124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Apakah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mempunyai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rgbClr val="FF99CC"/>
                </a:solidFill>
              </a:rPr>
              <a:t>efek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?</a:t>
            </a:r>
          </a:p>
          <a:p>
            <a:pPr algn="ctr"/>
            <a:r>
              <a:rPr lang="en-US" sz="2000" dirty="0">
                <a:solidFill>
                  <a:schemeClr val="hlink"/>
                </a:solidFill>
              </a:rPr>
              <a:t>(</a:t>
            </a:r>
            <a:r>
              <a:rPr lang="en-US" sz="2000" dirty="0" err="1">
                <a:solidFill>
                  <a:schemeClr val="hlink"/>
                </a:solidFill>
              </a:rPr>
              <a:t>Keefektifan</a:t>
            </a:r>
            <a:r>
              <a:rPr lang="en-US" sz="2000" dirty="0">
                <a:solidFill>
                  <a:schemeClr val="hlink"/>
                </a:solidFill>
              </a:rPr>
              <a:t> </a:t>
            </a:r>
            <a:r>
              <a:rPr lang="en-US" sz="2000" dirty="0" err="1">
                <a:solidFill>
                  <a:schemeClr val="hlink"/>
                </a:solidFill>
              </a:rPr>
              <a:t>tanda</a:t>
            </a:r>
            <a:r>
              <a:rPr lang="en-US" sz="2000" dirty="0">
                <a:solidFill>
                  <a:schemeClr val="hlink"/>
                </a:solidFill>
              </a:rPr>
              <a:t> </a:t>
            </a:r>
            <a:r>
              <a:rPr lang="en-US" sz="2000" dirty="0" err="1">
                <a:solidFill>
                  <a:schemeClr val="hlink"/>
                </a:solidFill>
              </a:rPr>
              <a:t>bahasa</a:t>
            </a:r>
            <a:r>
              <a:rPr lang="en-US" sz="2000" dirty="0">
                <a:solidFill>
                  <a:schemeClr val="hlink"/>
                </a:solidFill>
              </a:rPr>
              <a:t>)</a:t>
            </a:r>
          </a:p>
        </p:txBody>
      </p:sp>
      <p:sp>
        <p:nvSpPr>
          <p:cNvPr id="98327" name="Line 23"/>
          <p:cNvSpPr>
            <a:spLocks noChangeShapeType="1"/>
          </p:cNvSpPr>
          <p:nvPr/>
        </p:nvSpPr>
        <p:spPr bwMode="auto">
          <a:xfrm flipV="1">
            <a:off x="2057400" y="3352800"/>
            <a:ext cx="1143000" cy="914400"/>
          </a:xfrm>
          <a:prstGeom prst="line">
            <a:avLst/>
          </a:prstGeom>
          <a:noFill/>
          <a:ln w="12700">
            <a:solidFill>
              <a:srgbClr val="FFCC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98328" name="Line 24"/>
          <p:cNvSpPr>
            <a:spLocks noChangeShapeType="1"/>
          </p:cNvSpPr>
          <p:nvPr/>
        </p:nvSpPr>
        <p:spPr bwMode="auto">
          <a:xfrm flipV="1">
            <a:off x="4786314" y="4286256"/>
            <a:ext cx="0" cy="762000"/>
          </a:xfrm>
          <a:prstGeom prst="line">
            <a:avLst/>
          </a:prstGeom>
          <a:noFill/>
          <a:ln w="12700">
            <a:solidFill>
              <a:srgbClr val="FFCC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98329" name="Line 25"/>
          <p:cNvSpPr>
            <a:spLocks noChangeShapeType="1"/>
          </p:cNvSpPr>
          <p:nvPr/>
        </p:nvSpPr>
        <p:spPr bwMode="auto">
          <a:xfrm flipH="1" flipV="1">
            <a:off x="6172200" y="3352800"/>
            <a:ext cx="1066800" cy="914400"/>
          </a:xfrm>
          <a:prstGeom prst="line">
            <a:avLst/>
          </a:prstGeom>
          <a:noFill/>
          <a:ln w="12700">
            <a:solidFill>
              <a:srgbClr val="FFCC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ABE1-11D8-4CB8-A873-C6FBDC01B1C3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072198" y="6286520"/>
            <a:ext cx="2895600" cy="365125"/>
          </a:xfrm>
        </p:spPr>
        <p:txBody>
          <a:bodyPr/>
          <a:lstStyle/>
          <a:p>
            <a:fld id="{FDD315E1-64E5-4887-A857-4CD89B6F40E2}" type="slidenum">
              <a:rPr lang="en-US" sz="1600" smtClean="0">
                <a:solidFill>
                  <a:srgbClr val="FFCC00"/>
                </a:solidFill>
              </a:rPr>
              <a:pPr/>
              <a:t>23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0" y="357166"/>
            <a:ext cx="9144000" cy="57943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 err="1">
                <a:solidFill>
                  <a:srgbClr val="FFCC99"/>
                </a:solidFill>
              </a:rPr>
              <a:t>Tataran</a:t>
            </a:r>
            <a:r>
              <a:rPr lang="en-US" sz="3200" dirty="0">
                <a:solidFill>
                  <a:srgbClr val="FFCC99"/>
                </a:solidFill>
              </a:rPr>
              <a:t> </a:t>
            </a:r>
            <a:r>
              <a:rPr lang="en-US" sz="3200" dirty="0" err="1">
                <a:solidFill>
                  <a:srgbClr val="FFCC99"/>
                </a:solidFill>
              </a:rPr>
              <a:t>Semiotika</a:t>
            </a:r>
            <a:r>
              <a:rPr lang="en-US" sz="3200" dirty="0">
                <a:solidFill>
                  <a:srgbClr val="FFCC99"/>
                </a:solidFill>
              </a:rPr>
              <a:t> </a:t>
            </a:r>
            <a:r>
              <a:rPr lang="en-US" sz="3200" dirty="0" err="1">
                <a:solidFill>
                  <a:srgbClr val="FFCC99"/>
                </a:solidFill>
              </a:rPr>
              <a:t>Teori</a:t>
            </a:r>
            <a:r>
              <a:rPr lang="en-US" sz="3200" dirty="0">
                <a:solidFill>
                  <a:srgbClr val="FFCC99"/>
                </a:solidFill>
              </a:rPr>
              <a:t> </a:t>
            </a:r>
            <a:r>
              <a:rPr lang="en-US" sz="3200" dirty="0" err="1">
                <a:solidFill>
                  <a:srgbClr val="FFCC99"/>
                </a:solidFill>
              </a:rPr>
              <a:t>Akuntansi</a:t>
            </a:r>
            <a:endParaRPr lang="en-US" sz="3200" dirty="0"/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500034" y="1142984"/>
            <a:ext cx="1333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99CC"/>
                </a:solidFill>
              </a:rPr>
              <a:t>Semantik</a:t>
            </a:r>
            <a:endParaRPr lang="en-US" sz="2400" dirty="0">
              <a:solidFill>
                <a:srgbClr val="FF99CC"/>
              </a:solidFill>
            </a:endParaRP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500034" y="1714488"/>
            <a:ext cx="821537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Membahas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penyimbolan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kegiatan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atau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realitas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2">
                    <a:lumMod val="10000"/>
                  </a:schemeClr>
                </a:solidFill>
              </a:rPr>
              <a:t>fisi</a:t>
            </a:r>
            <a:r>
              <a:rPr lang="id-ID" sz="2400" dirty="0" smtClean="0">
                <a:solidFill>
                  <a:schemeClr val="tx2">
                    <a:lumMod val="10000"/>
                  </a:schemeClr>
                </a:solidFill>
              </a:rPr>
              <a:t>k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300" dirty="0" err="1">
                <a:solidFill>
                  <a:schemeClr val="tx2">
                    <a:lumMod val="10000"/>
                  </a:schemeClr>
                </a:solidFill>
              </a:rPr>
              <a:t>menjadi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simbol-simbol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(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elemen-elemen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statemen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keuangan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533400" y="2971800"/>
            <a:ext cx="1282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99CC"/>
                </a:solidFill>
              </a:rPr>
              <a:t>Sintaktik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500034" y="3517900"/>
            <a:ext cx="8286808" cy="830997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/>
              <a:t>Membahas</a:t>
            </a:r>
            <a:r>
              <a:rPr lang="en-US" sz="2400" dirty="0"/>
              <a:t> </a:t>
            </a:r>
            <a:r>
              <a:rPr lang="en-US" sz="2400" dirty="0" err="1"/>
              <a:t>pengukuran</a:t>
            </a:r>
            <a:r>
              <a:rPr lang="en-US" sz="2400" dirty="0"/>
              <a:t>, </a:t>
            </a:r>
            <a:r>
              <a:rPr lang="en-US" sz="2400" dirty="0" err="1"/>
              <a:t>pengakuan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penyajian</a:t>
            </a:r>
            <a:r>
              <a:rPr lang="en-US" sz="2400" dirty="0"/>
              <a:t> </a:t>
            </a:r>
            <a:r>
              <a:rPr lang="en-US" sz="2300" dirty="0" err="1"/>
              <a:t>elemen-elemen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statemen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.</a:t>
            </a:r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533400" y="4572000"/>
            <a:ext cx="1435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99CC"/>
                </a:solidFill>
              </a:rPr>
              <a:t>Pragmatik</a:t>
            </a:r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500034" y="5143500"/>
            <a:ext cx="8215370" cy="1154162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300" dirty="0" err="1"/>
              <a:t>Membahas</a:t>
            </a:r>
            <a:r>
              <a:rPr lang="en-US" sz="2300" dirty="0"/>
              <a:t> </a:t>
            </a:r>
            <a:r>
              <a:rPr lang="en-US" sz="2300" dirty="0" err="1"/>
              <a:t>apakah</a:t>
            </a:r>
            <a:r>
              <a:rPr lang="en-US" sz="2300" dirty="0"/>
              <a:t> </a:t>
            </a:r>
            <a:r>
              <a:rPr lang="en-US" sz="2300" dirty="0" err="1"/>
              <a:t>informasi</a:t>
            </a:r>
            <a:r>
              <a:rPr lang="en-US" sz="2300" dirty="0"/>
              <a:t> </a:t>
            </a:r>
            <a:r>
              <a:rPr lang="en-US" sz="2300" dirty="0" err="1"/>
              <a:t>keuangan</a:t>
            </a:r>
            <a:r>
              <a:rPr lang="en-US" sz="2300" dirty="0"/>
              <a:t> </a:t>
            </a:r>
            <a:r>
              <a:rPr lang="en-US" sz="2300" dirty="0" err="1"/>
              <a:t>efektif</a:t>
            </a:r>
            <a:r>
              <a:rPr lang="en-US" sz="2300" dirty="0"/>
              <a:t> (</a:t>
            </a:r>
            <a:r>
              <a:rPr lang="en-US" sz="2300" dirty="0" err="1"/>
              <a:t>bermanfaat</a:t>
            </a:r>
            <a:r>
              <a:rPr lang="en-US" sz="2300" dirty="0"/>
              <a:t>) </a:t>
            </a:r>
            <a:r>
              <a:rPr lang="en-US" sz="2300" dirty="0" err="1"/>
              <a:t>bagi</a:t>
            </a:r>
            <a:r>
              <a:rPr lang="en-US" sz="2300" dirty="0"/>
              <a:t> yang </a:t>
            </a:r>
            <a:r>
              <a:rPr lang="en-US" sz="2300" dirty="0" err="1"/>
              <a:t>dituju</a:t>
            </a:r>
            <a:r>
              <a:rPr lang="en-US" sz="2300" dirty="0"/>
              <a:t> </a:t>
            </a:r>
            <a:r>
              <a:rPr lang="en-US" sz="2300" dirty="0" err="1"/>
              <a:t>dalam</a:t>
            </a:r>
            <a:r>
              <a:rPr lang="en-US" sz="2300" dirty="0"/>
              <a:t> </a:t>
            </a:r>
            <a:r>
              <a:rPr lang="en-US" sz="2300" dirty="0" err="1"/>
              <a:t>perekayasaan</a:t>
            </a:r>
            <a:r>
              <a:rPr lang="en-US" sz="2300" dirty="0"/>
              <a:t> </a:t>
            </a:r>
            <a:r>
              <a:rPr lang="en-US" sz="2300" dirty="0" err="1"/>
              <a:t>akuntansi</a:t>
            </a:r>
            <a:r>
              <a:rPr lang="en-US" sz="2300" dirty="0"/>
              <a:t>. </a:t>
            </a:r>
            <a:r>
              <a:rPr lang="en-US" sz="2300" dirty="0" err="1"/>
              <a:t>Apakah</a:t>
            </a:r>
            <a:r>
              <a:rPr lang="en-US" sz="2300" dirty="0"/>
              <a:t> </a:t>
            </a:r>
            <a:r>
              <a:rPr lang="en-US" sz="2300" dirty="0" err="1"/>
              <a:t>informasi</a:t>
            </a:r>
            <a:r>
              <a:rPr lang="en-US" sz="2300" dirty="0"/>
              <a:t> </a:t>
            </a:r>
            <a:r>
              <a:rPr lang="en-US" sz="2300" dirty="0" err="1"/>
              <a:t>mempengaruhi</a:t>
            </a:r>
            <a:r>
              <a:rPr lang="en-US" sz="2300" dirty="0"/>
              <a:t> </a:t>
            </a:r>
            <a:r>
              <a:rPr lang="en-US" sz="2300" dirty="0" err="1"/>
              <a:t>perilaku</a:t>
            </a:r>
            <a:r>
              <a:rPr lang="en-US" sz="2300" dirty="0"/>
              <a:t> </a:t>
            </a:r>
            <a:r>
              <a:rPr lang="en-US" sz="2300" dirty="0" err="1"/>
              <a:t>pemakai</a:t>
            </a:r>
            <a:r>
              <a:rPr lang="en-US" sz="2300" dirty="0"/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6B40-C9CC-4185-968E-0CF98C31A1D0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929322" y="6286520"/>
            <a:ext cx="2895600" cy="365125"/>
          </a:xfrm>
        </p:spPr>
        <p:txBody>
          <a:bodyPr/>
          <a:lstStyle/>
          <a:p>
            <a:fld id="{23C383E2-25EB-4BAB-A4A7-9068B3C9C8CB}" type="slidenum">
              <a:rPr lang="en-US" sz="1600" smtClean="0">
                <a:solidFill>
                  <a:srgbClr val="FFCC00"/>
                </a:solidFill>
              </a:rPr>
              <a:pPr/>
              <a:t>24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0" y="428604"/>
            <a:ext cx="9144000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dirty="0" err="1"/>
              <a:t>Kebermanfaatan</a:t>
            </a:r>
            <a:r>
              <a:rPr lang="en-US" sz="2800" dirty="0"/>
              <a:t>/</a:t>
            </a:r>
            <a:r>
              <a:rPr lang="en-US" sz="2800" dirty="0" err="1"/>
              <a:t>Keefektifan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Teori</a:t>
            </a:r>
            <a:r>
              <a:rPr lang="en-US" sz="2800" dirty="0"/>
              <a:t> </a:t>
            </a:r>
            <a:r>
              <a:rPr lang="en-US" sz="2800" dirty="0" err="1"/>
              <a:t>Pragmatik</a:t>
            </a:r>
            <a:endParaRPr lang="en-US" sz="2800" dirty="0"/>
          </a:p>
        </p:txBody>
      </p:sp>
      <p:sp>
        <p:nvSpPr>
          <p:cNvPr id="104457" name="Rectangle 9"/>
          <p:cNvSpPr>
            <a:spLocks noChangeArrowheads="1"/>
          </p:cNvSpPr>
          <p:nvPr/>
        </p:nvSpPr>
        <p:spPr bwMode="auto">
          <a:xfrm>
            <a:off x="2743200" y="1816100"/>
            <a:ext cx="3581400" cy="2590800"/>
          </a:xfrm>
          <a:prstGeom prst="rect">
            <a:avLst/>
          </a:prstGeom>
          <a:solidFill>
            <a:srgbClr val="996633"/>
          </a:solidFill>
          <a:ln w="28575">
            <a:solidFill>
              <a:srgbClr val="FFCC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04458" name="Text Box 10"/>
          <p:cNvSpPr txBox="1">
            <a:spLocks noChangeArrowheads="1"/>
          </p:cNvSpPr>
          <p:nvPr/>
        </p:nvSpPr>
        <p:spPr bwMode="auto">
          <a:xfrm>
            <a:off x="3286116" y="1214422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Pasar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modal</a:t>
            </a:r>
          </a:p>
        </p:txBody>
      </p:sp>
      <p:sp>
        <p:nvSpPr>
          <p:cNvPr id="104459" name="Text Box 11"/>
          <p:cNvSpPr txBox="1">
            <a:spLocks noChangeArrowheads="1"/>
          </p:cNvSpPr>
          <p:nvPr/>
        </p:nvSpPr>
        <p:spPr bwMode="auto">
          <a:xfrm>
            <a:off x="2133600" y="5486400"/>
            <a:ext cx="480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FFCCCC"/>
                </a:solidFill>
              </a:rPr>
              <a:t>Asosiasi mengindikasi kebermanfaatan</a:t>
            </a:r>
          </a:p>
        </p:txBody>
      </p:sp>
      <p:sp>
        <p:nvSpPr>
          <p:cNvPr id="104461" name="Text Box 13"/>
          <p:cNvSpPr txBox="1">
            <a:spLocks noChangeArrowheads="1"/>
          </p:cNvSpPr>
          <p:nvPr/>
        </p:nvSpPr>
        <p:spPr bwMode="auto">
          <a:xfrm>
            <a:off x="381000" y="4483100"/>
            <a:ext cx="200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>
                <a:solidFill>
                  <a:srgbClr val="FFCC66"/>
                </a:solidFill>
              </a:rPr>
              <a:t>Informasi akuntansi</a:t>
            </a:r>
          </a:p>
          <a:p>
            <a:pPr algn="ctr"/>
            <a:r>
              <a:rPr lang="en-US" sz="1800">
                <a:solidFill>
                  <a:srgbClr val="FFCC66"/>
                </a:solidFill>
              </a:rPr>
              <a:t>atau peristiwa</a:t>
            </a:r>
          </a:p>
        </p:txBody>
      </p:sp>
      <p:sp>
        <p:nvSpPr>
          <p:cNvPr id="104462" name="Oval 14"/>
          <p:cNvSpPr>
            <a:spLocks noChangeArrowheads="1"/>
          </p:cNvSpPr>
          <p:nvPr/>
        </p:nvSpPr>
        <p:spPr bwMode="auto">
          <a:xfrm>
            <a:off x="3200400" y="2044700"/>
            <a:ext cx="2743200" cy="76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04463" name="AutoShape 15"/>
          <p:cNvSpPr>
            <a:spLocks noChangeArrowheads="1"/>
          </p:cNvSpPr>
          <p:nvPr/>
        </p:nvSpPr>
        <p:spPr bwMode="auto">
          <a:xfrm>
            <a:off x="3352800" y="3200400"/>
            <a:ext cx="2438400" cy="685800"/>
          </a:xfrm>
          <a:prstGeom prst="roundRect">
            <a:avLst>
              <a:gd name="adj" fmla="val 16667"/>
            </a:avLst>
          </a:prstGeom>
          <a:solidFill>
            <a:srgbClr val="006699"/>
          </a:solidFill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 dirty="0"/>
          </a:p>
        </p:txBody>
      </p:sp>
      <p:sp>
        <p:nvSpPr>
          <p:cNvPr id="104460" name="Text Box 12"/>
          <p:cNvSpPr txBox="1">
            <a:spLocks noChangeArrowheads="1"/>
          </p:cNvSpPr>
          <p:nvPr/>
        </p:nvSpPr>
        <p:spPr bwMode="auto">
          <a:xfrm>
            <a:off x="3492500" y="3238500"/>
            <a:ext cx="21685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rgbClr val="FFCC66"/>
                </a:solidFill>
              </a:rPr>
              <a:t>Model</a:t>
            </a:r>
          </a:p>
          <a:p>
            <a:pPr algn="ctr"/>
            <a:r>
              <a:rPr lang="en-US" sz="1600">
                <a:solidFill>
                  <a:srgbClr val="FFCC66"/>
                </a:solidFill>
              </a:rPr>
              <a:t>Pengambilan Keputusan</a:t>
            </a:r>
          </a:p>
        </p:txBody>
      </p:sp>
      <p:sp>
        <p:nvSpPr>
          <p:cNvPr id="104464" name="Text Box 16"/>
          <p:cNvSpPr txBox="1">
            <a:spLocks noChangeArrowheads="1"/>
          </p:cNvSpPr>
          <p:nvPr/>
        </p:nvSpPr>
        <p:spPr bwMode="auto">
          <a:xfrm>
            <a:off x="3981450" y="2120900"/>
            <a:ext cx="13805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chemeClr val="tx2">
                    <a:lumMod val="10000"/>
                  </a:schemeClr>
                </a:solidFill>
              </a:rPr>
              <a:t>Pemakai/</a:t>
            </a:r>
          </a:p>
          <a:p>
            <a:pPr algn="ctr"/>
            <a:r>
              <a:rPr lang="en-US" sz="1600">
                <a:solidFill>
                  <a:schemeClr val="tx2">
                    <a:lumMod val="10000"/>
                  </a:schemeClr>
                </a:solidFill>
              </a:rPr>
              <a:t>Pelaku pasar</a:t>
            </a:r>
          </a:p>
        </p:txBody>
      </p:sp>
      <p:pic>
        <p:nvPicPr>
          <p:cNvPr id="104465" name="Picture 17" descr="PRNTM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882900"/>
            <a:ext cx="1427163" cy="1646238"/>
          </a:xfrm>
          <a:prstGeom prst="rect">
            <a:avLst/>
          </a:prstGeom>
          <a:noFill/>
        </p:spPr>
      </p:pic>
      <p:pic>
        <p:nvPicPr>
          <p:cNvPr id="104466" name="Picture 18" descr="STA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187700"/>
            <a:ext cx="1752600" cy="1222375"/>
          </a:xfrm>
          <a:prstGeom prst="rect">
            <a:avLst/>
          </a:prstGeom>
          <a:noFill/>
        </p:spPr>
      </p:pic>
      <p:sp>
        <p:nvSpPr>
          <p:cNvPr id="104467" name="AutoShape 19"/>
          <p:cNvSpPr>
            <a:spLocks noChangeArrowheads="1"/>
          </p:cNvSpPr>
          <p:nvPr/>
        </p:nvSpPr>
        <p:spPr bwMode="auto">
          <a:xfrm>
            <a:off x="2209800" y="3492500"/>
            <a:ext cx="914400" cy="2286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99CC"/>
          </a:solidFill>
          <a:ln w="9525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04468" name="AutoShape 20"/>
          <p:cNvSpPr>
            <a:spLocks noChangeArrowheads="1"/>
          </p:cNvSpPr>
          <p:nvPr/>
        </p:nvSpPr>
        <p:spPr bwMode="auto">
          <a:xfrm>
            <a:off x="5943600" y="3416300"/>
            <a:ext cx="914400" cy="2286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99CC"/>
          </a:solidFill>
          <a:ln w="9525">
            <a:solidFill>
              <a:srgbClr val="FF99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04469" name="AutoShape 21"/>
          <p:cNvSpPr>
            <a:spLocks noChangeArrowheads="1"/>
          </p:cNvSpPr>
          <p:nvPr/>
        </p:nvSpPr>
        <p:spPr bwMode="auto">
          <a:xfrm>
            <a:off x="4470400" y="2819400"/>
            <a:ext cx="152400" cy="3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04470" name="Text Box 22"/>
          <p:cNvSpPr txBox="1">
            <a:spLocks noChangeArrowheads="1"/>
          </p:cNvSpPr>
          <p:nvPr/>
        </p:nvSpPr>
        <p:spPr bwMode="auto">
          <a:xfrm>
            <a:off x="6746875" y="4483100"/>
            <a:ext cx="1924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>
                <a:solidFill>
                  <a:srgbClr val="FFCC66"/>
                </a:solidFill>
              </a:rPr>
              <a:t>Return, harga, atau</a:t>
            </a:r>
          </a:p>
          <a:p>
            <a:pPr algn="ctr"/>
            <a:r>
              <a:rPr lang="en-US" sz="1800">
                <a:solidFill>
                  <a:srgbClr val="FFCC66"/>
                </a:solidFill>
              </a:rPr>
              <a:t>voluma saham</a:t>
            </a:r>
          </a:p>
        </p:txBody>
      </p:sp>
      <p:sp>
        <p:nvSpPr>
          <p:cNvPr id="104472" name="Line 24"/>
          <p:cNvSpPr>
            <a:spLocks noChangeShapeType="1"/>
          </p:cNvSpPr>
          <p:nvPr/>
        </p:nvSpPr>
        <p:spPr bwMode="auto">
          <a:xfrm flipV="1">
            <a:off x="1371600" y="5092700"/>
            <a:ext cx="0" cy="381000"/>
          </a:xfrm>
          <a:prstGeom prst="line">
            <a:avLst/>
          </a:prstGeom>
          <a:noFill/>
          <a:ln w="19050">
            <a:solidFill>
              <a:srgbClr val="FF99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04473" name="Line 25"/>
          <p:cNvSpPr>
            <a:spLocks noChangeShapeType="1"/>
          </p:cNvSpPr>
          <p:nvPr/>
        </p:nvSpPr>
        <p:spPr bwMode="auto">
          <a:xfrm>
            <a:off x="1371600" y="5486400"/>
            <a:ext cx="6400800" cy="0"/>
          </a:xfrm>
          <a:prstGeom prst="line">
            <a:avLst/>
          </a:prstGeom>
          <a:noFill/>
          <a:ln w="19050">
            <a:solidFill>
              <a:srgbClr val="FF99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04474" name="Line 26"/>
          <p:cNvSpPr>
            <a:spLocks noChangeShapeType="1"/>
          </p:cNvSpPr>
          <p:nvPr/>
        </p:nvSpPr>
        <p:spPr bwMode="auto">
          <a:xfrm flipV="1">
            <a:off x="7772400" y="5092700"/>
            <a:ext cx="0" cy="381000"/>
          </a:xfrm>
          <a:prstGeom prst="line">
            <a:avLst/>
          </a:prstGeom>
          <a:noFill/>
          <a:ln w="19050">
            <a:solidFill>
              <a:srgbClr val="FF99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04475" name="Text Box 27"/>
          <p:cNvSpPr txBox="1">
            <a:spLocks noChangeArrowheads="1"/>
          </p:cNvSpPr>
          <p:nvPr/>
        </p:nvSpPr>
        <p:spPr bwMode="auto">
          <a:xfrm>
            <a:off x="6938963" y="2081213"/>
            <a:ext cx="17621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rgbClr val="FFCCCC"/>
                </a:solidFill>
              </a:rPr>
              <a:t>Merefleksi</a:t>
            </a:r>
          </a:p>
          <a:p>
            <a:pPr algn="ctr"/>
            <a:r>
              <a:rPr lang="en-US" sz="1600">
                <a:solidFill>
                  <a:srgbClr val="FFCCCC"/>
                </a:solidFill>
              </a:rPr>
              <a:t>Perubahan perilaku</a:t>
            </a:r>
          </a:p>
        </p:txBody>
      </p:sp>
      <p:sp>
        <p:nvSpPr>
          <p:cNvPr id="104476" name="Line 28"/>
          <p:cNvSpPr>
            <a:spLocks noChangeShapeType="1"/>
          </p:cNvSpPr>
          <p:nvPr/>
        </p:nvSpPr>
        <p:spPr bwMode="auto">
          <a:xfrm>
            <a:off x="7772400" y="2667000"/>
            <a:ext cx="0" cy="457200"/>
          </a:xfrm>
          <a:prstGeom prst="line">
            <a:avLst/>
          </a:prstGeom>
          <a:noFill/>
          <a:ln w="19050">
            <a:solidFill>
              <a:srgbClr val="FF99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9EAFD-5736-4CE3-9D5B-E0AD7C1BCB0C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929322" y="6286520"/>
            <a:ext cx="2895600" cy="365125"/>
          </a:xfrm>
        </p:spPr>
        <p:txBody>
          <a:bodyPr/>
          <a:lstStyle/>
          <a:p>
            <a:fld id="{874E269B-4C43-47C3-AFAE-189285600750}" type="slidenum">
              <a:rPr lang="en-US" sz="1600" smtClean="0">
                <a:solidFill>
                  <a:srgbClr val="FFCC00"/>
                </a:solidFill>
              </a:rPr>
              <a:pPr/>
              <a:t>25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0" y="349250"/>
            <a:ext cx="9144000" cy="57943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 err="1">
                <a:solidFill>
                  <a:srgbClr val="FFCC99"/>
                </a:solidFill>
              </a:rPr>
              <a:t>Pendekatan</a:t>
            </a:r>
            <a:r>
              <a:rPr lang="en-US" sz="3200" dirty="0">
                <a:solidFill>
                  <a:srgbClr val="FFCC99"/>
                </a:solidFill>
              </a:rPr>
              <a:t> </a:t>
            </a:r>
            <a:r>
              <a:rPr lang="en-US" sz="3200" dirty="0" err="1">
                <a:solidFill>
                  <a:srgbClr val="FFCC99"/>
                </a:solidFill>
              </a:rPr>
              <a:t>Penalaran</a:t>
            </a:r>
            <a:endParaRPr lang="en-US" sz="3200" dirty="0"/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500034" y="2643182"/>
            <a:ext cx="1266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99CC"/>
                </a:solidFill>
              </a:rPr>
              <a:t>Deduktif</a:t>
            </a:r>
            <a:endParaRPr lang="en-US" sz="2400" dirty="0">
              <a:solidFill>
                <a:srgbClr val="FF99CC"/>
              </a:solidFill>
            </a:endParaRP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685800" y="3213100"/>
            <a:ext cx="8001000" cy="1200329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err="1"/>
              <a:t>Menurunkan</a:t>
            </a:r>
            <a:r>
              <a:rPr lang="en-US" sz="2400" dirty="0"/>
              <a:t> </a:t>
            </a:r>
            <a:r>
              <a:rPr lang="en-US" sz="2400" dirty="0" err="1"/>
              <a:t>pernyataan</a:t>
            </a:r>
            <a:r>
              <a:rPr lang="en-US" sz="2400" dirty="0"/>
              <a:t>, </a:t>
            </a:r>
            <a:r>
              <a:rPr lang="en-US" sz="2400" dirty="0" err="1"/>
              <a:t>simpulan</a:t>
            </a:r>
            <a:r>
              <a:rPr lang="en-US" sz="2400" dirty="0"/>
              <a:t>, </a:t>
            </a:r>
            <a:r>
              <a:rPr lang="en-US" sz="2400" dirty="0" err="1"/>
              <a:t>penjelasan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prinsip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/</a:t>
            </a:r>
            <a:r>
              <a:rPr lang="en-US" sz="2400" dirty="0" err="1"/>
              <a:t>dasar</a:t>
            </a:r>
            <a:r>
              <a:rPr lang="en-US" sz="2400" dirty="0"/>
              <a:t> yang </a:t>
            </a:r>
            <a:r>
              <a:rPr lang="en-US" sz="2400" dirty="0" err="1"/>
              <a:t>disepakati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benar</a:t>
            </a:r>
            <a:r>
              <a:rPr lang="en-US" sz="2400" dirty="0"/>
              <a:t>. </a:t>
            </a: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500034" y="4572008"/>
            <a:ext cx="1165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99CC"/>
                </a:solidFill>
              </a:rPr>
              <a:t>Induktif</a:t>
            </a:r>
            <a:endParaRPr lang="en-US" sz="2400" dirty="0">
              <a:solidFill>
                <a:srgbClr val="FF99CC"/>
              </a:solidFill>
            </a:endParaRP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714348" y="5143512"/>
            <a:ext cx="769620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Menurunkan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pernyataan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simpulan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penjelasan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atau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prinsip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umum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atas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dasar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pengamatan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beberapa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kasus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atau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kejadian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. </a:t>
            </a:r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685800" y="1168400"/>
            <a:ext cx="79248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 err="1">
                <a:solidFill>
                  <a:srgbClr val="FFCCCC"/>
                </a:solidFill>
              </a:rPr>
              <a:t>Penalaran</a:t>
            </a:r>
            <a:r>
              <a:rPr lang="en-US" sz="2800" dirty="0">
                <a:solidFill>
                  <a:srgbClr val="FFCCCC"/>
                </a:solidFill>
              </a:rPr>
              <a:t>: </a:t>
            </a:r>
            <a:r>
              <a:rPr lang="en-US" sz="2400" dirty="0" err="1">
                <a:solidFill>
                  <a:schemeClr val="hlink"/>
                </a:solidFill>
              </a:rPr>
              <a:t>Proses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berpikir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logis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dan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sistematis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untuk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membentuk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dan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mengevaluasi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validitas</a:t>
            </a:r>
            <a:r>
              <a:rPr lang="en-US" sz="2400" dirty="0">
                <a:solidFill>
                  <a:schemeClr val="hlink"/>
                </a:solidFill>
              </a:rPr>
              <a:t>/</a:t>
            </a:r>
            <a:r>
              <a:rPr lang="en-US" sz="2400" dirty="0" err="1">
                <a:solidFill>
                  <a:schemeClr val="hlink"/>
                </a:solidFill>
              </a:rPr>
              <a:t>kelayakan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suatu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pernyataan</a:t>
            </a:r>
            <a:r>
              <a:rPr lang="en-US" sz="2400" dirty="0">
                <a:solidFill>
                  <a:schemeClr val="hlink"/>
                </a:solidFill>
              </a:rPr>
              <a:t>, </a:t>
            </a:r>
            <a:r>
              <a:rPr lang="en-US" sz="2400" dirty="0" err="1">
                <a:solidFill>
                  <a:schemeClr val="hlink"/>
                </a:solidFill>
              </a:rPr>
              <a:t>simpulan</a:t>
            </a:r>
            <a:r>
              <a:rPr lang="en-US" sz="2400" dirty="0">
                <a:solidFill>
                  <a:schemeClr val="hlink"/>
                </a:solidFill>
              </a:rPr>
              <a:t>, </a:t>
            </a:r>
            <a:r>
              <a:rPr lang="en-US" sz="2400" dirty="0" err="1">
                <a:solidFill>
                  <a:schemeClr val="hlink"/>
                </a:solidFill>
              </a:rPr>
              <a:t>penjelasan</a:t>
            </a:r>
            <a:r>
              <a:rPr lang="en-US" sz="2400" dirty="0">
                <a:solidFill>
                  <a:schemeClr val="hlink"/>
                </a:solidFill>
              </a:rPr>
              <a:t>, </a:t>
            </a:r>
            <a:r>
              <a:rPr lang="en-US" sz="2400" dirty="0" err="1">
                <a:solidFill>
                  <a:schemeClr val="hlink"/>
                </a:solidFill>
              </a:rPr>
              <a:t>atau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prinsip</a:t>
            </a:r>
            <a:r>
              <a:rPr lang="en-US" sz="2400" dirty="0">
                <a:solidFill>
                  <a:schemeClr val="hlink"/>
                </a:solidFill>
              </a:rPr>
              <a:t>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06F-8003-4A72-82E2-0B517767048E}" type="datetime1">
              <a:rPr lang="en-US"/>
              <a:pPr/>
              <a:t>3/14/2017</a:t>
            </a:fld>
            <a:endParaRPr lang="en-US" sz="1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929322" y="6286520"/>
            <a:ext cx="2895600" cy="365125"/>
          </a:xfrm>
        </p:spPr>
        <p:txBody>
          <a:bodyPr/>
          <a:lstStyle/>
          <a:p>
            <a:fld id="{CED1BB2F-2261-4236-B58A-BD78CAABBE41}" type="slidenum">
              <a:rPr lang="en-US" sz="1600" smtClean="0">
                <a:solidFill>
                  <a:srgbClr val="FFCC00"/>
                </a:solidFill>
              </a:rPr>
              <a:pPr/>
              <a:t>26</a:t>
            </a:fld>
            <a:endParaRPr lang="en-U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53251" name="Picture 3" descr="STUDY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685800"/>
            <a:ext cx="4953000" cy="2997200"/>
          </a:xfrm>
          <a:prstGeom prst="rect">
            <a:avLst/>
          </a:prstGeom>
          <a:noFill/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428596" y="4071942"/>
            <a:ext cx="84032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 err="1">
                <a:solidFill>
                  <a:srgbClr val="FFCC99"/>
                </a:solidFill>
              </a:rPr>
              <a:t>Membaca</a:t>
            </a:r>
            <a:r>
              <a:rPr lang="en-US" sz="2800" dirty="0">
                <a:solidFill>
                  <a:srgbClr val="FFCC99"/>
                </a:solidFill>
              </a:rPr>
              <a:t>, </a:t>
            </a:r>
            <a:r>
              <a:rPr lang="en-US" sz="2800" dirty="0" err="1">
                <a:solidFill>
                  <a:srgbClr val="FFCC99"/>
                </a:solidFill>
              </a:rPr>
              <a:t>berpikir</a:t>
            </a:r>
            <a:r>
              <a:rPr lang="en-US" sz="2800" dirty="0">
                <a:solidFill>
                  <a:srgbClr val="FFCC99"/>
                </a:solidFill>
              </a:rPr>
              <a:t>, </a:t>
            </a:r>
            <a:r>
              <a:rPr lang="en-US" sz="2800" dirty="0" err="1">
                <a:solidFill>
                  <a:srgbClr val="FFCC99"/>
                </a:solidFill>
              </a:rPr>
              <a:t>menulis</a:t>
            </a:r>
            <a:r>
              <a:rPr lang="en-US" sz="2800" dirty="0">
                <a:solidFill>
                  <a:srgbClr val="FFCC99"/>
                </a:solidFill>
              </a:rPr>
              <a:t>, </a:t>
            </a:r>
            <a:r>
              <a:rPr lang="en-US" sz="2800" dirty="0" err="1">
                <a:solidFill>
                  <a:srgbClr val="FFCC99"/>
                </a:solidFill>
              </a:rPr>
              <a:t>meringkas</a:t>
            </a:r>
            <a:r>
              <a:rPr lang="en-US" sz="2800" dirty="0">
                <a:solidFill>
                  <a:srgbClr val="FFCC99"/>
                </a:solidFill>
              </a:rPr>
              <a:t>, </a:t>
            </a:r>
            <a:r>
              <a:rPr lang="en-US" sz="2800" dirty="0" err="1">
                <a:solidFill>
                  <a:srgbClr val="FFCC99"/>
                </a:solidFill>
              </a:rPr>
              <a:t>bertanya</a:t>
            </a:r>
            <a:r>
              <a:rPr lang="en-US" sz="2800" dirty="0">
                <a:solidFill>
                  <a:srgbClr val="FFCC99"/>
                </a:solidFill>
              </a:rPr>
              <a:t>, </a:t>
            </a:r>
          </a:p>
          <a:p>
            <a:pPr algn="ctr"/>
            <a:r>
              <a:rPr lang="en-US" sz="2800" dirty="0" err="1">
                <a:solidFill>
                  <a:srgbClr val="FFCC99"/>
                </a:solidFill>
              </a:rPr>
              <a:t>Presentasi</a:t>
            </a:r>
            <a:r>
              <a:rPr lang="en-US" sz="2800" dirty="0">
                <a:solidFill>
                  <a:srgbClr val="FFCC99"/>
                </a:solidFill>
              </a:rPr>
              <a:t>, </a:t>
            </a:r>
            <a:r>
              <a:rPr lang="en-US" sz="2800" dirty="0" err="1">
                <a:solidFill>
                  <a:srgbClr val="FFCC99"/>
                </a:solidFill>
              </a:rPr>
              <a:t>dan</a:t>
            </a:r>
            <a:r>
              <a:rPr lang="en-US" sz="2800" dirty="0">
                <a:solidFill>
                  <a:srgbClr val="FFCC99"/>
                </a:solidFill>
              </a:rPr>
              <a:t> </a:t>
            </a:r>
            <a:r>
              <a:rPr lang="en-US" sz="2800" dirty="0" err="1">
                <a:solidFill>
                  <a:srgbClr val="FFCC99"/>
                </a:solidFill>
              </a:rPr>
              <a:t>berdiskusi</a:t>
            </a:r>
            <a:r>
              <a:rPr lang="en-US" sz="2800" dirty="0">
                <a:solidFill>
                  <a:srgbClr val="FFCC99"/>
                </a:solidFill>
              </a:rPr>
              <a:t>. </a:t>
            </a:r>
            <a:r>
              <a:rPr lang="en-US" sz="2800" dirty="0" err="1">
                <a:solidFill>
                  <a:srgbClr val="FFCC99"/>
                </a:solidFill>
              </a:rPr>
              <a:t>Itulah</a:t>
            </a:r>
            <a:r>
              <a:rPr lang="en-US" sz="2800" dirty="0">
                <a:solidFill>
                  <a:srgbClr val="FFCC99"/>
                </a:solidFill>
              </a:rPr>
              <a:t> </a:t>
            </a:r>
            <a:r>
              <a:rPr lang="en-US" sz="2800" dirty="0" err="1">
                <a:solidFill>
                  <a:srgbClr val="FFCC99"/>
                </a:solidFill>
              </a:rPr>
              <a:t>pembelajar</a:t>
            </a:r>
            <a:r>
              <a:rPr lang="en-US" sz="2800" dirty="0">
                <a:solidFill>
                  <a:srgbClr val="FFCC99"/>
                </a:solidFill>
              </a:rPr>
              <a:t> </a:t>
            </a:r>
            <a:r>
              <a:rPr lang="en-US" sz="2800" dirty="0" err="1">
                <a:solidFill>
                  <a:srgbClr val="FFCC99"/>
                </a:solidFill>
              </a:rPr>
              <a:t>sejati</a:t>
            </a:r>
            <a:r>
              <a:rPr lang="en-US" sz="2800" dirty="0">
                <a:solidFill>
                  <a:srgbClr val="FFCC99"/>
                </a:solidFill>
              </a:rPr>
              <a:t>.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412</TotalTime>
  <Words>1182</Words>
  <Application>Microsoft Office PowerPoint</Application>
  <PresentationFormat>On-screen Show (4:3)</PresentationFormat>
  <Paragraphs>270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Technic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Kata kunci dalam definisi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Sasaran Teori</vt:lpstr>
      <vt:lpstr>Bidang Masalah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user</cp:lastModifiedBy>
  <cp:revision>35</cp:revision>
  <dcterms:created xsi:type="dcterms:W3CDTF">2011-03-11T03:24:55Z</dcterms:created>
  <dcterms:modified xsi:type="dcterms:W3CDTF">2017-03-14T08:15:55Z</dcterms:modified>
</cp:coreProperties>
</file>