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76" r:id="rId6"/>
    <p:sldId id="277" r:id="rId7"/>
    <p:sldId id="278" r:id="rId8"/>
    <p:sldId id="279" r:id="rId9"/>
    <p:sldId id="280" r:id="rId10"/>
    <p:sldId id="281" r:id="rId11"/>
    <p:sldId id="282" r:id="rId12"/>
    <p:sldId id="283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86" r:id="rId23"/>
    <p:sldId id="284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4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65FC6A-290A-47B0-8867-2525FA80739E}" type="datetimeFigureOut">
              <a:rPr lang="en-US" smtClean="0"/>
              <a:t>3/14/2017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5F1998-DEC4-4791-BB97-FFD0DCCD5F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9566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5F1998-DEC4-4791-BB97-FFD0DCCD5F1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63417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78DBD97-54BB-4DFB-B6E5-3C8B2A989D90}" type="slidenum">
              <a:rPr lang="en-GB"/>
              <a:pPr/>
              <a:t>13</a:t>
            </a:fld>
            <a:endParaRPr lang="en-GB"/>
          </a:p>
        </p:txBody>
      </p:sp>
      <p:sp>
        <p:nvSpPr>
          <p:cNvPr id="2150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150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638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0007FC7-DCA2-4232-8CB3-62B3082EBF2C}" type="slidenum">
              <a:rPr lang="en-GB"/>
              <a:pPr/>
              <a:t>14</a:t>
            </a:fld>
            <a:endParaRPr lang="en-GB"/>
          </a:p>
        </p:txBody>
      </p:sp>
      <p:sp>
        <p:nvSpPr>
          <p:cNvPr id="2252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253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638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A890CD7-5704-4C2F-822D-14612E6145FE}" type="slidenum">
              <a:rPr lang="en-GB"/>
              <a:pPr/>
              <a:t>15</a:t>
            </a:fld>
            <a:endParaRPr lang="en-GB"/>
          </a:p>
        </p:txBody>
      </p:sp>
      <p:sp>
        <p:nvSpPr>
          <p:cNvPr id="23553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554" name="Rectangle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914400" y="4343400"/>
            <a:ext cx="5029200" cy="411638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8819B5F-C7CD-4476-B9B9-F5A94DEF52FF}" type="slidenum">
              <a:rPr lang="en-GB"/>
              <a:pPr/>
              <a:t>16</a:t>
            </a:fld>
            <a:endParaRPr lang="en-GB"/>
          </a:p>
        </p:txBody>
      </p:sp>
      <p:sp>
        <p:nvSpPr>
          <p:cNvPr id="2457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457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638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D8FA4B1-5BC0-4EA1-9047-8BC7D690F8EC}" type="slidenum">
              <a:rPr lang="en-GB"/>
              <a:pPr/>
              <a:t>17</a:t>
            </a:fld>
            <a:endParaRPr lang="en-GB"/>
          </a:p>
        </p:txBody>
      </p:sp>
      <p:sp>
        <p:nvSpPr>
          <p:cNvPr id="2355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355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638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07A4B41-A3BE-4E5D-97A7-09886620E881}" type="slidenum">
              <a:rPr lang="en-GB"/>
              <a:pPr/>
              <a:t>18</a:t>
            </a:fld>
            <a:endParaRPr lang="en-GB"/>
          </a:p>
        </p:txBody>
      </p:sp>
      <p:sp>
        <p:nvSpPr>
          <p:cNvPr id="24577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578" name="Rectangle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914400" y="4343400"/>
            <a:ext cx="5029200" cy="411638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8031237-CC8C-41E9-84A3-FCC6347971F3}" type="slidenum">
              <a:rPr lang="en-GB"/>
              <a:pPr/>
              <a:t>19</a:t>
            </a:fld>
            <a:endParaRPr lang="en-GB"/>
          </a:p>
        </p:txBody>
      </p:sp>
      <p:sp>
        <p:nvSpPr>
          <p:cNvPr id="2560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560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638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872C45E-483D-4DB8-B9C5-EBFA7949126D}" type="slidenum">
              <a:rPr lang="en-GB"/>
              <a:pPr/>
              <a:t>20</a:t>
            </a:fld>
            <a:endParaRPr lang="en-GB"/>
          </a:p>
        </p:txBody>
      </p:sp>
      <p:sp>
        <p:nvSpPr>
          <p:cNvPr id="2662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662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638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FB324A4-96D3-4CAD-B07F-294CE1A9637D}" type="slidenum">
              <a:rPr lang="en-GB"/>
              <a:pPr/>
              <a:t>21</a:t>
            </a:fld>
            <a:endParaRPr lang="en-GB"/>
          </a:p>
        </p:txBody>
      </p:sp>
      <p:sp>
        <p:nvSpPr>
          <p:cNvPr id="2764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765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638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4A74374A-F7D4-49D1-B1CC-634DB9E87D0B}" type="datetime1">
              <a:rPr lang="en-US" smtClean="0"/>
              <a:t>3/14/2017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Semester 2</a:t>
            </a:r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FC827DE-BFFF-46C4-AA5D-331AD75C6B8D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D12EF-563D-4BA1-B9EF-9AFC4D0983F4}" type="datetime1">
              <a:rPr lang="en-US" smtClean="0"/>
              <a:t>3/14/2017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Semester 2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FC827DE-BFFF-46C4-AA5D-331AD75C6B8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6DAF6-AA7B-4E47-804F-8B871786C0AF}" type="datetime1">
              <a:rPr lang="en-US" smtClean="0"/>
              <a:t>3/14/2017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5FC827DE-BFFF-46C4-AA5D-331AD75C6B8D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Semester 2</a:t>
            </a:r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397DF320-3910-4F44-B156-6911BB20881C}" type="datetime1">
              <a:rPr lang="en-US" smtClean="0"/>
              <a:t>3/14/2017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5FC827DE-BFFF-46C4-AA5D-331AD75C6B8D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r>
              <a:rPr lang="en-US" smtClean="0"/>
              <a:t>Semester 2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B6549194-0559-4AF7-9BC4-D6B42970F95E}" type="datetime1">
              <a:rPr lang="en-US" smtClean="0"/>
              <a:t>3/14/2017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5FC827DE-BFFF-46C4-AA5D-331AD75C6B8D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r>
              <a:rPr lang="en-US" smtClean="0"/>
              <a:t>Semester 2</a:t>
            </a:r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87149-F5E6-45DF-9116-36B42EB28BA2}" type="datetime1">
              <a:rPr lang="en-US" smtClean="0"/>
              <a:t>3/14/2017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Semester 2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FC827DE-BFFF-46C4-AA5D-331AD75C6B8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FF7E56-6FFE-4F3B-90C1-5F3275AA1ADB}" type="datetime1">
              <a:rPr lang="en-US" smtClean="0"/>
              <a:t>3/14/2017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Semester 2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FC827DE-BFFF-46C4-AA5D-331AD75C6B8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4CCE7-37DC-4A52-BAA9-2FB82E217B6A}" type="datetime1">
              <a:rPr lang="en-US" smtClean="0"/>
              <a:t>3/14/2017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Semester 2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FC827DE-BFFF-46C4-AA5D-331AD75C6B8D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75FD489F-4ECC-479A-A691-C1052828F415}" type="datetime1">
              <a:rPr lang="en-US" smtClean="0"/>
              <a:t>3/14/2017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5FC827DE-BFFF-46C4-AA5D-331AD75C6B8D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r>
              <a:rPr lang="en-US" smtClean="0"/>
              <a:t>Semester 2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38AF3-18C6-4168-95D8-D3B8C348FF24}" type="datetime1">
              <a:rPr lang="en-US" smtClean="0"/>
              <a:t>3/14/2017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Semester 2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C827DE-BFFF-46C4-AA5D-331AD75C6B8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D6FF303F-42CB-4FAE-86BB-4D2361DED0D3}" type="datetime1">
              <a:rPr lang="en-US" smtClean="0"/>
              <a:t>3/14/2017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r>
              <a:rPr lang="en-US" smtClean="0"/>
              <a:t>Semester 2</a:t>
            </a:r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5FC827DE-BFFF-46C4-AA5D-331AD75C6B8D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2DA8C763-732F-4E38-B147-D9B000642BB7}" type="datetime1">
              <a:rPr lang="en-US" smtClean="0"/>
              <a:t>3/14/2017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Semester 2</a:t>
            </a:r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5FC827DE-BFFF-46C4-AA5D-331AD75C6B8D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7" Type="http://schemas.openxmlformats.org/officeDocument/2006/relationships/image" Target="../media/image7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wmf"/><Relationship Id="rId5" Type="http://schemas.openxmlformats.org/officeDocument/2006/relationships/image" Target="../media/image5.wmf"/><Relationship Id="rId4" Type="http://schemas.openxmlformats.org/officeDocument/2006/relationships/image" Target="../media/image4.wm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3" Type="http://schemas.openxmlformats.org/officeDocument/2006/relationships/image" Target="../media/image3.emf"/><Relationship Id="rId7" Type="http://schemas.openxmlformats.org/officeDocument/2006/relationships/image" Target="../media/image7.w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wmf"/><Relationship Id="rId5" Type="http://schemas.openxmlformats.org/officeDocument/2006/relationships/image" Target="../media/image5.wmf"/><Relationship Id="rId4" Type="http://schemas.openxmlformats.org/officeDocument/2006/relationships/image" Target="../media/image4.wmf"/><Relationship Id="rId9" Type="http://schemas.openxmlformats.org/officeDocument/2006/relationships/image" Target="../media/image9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wmf"/><Relationship Id="rId5" Type="http://schemas.openxmlformats.org/officeDocument/2006/relationships/image" Target="../media/image17.wmf"/><Relationship Id="rId4" Type="http://schemas.openxmlformats.org/officeDocument/2006/relationships/image" Target="../media/image16.wmf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wmf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219199"/>
          </a:xfrm>
        </p:spPr>
        <p:txBody>
          <a:bodyPr>
            <a:normAutofit/>
          </a:bodyPr>
          <a:lstStyle/>
          <a:p>
            <a:r>
              <a:rPr lang="en-US" sz="4800" b="1" dirty="0" err="1" smtClean="0"/>
              <a:t>Akuntansi</a:t>
            </a:r>
            <a:r>
              <a:rPr lang="en-US" sz="4800" b="1" dirty="0" smtClean="0"/>
              <a:t> </a:t>
            </a:r>
            <a:r>
              <a:rPr lang="en-US" sz="4800" b="1" dirty="0" err="1" smtClean="0"/>
              <a:t>Pengantar</a:t>
            </a:r>
            <a:r>
              <a:rPr lang="en-US" sz="4800" b="1" dirty="0" smtClean="0"/>
              <a:t> 2 </a:t>
            </a:r>
            <a:endParaRPr lang="en-US" sz="4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886200"/>
            <a:ext cx="7543800" cy="1752600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Inuk </a:t>
            </a:r>
            <a:r>
              <a:rPr lang="en-US" dirty="0" err="1" smtClean="0">
                <a:solidFill>
                  <a:schemeClr val="tx1"/>
                </a:solidFill>
              </a:rPr>
              <a:t>Wahyuni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Istiqomah</a:t>
            </a:r>
            <a:r>
              <a:rPr lang="en-US" dirty="0" smtClean="0">
                <a:solidFill>
                  <a:schemeClr val="tx1"/>
                </a:solidFill>
              </a:rPr>
              <a:t>, SE., </a:t>
            </a:r>
            <a:r>
              <a:rPr lang="en-US" dirty="0" err="1" smtClean="0">
                <a:solidFill>
                  <a:schemeClr val="tx1"/>
                </a:solidFill>
              </a:rPr>
              <a:t>M.Si</a:t>
            </a:r>
            <a:r>
              <a:rPr lang="en-US" dirty="0" smtClean="0">
                <a:solidFill>
                  <a:schemeClr val="tx1"/>
                </a:solidFill>
              </a:rPr>
              <a:t>., </a:t>
            </a:r>
            <a:r>
              <a:rPr lang="en-US" dirty="0" err="1" smtClean="0">
                <a:solidFill>
                  <a:schemeClr val="tx1"/>
                </a:solidFill>
              </a:rPr>
              <a:t>Ak</a:t>
            </a:r>
            <a:r>
              <a:rPr lang="en-US" dirty="0" smtClean="0">
                <a:solidFill>
                  <a:schemeClr val="tx1"/>
                </a:solidFill>
              </a:rPr>
              <a:t>., CA.</a:t>
            </a:r>
          </a:p>
          <a:p>
            <a:endParaRPr lang="en-US" sz="2400" dirty="0" smtClean="0">
              <a:solidFill>
                <a:schemeClr val="tx1"/>
              </a:solidFill>
            </a:endParaRPr>
          </a:p>
          <a:p>
            <a:r>
              <a:rPr lang="en-US" sz="2400" dirty="0" smtClean="0">
                <a:solidFill>
                  <a:schemeClr val="tx1"/>
                </a:solidFill>
              </a:rPr>
              <a:t>STIE AL-ANWAR MOJOKERTO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C827DE-BFFF-46C4-AA5D-331AD75C6B8D}" type="slidenum">
              <a:rPr lang="en-US" smtClean="0"/>
              <a:t>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Semester 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0790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err="1" smtClean="0"/>
              <a:t>Aspek</a:t>
            </a:r>
            <a:r>
              <a:rPr lang="en-US" b="1" dirty="0" smtClean="0"/>
              <a:t> </a:t>
            </a:r>
            <a:r>
              <a:rPr lang="en-US" b="1" dirty="0" err="1"/>
              <a:t>Penilaian</a:t>
            </a:r>
            <a:r>
              <a:rPr lang="en-US" b="1" dirty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5FC827DE-BFFF-46C4-AA5D-331AD75C6B8D}" type="slidenum">
              <a:rPr lang="en-US" smtClean="0"/>
              <a:t>2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Ujian</a:t>
            </a:r>
            <a:r>
              <a:rPr lang="en-US" dirty="0" smtClean="0"/>
              <a:t> </a:t>
            </a:r>
            <a:endParaRPr lang="en-US" dirty="0"/>
          </a:p>
          <a:p>
            <a:pPr lvl="1">
              <a:tabLst>
                <a:tab pos="633413" algn="l"/>
              </a:tabLst>
            </a:pPr>
            <a:r>
              <a:rPr lang="en-US" dirty="0" err="1"/>
              <a:t>Ujian</a:t>
            </a:r>
            <a:r>
              <a:rPr lang="en-US" dirty="0"/>
              <a:t> Mid Semester </a:t>
            </a:r>
          </a:p>
          <a:p>
            <a:pPr lvl="1">
              <a:tabLst>
                <a:tab pos="633413" algn="l"/>
              </a:tabLst>
            </a:pPr>
            <a:r>
              <a:rPr lang="en-US" dirty="0" err="1"/>
              <a:t>Ujian</a:t>
            </a:r>
            <a:r>
              <a:rPr lang="en-US" dirty="0"/>
              <a:t> </a:t>
            </a:r>
            <a:r>
              <a:rPr lang="en-US" dirty="0" err="1"/>
              <a:t>Akhir</a:t>
            </a:r>
            <a:r>
              <a:rPr lang="en-US" dirty="0"/>
              <a:t> Semester </a:t>
            </a:r>
          </a:p>
          <a:p>
            <a:r>
              <a:rPr lang="en-US" dirty="0" err="1"/>
              <a:t>Latihan</a:t>
            </a:r>
            <a:r>
              <a:rPr lang="en-US" dirty="0"/>
              <a:t> </a:t>
            </a:r>
          </a:p>
          <a:p>
            <a:r>
              <a:rPr lang="en-US" dirty="0" err="1"/>
              <a:t>Tugas</a:t>
            </a:r>
            <a:r>
              <a:rPr lang="en-US" dirty="0"/>
              <a:t> </a:t>
            </a:r>
          </a:p>
          <a:p>
            <a:r>
              <a:rPr lang="en-US" dirty="0" err="1"/>
              <a:t>Partisipasi</a:t>
            </a:r>
            <a:r>
              <a:rPr lang="en-US" dirty="0"/>
              <a:t> </a:t>
            </a:r>
          </a:p>
          <a:p>
            <a:r>
              <a:rPr lang="en-US" dirty="0" err="1"/>
              <a:t>Kehadiran</a:t>
            </a:r>
            <a:r>
              <a:rPr lang="en-US" dirty="0"/>
              <a:t> </a:t>
            </a:r>
          </a:p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Semester 2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444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err="1" smtClean="0"/>
              <a:t>Komposisi</a:t>
            </a:r>
            <a:r>
              <a:rPr lang="en-US" b="1" dirty="0" smtClean="0"/>
              <a:t> </a:t>
            </a:r>
            <a:r>
              <a:rPr lang="en-US" b="1" dirty="0" err="1"/>
              <a:t>penilaian</a:t>
            </a:r>
            <a:r>
              <a:rPr lang="en-US" b="1" dirty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5FC827DE-BFFF-46C4-AA5D-331AD75C6B8D}" type="slidenum">
              <a:rPr lang="en-US" smtClean="0"/>
              <a:t>3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 smtClean="0"/>
              <a:t>Ujian</a:t>
            </a:r>
            <a:r>
              <a:rPr lang="en-US" dirty="0" smtClean="0"/>
              <a:t> </a:t>
            </a:r>
            <a:r>
              <a:rPr lang="en-US" dirty="0"/>
              <a:t>Mid 30% </a:t>
            </a:r>
          </a:p>
          <a:p>
            <a:r>
              <a:rPr lang="en-US" dirty="0" err="1"/>
              <a:t>Ujian</a:t>
            </a:r>
            <a:r>
              <a:rPr lang="en-US" dirty="0"/>
              <a:t> </a:t>
            </a:r>
            <a:r>
              <a:rPr lang="en-US" dirty="0" err="1"/>
              <a:t>Akhir</a:t>
            </a:r>
            <a:r>
              <a:rPr lang="en-US" dirty="0"/>
              <a:t> 30% </a:t>
            </a:r>
          </a:p>
          <a:p>
            <a:r>
              <a:rPr lang="en-US" dirty="0" err="1"/>
              <a:t>Tugas</a:t>
            </a:r>
            <a:r>
              <a:rPr lang="en-US" dirty="0"/>
              <a:t> &amp; </a:t>
            </a:r>
            <a:r>
              <a:rPr lang="en-US" dirty="0" err="1"/>
              <a:t>latihan</a:t>
            </a:r>
            <a:r>
              <a:rPr lang="en-US" dirty="0"/>
              <a:t> 30% </a:t>
            </a:r>
          </a:p>
          <a:p>
            <a:r>
              <a:rPr lang="en-US" dirty="0" err="1"/>
              <a:t>Partisipasi</a:t>
            </a:r>
            <a:r>
              <a:rPr lang="en-US" dirty="0"/>
              <a:t> &amp; </a:t>
            </a:r>
            <a:r>
              <a:rPr lang="en-US" dirty="0" err="1"/>
              <a:t>kehadiran</a:t>
            </a:r>
            <a:r>
              <a:rPr lang="en-US" dirty="0"/>
              <a:t> 10% </a:t>
            </a:r>
          </a:p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Semester 2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326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err="1" smtClean="0"/>
              <a:t>Syarat</a:t>
            </a:r>
            <a:r>
              <a:rPr lang="en-US" b="1" dirty="0" smtClean="0"/>
              <a:t> </a:t>
            </a:r>
            <a:r>
              <a:rPr lang="en-US" b="1" dirty="0" err="1"/>
              <a:t>Penilaian</a:t>
            </a:r>
            <a:r>
              <a:rPr lang="en-US" b="1" dirty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5FC827DE-BFFF-46C4-AA5D-331AD75C6B8D}" type="slidenum">
              <a:rPr lang="en-US" smtClean="0"/>
              <a:t>4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Kehadiran</a:t>
            </a:r>
            <a:r>
              <a:rPr lang="en-US" dirty="0" smtClean="0"/>
              <a:t> </a:t>
            </a:r>
            <a:r>
              <a:rPr lang="en-US" dirty="0" err="1"/>
              <a:t>kuliah</a:t>
            </a:r>
            <a:r>
              <a:rPr lang="en-US" dirty="0"/>
              <a:t>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b="1" dirty="0" smtClean="0"/>
              <a:t>≥</a:t>
            </a:r>
            <a:r>
              <a:rPr lang="en-US" dirty="0"/>
              <a:t>75%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kuliah</a:t>
            </a:r>
            <a:r>
              <a:rPr lang="en-US" dirty="0" smtClean="0"/>
              <a:t> yang </a:t>
            </a:r>
            <a:r>
              <a:rPr lang="en-US" dirty="0" err="1" smtClean="0"/>
              <a:t>diselenggarakan</a:t>
            </a:r>
            <a:endParaRPr lang="en-US" dirty="0"/>
          </a:p>
          <a:p>
            <a:r>
              <a:rPr lang="en-US" dirty="0" err="1"/>
              <a:t>Apabila</a:t>
            </a:r>
            <a:r>
              <a:rPr lang="en-US" dirty="0"/>
              <a:t> &lt;75% </a:t>
            </a:r>
            <a:r>
              <a:rPr lang="en-US" dirty="0" err="1" smtClean="0"/>
              <a:t>Nilai</a:t>
            </a:r>
            <a:r>
              <a:rPr lang="en-US" dirty="0" smtClean="0"/>
              <a:t> </a:t>
            </a:r>
            <a:r>
              <a:rPr lang="en-US" dirty="0" err="1" smtClean="0"/>
              <a:t>maksimal</a:t>
            </a:r>
            <a:r>
              <a:rPr lang="en-US" dirty="0"/>
              <a:t> </a:t>
            </a:r>
            <a:r>
              <a:rPr lang="en-US" dirty="0" smtClean="0"/>
              <a:t>D.</a:t>
            </a:r>
          </a:p>
          <a:p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mengikuti</a:t>
            </a:r>
            <a:r>
              <a:rPr lang="en-US" dirty="0"/>
              <a:t> </a:t>
            </a:r>
            <a:r>
              <a:rPr lang="en-US" dirty="0" err="1" smtClean="0"/>
              <a:t>ujian</a:t>
            </a:r>
            <a:r>
              <a:rPr lang="en-US" dirty="0" smtClean="0"/>
              <a:t>.</a:t>
            </a:r>
            <a:endParaRPr lang="en-US" dirty="0"/>
          </a:p>
          <a:p>
            <a:pPr marL="858838">
              <a:tabLst>
                <a:tab pos="574675" algn="l"/>
              </a:tabLst>
            </a:pPr>
            <a:r>
              <a:rPr lang="en-US" dirty="0" smtClean="0"/>
              <a:t>Mid </a:t>
            </a:r>
            <a:r>
              <a:rPr lang="en-US" dirty="0"/>
              <a:t>Semester</a:t>
            </a:r>
          </a:p>
          <a:p>
            <a:pPr marL="858838">
              <a:tabLst>
                <a:tab pos="574675" algn="l"/>
              </a:tabLst>
            </a:pPr>
            <a:r>
              <a:rPr lang="en-US" dirty="0" err="1" smtClean="0"/>
              <a:t>Akhir</a:t>
            </a:r>
            <a:r>
              <a:rPr lang="en-US" dirty="0" smtClean="0"/>
              <a:t> Semester </a:t>
            </a:r>
          </a:p>
          <a:p>
            <a:pPr>
              <a:tabLst>
                <a:tab pos="574675" algn="l"/>
              </a:tabLst>
            </a:pPr>
            <a:r>
              <a:rPr lang="en-US" dirty="0" err="1" smtClean="0"/>
              <a:t>Apabila</a:t>
            </a:r>
            <a:r>
              <a:rPr lang="en-US" dirty="0" smtClean="0"/>
              <a:t>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/>
              <a:t>mengikuti</a:t>
            </a:r>
            <a:r>
              <a:rPr lang="en-US" dirty="0"/>
              <a:t> </a:t>
            </a:r>
            <a:r>
              <a:rPr lang="en-US" dirty="0" err="1" smtClean="0"/>
              <a:t>ujian</a:t>
            </a:r>
            <a:r>
              <a:rPr lang="en-US" dirty="0" smtClean="0"/>
              <a:t> mid </a:t>
            </a:r>
            <a:r>
              <a:rPr lang="en-US" dirty="0"/>
              <a:t>semester </a:t>
            </a:r>
            <a:r>
              <a:rPr lang="en-US" dirty="0" err="1"/>
              <a:t>dan</a:t>
            </a:r>
            <a:r>
              <a:rPr lang="en-US" dirty="0"/>
              <a:t>/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 smtClean="0"/>
              <a:t>ujian</a:t>
            </a:r>
            <a:r>
              <a:rPr lang="en-US" dirty="0" smtClean="0"/>
              <a:t> </a:t>
            </a:r>
            <a:r>
              <a:rPr lang="en-US" dirty="0" err="1" smtClean="0"/>
              <a:t>akhir</a:t>
            </a:r>
            <a:r>
              <a:rPr lang="en-US" dirty="0" smtClean="0"/>
              <a:t> semester, </a:t>
            </a:r>
            <a:r>
              <a:rPr lang="en-US" dirty="0" err="1" smtClean="0"/>
              <a:t>Nilai</a:t>
            </a:r>
            <a:r>
              <a:rPr lang="en-US" dirty="0" smtClean="0"/>
              <a:t> </a:t>
            </a:r>
            <a:r>
              <a:rPr lang="en-US" dirty="0" err="1" smtClean="0"/>
              <a:t>maksimal</a:t>
            </a:r>
            <a:r>
              <a:rPr lang="en-US" dirty="0" smtClean="0"/>
              <a:t> D</a:t>
            </a:r>
            <a:r>
              <a:rPr lang="en-US" dirty="0"/>
              <a:t>.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Semester 2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080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SILABUS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5FC827DE-BFFF-46C4-AA5D-331AD75C6B8D}" type="slidenum">
              <a:rPr lang="en-US" smtClean="0"/>
              <a:t>5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612648" y="1981200"/>
            <a:ext cx="8153400" cy="4114800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/>
              <a:t>2. </a:t>
            </a:r>
            <a:r>
              <a:rPr lang="en-US" b="1" dirty="0" err="1" smtClean="0"/>
              <a:t>Pendahuluan</a:t>
            </a:r>
            <a:endParaRPr lang="en-US" b="1" dirty="0"/>
          </a:p>
          <a:p>
            <a:pPr marL="738188" indent="-339725">
              <a:buNone/>
            </a:pPr>
            <a:r>
              <a:rPr lang="en-US" dirty="0"/>
              <a:t>a. </a:t>
            </a:r>
            <a:r>
              <a:rPr lang="en-US" dirty="0" err="1"/>
              <a:t>Evaluasi</a:t>
            </a:r>
            <a:r>
              <a:rPr lang="en-US" dirty="0"/>
              <a:t> </a:t>
            </a:r>
            <a:r>
              <a:rPr lang="en-US" dirty="0" err="1"/>
              <a:t>akuntansi</a:t>
            </a:r>
            <a:r>
              <a:rPr lang="en-US" dirty="0"/>
              <a:t> </a:t>
            </a:r>
            <a:r>
              <a:rPr lang="en-US" dirty="0" err="1"/>
              <a:t>perusahaan</a:t>
            </a:r>
            <a:r>
              <a:rPr lang="en-US" dirty="0"/>
              <a:t> </a:t>
            </a:r>
            <a:r>
              <a:rPr lang="en-US" dirty="0" err="1"/>
              <a:t>jasa</a:t>
            </a:r>
            <a:r>
              <a:rPr lang="en-US" dirty="0"/>
              <a:t> 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dagang</a:t>
            </a:r>
            <a:r>
              <a:rPr lang="en-US" dirty="0"/>
              <a:t> </a:t>
            </a:r>
          </a:p>
          <a:p>
            <a:pPr marL="738188" indent="-339725">
              <a:buNone/>
            </a:pPr>
            <a:r>
              <a:rPr lang="en-US" dirty="0"/>
              <a:t>b. </a:t>
            </a:r>
            <a:r>
              <a:rPr lang="en-US" dirty="0" err="1"/>
              <a:t>Karakteristik</a:t>
            </a:r>
            <a:r>
              <a:rPr lang="en-US" dirty="0"/>
              <a:t> </a:t>
            </a:r>
            <a:r>
              <a:rPr lang="en-US" dirty="0" err="1"/>
              <a:t>khusus</a:t>
            </a:r>
            <a:r>
              <a:rPr lang="en-US" dirty="0"/>
              <a:t> </a:t>
            </a:r>
            <a:r>
              <a:rPr lang="en-US" dirty="0" err="1"/>
              <a:t>perusahan</a:t>
            </a:r>
            <a:r>
              <a:rPr lang="en-US" dirty="0"/>
              <a:t> </a:t>
            </a:r>
            <a:r>
              <a:rPr lang="en-US" dirty="0" err="1"/>
              <a:t>manufaktur</a:t>
            </a:r>
            <a:endParaRPr lang="en-US" dirty="0"/>
          </a:p>
          <a:p>
            <a:pPr marL="738188" indent="-339725">
              <a:buNone/>
            </a:pPr>
            <a:r>
              <a:rPr lang="en-US" dirty="0"/>
              <a:t>c. </a:t>
            </a:r>
            <a:r>
              <a:rPr lang="en-US" dirty="0" err="1"/>
              <a:t>Aktivitas</a:t>
            </a:r>
            <a:r>
              <a:rPr lang="en-US" dirty="0"/>
              <a:t> </a:t>
            </a:r>
            <a:r>
              <a:rPr lang="en-US" dirty="0" err="1"/>
              <a:t>rutin</a:t>
            </a:r>
            <a:r>
              <a:rPr lang="en-US" dirty="0"/>
              <a:t> </a:t>
            </a:r>
            <a:r>
              <a:rPr lang="en-US" dirty="0" err="1"/>
              <a:t>perusahaan</a:t>
            </a:r>
            <a:r>
              <a:rPr lang="en-US" dirty="0"/>
              <a:t> </a:t>
            </a:r>
            <a:r>
              <a:rPr lang="en-US" dirty="0" err="1"/>
              <a:t>manufaktur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jenis</a:t>
            </a:r>
            <a:r>
              <a:rPr lang="en-US" dirty="0"/>
              <a:t> </a:t>
            </a:r>
            <a:r>
              <a:rPr lang="en-US" dirty="0" err="1"/>
              <a:t>pengeluaran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Semester 2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548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5FC827DE-BFFF-46C4-AA5D-331AD75C6B8D}" type="slidenum">
              <a:rPr lang="en-US" smtClean="0"/>
              <a:t>6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381000" y="1828800"/>
            <a:ext cx="8385048" cy="45720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 smtClean="0"/>
              <a:t>a</a:t>
            </a:r>
            <a:r>
              <a:rPr lang="en-US" dirty="0"/>
              <a:t>. </a:t>
            </a:r>
            <a:r>
              <a:rPr lang="en-US" dirty="0" err="1"/>
              <a:t>Terminologi</a:t>
            </a:r>
            <a:r>
              <a:rPr lang="en-US" dirty="0"/>
              <a:t> </a:t>
            </a:r>
            <a:r>
              <a:rPr lang="en-US" dirty="0" err="1"/>
              <a:t>biaya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b. </a:t>
            </a:r>
            <a:r>
              <a:rPr lang="en-US" dirty="0" err="1"/>
              <a:t>Biaya</a:t>
            </a:r>
            <a:r>
              <a:rPr lang="en-US" dirty="0"/>
              <a:t> (</a:t>
            </a:r>
            <a:r>
              <a:rPr lang="en-US" i="1" dirty="0"/>
              <a:t>cost</a:t>
            </a:r>
            <a:r>
              <a:rPr lang="en-US" dirty="0"/>
              <a:t>)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beban</a:t>
            </a:r>
            <a:r>
              <a:rPr lang="en-US" dirty="0"/>
              <a:t> (</a:t>
            </a:r>
            <a:r>
              <a:rPr lang="en-US" i="1" dirty="0"/>
              <a:t>expense</a:t>
            </a:r>
            <a:r>
              <a:rPr lang="en-US" dirty="0"/>
              <a:t>) </a:t>
            </a:r>
          </a:p>
          <a:p>
            <a:pPr marL="0" indent="0">
              <a:buNone/>
            </a:pPr>
            <a:r>
              <a:rPr lang="en-US" dirty="0"/>
              <a:t>c. </a:t>
            </a:r>
            <a:r>
              <a:rPr lang="en-US" dirty="0" err="1"/>
              <a:t>Klasifikasi</a:t>
            </a:r>
            <a:r>
              <a:rPr lang="en-US" dirty="0"/>
              <a:t> </a:t>
            </a:r>
            <a:r>
              <a:rPr lang="en-US" dirty="0" err="1"/>
              <a:t>biaya</a:t>
            </a:r>
            <a:r>
              <a:rPr lang="en-US" dirty="0"/>
              <a:t>:</a:t>
            </a:r>
          </a:p>
          <a:p>
            <a:pPr marL="628650" lvl="0" indent="-319088"/>
            <a:r>
              <a:rPr lang="en-US" dirty="0" err="1"/>
              <a:t>Berbasis</a:t>
            </a:r>
            <a:r>
              <a:rPr lang="en-US" dirty="0"/>
              <a:t> </a:t>
            </a:r>
            <a:r>
              <a:rPr lang="en-US" dirty="0" err="1"/>
              <a:t>elemen</a:t>
            </a:r>
            <a:r>
              <a:rPr lang="en-US" dirty="0"/>
              <a:t> </a:t>
            </a:r>
            <a:r>
              <a:rPr lang="en-US" dirty="0" err="1"/>
              <a:t>produk</a:t>
            </a:r>
            <a:r>
              <a:rPr lang="en-US" dirty="0"/>
              <a:t> (</a:t>
            </a:r>
            <a:r>
              <a:rPr lang="en-US" dirty="0" err="1"/>
              <a:t>bahan</a:t>
            </a:r>
            <a:r>
              <a:rPr lang="en-US" dirty="0"/>
              <a:t>, </a:t>
            </a:r>
            <a:r>
              <a:rPr lang="en-US" dirty="0" err="1"/>
              <a:t>tenaga</a:t>
            </a:r>
            <a:r>
              <a:rPr lang="en-US" dirty="0"/>
              <a:t> </a:t>
            </a:r>
            <a:r>
              <a:rPr lang="en-US" dirty="0" err="1"/>
              <a:t>kerja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overhead </a:t>
            </a:r>
            <a:r>
              <a:rPr lang="en-US" dirty="0" err="1"/>
              <a:t>pabrik</a:t>
            </a:r>
            <a:r>
              <a:rPr lang="en-US" dirty="0"/>
              <a:t>)</a:t>
            </a:r>
          </a:p>
          <a:p>
            <a:pPr marL="628650" lvl="0" indent="-319088"/>
            <a:r>
              <a:rPr lang="en-US" dirty="0" err="1"/>
              <a:t>Berbasis</a:t>
            </a:r>
            <a:r>
              <a:rPr lang="en-US" dirty="0"/>
              <a:t> </a:t>
            </a:r>
            <a:r>
              <a:rPr lang="en-US" dirty="0" err="1"/>
              <a:t>keterlacakan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produk</a:t>
            </a:r>
            <a:r>
              <a:rPr lang="en-US" dirty="0"/>
              <a:t> (</a:t>
            </a:r>
            <a:r>
              <a:rPr lang="en-US" dirty="0" err="1"/>
              <a:t>biaya</a:t>
            </a:r>
            <a:r>
              <a:rPr lang="en-US" dirty="0"/>
              <a:t> </a:t>
            </a:r>
            <a:r>
              <a:rPr lang="en-US" dirty="0" err="1"/>
              <a:t>langsung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biaya</a:t>
            </a:r>
            <a:r>
              <a:rPr lang="en-US" dirty="0"/>
              <a:t> </a:t>
            </a:r>
            <a:r>
              <a:rPr lang="en-US" dirty="0" err="1"/>
              <a:t>tak</a:t>
            </a:r>
            <a:r>
              <a:rPr lang="en-US" dirty="0"/>
              <a:t> </a:t>
            </a:r>
            <a:r>
              <a:rPr lang="en-US" dirty="0" err="1"/>
              <a:t>langsung</a:t>
            </a:r>
            <a:r>
              <a:rPr lang="en-US" dirty="0"/>
              <a:t>)</a:t>
            </a:r>
          </a:p>
          <a:p>
            <a:pPr marL="628650" lvl="0" indent="-319088"/>
            <a:r>
              <a:rPr lang="en-US" dirty="0" err="1"/>
              <a:t>Berbasis</a:t>
            </a:r>
            <a:r>
              <a:rPr lang="en-US" dirty="0"/>
              <a:t> </a:t>
            </a:r>
            <a:r>
              <a:rPr lang="en-US" dirty="0" err="1"/>
              <a:t>hubungannya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produksi</a:t>
            </a:r>
            <a:r>
              <a:rPr lang="en-US" dirty="0"/>
              <a:t> (</a:t>
            </a:r>
            <a:r>
              <a:rPr lang="en-US" dirty="0" err="1"/>
              <a:t>biaya</a:t>
            </a:r>
            <a:r>
              <a:rPr lang="en-US" dirty="0"/>
              <a:t> prima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biaya</a:t>
            </a:r>
            <a:r>
              <a:rPr lang="en-US" dirty="0"/>
              <a:t> </a:t>
            </a:r>
            <a:r>
              <a:rPr lang="en-US" dirty="0" err="1"/>
              <a:t>konversi</a:t>
            </a:r>
            <a:r>
              <a:rPr lang="en-US" dirty="0"/>
              <a:t>)</a:t>
            </a:r>
          </a:p>
          <a:p>
            <a:pPr marL="628650" lvl="0" indent="-319088"/>
            <a:r>
              <a:rPr lang="en-US" dirty="0" err="1"/>
              <a:t>Berbasis</a:t>
            </a:r>
            <a:r>
              <a:rPr lang="en-US" dirty="0"/>
              <a:t> </a:t>
            </a:r>
            <a:r>
              <a:rPr lang="en-US" dirty="0" err="1"/>
              <a:t>hubungannya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volume (</a:t>
            </a:r>
            <a:r>
              <a:rPr lang="en-US" dirty="0" err="1"/>
              <a:t>biaya</a:t>
            </a:r>
            <a:r>
              <a:rPr lang="en-US" dirty="0"/>
              <a:t> </a:t>
            </a:r>
            <a:r>
              <a:rPr lang="en-US" dirty="0" err="1"/>
              <a:t>variabel</a:t>
            </a:r>
            <a:r>
              <a:rPr lang="en-US" dirty="0"/>
              <a:t>, </a:t>
            </a:r>
            <a:r>
              <a:rPr lang="en-US" dirty="0" err="1"/>
              <a:t>biaya</a:t>
            </a:r>
            <a:r>
              <a:rPr lang="en-US" dirty="0"/>
              <a:t> </a:t>
            </a:r>
            <a:r>
              <a:rPr lang="en-US" dirty="0" err="1"/>
              <a:t>tetap</a:t>
            </a:r>
            <a:r>
              <a:rPr lang="en-US" dirty="0"/>
              <a:t>)</a:t>
            </a:r>
          </a:p>
          <a:p>
            <a:pPr marL="628650" indent="-319088"/>
            <a:r>
              <a:rPr lang="en-US" dirty="0" err="1"/>
              <a:t>Berbasis</a:t>
            </a:r>
            <a:r>
              <a:rPr lang="en-US" dirty="0"/>
              <a:t> area </a:t>
            </a:r>
            <a:r>
              <a:rPr lang="en-US" dirty="0" err="1"/>
              <a:t>funsional</a:t>
            </a:r>
            <a:r>
              <a:rPr lang="en-US" dirty="0"/>
              <a:t> (</a:t>
            </a:r>
            <a:r>
              <a:rPr lang="en-US" dirty="0" err="1"/>
              <a:t>biaya</a:t>
            </a:r>
            <a:r>
              <a:rPr lang="en-US" dirty="0"/>
              <a:t> </a:t>
            </a:r>
            <a:r>
              <a:rPr lang="en-US" dirty="0" err="1" smtClean="0"/>
              <a:t>produksi</a:t>
            </a:r>
            <a:r>
              <a:rPr lang="en-US" dirty="0"/>
              <a:t>, </a:t>
            </a:r>
            <a:r>
              <a:rPr lang="en-US" dirty="0" err="1"/>
              <a:t>biaya</a:t>
            </a:r>
            <a:r>
              <a:rPr lang="en-US" dirty="0"/>
              <a:t> </a:t>
            </a:r>
            <a:r>
              <a:rPr lang="en-US" dirty="0" err="1"/>
              <a:t>pemasaran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 smtClean="0"/>
              <a:t>biaya</a:t>
            </a:r>
            <a:r>
              <a:rPr lang="en-US" dirty="0" smtClean="0"/>
              <a:t> </a:t>
            </a:r>
            <a:r>
              <a:rPr lang="en-US" dirty="0" err="1" smtClean="0"/>
              <a:t>administrasi</a:t>
            </a:r>
            <a:r>
              <a:rPr lang="en-US" dirty="0" smtClean="0"/>
              <a:t>)</a:t>
            </a:r>
          </a:p>
          <a:p>
            <a:pPr marL="628650" indent="-319088"/>
            <a:r>
              <a:rPr lang="en-US" dirty="0" err="1" smtClean="0"/>
              <a:t>Berbasis</a:t>
            </a:r>
            <a:r>
              <a:rPr lang="en-US" dirty="0" smtClean="0"/>
              <a:t> </a:t>
            </a:r>
            <a:r>
              <a:rPr lang="en-US" dirty="0" err="1"/>
              <a:t>Periode</a:t>
            </a:r>
            <a:r>
              <a:rPr lang="en-US" dirty="0"/>
              <a:t> </a:t>
            </a:r>
            <a:r>
              <a:rPr lang="en-US" dirty="0" err="1"/>
              <a:t>dibebankan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pendapatan</a:t>
            </a:r>
            <a:r>
              <a:rPr lang="en-US" dirty="0"/>
              <a:t> (</a:t>
            </a:r>
            <a:r>
              <a:rPr lang="en-US" dirty="0" err="1"/>
              <a:t>biaya</a:t>
            </a:r>
            <a:r>
              <a:rPr lang="en-US" dirty="0"/>
              <a:t> </a:t>
            </a:r>
            <a:r>
              <a:rPr lang="en-US" dirty="0" err="1"/>
              <a:t>produk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biaya</a:t>
            </a:r>
            <a:r>
              <a:rPr lang="en-US" dirty="0"/>
              <a:t> </a:t>
            </a:r>
            <a:r>
              <a:rPr lang="en-US" dirty="0" err="1"/>
              <a:t>periode</a:t>
            </a:r>
            <a:r>
              <a:rPr lang="en-US" dirty="0"/>
              <a:t>)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3. </a:t>
            </a:r>
            <a:r>
              <a:rPr lang="en-US" b="1" dirty="0" err="1" smtClean="0"/>
              <a:t>Akuntansi</a:t>
            </a:r>
            <a:r>
              <a:rPr lang="en-US" b="1" dirty="0" smtClean="0"/>
              <a:t> </a:t>
            </a:r>
            <a:r>
              <a:rPr lang="en-US" b="1" dirty="0"/>
              <a:t>Perusahaan </a:t>
            </a:r>
            <a:r>
              <a:rPr lang="en-US" b="1" dirty="0" err="1"/>
              <a:t>Manufaktur</a:t>
            </a:r>
            <a:r>
              <a:rPr lang="en-US" b="1" dirty="0"/>
              <a:t> – </a:t>
            </a:r>
            <a:r>
              <a:rPr lang="en-US" b="1" dirty="0" err="1"/>
              <a:t>Terminologi</a:t>
            </a:r>
            <a:r>
              <a:rPr lang="en-US" b="1" dirty="0"/>
              <a:t> </a:t>
            </a:r>
            <a:r>
              <a:rPr lang="en-US" b="1" dirty="0" err="1"/>
              <a:t>Biaya</a:t>
            </a:r>
            <a:endParaRPr lang="en-US" b="1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Semester 2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1682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5FC827DE-BFFF-46C4-AA5D-331AD75C6B8D}" type="slidenum">
              <a:rPr lang="en-US" smtClean="0"/>
              <a:t>7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a</a:t>
            </a:r>
            <a:r>
              <a:rPr lang="en-US" dirty="0"/>
              <a:t>.  </a:t>
            </a:r>
            <a:r>
              <a:rPr lang="en-US" dirty="0" err="1"/>
              <a:t>Elemen</a:t>
            </a:r>
            <a:r>
              <a:rPr lang="en-US" dirty="0"/>
              <a:t> </a:t>
            </a:r>
            <a:r>
              <a:rPr lang="en-US" dirty="0" err="1"/>
              <a:t>biaya</a:t>
            </a:r>
            <a:r>
              <a:rPr lang="en-US" dirty="0"/>
              <a:t> </a:t>
            </a:r>
            <a:r>
              <a:rPr lang="en-US" dirty="0" err="1"/>
              <a:t>produksi</a:t>
            </a:r>
            <a:r>
              <a:rPr lang="en-US" dirty="0"/>
              <a:t>:</a:t>
            </a:r>
          </a:p>
          <a:p>
            <a:pPr marL="792163" lvl="0" indent="-319088"/>
            <a:r>
              <a:rPr lang="en-US" dirty="0" err="1"/>
              <a:t>Biaya</a:t>
            </a:r>
            <a:r>
              <a:rPr lang="en-US" dirty="0"/>
              <a:t> </a:t>
            </a:r>
            <a:r>
              <a:rPr lang="en-US" dirty="0" err="1"/>
              <a:t>bahan</a:t>
            </a:r>
            <a:r>
              <a:rPr lang="en-US" dirty="0"/>
              <a:t> (</a:t>
            </a:r>
            <a:r>
              <a:rPr lang="en-US" dirty="0" err="1"/>
              <a:t>biaya</a:t>
            </a:r>
            <a:r>
              <a:rPr lang="en-US" dirty="0"/>
              <a:t> </a:t>
            </a:r>
            <a:r>
              <a:rPr lang="en-US" dirty="0" err="1"/>
              <a:t>bahan</a:t>
            </a:r>
            <a:r>
              <a:rPr lang="en-US" dirty="0"/>
              <a:t> </a:t>
            </a:r>
            <a:r>
              <a:rPr lang="en-US" dirty="0" err="1"/>
              <a:t>baku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biaya</a:t>
            </a:r>
            <a:r>
              <a:rPr lang="en-US" dirty="0"/>
              <a:t> </a:t>
            </a:r>
            <a:r>
              <a:rPr lang="en-US" dirty="0" err="1"/>
              <a:t>bahan</a:t>
            </a:r>
            <a:r>
              <a:rPr lang="en-US" dirty="0"/>
              <a:t> </a:t>
            </a:r>
            <a:r>
              <a:rPr lang="en-US" dirty="0" err="1"/>
              <a:t>penolong</a:t>
            </a:r>
            <a:r>
              <a:rPr lang="en-US" dirty="0"/>
              <a:t>)</a:t>
            </a:r>
          </a:p>
          <a:p>
            <a:pPr marL="792163" lvl="0" indent="-319088"/>
            <a:r>
              <a:rPr lang="en-US" dirty="0" err="1"/>
              <a:t>Biaya</a:t>
            </a:r>
            <a:r>
              <a:rPr lang="en-US" dirty="0"/>
              <a:t> </a:t>
            </a:r>
            <a:r>
              <a:rPr lang="en-US" dirty="0" err="1"/>
              <a:t>tenaga</a:t>
            </a:r>
            <a:r>
              <a:rPr lang="en-US" dirty="0"/>
              <a:t> </a:t>
            </a:r>
            <a:r>
              <a:rPr lang="en-US" dirty="0" err="1"/>
              <a:t>kerja</a:t>
            </a:r>
            <a:r>
              <a:rPr lang="en-US" dirty="0"/>
              <a:t> (</a:t>
            </a:r>
            <a:r>
              <a:rPr lang="en-US" dirty="0" err="1"/>
              <a:t>biaya</a:t>
            </a:r>
            <a:r>
              <a:rPr lang="en-US" dirty="0"/>
              <a:t> </a:t>
            </a:r>
            <a:r>
              <a:rPr lang="en-US" dirty="0" err="1"/>
              <a:t>tanaga</a:t>
            </a:r>
            <a:r>
              <a:rPr lang="en-US" dirty="0"/>
              <a:t> </a:t>
            </a:r>
            <a:r>
              <a:rPr lang="en-US" dirty="0" err="1"/>
              <a:t>kerja</a:t>
            </a:r>
            <a:r>
              <a:rPr lang="en-US" dirty="0"/>
              <a:t> </a:t>
            </a:r>
            <a:r>
              <a:rPr lang="en-US" dirty="0" err="1"/>
              <a:t>langsung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biaya</a:t>
            </a:r>
            <a:r>
              <a:rPr lang="en-US" dirty="0"/>
              <a:t> </a:t>
            </a:r>
            <a:r>
              <a:rPr lang="en-US" dirty="0" err="1"/>
              <a:t>tenaga</a:t>
            </a:r>
            <a:r>
              <a:rPr lang="en-US" dirty="0"/>
              <a:t> </a:t>
            </a:r>
            <a:r>
              <a:rPr lang="en-US" dirty="0" err="1"/>
              <a:t>kerja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langsung</a:t>
            </a:r>
            <a:r>
              <a:rPr lang="en-US" dirty="0"/>
              <a:t>)</a:t>
            </a:r>
          </a:p>
          <a:p>
            <a:pPr marL="792163" lvl="0" indent="-319088"/>
            <a:r>
              <a:rPr lang="en-US" dirty="0" err="1"/>
              <a:t>Biaya</a:t>
            </a:r>
            <a:r>
              <a:rPr lang="en-US" dirty="0"/>
              <a:t> overhead </a:t>
            </a:r>
            <a:r>
              <a:rPr lang="en-US" dirty="0" err="1"/>
              <a:t>pabrik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b.  </a:t>
            </a:r>
            <a:r>
              <a:rPr lang="en-US" dirty="0" err="1"/>
              <a:t>Gambaran</a:t>
            </a:r>
            <a:r>
              <a:rPr lang="en-US" dirty="0"/>
              <a:t> </a:t>
            </a:r>
            <a:r>
              <a:rPr lang="en-US" dirty="0" err="1"/>
              <a:t>aliran</a:t>
            </a:r>
            <a:r>
              <a:rPr lang="en-US" dirty="0"/>
              <a:t> </a:t>
            </a:r>
            <a:r>
              <a:rPr lang="en-US" dirty="0" err="1"/>
              <a:t>fisik</a:t>
            </a:r>
            <a:r>
              <a:rPr lang="en-US" dirty="0"/>
              <a:t> </a:t>
            </a:r>
            <a:r>
              <a:rPr lang="en-US" dirty="0" err="1"/>
              <a:t>produk</a:t>
            </a:r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lang="en-US" dirty="0" smtClean="0"/>
              <a:t>4. </a:t>
            </a:r>
            <a:r>
              <a:rPr lang="en-US" dirty="0" err="1" smtClean="0"/>
              <a:t>Elemen</a:t>
            </a:r>
            <a:r>
              <a:rPr lang="en-US" dirty="0" smtClean="0"/>
              <a:t> </a:t>
            </a:r>
            <a:r>
              <a:rPr lang="en-US" dirty="0" err="1"/>
              <a:t>Biaya</a:t>
            </a:r>
            <a:r>
              <a:rPr lang="en-US" dirty="0"/>
              <a:t> </a:t>
            </a:r>
            <a:r>
              <a:rPr lang="en-US" dirty="0" err="1"/>
              <a:t>Produksi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Semester 2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546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5. </a:t>
            </a:r>
            <a:r>
              <a:rPr lang="en-US" dirty="0" err="1" smtClean="0"/>
              <a:t>Transaksi</a:t>
            </a:r>
            <a:r>
              <a:rPr lang="en-US" dirty="0" smtClean="0"/>
              <a:t> </a:t>
            </a:r>
            <a:r>
              <a:rPr lang="en-US" dirty="0"/>
              <a:t>Perusahaan </a:t>
            </a:r>
            <a:r>
              <a:rPr lang="en-US" dirty="0" err="1" smtClean="0"/>
              <a:t>Manufaktur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5FC827DE-BFFF-46C4-AA5D-331AD75C6B8D}" type="slidenum">
              <a:rPr lang="en-US" smtClean="0"/>
              <a:t>8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308848" cy="4495800"/>
          </a:xfrm>
        </p:spPr>
        <p:txBody>
          <a:bodyPr>
            <a:normAutofit fontScale="92500" lnSpcReduction="10000"/>
          </a:bodyPr>
          <a:lstStyle/>
          <a:p>
            <a:pPr marL="0" lvl="0" indent="0">
              <a:buNone/>
            </a:pPr>
            <a:r>
              <a:rPr lang="en-US" dirty="0" smtClean="0"/>
              <a:t>1. </a:t>
            </a:r>
            <a:r>
              <a:rPr lang="en-US" dirty="0" err="1" smtClean="0"/>
              <a:t>Pencatatan</a:t>
            </a:r>
            <a:r>
              <a:rPr lang="en-US" dirty="0" smtClean="0"/>
              <a:t> </a:t>
            </a:r>
            <a:r>
              <a:rPr lang="en-US" dirty="0" err="1"/>
              <a:t>transaksi</a:t>
            </a:r>
            <a:r>
              <a:rPr lang="en-US" dirty="0"/>
              <a:t> </a:t>
            </a:r>
            <a:r>
              <a:rPr lang="en-US" dirty="0" err="1"/>
              <a:t>pemanufakturan</a:t>
            </a:r>
            <a:r>
              <a:rPr lang="en-US" dirty="0"/>
              <a:t>:</a:t>
            </a:r>
          </a:p>
          <a:p>
            <a:pPr marL="688975" lvl="0" indent="-319088"/>
            <a:r>
              <a:rPr lang="en-US" dirty="0" err="1"/>
              <a:t>Pembelian</a:t>
            </a:r>
            <a:r>
              <a:rPr lang="en-US" dirty="0"/>
              <a:t> </a:t>
            </a:r>
            <a:r>
              <a:rPr lang="en-US" dirty="0" err="1"/>
              <a:t>bahan</a:t>
            </a:r>
            <a:r>
              <a:rPr lang="en-US" dirty="0"/>
              <a:t> </a:t>
            </a:r>
            <a:r>
              <a:rPr lang="en-US" dirty="0" err="1"/>
              <a:t>baku</a:t>
            </a:r>
            <a:endParaRPr lang="en-US" dirty="0"/>
          </a:p>
          <a:p>
            <a:pPr marL="688975" lvl="0" indent="-319088"/>
            <a:r>
              <a:rPr lang="en-US" dirty="0" err="1"/>
              <a:t>Biaya</a:t>
            </a:r>
            <a:r>
              <a:rPr lang="en-US" dirty="0"/>
              <a:t> </a:t>
            </a:r>
            <a:r>
              <a:rPr lang="en-US" dirty="0" err="1"/>
              <a:t>bahan</a:t>
            </a:r>
            <a:r>
              <a:rPr lang="en-US" dirty="0"/>
              <a:t> </a:t>
            </a:r>
            <a:r>
              <a:rPr lang="en-US" dirty="0" err="1"/>
              <a:t>baku</a:t>
            </a:r>
            <a:r>
              <a:rPr lang="en-US" dirty="0"/>
              <a:t> yang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proses </a:t>
            </a:r>
            <a:r>
              <a:rPr lang="en-US" dirty="0" err="1"/>
              <a:t>produksi</a:t>
            </a:r>
            <a:endParaRPr lang="en-US" dirty="0"/>
          </a:p>
          <a:p>
            <a:pPr marL="688975" lvl="0" indent="-319088"/>
            <a:r>
              <a:rPr lang="en-US" dirty="0" err="1"/>
              <a:t>Biaya</a:t>
            </a:r>
            <a:r>
              <a:rPr lang="en-US" dirty="0"/>
              <a:t> </a:t>
            </a:r>
            <a:r>
              <a:rPr lang="en-US" dirty="0" err="1"/>
              <a:t>tenaga</a:t>
            </a:r>
            <a:r>
              <a:rPr lang="en-US" dirty="0"/>
              <a:t> </a:t>
            </a:r>
            <a:r>
              <a:rPr lang="en-US" dirty="0" err="1"/>
              <a:t>kerja</a:t>
            </a:r>
            <a:r>
              <a:rPr lang="en-US" dirty="0"/>
              <a:t> </a:t>
            </a:r>
            <a:r>
              <a:rPr lang="en-US" dirty="0" err="1"/>
              <a:t>langsung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proses </a:t>
            </a:r>
            <a:r>
              <a:rPr lang="en-US" dirty="0" err="1"/>
              <a:t>produksi</a:t>
            </a:r>
            <a:endParaRPr lang="en-US" dirty="0"/>
          </a:p>
          <a:p>
            <a:pPr marL="688975" lvl="0" indent="-319088"/>
            <a:r>
              <a:rPr lang="en-US" dirty="0" err="1"/>
              <a:t>Biaya</a:t>
            </a:r>
            <a:r>
              <a:rPr lang="en-US" dirty="0"/>
              <a:t> </a:t>
            </a:r>
            <a:r>
              <a:rPr lang="en-US" dirty="0" err="1"/>
              <a:t>penggunaan</a:t>
            </a:r>
            <a:r>
              <a:rPr lang="en-US" dirty="0"/>
              <a:t> </a:t>
            </a:r>
            <a:r>
              <a:rPr lang="en-US" dirty="0" err="1"/>
              <a:t>bahan</a:t>
            </a:r>
            <a:r>
              <a:rPr lang="en-US" dirty="0"/>
              <a:t> </a:t>
            </a:r>
            <a:r>
              <a:rPr lang="en-US" dirty="0" err="1"/>
              <a:t>penolong</a:t>
            </a:r>
            <a:r>
              <a:rPr lang="en-US" dirty="0"/>
              <a:t>, </a:t>
            </a:r>
            <a:r>
              <a:rPr lang="en-US" dirty="0" err="1"/>
              <a:t>tenaga</a:t>
            </a:r>
            <a:r>
              <a:rPr lang="en-US" dirty="0"/>
              <a:t> </a:t>
            </a:r>
            <a:r>
              <a:rPr lang="en-US" dirty="0" err="1"/>
              <a:t>kerja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langsung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proses </a:t>
            </a:r>
            <a:r>
              <a:rPr lang="en-US" dirty="0" err="1"/>
              <a:t>produksi</a:t>
            </a:r>
            <a:endParaRPr lang="en-US" dirty="0"/>
          </a:p>
          <a:p>
            <a:pPr marL="688975" lvl="0" indent="-319088"/>
            <a:r>
              <a:rPr lang="en-US" dirty="0" err="1"/>
              <a:t>Pemindahan</a:t>
            </a:r>
            <a:r>
              <a:rPr lang="en-US" dirty="0"/>
              <a:t> </a:t>
            </a:r>
            <a:r>
              <a:rPr lang="en-US" dirty="0" err="1"/>
              <a:t>produk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proses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produk</a:t>
            </a:r>
            <a:r>
              <a:rPr lang="en-US" dirty="0"/>
              <a:t> </a:t>
            </a:r>
            <a:r>
              <a:rPr lang="en-US" dirty="0" err="1"/>
              <a:t>jadi</a:t>
            </a:r>
            <a:endParaRPr lang="en-US" dirty="0"/>
          </a:p>
          <a:p>
            <a:pPr marL="688975" lvl="0" indent="-319088"/>
            <a:r>
              <a:rPr lang="en-US" dirty="0" err="1"/>
              <a:t>Penjualan</a:t>
            </a:r>
            <a:r>
              <a:rPr lang="en-US" dirty="0"/>
              <a:t> </a:t>
            </a:r>
            <a:r>
              <a:rPr lang="en-US" dirty="0" err="1"/>
              <a:t>produk</a:t>
            </a:r>
            <a:r>
              <a:rPr lang="en-US" dirty="0"/>
              <a:t> </a:t>
            </a:r>
            <a:r>
              <a:rPr lang="en-US" dirty="0" err="1"/>
              <a:t>jadi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 smtClean="0"/>
              <a:t>2. </a:t>
            </a:r>
            <a:r>
              <a:rPr lang="en-US" dirty="0" err="1" smtClean="0"/>
              <a:t>Gambaran</a:t>
            </a:r>
            <a:r>
              <a:rPr lang="en-US" dirty="0" smtClean="0"/>
              <a:t> </a:t>
            </a:r>
            <a:r>
              <a:rPr lang="en-US" dirty="0" err="1"/>
              <a:t>aliran</a:t>
            </a:r>
            <a:r>
              <a:rPr lang="en-US" dirty="0"/>
              <a:t> </a:t>
            </a:r>
            <a:r>
              <a:rPr lang="en-US" dirty="0" err="1"/>
              <a:t>biaya</a:t>
            </a:r>
            <a:r>
              <a:rPr lang="en-US" dirty="0"/>
              <a:t> </a:t>
            </a:r>
            <a:r>
              <a:rPr lang="en-US" dirty="0" err="1"/>
              <a:t>berdasarkan</a:t>
            </a:r>
            <a:r>
              <a:rPr lang="en-US" dirty="0"/>
              <a:t> </a:t>
            </a:r>
            <a:r>
              <a:rPr lang="en-US" dirty="0" err="1"/>
              <a:t>akun</a:t>
            </a:r>
            <a:r>
              <a:rPr lang="en-US" dirty="0"/>
              <a:t> </a:t>
            </a:r>
            <a:r>
              <a:rPr lang="en-US" dirty="0" err="1"/>
              <a:t>buku</a:t>
            </a:r>
            <a:r>
              <a:rPr lang="en-US" dirty="0"/>
              <a:t> </a:t>
            </a:r>
            <a:r>
              <a:rPr lang="en-US" dirty="0" err="1"/>
              <a:t>besar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Semester 2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9250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6. </a:t>
            </a:r>
            <a:r>
              <a:rPr lang="en-US" dirty="0" err="1" smtClean="0"/>
              <a:t>Laporan</a:t>
            </a:r>
            <a:r>
              <a:rPr lang="en-US" dirty="0" smtClean="0"/>
              <a:t> </a:t>
            </a:r>
            <a:r>
              <a:rPr lang="en-US" dirty="0" err="1"/>
              <a:t>keuangan</a:t>
            </a:r>
            <a:r>
              <a:rPr lang="en-US" dirty="0"/>
              <a:t> Perusahaan </a:t>
            </a:r>
            <a:r>
              <a:rPr lang="en-US" dirty="0" err="1" smtClean="0"/>
              <a:t>Manufaktur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5FC827DE-BFFF-46C4-AA5D-331AD75C6B8D}" type="slidenum">
              <a:rPr lang="en-US" smtClean="0"/>
              <a:t>9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612648" y="2286000"/>
            <a:ext cx="8153400" cy="3810000"/>
          </a:xfrm>
        </p:spPr>
        <p:txBody>
          <a:bodyPr/>
          <a:lstStyle/>
          <a:p>
            <a:pPr lvl="0"/>
            <a:r>
              <a:rPr lang="en-US" dirty="0" err="1" smtClean="0"/>
              <a:t>Laporan</a:t>
            </a:r>
            <a:r>
              <a:rPr lang="en-US" dirty="0" smtClean="0"/>
              <a:t> </a:t>
            </a:r>
            <a:r>
              <a:rPr lang="en-US" dirty="0" err="1"/>
              <a:t>biaya</a:t>
            </a:r>
            <a:r>
              <a:rPr lang="en-US" dirty="0"/>
              <a:t> </a:t>
            </a:r>
            <a:r>
              <a:rPr lang="en-US" dirty="0" err="1"/>
              <a:t>produksi</a:t>
            </a:r>
            <a:endParaRPr lang="en-US" dirty="0"/>
          </a:p>
          <a:p>
            <a:pPr lvl="0"/>
            <a:r>
              <a:rPr lang="en-US" dirty="0" err="1"/>
              <a:t>Laporan</a:t>
            </a:r>
            <a:r>
              <a:rPr lang="en-US" dirty="0"/>
              <a:t> </a:t>
            </a:r>
            <a:r>
              <a:rPr lang="en-US" dirty="0" err="1"/>
              <a:t>laba-rugi</a:t>
            </a:r>
            <a:endParaRPr lang="en-US" dirty="0"/>
          </a:p>
          <a:p>
            <a:pPr lvl="0"/>
            <a:r>
              <a:rPr lang="en-US" dirty="0" err="1"/>
              <a:t>Laporan</a:t>
            </a:r>
            <a:r>
              <a:rPr lang="en-US" dirty="0"/>
              <a:t> </a:t>
            </a:r>
            <a:r>
              <a:rPr lang="en-US" dirty="0" err="1"/>
              <a:t>neraca</a:t>
            </a:r>
            <a:endParaRPr lang="en-US" dirty="0"/>
          </a:p>
          <a:p>
            <a:r>
              <a:rPr lang="en-US" dirty="0" err="1"/>
              <a:t>Laporan</a:t>
            </a:r>
            <a:r>
              <a:rPr lang="en-US" dirty="0"/>
              <a:t> </a:t>
            </a:r>
            <a:r>
              <a:rPr lang="en-US" dirty="0" err="1"/>
              <a:t>arus</a:t>
            </a:r>
            <a:r>
              <a:rPr lang="en-US" dirty="0"/>
              <a:t> </a:t>
            </a:r>
            <a:r>
              <a:rPr lang="en-US" dirty="0" err="1"/>
              <a:t>kas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Semester 2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7968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7. </a:t>
            </a:r>
            <a:r>
              <a:rPr lang="en-US" dirty="0" err="1" smtClean="0"/>
              <a:t>Penentuan</a:t>
            </a:r>
            <a:r>
              <a:rPr lang="en-US" dirty="0" smtClean="0"/>
              <a:t> </a:t>
            </a:r>
            <a:r>
              <a:rPr lang="en-US" dirty="0" err="1"/>
              <a:t>Harga</a:t>
            </a:r>
            <a:r>
              <a:rPr lang="en-US" dirty="0"/>
              <a:t> </a:t>
            </a:r>
            <a:r>
              <a:rPr lang="en-US" dirty="0" err="1"/>
              <a:t>Pokok</a:t>
            </a:r>
            <a:r>
              <a:rPr lang="en-US" dirty="0"/>
              <a:t>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5FC827DE-BFFF-46C4-AA5D-331AD75C6B8D}" type="slidenum">
              <a:rPr lang="en-US" smtClean="0"/>
              <a:t>10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612648" y="1905000"/>
            <a:ext cx="8153400" cy="4191000"/>
          </a:xfrm>
        </p:spPr>
        <p:txBody>
          <a:bodyPr/>
          <a:lstStyle/>
          <a:p>
            <a:pPr lvl="0"/>
            <a:r>
              <a:rPr lang="en-US" dirty="0" err="1" smtClean="0"/>
              <a:t>Sistem</a:t>
            </a:r>
            <a:r>
              <a:rPr lang="en-US" dirty="0" smtClean="0"/>
              <a:t> </a:t>
            </a:r>
            <a:r>
              <a:rPr lang="en-US" dirty="0" err="1"/>
              <a:t>penentuan</a:t>
            </a:r>
            <a:r>
              <a:rPr lang="en-US" dirty="0"/>
              <a:t> </a:t>
            </a:r>
            <a:r>
              <a:rPr lang="en-US" dirty="0" err="1"/>
              <a:t>harga</a:t>
            </a:r>
            <a:r>
              <a:rPr lang="en-US" dirty="0"/>
              <a:t> </a:t>
            </a:r>
            <a:r>
              <a:rPr lang="en-US" dirty="0" err="1"/>
              <a:t>pokok</a:t>
            </a:r>
            <a:r>
              <a:rPr lang="en-US" dirty="0"/>
              <a:t>:</a:t>
            </a:r>
          </a:p>
          <a:p>
            <a:pPr lvl="0"/>
            <a:r>
              <a:rPr lang="en-US" dirty="0" err="1"/>
              <a:t>Metode</a:t>
            </a:r>
            <a:r>
              <a:rPr lang="en-US" dirty="0"/>
              <a:t> </a:t>
            </a:r>
            <a:r>
              <a:rPr lang="en-US" dirty="0" err="1"/>
              <a:t>harga</a:t>
            </a:r>
            <a:r>
              <a:rPr lang="en-US" dirty="0"/>
              <a:t> </a:t>
            </a:r>
            <a:r>
              <a:rPr lang="en-US" dirty="0" err="1"/>
              <a:t>pokok</a:t>
            </a:r>
            <a:r>
              <a:rPr lang="en-US" dirty="0"/>
              <a:t> </a:t>
            </a:r>
            <a:r>
              <a:rPr lang="en-US" dirty="0" err="1"/>
              <a:t>pesanan</a:t>
            </a:r>
            <a:endParaRPr lang="en-US" dirty="0"/>
          </a:p>
          <a:p>
            <a:pPr lvl="0"/>
            <a:r>
              <a:rPr lang="en-US" dirty="0" err="1"/>
              <a:t>Metode</a:t>
            </a:r>
            <a:r>
              <a:rPr lang="en-US" dirty="0"/>
              <a:t> </a:t>
            </a:r>
            <a:r>
              <a:rPr lang="en-US" dirty="0" err="1"/>
              <a:t>harga</a:t>
            </a:r>
            <a:r>
              <a:rPr lang="en-US" dirty="0"/>
              <a:t> </a:t>
            </a:r>
            <a:r>
              <a:rPr lang="en-US" dirty="0" err="1"/>
              <a:t>pokok</a:t>
            </a:r>
            <a:r>
              <a:rPr lang="en-US" dirty="0"/>
              <a:t> proses</a:t>
            </a:r>
          </a:p>
          <a:p>
            <a:r>
              <a:rPr lang="en-US" dirty="0" err="1"/>
              <a:t>Perbedaan</a:t>
            </a:r>
            <a:r>
              <a:rPr lang="en-US" dirty="0"/>
              <a:t> </a:t>
            </a:r>
            <a:r>
              <a:rPr lang="en-US" dirty="0" err="1"/>
              <a:t>pokok</a:t>
            </a:r>
            <a:r>
              <a:rPr lang="en-US" dirty="0"/>
              <a:t>  </a:t>
            </a:r>
            <a:r>
              <a:rPr lang="en-US" dirty="0" err="1"/>
              <a:t>antara</a:t>
            </a:r>
            <a:r>
              <a:rPr lang="en-US" dirty="0"/>
              <a:t> </a:t>
            </a:r>
            <a:r>
              <a:rPr lang="en-US" dirty="0" err="1"/>
              <a:t>metode</a:t>
            </a:r>
            <a:r>
              <a:rPr lang="en-US" dirty="0"/>
              <a:t> </a:t>
            </a:r>
            <a:r>
              <a:rPr lang="en-US" dirty="0" err="1"/>
              <a:t>harga</a:t>
            </a:r>
            <a:r>
              <a:rPr lang="en-US" dirty="0"/>
              <a:t> </a:t>
            </a:r>
            <a:r>
              <a:rPr lang="en-US" dirty="0" err="1"/>
              <a:t>pokok</a:t>
            </a:r>
            <a:r>
              <a:rPr lang="en-US" dirty="0"/>
              <a:t> </a:t>
            </a:r>
            <a:r>
              <a:rPr lang="en-US" dirty="0" err="1"/>
              <a:t>pesanan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harga</a:t>
            </a:r>
            <a:r>
              <a:rPr lang="en-US" dirty="0"/>
              <a:t> </a:t>
            </a:r>
            <a:r>
              <a:rPr lang="en-US" dirty="0" err="1"/>
              <a:t>pokok</a:t>
            </a:r>
            <a:r>
              <a:rPr lang="en-US" dirty="0"/>
              <a:t> proses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Semester 2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5050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5FC827DE-BFFF-46C4-AA5D-331AD75C6B8D}" type="slidenum">
              <a:rPr lang="en-US" smtClean="0"/>
              <a:t>11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612648" y="1828800"/>
            <a:ext cx="8153400" cy="42672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8.   </a:t>
            </a:r>
            <a:r>
              <a:rPr lang="en-US" dirty="0" err="1" smtClean="0"/>
              <a:t>Kas</a:t>
            </a:r>
            <a:r>
              <a:rPr lang="en-US" dirty="0" smtClean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surat-surat</a:t>
            </a:r>
            <a:r>
              <a:rPr lang="en-US" dirty="0"/>
              <a:t> </a:t>
            </a:r>
            <a:r>
              <a:rPr lang="en-US" dirty="0" err="1" smtClean="0"/>
              <a:t>Berharga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9.   </a:t>
            </a:r>
            <a:r>
              <a:rPr lang="en-US" dirty="0" err="1" smtClean="0"/>
              <a:t>Piutang</a:t>
            </a:r>
            <a:r>
              <a:rPr lang="en-US" dirty="0" smtClean="0"/>
              <a:t> </a:t>
            </a:r>
            <a:r>
              <a:rPr lang="en-US" dirty="0" err="1"/>
              <a:t>Dagang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Wesel </a:t>
            </a:r>
            <a:r>
              <a:rPr lang="en-US" dirty="0" err="1" smtClean="0"/>
              <a:t>Tagih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10. </a:t>
            </a:r>
            <a:r>
              <a:rPr lang="en-US" dirty="0" err="1" smtClean="0"/>
              <a:t>Persediaan</a:t>
            </a:r>
            <a:r>
              <a:rPr lang="en-US" dirty="0" smtClean="0"/>
              <a:t> </a:t>
            </a:r>
            <a:r>
              <a:rPr lang="en-US" dirty="0" err="1"/>
              <a:t>Barang</a:t>
            </a:r>
            <a:r>
              <a:rPr lang="en-US" dirty="0"/>
              <a:t> </a:t>
            </a:r>
            <a:r>
              <a:rPr lang="en-US" dirty="0" err="1"/>
              <a:t>Dagangan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Semester 2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4918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LITERATUR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5FC827DE-BFFF-46C4-AA5D-331AD75C6B8D}" type="slidenum">
              <a:rPr lang="en-US" smtClean="0"/>
              <a:t>12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612648" y="2286000"/>
            <a:ext cx="8153400" cy="3810000"/>
          </a:xfrm>
        </p:spPr>
        <p:txBody>
          <a:bodyPr/>
          <a:lstStyle/>
          <a:p>
            <a:r>
              <a:rPr lang="en-US" dirty="0" err="1"/>
              <a:t>Soemarso</a:t>
            </a:r>
            <a:r>
              <a:rPr lang="en-US" dirty="0"/>
              <a:t>, S.R., AKUNTANSI,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Pengantar</a:t>
            </a:r>
            <a:r>
              <a:rPr lang="en-US" dirty="0"/>
              <a:t> – </a:t>
            </a:r>
            <a:r>
              <a:rPr lang="en-US" dirty="0" err="1"/>
              <a:t>Buku</a:t>
            </a:r>
            <a:r>
              <a:rPr lang="en-US" dirty="0"/>
              <a:t> I </a:t>
            </a:r>
            <a:r>
              <a:rPr lang="en-US" dirty="0" err="1"/>
              <a:t>dan</a:t>
            </a:r>
            <a:r>
              <a:rPr lang="en-US" dirty="0"/>
              <a:t> II, </a:t>
            </a:r>
            <a:r>
              <a:rPr lang="en-US" dirty="0" err="1"/>
              <a:t>Salemba</a:t>
            </a:r>
            <a:r>
              <a:rPr lang="en-US" dirty="0"/>
              <a:t> </a:t>
            </a:r>
            <a:r>
              <a:rPr lang="en-US" dirty="0" err="1"/>
              <a:t>Empat</a:t>
            </a:r>
            <a:r>
              <a:rPr lang="en-US" dirty="0"/>
              <a:t>, </a:t>
            </a:r>
            <a:r>
              <a:rPr lang="en-US" dirty="0" err="1"/>
              <a:t>Edisi</a:t>
            </a:r>
            <a:r>
              <a:rPr lang="en-US" dirty="0"/>
              <a:t> Lima </a:t>
            </a:r>
            <a:r>
              <a:rPr lang="en-US" dirty="0" err="1"/>
              <a:t>Tahun</a:t>
            </a:r>
            <a:r>
              <a:rPr lang="en-US" dirty="0"/>
              <a:t> </a:t>
            </a:r>
            <a:r>
              <a:rPr lang="en-US" dirty="0" smtClean="0"/>
              <a:t>2002, </a:t>
            </a:r>
            <a:r>
              <a:rPr lang="en-US" dirty="0" err="1" smtClean="0"/>
              <a:t>cetakan</a:t>
            </a:r>
            <a:r>
              <a:rPr lang="en-US" dirty="0" smtClean="0"/>
              <a:t> </a:t>
            </a:r>
            <a:r>
              <a:rPr lang="en-US" dirty="0" err="1" smtClean="0"/>
              <a:t>Tahun</a:t>
            </a:r>
            <a:r>
              <a:rPr lang="en-US" dirty="0" smtClean="0"/>
              <a:t> 2009</a:t>
            </a:r>
            <a:r>
              <a:rPr lang="en-US" dirty="0" smtClean="0"/>
              <a:t>.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Semester 2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4943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Text Box 1"/>
          <p:cNvSpPr txBox="1">
            <a:spLocks noChangeArrowheads="1"/>
          </p:cNvSpPr>
          <p:nvPr/>
        </p:nvSpPr>
        <p:spPr bwMode="auto">
          <a:xfrm>
            <a:off x="1216025" y="1676400"/>
            <a:ext cx="7260619" cy="224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5pPr>
            <a:lvl6pPr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6pPr>
            <a:lvl7pPr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7pPr>
            <a:lvl8pPr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8pPr>
            <a:lvl9pPr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9pPr>
          </a:lstStyle>
          <a:p>
            <a:pPr>
              <a:lnSpc>
                <a:spcPct val="100000"/>
              </a:lnSpc>
              <a:buClr>
                <a:srgbClr val="FFFFFF"/>
              </a:buClr>
            </a:pPr>
            <a:r>
              <a:rPr lang="en-GB" sz="2800" dirty="0">
                <a:solidFill>
                  <a:schemeClr val="tx1"/>
                </a:solidFill>
              </a:rPr>
              <a:t>Perusahaan yang </a:t>
            </a:r>
            <a:r>
              <a:rPr lang="en-GB" sz="2800" dirty="0" err="1">
                <a:solidFill>
                  <a:schemeClr val="tx1"/>
                </a:solidFill>
              </a:rPr>
              <a:t>membeli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barang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untuk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dijual</a:t>
            </a:r>
            <a:endParaRPr lang="en-GB" sz="2800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  <a:buClr>
                <a:srgbClr val="FFFFFF"/>
              </a:buClr>
            </a:pPr>
            <a:r>
              <a:rPr lang="en-GB" sz="2800" dirty="0" err="1">
                <a:solidFill>
                  <a:schemeClr val="tx1"/>
                </a:solidFill>
              </a:rPr>
              <a:t>kembali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tanpa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mengubah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bentuk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atau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 smtClean="0">
                <a:solidFill>
                  <a:schemeClr val="tx1"/>
                </a:solidFill>
              </a:rPr>
              <a:t>memproses</a:t>
            </a:r>
            <a:endParaRPr lang="en-GB" sz="2800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  <a:buClr>
                <a:srgbClr val="FFFFFF"/>
              </a:buClr>
            </a:pPr>
            <a:r>
              <a:rPr lang="en-GB" sz="2800" dirty="0" err="1">
                <a:solidFill>
                  <a:schemeClr val="tx1"/>
                </a:solidFill>
              </a:rPr>
              <a:t>lebih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lanjut</a:t>
            </a:r>
            <a:r>
              <a:rPr lang="en-GB" sz="2800" dirty="0">
                <a:solidFill>
                  <a:schemeClr val="tx1"/>
                </a:solidFill>
              </a:rPr>
              <a:t>.</a:t>
            </a:r>
          </a:p>
          <a:p>
            <a:pPr>
              <a:lnSpc>
                <a:spcPct val="100000"/>
              </a:lnSpc>
              <a:buClr>
                <a:srgbClr val="FFFFFF"/>
              </a:buClr>
            </a:pPr>
            <a:endParaRPr lang="en-GB" sz="2800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  <a:buClr>
                <a:srgbClr val="66CCFF"/>
              </a:buClr>
            </a:pPr>
            <a:r>
              <a:rPr lang="en-GB" sz="2800" b="1" dirty="0" err="1">
                <a:solidFill>
                  <a:schemeClr val="tx1"/>
                </a:solidFill>
              </a:rPr>
              <a:t>Pendapatan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disebut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dengan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b="1" dirty="0" err="1">
                <a:solidFill>
                  <a:schemeClr val="tx1"/>
                </a:solidFill>
              </a:rPr>
              <a:t>Penjualan</a:t>
            </a:r>
            <a:endParaRPr lang="en-GB" sz="2800" b="1" dirty="0">
              <a:solidFill>
                <a:schemeClr val="tx1"/>
              </a:solidFill>
            </a:endParaRPr>
          </a:p>
        </p:txBody>
      </p:sp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685800" y="381000"/>
            <a:ext cx="77724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/>
          <a:p>
            <a:pPr algn="ctr">
              <a:lnSpc>
                <a:spcPct val="100000"/>
              </a:lnSpc>
              <a:buClr>
                <a:srgbClr val="FFCC99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4000" dirty="0" smtClean="0">
                <a:ea typeface="Lucida Sans Unicode" charset="0"/>
                <a:cs typeface="Lucida Sans Unicode" charset="0"/>
              </a:rPr>
              <a:t>Review:</a:t>
            </a:r>
          </a:p>
          <a:p>
            <a:pPr algn="ctr">
              <a:lnSpc>
                <a:spcPct val="100000"/>
              </a:lnSpc>
              <a:buClr>
                <a:srgbClr val="FFCC99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3200" dirty="0" err="1" smtClean="0">
                <a:ea typeface="Lucida Sans Unicode" charset="0"/>
                <a:cs typeface="Lucida Sans Unicode" charset="0"/>
              </a:rPr>
              <a:t>Karakteristik</a:t>
            </a:r>
            <a:r>
              <a:rPr lang="en-GB" sz="3200" dirty="0" smtClean="0">
                <a:ea typeface="Lucida Sans Unicode" charset="0"/>
                <a:cs typeface="Lucida Sans Unicode" charset="0"/>
              </a:rPr>
              <a:t> </a:t>
            </a:r>
            <a:r>
              <a:rPr lang="en-GB" sz="3200" dirty="0">
                <a:ea typeface="Lucida Sans Unicode" charset="0"/>
                <a:cs typeface="Lucida Sans Unicode" charset="0"/>
              </a:rPr>
              <a:t>Perusahaan </a:t>
            </a:r>
            <a:r>
              <a:rPr lang="en-GB" sz="3200" dirty="0" err="1">
                <a:ea typeface="Lucida Sans Unicode" charset="0"/>
                <a:cs typeface="Lucida Sans Unicode" charset="0"/>
              </a:rPr>
              <a:t>Perdagangan</a:t>
            </a:r>
            <a:endParaRPr lang="en-GB" sz="3200" dirty="0">
              <a:ea typeface="Lucida Sans Unicode" charset="0"/>
              <a:cs typeface="Lucida Sans Unicode" charset="0"/>
            </a:endParaRP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914400" y="4114800"/>
            <a:ext cx="35052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/>
          <a:p>
            <a:pPr>
              <a:lnSpc>
                <a:spcPct val="100000"/>
              </a:lnSpc>
              <a:buClr>
                <a:srgbClr val="00CC99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800" dirty="0">
                <a:ea typeface="Lucida Sans Unicode" charset="0"/>
                <a:cs typeface="Lucida Sans Unicode" charset="0"/>
              </a:rPr>
              <a:t>Mata </a:t>
            </a:r>
            <a:r>
              <a:rPr lang="en-GB" sz="2800" dirty="0" err="1">
                <a:ea typeface="Lucida Sans Unicode" charset="0"/>
                <a:cs typeface="Lucida Sans Unicode" charset="0"/>
              </a:rPr>
              <a:t>rantai</a:t>
            </a:r>
            <a:r>
              <a:rPr lang="en-GB" sz="2800" dirty="0">
                <a:ea typeface="Lucida Sans Unicode" charset="0"/>
                <a:cs typeface="Lucida Sans Unicode" charset="0"/>
              </a:rPr>
              <a:t> </a:t>
            </a:r>
            <a:r>
              <a:rPr lang="en-GB" sz="2800" dirty="0" err="1">
                <a:ea typeface="Lucida Sans Unicode" charset="0"/>
                <a:cs typeface="Lucida Sans Unicode" charset="0"/>
              </a:rPr>
              <a:t>distribusi</a:t>
            </a:r>
            <a:r>
              <a:rPr lang="en-GB" sz="2800" dirty="0">
                <a:ea typeface="Lucida Sans Unicode" charset="0"/>
                <a:cs typeface="Lucida Sans Unicode" charset="0"/>
              </a:rPr>
              <a:t>:</a:t>
            </a:r>
          </a:p>
        </p:txBody>
      </p:sp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4419600" y="4114800"/>
            <a:ext cx="3810000" cy="205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/>
          <a:p>
            <a:pPr marL="341313" indent="-341313">
              <a:lnSpc>
                <a:spcPct val="100000"/>
              </a:lnSpc>
              <a:spcBef>
                <a:spcPts val="600"/>
              </a:spcBef>
              <a:buClr>
                <a:srgbClr val="FFFFFF"/>
              </a:buClr>
              <a:buFont typeface="Times New Roman" pitchFamily="16" charset="0"/>
              <a:buChar char="•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</a:pPr>
            <a:r>
              <a:rPr lang="en-GB" dirty="0" err="1">
                <a:ea typeface="Lucida Sans Unicode" charset="0"/>
                <a:cs typeface="Lucida Sans Unicode" charset="0"/>
              </a:rPr>
              <a:t>Pedagang</a:t>
            </a:r>
            <a:r>
              <a:rPr lang="en-GB" dirty="0">
                <a:ea typeface="Lucida Sans Unicode" charset="0"/>
                <a:cs typeface="Lucida Sans Unicode" charset="0"/>
              </a:rPr>
              <a:t> </a:t>
            </a:r>
            <a:r>
              <a:rPr lang="en-GB" dirty="0" err="1">
                <a:ea typeface="Lucida Sans Unicode" charset="0"/>
                <a:cs typeface="Lucida Sans Unicode" charset="0"/>
              </a:rPr>
              <a:t>perantara</a:t>
            </a:r>
            <a:endParaRPr lang="en-GB" dirty="0">
              <a:ea typeface="Lucida Sans Unicode" charset="0"/>
              <a:cs typeface="Lucida Sans Unicode" charset="0"/>
            </a:endParaRPr>
          </a:p>
          <a:p>
            <a:pPr marL="341313" indent="-341313">
              <a:lnSpc>
                <a:spcPct val="100000"/>
              </a:lnSpc>
              <a:spcBef>
                <a:spcPts val="600"/>
              </a:spcBef>
              <a:buClr>
                <a:srgbClr val="FFFFFF"/>
              </a:buClr>
              <a:buFont typeface="Times New Roman" pitchFamily="16" charset="0"/>
              <a:buChar char="•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</a:pPr>
            <a:r>
              <a:rPr lang="en-GB" dirty="0" err="1">
                <a:ea typeface="Lucida Sans Unicode" charset="0"/>
                <a:cs typeface="Lucida Sans Unicode" charset="0"/>
              </a:rPr>
              <a:t>Agen</a:t>
            </a:r>
            <a:endParaRPr lang="en-GB" dirty="0">
              <a:ea typeface="Lucida Sans Unicode" charset="0"/>
              <a:cs typeface="Lucida Sans Unicode" charset="0"/>
            </a:endParaRPr>
          </a:p>
          <a:p>
            <a:pPr marL="341313" indent="-341313">
              <a:lnSpc>
                <a:spcPct val="100000"/>
              </a:lnSpc>
              <a:spcBef>
                <a:spcPts val="600"/>
              </a:spcBef>
              <a:buClr>
                <a:srgbClr val="FFFFFF"/>
              </a:buClr>
              <a:buFont typeface="Times New Roman" pitchFamily="16" charset="0"/>
              <a:buChar char="•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</a:pPr>
            <a:r>
              <a:rPr lang="en-GB" dirty="0" err="1">
                <a:ea typeface="Lucida Sans Unicode" charset="0"/>
                <a:cs typeface="Lucida Sans Unicode" charset="0"/>
              </a:rPr>
              <a:t>Pengecer</a:t>
            </a:r>
            <a:endParaRPr lang="en-GB" dirty="0">
              <a:ea typeface="Lucida Sans Unicode" charset="0"/>
              <a:cs typeface="Lucida Sans Unicode" charset="0"/>
            </a:endParaRPr>
          </a:p>
          <a:p>
            <a:pPr marL="341313" indent="-341313">
              <a:lnSpc>
                <a:spcPct val="100000"/>
              </a:lnSpc>
              <a:spcBef>
                <a:spcPts val="600"/>
              </a:spcBef>
              <a:buClr>
                <a:srgbClr val="FFFFFF"/>
              </a:buClr>
              <a:buFont typeface="Times New Roman" pitchFamily="16" charset="0"/>
              <a:buChar char="•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</a:pPr>
            <a:r>
              <a:rPr lang="en-GB" dirty="0" err="1">
                <a:ea typeface="Lucida Sans Unicode" charset="0"/>
                <a:cs typeface="Lucida Sans Unicode" charset="0"/>
              </a:rPr>
              <a:t>Grosir</a:t>
            </a:r>
            <a:endParaRPr lang="en-GB" dirty="0">
              <a:ea typeface="Lucida Sans Unicode" charset="0"/>
              <a:cs typeface="Lucida Sans Unicode" charset="0"/>
            </a:endParaRPr>
          </a:p>
          <a:p>
            <a:pPr marL="341313" indent="-341313">
              <a:lnSpc>
                <a:spcPct val="100000"/>
              </a:lnSpc>
              <a:spcBef>
                <a:spcPts val="600"/>
              </a:spcBef>
              <a:buClr>
                <a:srgbClr val="FFFFFF"/>
              </a:buClr>
              <a:buFont typeface="Times New Roman" pitchFamily="16" charset="0"/>
              <a:buChar char="•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</a:pPr>
            <a:r>
              <a:rPr lang="en-GB" dirty="0" err="1">
                <a:ea typeface="Lucida Sans Unicode" charset="0"/>
                <a:cs typeface="Lucida Sans Unicode" charset="0"/>
              </a:rPr>
              <a:t>Agen</a:t>
            </a:r>
            <a:r>
              <a:rPr lang="en-GB" dirty="0">
                <a:ea typeface="Lucida Sans Unicode" charset="0"/>
                <a:cs typeface="Lucida Sans Unicode" charset="0"/>
              </a:rPr>
              <a:t> </a:t>
            </a:r>
            <a:r>
              <a:rPr lang="en-GB" dirty="0" err="1">
                <a:ea typeface="Lucida Sans Unicode" charset="0"/>
                <a:cs typeface="Lucida Sans Unicode" charset="0"/>
              </a:rPr>
              <a:t>penjualan</a:t>
            </a:r>
            <a:endParaRPr lang="en-GB" dirty="0">
              <a:ea typeface="Lucida Sans Unicode" charset="0"/>
              <a:cs typeface="Lucida Sans Unicode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C827DE-BFFF-46C4-AA5D-331AD75C6B8D}" type="slidenum">
              <a:rPr lang="en-US" smtClean="0"/>
              <a:t>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Semester 2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622845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685800" y="381000"/>
            <a:ext cx="77724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/>
          <a:p>
            <a:pPr algn="ctr">
              <a:lnSpc>
                <a:spcPct val="100000"/>
              </a:lnSpc>
              <a:buClr>
                <a:srgbClr val="FFCC99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3200" dirty="0" err="1">
                <a:ea typeface="Lucida Sans Unicode" charset="0"/>
                <a:cs typeface="Lucida Sans Unicode" charset="0"/>
              </a:rPr>
              <a:t>Rincian</a:t>
            </a:r>
            <a:r>
              <a:rPr lang="en-GB" sz="3200" dirty="0">
                <a:ea typeface="Lucida Sans Unicode" charset="0"/>
                <a:cs typeface="Lucida Sans Unicode" charset="0"/>
              </a:rPr>
              <a:t> </a:t>
            </a:r>
            <a:r>
              <a:rPr lang="en-GB" sz="3200" dirty="0" err="1">
                <a:ea typeface="Lucida Sans Unicode" charset="0"/>
                <a:cs typeface="Lucida Sans Unicode" charset="0"/>
              </a:rPr>
              <a:t>Elemen</a:t>
            </a:r>
            <a:r>
              <a:rPr lang="en-GB" sz="3200" dirty="0">
                <a:ea typeface="Lucida Sans Unicode" charset="0"/>
                <a:cs typeface="Lucida Sans Unicode" charset="0"/>
              </a:rPr>
              <a:t> </a:t>
            </a:r>
            <a:r>
              <a:rPr lang="en-GB" sz="3200" dirty="0" err="1">
                <a:ea typeface="Lucida Sans Unicode" charset="0"/>
                <a:cs typeface="Lucida Sans Unicode" charset="0"/>
              </a:rPr>
              <a:t>Biaya</a:t>
            </a:r>
            <a:endParaRPr lang="en-GB" sz="3200" dirty="0">
              <a:ea typeface="Lucida Sans Unicode" charset="0"/>
              <a:cs typeface="Lucida Sans Unicode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5FC827DE-BFFF-46C4-AA5D-331AD75C6B8D}" type="slidenum">
              <a:rPr lang="en-US" smtClean="0"/>
              <a:t>14</a:t>
            </a:fld>
            <a:endParaRPr lang="en-US"/>
          </a:p>
        </p:txBody>
      </p:sp>
      <p:sp>
        <p:nvSpPr>
          <p:cNvPr id="6146" name="Rectangle 2"/>
          <p:cNvSpPr>
            <a:spLocks noGrp="1" noChangeArrowheads="1"/>
          </p:cNvSpPr>
          <p:nvPr>
            <p:ph sz="quarter" idx="1"/>
          </p:nvPr>
        </p:nvSpPr>
        <p:spPr>
          <a:xfrm>
            <a:off x="990600" y="1905000"/>
            <a:ext cx="7467600" cy="4343400"/>
          </a:xfrm>
          <a:ln/>
        </p:spPr>
        <p:txBody>
          <a:bodyPr lIns="90000" tIns="46800" rIns="90000" bIns="46800" anchor="t"/>
          <a:lstStyle/>
          <a:p>
            <a:pPr marL="341313" indent="-341313" algn="l">
              <a:lnSpc>
                <a:spcPct val="100000"/>
              </a:lnSpc>
              <a:spcBef>
                <a:spcPts val="700"/>
              </a:spcBef>
              <a:buClr>
                <a:srgbClr val="FFFFFF"/>
              </a:buClr>
              <a:buFont typeface="Times New Roman" pitchFamily="16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800" dirty="0"/>
              <a:t>Kos </a:t>
            </a:r>
            <a:r>
              <a:rPr lang="en-GB" sz="2800" dirty="0" err="1"/>
              <a:t>barang</a:t>
            </a:r>
            <a:r>
              <a:rPr lang="en-GB" sz="2800" dirty="0"/>
              <a:t> </a:t>
            </a:r>
            <a:r>
              <a:rPr lang="en-GB" sz="2800" dirty="0" err="1"/>
              <a:t>terjual</a:t>
            </a:r>
            <a:r>
              <a:rPr lang="en-GB" sz="2800" dirty="0"/>
              <a:t> </a:t>
            </a:r>
            <a:r>
              <a:rPr lang="en-GB" sz="2800" i="1" dirty="0"/>
              <a:t>(cost of goods sold)</a:t>
            </a:r>
            <a:r>
              <a:rPr lang="ar-SA" sz="2800" i="1" dirty="0">
                <a:cs typeface="Arial" charset="0"/>
              </a:rPr>
              <a:t>‏</a:t>
            </a:r>
            <a:endParaRPr lang="en-GB" sz="2800" i="1" dirty="0"/>
          </a:p>
          <a:p>
            <a:pPr marL="341313" indent="-341313" algn="l">
              <a:lnSpc>
                <a:spcPct val="100000"/>
              </a:lnSpc>
              <a:spcBef>
                <a:spcPts val="700"/>
              </a:spcBef>
              <a:buClr>
                <a:srgbClr val="FFFFFF"/>
              </a:buClr>
              <a:buFont typeface="Times New Roman" pitchFamily="16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800" dirty="0" err="1"/>
              <a:t>Biaya</a:t>
            </a:r>
            <a:r>
              <a:rPr lang="en-GB" sz="2800" dirty="0"/>
              <a:t> </a:t>
            </a:r>
            <a:r>
              <a:rPr lang="en-GB" sz="2800" dirty="0" err="1"/>
              <a:t>penjualan</a:t>
            </a:r>
            <a:r>
              <a:rPr lang="en-GB" sz="2800" dirty="0"/>
              <a:t>/</a:t>
            </a:r>
            <a:r>
              <a:rPr lang="en-GB" sz="2800" dirty="0" err="1"/>
              <a:t>pemasaran</a:t>
            </a:r>
            <a:r>
              <a:rPr lang="en-GB" sz="2800" dirty="0"/>
              <a:t> </a:t>
            </a:r>
            <a:r>
              <a:rPr lang="en-GB" sz="2800" i="1" dirty="0"/>
              <a:t>(selling/marketing </a:t>
            </a:r>
            <a:r>
              <a:rPr lang="en-GB" sz="2800" i="1" dirty="0" smtClean="0"/>
              <a:t>expenses</a:t>
            </a:r>
            <a:r>
              <a:rPr lang="en-GB" sz="2800" i="1" dirty="0"/>
              <a:t>)</a:t>
            </a:r>
            <a:r>
              <a:rPr lang="ar-SA" sz="2800" i="1" dirty="0">
                <a:cs typeface="Arial" charset="0"/>
              </a:rPr>
              <a:t>‏</a:t>
            </a:r>
            <a:endParaRPr lang="en-GB" sz="2800" i="1" dirty="0"/>
          </a:p>
          <a:p>
            <a:pPr marL="341313" indent="-341313" algn="l">
              <a:lnSpc>
                <a:spcPct val="100000"/>
              </a:lnSpc>
              <a:spcBef>
                <a:spcPts val="700"/>
              </a:spcBef>
              <a:buClr>
                <a:srgbClr val="FFFFFF"/>
              </a:buClr>
              <a:buFont typeface="Times New Roman" pitchFamily="16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800" dirty="0" err="1"/>
              <a:t>Biaya</a:t>
            </a:r>
            <a:r>
              <a:rPr lang="en-GB" sz="2800" dirty="0"/>
              <a:t> </a:t>
            </a:r>
            <a:r>
              <a:rPr lang="en-GB" sz="2800" dirty="0" err="1"/>
              <a:t>administratif</a:t>
            </a:r>
            <a:r>
              <a:rPr lang="en-GB" sz="2800" dirty="0"/>
              <a:t>/</a:t>
            </a:r>
            <a:r>
              <a:rPr lang="en-GB" sz="2800" dirty="0" err="1"/>
              <a:t>umum</a:t>
            </a:r>
            <a:r>
              <a:rPr lang="en-GB" sz="2800" dirty="0"/>
              <a:t> </a:t>
            </a:r>
            <a:r>
              <a:rPr lang="en-GB" sz="2800" i="1" dirty="0"/>
              <a:t>(administrative/ general expenses)</a:t>
            </a:r>
            <a:r>
              <a:rPr lang="ar-SA" sz="2800" i="1" dirty="0">
                <a:cs typeface="Arial" charset="0"/>
              </a:rPr>
              <a:t>‏</a:t>
            </a:r>
            <a:endParaRPr lang="en-GB" sz="2800" i="1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Semester 2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0140927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1"/>
          <p:cNvSpPr>
            <a:spLocks noChangeArrowheads="1"/>
          </p:cNvSpPr>
          <p:nvPr/>
        </p:nvSpPr>
        <p:spPr bwMode="auto">
          <a:xfrm>
            <a:off x="381000" y="381000"/>
            <a:ext cx="77724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/>
          <a:p>
            <a:pPr>
              <a:lnSpc>
                <a:spcPct val="100000"/>
              </a:lnSpc>
              <a:buClr>
                <a:srgbClr val="FFCC99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3200" dirty="0" err="1">
                <a:ea typeface="Lucida Sans Unicode" charset="0"/>
                <a:cs typeface="Lucida Sans Unicode" charset="0"/>
              </a:rPr>
              <a:t>Karakteristik</a:t>
            </a:r>
            <a:r>
              <a:rPr lang="en-GB" sz="3200" dirty="0">
                <a:ea typeface="Lucida Sans Unicode" charset="0"/>
                <a:cs typeface="Lucida Sans Unicode" charset="0"/>
              </a:rPr>
              <a:t> </a:t>
            </a:r>
            <a:r>
              <a:rPr lang="en-GB" sz="3200" dirty="0" err="1">
                <a:ea typeface="Lucida Sans Unicode" charset="0"/>
                <a:cs typeface="Lucida Sans Unicode" charset="0"/>
              </a:rPr>
              <a:t>Operasi</a:t>
            </a:r>
            <a:endParaRPr lang="en-GB" sz="3200" dirty="0">
              <a:ea typeface="Lucida Sans Unicode" charset="0"/>
              <a:cs typeface="Lucida Sans Unicode" charset="0"/>
            </a:endParaRPr>
          </a:p>
        </p:txBody>
      </p:sp>
      <p:sp>
        <p:nvSpPr>
          <p:cNvPr id="7170" name="Text Box 2"/>
          <p:cNvSpPr txBox="1">
            <a:spLocks noChangeArrowheads="1"/>
          </p:cNvSpPr>
          <p:nvPr/>
        </p:nvSpPr>
        <p:spPr bwMode="auto">
          <a:xfrm>
            <a:off x="7825187" y="1393825"/>
            <a:ext cx="838989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5pPr>
            <a:lvl6pPr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6pPr>
            <a:lvl7pPr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7pPr>
            <a:lvl8pPr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8pPr>
            <a:lvl9pPr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9pPr>
          </a:lstStyle>
          <a:p>
            <a:pPr algn="ctr">
              <a:lnSpc>
                <a:spcPct val="100000"/>
              </a:lnSpc>
              <a:buClr>
                <a:srgbClr val="FFFFFF"/>
              </a:buClr>
              <a:buFont typeface="Arial" charset="0"/>
              <a:buNone/>
            </a:pPr>
            <a:r>
              <a:rPr lang="en-GB" sz="1200" dirty="0" err="1">
                <a:solidFill>
                  <a:schemeClr val="tx1"/>
                </a:solidFill>
                <a:latin typeface="Arial" charset="0"/>
              </a:rPr>
              <a:t>Kustomer</a:t>
            </a:r>
            <a:endParaRPr lang="en-GB" sz="1200" dirty="0">
              <a:solidFill>
                <a:schemeClr val="tx1"/>
              </a:solidFill>
              <a:latin typeface="Arial" charset="0"/>
            </a:endParaRP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1700" y="1219200"/>
            <a:ext cx="1306513" cy="766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7172" name="Line 4"/>
          <p:cNvSpPr>
            <a:spLocks noChangeShapeType="1"/>
          </p:cNvSpPr>
          <p:nvPr/>
        </p:nvSpPr>
        <p:spPr bwMode="auto">
          <a:xfrm>
            <a:off x="7353300" y="1524000"/>
            <a:ext cx="419100" cy="1588"/>
          </a:xfrm>
          <a:prstGeom prst="line">
            <a:avLst/>
          </a:prstGeom>
          <a:noFill/>
          <a:ln w="28440">
            <a:solidFill>
              <a:srgbClr val="00CC99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7173" name="Group 5"/>
          <p:cNvGrpSpPr>
            <a:grpSpLocks/>
          </p:cNvGrpSpPr>
          <p:nvPr/>
        </p:nvGrpSpPr>
        <p:grpSpPr bwMode="auto">
          <a:xfrm>
            <a:off x="266700" y="1219200"/>
            <a:ext cx="5103813" cy="4951413"/>
            <a:chOff x="168" y="768"/>
            <a:chExt cx="3215" cy="3119"/>
          </a:xfrm>
        </p:grpSpPr>
        <p:sp>
          <p:nvSpPr>
            <p:cNvPr id="7174" name="Rectangle 6"/>
            <p:cNvSpPr>
              <a:spLocks noChangeArrowheads="1"/>
            </p:cNvSpPr>
            <p:nvPr/>
          </p:nvSpPr>
          <p:spPr bwMode="auto">
            <a:xfrm>
              <a:off x="1320" y="768"/>
              <a:ext cx="2064" cy="3120"/>
            </a:xfrm>
            <a:prstGeom prst="rect">
              <a:avLst/>
            </a:prstGeom>
            <a:solidFill>
              <a:srgbClr val="000066"/>
            </a:solidFill>
            <a:ln w="28440">
              <a:solidFill>
                <a:srgbClr val="FF996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7175" name="Picture 7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8" y="1248"/>
              <a:ext cx="1049" cy="3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7176" name="Picture 8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56" y="1103"/>
              <a:ext cx="1440" cy="8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7177" name="Picture 9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04" y="2256"/>
              <a:ext cx="1296" cy="4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7178" name="Picture 10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04" y="3024"/>
              <a:ext cx="1200" cy="6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7179" name="Line 11"/>
            <p:cNvSpPr>
              <a:spLocks noChangeShapeType="1"/>
            </p:cNvSpPr>
            <p:nvPr/>
          </p:nvSpPr>
          <p:spPr bwMode="auto">
            <a:xfrm>
              <a:off x="1080" y="1392"/>
              <a:ext cx="576" cy="1"/>
            </a:xfrm>
            <a:prstGeom prst="line">
              <a:avLst/>
            </a:prstGeom>
            <a:noFill/>
            <a:ln w="28440">
              <a:solidFill>
                <a:srgbClr val="00CC99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0" name="Text Box 12"/>
            <p:cNvSpPr txBox="1">
              <a:spLocks noChangeArrowheads="1"/>
            </p:cNvSpPr>
            <p:nvPr/>
          </p:nvSpPr>
          <p:spPr bwMode="auto">
            <a:xfrm>
              <a:off x="1895" y="918"/>
              <a:ext cx="794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6" charset="0"/>
                  <a:ea typeface="Lucida Sans Unicode" charset="0"/>
                  <a:cs typeface="Lucida Sans Unicode" charset="0"/>
                </a:defRPr>
              </a:lvl1pPr>
              <a:lvl2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6" charset="0"/>
                  <a:ea typeface="Lucida Sans Unicode" charset="0"/>
                  <a:cs typeface="Lucida Sans Unicode" charset="0"/>
                </a:defRPr>
              </a:lvl2pPr>
              <a:lvl3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6" charset="0"/>
                  <a:ea typeface="Lucida Sans Unicode" charset="0"/>
                  <a:cs typeface="Lucida Sans Unicode" charset="0"/>
                </a:defRPr>
              </a:lvl3pPr>
              <a:lvl4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6" charset="0"/>
                  <a:ea typeface="Lucida Sans Unicode" charset="0"/>
                  <a:cs typeface="Lucida Sans Unicode" charset="0"/>
                </a:defRPr>
              </a:lvl4pPr>
              <a:lvl5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6" charset="0"/>
                  <a:ea typeface="Lucida Sans Unicode" charset="0"/>
                  <a:cs typeface="Lucida Sans Unicode" charset="0"/>
                </a:defRPr>
              </a:lvl5pPr>
              <a:lvl6pPr defTabSz="457200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6" charset="0"/>
                  <a:ea typeface="Lucida Sans Unicode" charset="0"/>
                  <a:cs typeface="Lucida Sans Unicode" charset="0"/>
                </a:defRPr>
              </a:lvl6pPr>
              <a:lvl7pPr defTabSz="457200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6" charset="0"/>
                  <a:ea typeface="Lucida Sans Unicode" charset="0"/>
                  <a:cs typeface="Lucida Sans Unicode" charset="0"/>
                </a:defRPr>
              </a:lvl7pPr>
              <a:lvl8pPr defTabSz="457200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6" charset="0"/>
                  <a:ea typeface="Lucida Sans Unicode" charset="0"/>
                  <a:cs typeface="Lucida Sans Unicode" charset="0"/>
                </a:defRPr>
              </a:lvl8pPr>
              <a:lvl9pPr defTabSz="457200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6" charset="0"/>
                  <a:ea typeface="Lucida Sans Unicode" charset="0"/>
                  <a:cs typeface="Lucida Sans Unicode" charset="0"/>
                </a:defRPr>
              </a:lvl9pPr>
            </a:lstStyle>
            <a:p>
              <a:pPr algn="ctr">
                <a:lnSpc>
                  <a:spcPct val="100000"/>
                </a:lnSpc>
                <a:buClr>
                  <a:srgbClr val="FFFFFF"/>
                </a:buClr>
                <a:buFont typeface="Arial" charset="0"/>
                <a:buNone/>
              </a:pPr>
              <a:r>
                <a:rPr lang="en-GB" sz="1200">
                  <a:solidFill>
                    <a:srgbClr val="FFFFFF"/>
                  </a:solidFill>
                  <a:latin typeface="Arial" charset="0"/>
                </a:rPr>
                <a:t>Gudang Barang</a:t>
              </a:r>
            </a:p>
          </p:txBody>
        </p:sp>
        <p:sp>
          <p:nvSpPr>
            <p:cNvPr id="7181" name="Text Box 13"/>
            <p:cNvSpPr txBox="1">
              <a:spLocks noChangeArrowheads="1"/>
            </p:cNvSpPr>
            <p:nvPr/>
          </p:nvSpPr>
          <p:spPr bwMode="auto">
            <a:xfrm>
              <a:off x="1911" y="2736"/>
              <a:ext cx="870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6" charset="0"/>
                  <a:ea typeface="Lucida Sans Unicode" charset="0"/>
                  <a:cs typeface="Lucida Sans Unicode" charset="0"/>
                </a:defRPr>
              </a:lvl1pPr>
              <a:lvl2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6" charset="0"/>
                  <a:ea typeface="Lucida Sans Unicode" charset="0"/>
                  <a:cs typeface="Lucida Sans Unicode" charset="0"/>
                </a:defRPr>
              </a:lvl2pPr>
              <a:lvl3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6" charset="0"/>
                  <a:ea typeface="Lucida Sans Unicode" charset="0"/>
                  <a:cs typeface="Lucida Sans Unicode" charset="0"/>
                </a:defRPr>
              </a:lvl3pPr>
              <a:lvl4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6" charset="0"/>
                  <a:ea typeface="Lucida Sans Unicode" charset="0"/>
                  <a:cs typeface="Lucida Sans Unicode" charset="0"/>
                </a:defRPr>
              </a:lvl4pPr>
              <a:lvl5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6" charset="0"/>
                  <a:ea typeface="Lucida Sans Unicode" charset="0"/>
                  <a:cs typeface="Lucida Sans Unicode" charset="0"/>
                </a:defRPr>
              </a:lvl5pPr>
              <a:lvl6pPr defTabSz="457200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6" charset="0"/>
                  <a:ea typeface="Lucida Sans Unicode" charset="0"/>
                  <a:cs typeface="Lucida Sans Unicode" charset="0"/>
                </a:defRPr>
              </a:lvl6pPr>
              <a:lvl7pPr defTabSz="457200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6" charset="0"/>
                  <a:ea typeface="Lucida Sans Unicode" charset="0"/>
                  <a:cs typeface="Lucida Sans Unicode" charset="0"/>
                </a:defRPr>
              </a:lvl7pPr>
              <a:lvl8pPr defTabSz="457200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6" charset="0"/>
                  <a:ea typeface="Lucida Sans Unicode" charset="0"/>
                  <a:cs typeface="Lucida Sans Unicode" charset="0"/>
                </a:defRPr>
              </a:lvl8pPr>
              <a:lvl9pPr defTabSz="457200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6" charset="0"/>
                  <a:ea typeface="Lucida Sans Unicode" charset="0"/>
                  <a:cs typeface="Lucida Sans Unicode" charset="0"/>
                </a:defRPr>
              </a:lvl9pPr>
            </a:lstStyle>
            <a:p>
              <a:pPr algn="ctr">
                <a:lnSpc>
                  <a:spcPct val="100000"/>
                </a:lnSpc>
                <a:buClr>
                  <a:srgbClr val="FFFFFF"/>
                </a:buClr>
                <a:buFont typeface="Arial" charset="0"/>
                <a:buNone/>
              </a:pPr>
              <a:r>
                <a:rPr lang="en-GB" sz="1200">
                  <a:solidFill>
                    <a:srgbClr val="FFFFFF"/>
                  </a:solidFill>
                  <a:latin typeface="Arial" charset="0"/>
                </a:rPr>
                <a:t>Bagian Penjualan</a:t>
              </a:r>
            </a:p>
          </p:txBody>
        </p:sp>
        <p:sp>
          <p:nvSpPr>
            <p:cNvPr id="7182" name="Text Box 14"/>
            <p:cNvSpPr txBox="1">
              <a:spLocks noChangeArrowheads="1"/>
            </p:cNvSpPr>
            <p:nvPr/>
          </p:nvSpPr>
          <p:spPr bwMode="auto">
            <a:xfrm>
              <a:off x="1707" y="3648"/>
              <a:ext cx="1282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6" charset="0"/>
                  <a:ea typeface="Lucida Sans Unicode" charset="0"/>
                  <a:cs typeface="Lucida Sans Unicode" charset="0"/>
                </a:defRPr>
              </a:lvl1pPr>
              <a:lvl2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6" charset="0"/>
                  <a:ea typeface="Lucida Sans Unicode" charset="0"/>
                  <a:cs typeface="Lucida Sans Unicode" charset="0"/>
                </a:defRPr>
              </a:lvl2pPr>
              <a:lvl3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6" charset="0"/>
                  <a:ea typeface="Lucida Sans Unicode" charset="0"/>
                  <a:cs typeface="Lucida Sans Unicode" charset="0"/>
                </a:defRPr>
              </a:lvl3pPr>
              <a:lvl4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6" charset="0"/>
                  <a:ea typeface="Lucida Sans Unicode" charset="0"/>
                  <a:cs typeface="Lucida Sans Unicode" charset="0"/>
                </a:defRPr>
              </a:lvl4pPr>
              <a:lvl5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6" charset="0"/>
                  <a:ea typeface="Lucida Sans Unicode" charset="0"/>
                  <a:cs typeface="Lucida Sans Unicode" charset="0"/>
                </a:defRPr>
              </a:lvl5pPr>
              <a:lvl6pPr defTabSz="457200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6" charset="0"/>
                  <a:ea typeface="Lucida Sans Unicode" charset="0"/>
                  <a:cs typeface="Lucida Sans Unicode" charset="0"/>
                </a:defRPr>
              </a:lvl6pPr>
              <a:lvl7pPr defTabSz="457200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6" charset="0"/>
                  <a:ea typeface="Lucida Sans Unicode" charset="0"/>
                  <a:cs typeface="Lucida Sans Unicode" charset="0"/>
                </a:defRPr>
              </a:lvl7pPr>
              <a:lvl8pPr defTabSz="457200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6" charset="0"/>
                  <a:ea typeface="Lucida Sans Unicode" charset="0"/>
                  <a:cs typeface="Lucida Sans Unicode" charset="0"/>
                </a:defRPr>
              </a:lvl8pPr>
              <a:lvl9pPr defTabSz="457200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6" charset="0"/>
                  <a:ea typeface="Lucida Sans Unicode" charset="0"/>
                  <a:cs typeface="Lucida Sans Unicode" charset="0"/>
                </a:defRPr>
              </a:lvl9pPr>
            </a:lstStyle>
            <a:p>
              <a:pPr algn="ctr">
                <a:lnSpc>
                  <a:spcPct val="100000"/>
                </a:lnSpc>
                <a:buClr>
                  <a:srgbClr val="FFFFFF"/>
                </a:buClr>
                <a:buFont typeface="Arial" charset="0"/>
                <a:buNone/>
              </a:pPr>
              <a:r>
                <a:rPr lang="en-GB" sz="1200">
                  <a:solidFill>
                    <a:srgbClr val="FFFFFF"/>
                  </a:solidFill>
                  <a:latin typeface="Arial" charset="0"/>
                </a:rPr>
                <a:t>Bagian Administratif/Umum</a:t>
              </a:r>
            </a:p>
          </p:txBody>
        </p:sp>
      </p:grpSp>
      <p:grpSp>
        <p:nvGrpSpPr>
          <p:cNvPr id="7183" name="Group 15"/>
          <p:cNvGrpSpPr>
            <a:grpSpLocks/>
          </p:cNvGrpSpPr>
          <p:nvPr/>
        </p:nvGrpSpPr>
        <p:grpSpPr bwMode="auto">
          <a:xfrm>
            <a:off x="5981700" y="2412083"/>
            <a:ext cx="2806701" cy="4220369"/>
            <a:chOff x="3752" y="1488"/>
            <a:chExt cx="1768" cy="2351"/>
          </a:xfrm>
        </p:grpSpPr>
        <p:sp>
          <p:nvSpPr>
            <p:cNvPr id="7184" name="AutoShape 16"/>
            <p:cNvSpPr>
              <a:spLocks noChangeArrowheads="1"/>
            </p:cNvSpPr>
            <p:nvPr/>
          </p:nvSpPr>
          <p:spPr bwMode="auto">
            <a:xfrm>
              <a:off x="3792" y="1488"/>
              <a:ext cx="1728" cy="1824"/>
            </a:xfrm>
            <a:prstGeom prst="roundRect">
              <a:avLst>
                <a:gd name="adj" fmla="val 16667"/>
              </a:avLst>
            </a:prstGeom>
            <a:solidFill>
              <a:srgbClr val="003366"/>
            </a:solidFill>
            <a:ln w="9360">
              <a:solidFill>
                <a:srgbClr val="FFFF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85" name="Text Box 17"/>
            <p:cNvSpPr txBox="1">
              <a:spLocks noChangeArrowheads="1"/>
            </p:cNvSpPr>
            <p:nvPr/>
          </p:nvSpPr>
          <p:spPr bwMode="auto">
            <a:xfrm>
              <a:off x="3752" y="1617"/>
              <a:ext cx="1116" cy="1536"/>
            </a:xfrm>
            <a:prstGeom prst="rect">
              <a:avLst/>
            </a:prstGeom>
            <a:solidFill>
              <a:srgbClr val="00336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6" charset="0"/>
                  <a:ea typeface="Lucida Sans Unicode" charset="0"/>
                  <a:cs typeface="Lucida Sans Unicode" charset="0"/>
                </a:defRPr>
              </a:lvl1pPr>
              <a:lvl2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6" charset="0"/>
                  <a:ea typeface="Lucida Sans Unicode" charset="0"/>
                  <a:cs typeface="Lucida Sans Unicode" charset="0"/>
                </a:defRPr>
              </a:lvl2pPr>
              <a:lvl3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6" charset="0"/>
                  <a:ea typeface="Lucida Sans Unicode" charset="0"/>
                  <a:cs typeface="Lucida Sans Unicode" charset="0"/>
                </a:defRPr>
              </a:lvl3pPr>
              <a:lvl4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6" charset="0"/>
                  <a:ea typeface="Lucida Sans Unicode" charset="0"/>
                  <a:cs typeface="Lucida Sans Unicode" charset="0"/>
                </a:defRPr>
              </a:lvl4pPr>
              <a:lvl5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6" charset="0"/>
                  <a:ea typeface="Lucida Sans Unicode" charset="0"/>
                  <a:cs typeface="Lucida Sans Unicode" charset="0"/>
                </a:defRPr>
              </a:lvl5pPr>
              <a:lvl6pPr defTabSz="457200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6" charset="0"/>
                  <a:ea typeface="Lucida Sans Unicode" charset="0"/>
                  <a:cs typeface="Lucida Sans Unicode" charset="0"/>
                </a:defRPr>
              </a:lvl6pPr>
              <a:lvl7pPr defTabSz="457200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6" charset="0"/>
                  <a:ea typeface="Lucida Sans Unicode" charset="0"/>
                  <a:cs typeface="Lucida Sans Unicode" charset="0"/>
                </a:defRPr>
              </a:lvl7pPr>
              <a:lvl8pPr defTabSz="457200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6" charset="0"/>
                  <a:ea typeface="Lucida Sans Unicode" charset="0"/>
                  <a:cs typeface="Lucida Sans Unicode" charset="0"/>
                </a:defRPr>
              </a:lvl8pPr>
              <a:lvl9pPr defTabSz="457200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6" charset="0"/>
                  <a:ea typeface="Lucida Sans Unicode" charset="0"/>
                  <a:cs typeface="Lucida Sans Unicode" charset="0"/>
                </a:defRPr>
              </a:lvl9pPr>
            </a:lstStyle>
            <a:p>
              <a:pPr>
                <a:lnSpc>
                  <a:spcPct val="100000"/>
                </a:lnSpc>
                <a:buClr>
                  <a:srgbClr val="FFFFFF"/>
                </a:buClr>
                <a:buFont typeface="Arial Narrow" pitchFamily="32" charset="0"/>
                <a:buNone/>
              </a:pPr>
              <a:r>
                <a:rPr lang="en-GB" sz="1400">
                  <a:solidFill>
                    <a:srgbClr val="FFFFFF"/>
                  </a:solidFill>
                  <a:latin typeface="Arial Narrow" pitchFamily="32" charset="0"/>
                </a:rPr>
                <a:t>Penjualan</a:t>
              </a:r>
            </a:p>
            <a:p>
              <a:pPr>
                <a:lnSpc>
                  <a:spcPct val="100000"/>
                </a:lnSpc>
                <a:buClr>
                  <a:srgbClr val="66CCFF"/>
                </a:buClr>
                <a:buFont typeface="Arial Narrow" pitchFamily="32" charset="0"/>
                <a:buNone/>
              </a:pPr>
              <a:r>
                <a:rPr lang="en-GB" sz="1400" b="1">
                  <a:solidFill>
                    <a:srgbClr val="66CCFF"/>
                  </a:solidFill>
                  <a:latin typeface="Arial Narrow" pitchFamily="32" charset="0"/>
                </a:rPr>
                <a:t>Kos barang terjual</a:t>
              </a:r>
            </a:p>
            <a:p>
              <a:pPr>
                <a:lnSpc>
                  <a:spcPct val="100000"/>
                </a:lnSpc>
                <a:buClr>
                  <a:srgbClr val="FFFFFF"/>
                </a:buClr>
                <a:buFont typeface="Arial Narrow" pitchFamily="32" charset="0"/>
                <a:buNone/>
              </a:pPr>
              <a:r>
                <a:rPr lang="en-GB" sz="1400">
                  <a:solidFill>
                    <a:srgbClr val="FFFFFF"/>
                  </a:solidFill>
                  <a:latin typeface="Arial Narrow" pitchFamily="32" charset="0"/>
                </a:rPr>
                <a:t>  Sediaan, awal</a:t>
              </a:r>
            </a:p>
            <a:p>
              <a:pPr>
                <a:lnSpc>
                  <a:spcPct val="100000"/>
                </a:lnSpc>
                <a:buClr>
                  <a:srgbClr val="FFFFFF"/>
                </a:buClr>
                <a:buFont typeface="Arial Narrow" pitchFamily="32" charset="0"/>
                <a:buNone/>
              </a:pPr>
              <a:r>
                <a:rPr lang="en-GB" sz="1400">
                  <a:solidFill>
                    <a:srgbClr val="FFFFFF"/>
                  </a:solidFill>
                  <a:latin typeface="Arial Narrow" pitchFamily="32" charset="0"/>
                </a:rPr>
                <a:t>  Pembelian</a:t>
              </a:r>
            </a:p>
            <a:p>
              <a:pPr>
                <a:lnSpc>
                  <a:spcPct val="100000"/>
                </a:lnSpc>
                <a:buClr>
                  <a:srgbClr val="FFFFFF"/>
                </a:buClr>
                <a:buFont typeface="Arial Narrow" pitchFamily="32" charset="0"/>
                <a:buNone/>
              </a:pPr>
              <a:endParaRPr lang="en-GB" sz="1400">
                <a:solidFill>
                  <a:srgbClr val="FFFFFF"/>
                </a:solidFill>
                <a:latin typeface="Arial Narrow" pitchFamily="32" charset="0"/>
              </a:endParaRPr>
            </a:p>
            <a:p>
              <a:pPr>
                <a:lnSpc>
                  <a:spcPct val="100000"/>
                </a:lnSpc>
                <a:buClr>
                  <a:srgbClr val="FFFFFF"/>
                </a:buClr>
                <a:buFont typeface="Arial Narrow" pitchFamily="32" charset="0"/>
                <a:buNone/>
              </a:pPr>
              <a:r>
                <a:rPr lang="en-GB" sz="1400">
                  <a:solidFill>
                    <a:srgbClr val="FFFFFF"/>
                  </a:solidFill>
                  <a:latin typeface="Arial Narrow" pitchFamily="32" charset="0"/>
                </a:rPr>
                <a:t>  Sediaan, akhir</a:t>
              </a:r>
            </a:p>
            <a:p>
              <a:pPr>
                <a:lnSpc>
                  <a:spcPct val="100000"/>
                </a:lnSpc>
                <a:buClr>
                  <a:srgbClr val="FFFFFF"/>
                </a:buClr>
                <a:buFont typeface="Arial Narrow" pitchFamily="32" charset="0"/>
                <a:buNone/>
              </a:pPr>
              <a:r>
                <a:rPr lang="en-GB" sz="1400">
                  <a:solidFill>
                    <a:srgbClr val="FFFFFF"/>
                  </a:solidFill>
                  <a:latin typeface="Arial Narrow" pitchFamily="32" charset="0"/>
                </a:rPr>
                <a:t>      Laba kotor</a:t>
              </a:r>
            </a:p>
            <a:p>
              <a:pPr>
                <a:lnSpc>
                  <a:spcPct val="100000"/>
                </a:lnSpc>
                <a:buClr>
                  <a:srgbClr val="FFFFFF"/>
                </a:buClr>
                <a:buFont typeface="Arial Narrow" pitchFamily="32" charset="0"/>
                <a:buNone/>
              </a:pPr>
              <a:endParaRPr lang="en-GB" sz="1400">
                <a:solidFill>
                  <a:srgbClr val="FFFFFF"/>
                </a:solidFill>
                <a:latin typeface="Arial Narrow" pitchFamily="32" charset="0"/>
              </a:endParaRPr>
            </a:p>
            <a:p>
              <a:pPr>
                <a:lnSpc>
                  <a:spcPct val="100000"/>
                </a:lnSpc>
                <a:buClr>
                  <a:srgbClr val="66CCFF"/>
                </a:buClr>
                <a:buFont typeface="Arial Narrow" pitchFamily="32" charset="0"/>
                <a:buNone/>
              </a:pPr>
              <a:r>
                <a:rPr lang="en-GB" sz="1400" b="1">
                  <a:solidFill>
                    <a:srgbClr val="66CCFF"/>
                  </a:solidFill>
                  <a:latin typeface="Arial Narrow" pitchFamily="32" charset="0"/>
                </a:rPr>
                <a:t>Biaya penjualan</a:t>
              </a:r>
            </a:p>
            <a:p>
              <a:pPr>
                <a:lnSpc>
                  <a:spcPct val="100000"/>
                </a:lnSpc>
                <a:buClr>
                  <a:srgbClr val="66CCFF"/>
                </a:buClr>
                <a:buFont typeface="Arial Narrow" pitchFamily="32" charset="0"/>
                <a:buNone/>
              </a:pPr>
              <a:r>
                <a:rPr lang="en-GB" sz="1400" b="1">
                  <a:solidFill>
                    <a:srgbClr val="66CCFF"/>
                  </a:solidFill>
                  <a:latin typeface="Arial Narrow" pitchFamily="32" charset="0"/>
                </a:rPr>
                <a:t>Biaya administratif</a:t>
              </a:r>
            </a:p>
            <a:p>
              <a:pPr>
                <a:lnSpc>
                  <a:spcPct val="100000"/>
                </a:lnSpc>
                <a:buClr>
                  <a:srgbClr val="FFFFFF"/>
                </a:buClr>
                <a:buFont typeface="Arial Narrow" pitchFamily="32" charset="0"/>
                <a:buNone/>
              </a:pPr>
              <a:r>
                <a:rPr lang="en-GB" sz="1400">
                  <a:solidFill>
                    <a:srgbClr val="FFFFFF"/>
                  </a:solidFill>
                  <a:latin typeface="Arial Narrow" pitchFamily="32" charset="0"/>
                </a:rPr>
                <a:t>      Laba operasi</a:t>
              </a:r>
            </a:p>
          </p:txBody>
        </p:sp>
        <p:sp>
          <p:nvSpPr>
            <p:cNvPr id="7186" name="Text Box 18"/>
            <p:cNvSpPr txBox="1">
              <a:spLocks noChangeArrowheads="1"/>
            </p:cNvSpPr>
            <p:nvPr/>
          </p:nvSpPr>
          <p:spPr bwMode="auto">
            <a:xfrm>
              <a:off x="4740" y="1632"/>
              <a:ext cx="336" cy="2207"/>
            </a:xfrm>
            <a:prstGeom prst="rect">
              <a:avLst/>
            </a:prstGeom>
            <a:solidFill>
              <a:srgbClr val="00336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6" charset="0"/>
                  <a:ea typeface="Lucida Sans Unicode" charset="0"/>
                  <a:cs typeface="Lucida Sans Unicode" charset="0"/>
                </a:defRPr>
              </a:lvl1pPr>
              <a:lvl2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6" charset="0"/>
                  <a:ea typeface="Lucida Sans Unicode" charset="0"/>
                  <a:cs typeface="Lucida Sans Unicode" charset="0"/>
                </a:defRPr>
              </a:lvl2pPr>
              <a:lvl3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6" charset="0"/>
                  <a:ea typeface="Lucida Sans Unicode" charset="0"/>
                  <a:cs typeface="Lucida Sans Unicode" charset="0"/>
                </a:defRPr>
              </a:lvl3pPr>
              <a:lvl4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6" charset="0"/>
                  <a:ea typeface="Lucida Sans Unicode" charset="0"/>
                  <a:cs typeface="Lucida Sans Unicode" charset="0"/>
                </a:defRPr>
              </a:lvl4pPr>
              <a:lvl5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6" charset="0"/>
                  <a:ea typeface="Lucida Sans Unicode" charset="0"/>
                  <a:cs typeface="Lucida Sans Unicode" charset="0"/>
                </a:defRPr>
              </a:lvl5pPr>
              <a:lvl6pPr defTabSz="457200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6" charset="0"/>
                  <a:ea typeface="Lucida Sans Unicode" charset="0"/>
                  <a:cs typeface="Lucida Sans Unicode" charset="0"/>
                </a:defRPr>
              </a:lvl6pPr>
              <a:lvl7pPr defTabSz="457200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6" charset="0"/>
                  <a:ea typeface="Lucida Sans Unicode" charset="0"/>
                  <a:cs typeface="Lucida Sans Unicode" charset="0"/>
                </a:defRPr>
              </a:lvl7pPr>
              <a:lvl8pPr defTabSz="457200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6" charset="0"/>
                  <a:ea typeface="Lucida Sans Unicode" charset="0"/>
                  <a:cs typeface="Lucida Sans Unicode" charset="0"/>
                </a:defRPr>
              </a:lvl8pPr>
              <a:lvl9pPr defTabSz="457200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6" charset="0"/>
                  <a:ea typeface="Lucida Sans Unicode" charset="0"/>
                  <a:cs typeface="Lucida Sans Unicode" charset="0"/>
                </a:defRPr>
              </a:lvl9pPr>
            </a:lstStyle>
            <a:p>
              <a:pPr algn="r">
                <a:lnSpc>
                  <a:spcPct val="100000"/>
                </a:lnSpc>
                <a:buClr>
                  <a:srgbClr val="FFFFFF"/>
                </a:buClr>
                <a:buFont typeface="Arial Narrow" pitchFamily="32" charset="0"/>
                <a:buNone/>
              </a:pPr>
              <a:endParaRPr lang="en-GB" sz="1400" dirty="0">
                <a:solidFill>
                  <a:srgbClr val="FFFFFF"/>
                </a:solidFill>
                <a:latin typeface="Arial Narrow" pitchFamily="32" charset="0"/>
              </a:endParaRPr>
            </a:p>
            <a:p>
              <a:pPr algn="r">
                <a:lnSpc>
                  <a:spcPct val="100000"/>
                </a:lnSpc>
                <a:buClr>
                  <a:srgbClr val="FFFFFF"/>
                </a:buClr>
                <a:buFont typeface="Arial Narrow" pitchFamily="32" charset="0"/>
                <a:buNone/>
              </a:pPr>
              <a:endParaRPr lang="en-GB" sz="1400" dirty="0">
                <a:solidFill>
                  <a:srgbClr val="FFFFFF"/>
                </a:solidFill>
                <a:latin typeface="Arial Narrow" pitchFamily="32" charset="0"/>
              </a:endParaRPr>
            </a:p>
            <a:p>
              <a:pPr algn="r">
                <a:lnSpc>
                  <a:spcPct val="100000"/>
                </a:lnSpc>
                <a:buClr>
                  <a:srgbClr val="FFFFFF"/>
                </a:buClr>
                <a:buFont typeface="Arial Narrow" pitchFamily="32" charset="0"/>
                <a:buNone/>
              </a:pPr>
              <a:r>
                <a:rPr lang="en-GB" sz="1400" dirty="0">
                  <a:solidFill>
                    <a:srgbClr val="FFFFFF"/>
                  </a:solidFill>
                  <a:latin typeface="Arial Narrow" pitchFamily="32" charset="0"/>
                </a:rPr>
                <a:t>XXX</a:t>
              </a:r>
            </a:p>
            <a:p>
              <a:pPr algn="r">
                <a:lnSpc>
                  <a:spcPct val="100000"/>
                </a:lnSpc>
                <a:buClr>
                  <a:srgbClr val="FFFFFF"/>
                </a:buClr>
                <a:buFont typeface="Arial Narrow" pitchFamily="32" charset="0"/>
                <a:buNone/>
              </a:pPr>
              <a:r>
                <a:rPr lang="en-GB" sz="1400" dirty="0">
                  <a:solidFill>
                    <a:srgbClr val="FFFFFF"/>
                  </a:solidFill>
                  <a:latin typeface="Arial Narrow" pitchFamily="32" charset="0"/>
                </a:rPr>
                <a:t>XXX</a:t>
              </a:r>
            </a:p>
            <a:p>
              <a:pPr algn="r">
                <a:lnSpc>
                  <a:spcPct val="100000"/>
                </a:lnSpc>
                <a:buClr>
                  <a:srgbClr val="FFFFFF"/>
                </a:buClr>
                <a:buFont typeface="Arial Narrow" pitchFamily="32" charset="0"/>
                <a:buNone/>
              </a:pPr>
              <a:r>
                <a:rPr lang="en-GB" sz="1400" dirty="0">
                  <a:solidFill>
                    <a:srgbClr val="FFFFFF"/>
                  </a:solidFill>
                  <a:latin typeface="Arial Narrow" pitchFamily="32" charset="0"/>
                </a:rPr>
                <a:t>XXX</a:t>
              </a:r>
            </a:p>
            <a:p>
              <a:pPr algn="r">
                <a:lnSpc>
                  <a:spcPct val="100000"/>
                </a:lnSpc>
                <a:buClr>
                  <a:srgbClr val="FFFFFF"/>
                </a:buClr>
                <a:buFont typeface="Arial Narrow" pitchFamily="32" charset="0"/>
                <a:buNone/>
              </a:pPr>
              <a:r>
                <a:rPr lang="en-GB" sz="1400" dirty="0">
                  <a:solidFill>
                    <a:srgbClr val="FFFFFF"/>
                  </a:solidFill>
                  <a:latin typeface="Arial Narrow" pitchFamily="32" charset="0"/>
                </a:rPr>
                <a:t>XXX</a:t>
              </a:r>
            </a:p>
            <a:p>
              <a:pPr algn="r">
                <a:lnSpc>
                  <a:spcPct val="100000"/>
                </a:lnSpc>
                <a:buClr>
                  <a:srgbClr val="FFFFFF"/>
                </a:buClr>
                <a:buFont typeface="Arial Narrow" pitchFamily="32" charset="0"/>
                <a:buNone/>
              </a:pPr>
              <a:endParaRPr lang="en-GB" sz="1400" dirty="0">
                <a:solidFill>
                  <a:srgbClr val="FFFFFF"/>
                </a:solidFill>
                <a:latin typeface="Arial Narrow" pitchFamily="32" charset="0"/>
              </a:endParaRPr>
            </a:p>
            <a:p>
              <a:pPr algn="r">
                <a:lnSpc>
                  <a:spcPct val="100000"/>
                </a:lnSpc>
                <a:buClr>
                  <a:srgbClr val="FFFFFF"/>
                </a:buClr>
                <a:buFont typeface="Arial Narrow" pitchFamily="32" charset="0"/>
                <a:buNone/>
              </a:pPr>
              <a:endParaRPr lang="en-GB" sz="1400" dirty="0">
                <a:solidFill>
                  <a:srgbClr val="FFFFFF"/>
                </a:solidFill>
                <a:latin typeface="Arial Narrow" pitchFamily="32" charset="0"/>
              </a:endParaRPr>
            </a:p>
            <a:p>
              <a:pPr algn="r">
                <a:lnSpc>
                  <a:spcPct val="100000"/>
                </a:lnSpc>
                <a:buClr>
                  <a:srgbClr val="FFFFFF"/>
                </a:buClr>
                <a:buFont typeface="Arial Narrow" pitchFamily="32" charset="0"/>
                <a:buNone/>
              </a:pPr>
              <a:r>
                <a:rPr lang="en-GB" sz="1400" dirty="0">
                  <a:solidFill>
                    <a:srgbClr val="FFFFFF"/>
                  </a:solidFill>
                  <a:latin typeface="Arial Narrow" pitchFamily="32" charset="0"/>
                </a:rPr>
                <a:t>XXX</a:t>
              </a:r>
            </a:p>
            <a:p>
              <a:pPr algn="r">
                <a:lnSpc>
                  <a:spcPct val="100000"/>
                </a:lnSpc>
                <a:buClr>
                  <a:srgbClr val="FFFFFF"/>
                </a:buClr>
                <a:buFont typeface="Arial Narrow" pitchFamily="32" charset="0"/>
                <a:buNone/>
              </a:pPr>
              <a:r>
                <a:rPr lang="en-GB" sz="1400" dirty="0">
                  <a:solidFill>
                    <a:srgbClr val="FFFFFF"/>
                  </a:solidFill>
                  <a:latin typeface="Arial Narrow" pitchFamily="32" charset="0"/>
                </a:rPr>
                <a:t>XXX</a:t>
              </a:r>
            </a:p>
          </p:txBody>
        </p:sp>
        <p:sp>
          <p:nvSpPr>
            <p:cNvPr id="7187" name="Text Box 19"/>
            <p:cNvSpPr txBox="1">
              <a:spLocks noChangeArrowheads="1"/>
            </p:cNvSpPr>
            <p:nvPr/>
          </p:nvSpPr>
          <p:spPr bwMode="auto">
            <a:xfrm>
              <a:off x="5112" y="1632"/>
              <a:ext cx="336" cy="2207"/>
            </a:xfrm>
            <a:prstGeom prst="rect">
              <a:avLst/>
            </a:prstGeom>
            <a:solidFill>
              <a:srgbClr val="00336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6" charset="0"/>
                  <a:ea typeface="Lucida Sans Unicode" charset="0"/>
                  <a:cs typeface="Lucida Sans Unicode" charset="0"/>
                </a:defRPr>
              </a:lvl1pPr>
              <a:lvl2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6" charset="0"/>
                  <a:ea typeface="Lucida Sans Unicode" charset="0"/>
                  <a:cs typeface="Lucida Sans Unicode" charset="0"/>
                </a:defRPr>
              </a:lvl2pPr>
              <a:lvl3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6" charset="0"/>
                  <a:ea typeface="Lucida Sans Unicode" charset="0"/>
                  <a:cs typeface="Lucida Sans Unicode" charset="0"/>
                </a:defRPr>
              </a:lvl3pPr>
              <a:lvl4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6" charset="0"/>
                  <a:ea typeface="Lucida Sans Unicode" charset="0"/>
                  <a:cs typeface="Lucida Sans Unicode" charset="0"/>
                </a:defRPr>
              </a:lvl4pPr>
              <a:lvl5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6" charset="0"/>
                  <a:ea typeface="Lucida Sans Unicode" charset="0"/>
                  <a:cs typeface="Lucida Sans Unicode" charset="0"/>
                </a:defRPr>
              </a:lvl5pPr>
              <a:lvl6pPr defTabSz="457200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6" charset="0"/>
                  <a:ea typeface="Lucida Sans Unicode" charset="0"/>
                  <a:cs typeface="Lucida Sans Unicode" charset="0"/>
                </a:defRPr>
              </a:lvl6pPr>
              <a:lvl7pPr defTabSz="457200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6" charset="0"/>
                  <a:ea typeface="Lucida Sans Unicode" charset="0"/>
                  <a:cs typeface="Lucida Sans Unicode" charset="0"/>
                </a:defRPr>
              </a:lvl7pPr>
              <a:lvl8pPr defTabSz="457200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6" charset="0"/>
                  <a:ea typeface="Lucida Sans Unicode" charset="0"/>
                  <a:cs typeface="Lucida Sans Unicode" charset="0"/>
                </a:defRPr>
              </a:lvl8pPr>
              <a:lvl9pPr defTabSz="457200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6" charset="0"/>
                  <a:ea typeface="Lucida Sans Unicode" charset="0"/>
                  <a:cs typeface="Lucida Sans Unicode" charset="0"/>
                </a:defRPr>
              </a:lvl9pPr>
            </a:lstStyle>
            <a:p>
              <a:pPr algn="r">
                <a:lnSpc>
                  <a:spcPct val="100000"/>
                </a:lnSpc>
                <a:buClr>
                  <a:srgbClr val="FFFFFF"/>
                </a:buClr>
                <a:buFont typeface="Arial Narrow" pitchFamily="32" charset="0"/>
                <a:buNone/>
              </a:pPr>
              <a:r>
                <a:rPr lang="en-GB" sz="1400" dirty="0">
                  <a:solidFill>
                    <a:srgbClr val="FFFFFF"/>
                  </a:solidFill>
                  <a:latin typeface="Arial Narrow" pitchFamily="32" charset="0"/>
                </a:rPr>
                <a:t>XXX</a:t>
              </a:r>
            </a:p>
            <a:p>
              <a:pPr algn="r">
                <a:lnSpc>
                  <a:spcPct val="100000"/>
                </a:lnSpc>
                <a:buClr>
                  <a:srgbClr val="FFFFFF"/>
                </a:buClr>
                <a:buFont typeface="Arial Narrow" pitchFamily="32" charset="0"/>
                <a:buNone/>
              </a:pPr>
              <a:endParaRPr lang="en-GB" sz="1400" dirty="0">
                <a:solidFill>
                  <a:srgbClr val="FFFFFF"/>
                </a:solidFill>
                <a:latin typeface="Arial Narrow" pitchFamily="32" charset="0"/>
              </a:endParaRPr>
            </a:p>
            <a:p>
              <a:pPr algn="r">
                <a:lnSpc>
                  <a:spcPct val="100000"/>
                </a:lnSpc>
                <a:buClr>
                  <a:srgbClr val="FFFFFF"/>
                </a:buClr>
                <a:buFont typeface="Arial Narrow" pitchFamily="32" charset="0"/>
                <a:buNone/>
              </a:pPr>
              <a:endParaRPr lang="en-GB" sz="1400" dirty="0">
                <a:solidFill>
                  <a:srgbClr val="FFFFFF"/>
                </a:solidFill>
                <a:latin typeface="Arial Narrow" pitchFamily="32" charset="0"/>
              </a:endParaRPr>
            </a:p>
            <a:p>
              <a:pPr algn="r">
                <a:lnSpc>
                  <a:spcPct val="100000"/>
                </a:lnSpc>
                <a:buClr>
                  <a:srgbClr val="FFFFFF"/>
                </a:buClr>
                <a:buFont typeface="Arial Narrow" pitchFamily="32" charset="0"/>
                <a:buNone/>
              </a:pPr>
              <a:endParaRPr lang="en-GB" sz="1400" dirty="0">
                <a:solidFill>
                  <a:srgbClr val="FFFFFF"/>
                </a:solidFill>
                <a:latin typeface="Arial Narrow" pitchFamily="32" charset="0"/>
              </a:endParaRPr>
            </a:p>
            <a:p>
              <a:pPr algn="r">
                <a:lnSpc>
                  <a:spcPct val="100000"/>
                </a:lnSpc>
                <a:buClr>
                  <a:srgbClr val="FFFFFF"/>
                </a:buClr>
                <a:buFont typeface="Arial Narrow" pitchFamily="32" charset="0"/>
                <a:buNone/>
              </a:pPr>
              <a:endParaRPr lang="en-GB" sz="1400" dirty="0">
                <a:solidFill>
                  <a:srgbClr val="FFFFFF"/>
                </a:solidFill>
                <a:latin typeface="Arial Narrow" pitchFamily="32" charset="0"/>
              </a:endParaRPr>
            </a:p>
            <a:p>
              <a:pPr algn="r">
                <a:lnSpc>
                  <a:spcPct val="100000"/>
                </a:lnSpc>
                <a:buClr>
                  <a:srgbClr val="FFFFFF"/>
                </a:buClr>
                <a:buFont typeface="Arial Narrow" pitchFamily="32" charset="0"/>
                <a:buNone/>
              </a:pPr>
              <a:r>
                <a:rPr lang="en-GB" sz="1400" dirty="0">
                  <a:solidFill>
                    <a:srgbClr val="FFFFFF"/>
                  </a:solidFill>
                  <a:latin typeface="Arial Narrow" pitchFamily="32" charset="0"/>
                </a:rPr>
                <a:t>XXX</a:t>
              </a:r>
            </a:p>
            <a:p>
              <a:pPr algn="r">
                <a:lnSpc>
                  <a:spcPct val="100000"/>
                </a:lnSpc>
                <a:buClr>
                  <a:srgbClr val="FFFFFF"/>
                </a:buClr>
                <a:buFont typeface="Arial Narrow" pitchFamily="32" charset="0"/>
                <a:buNone/>
              </a:pPr>
              <a:r>
                <a:rPr lang="en-GB" sz="1400" dirty="0">
                  <a:solidFill>
                    <a:srgbClr val="FFFFFF"/>
                  </a:solidFill>
                  <a:latin typeface="Arial Narrow" pitchFamily="32" charset="0"/>
                </a:rPr>
                <a:t>XXX</a:t>
              </a:r>
            </a:p>
            <a:p>
              <a:pPr algn="r">
                <a:lnSpc>
                  <a:spcPct val="100000"/>
                </a:lnSpc>
                <a:buClr>
                  <a:srgbClr val="FFFFFF"/>
                </a:buClr>
                <a:buFont typeface="Arial Narrow" pitchFamily="32" charset="0"/>
                <a:buNone/>
              </a:pPr>
              <a:endParaRPr lang="en-GB" sz="1400" dirty="0">
                <a:solidFill>
                  <a:srgbClr val="FFFFFF"/>
                </a:solidFill>
                <a:latin typeface="Arial Narrow" pitchFamily="32" charset="0"/>
              </a:endParaRPr>
            </a:p>
            <a:p>
              <a:pPr algn="r">
                <a:lnSpc>
                  <a:spcPct val="100000"/>
                </a:lnSpc>
                <a:buClr>
                  <a:srgbClr val="FFFFFF"/>
                </a:buClr>
                <a:buFont typeface="Arial Narrow" pitchFamily="32" charset="0"/>
                <a:buNone/>
              </a:pPr>
              <a:endParaRPr lang="en-GB" sz="1400" dirty="0">
                <a:solidFill>
                  <a:srgbClr val="FFFFFF"/>
                </a:solidFill>
                <a:latin typeface="Arial Narrow" pitchFamily="32" charset="0"/>
              </a:endParaRPr>
            </a:p>
            <a:p>
              <a:pPr algn="r">
                <a:lnSpc>
                  <a:spcPct val="100000"/>
                </a:lnSpc>
                <a:buClr>
                  <a:srgbClr val="FFFFFF"/>
                </a:buClr>
                <a:buFont typeface="Arial Narrow" pitchFamily="32" charset="0"/>
                <a:buNone/>
              </a:pPr>
              <a:r>
                <a:rPr lang="en-GB" sz="1400" dirty="0">
                  <a:solidFill>
                    <a:srgbClr val="FFFFFF"/>
                  </a:solidFill>
                  <a:latin typeface="Arial Narrow" pitchFamily="32" charset="0"/>
                </a:rPr>
                <a:t>XXX</a:t>
              </a:r>
            </a:p>
            <a:p>
              <a:pPr algn="r">
                <a:lnSpc>
                  <a:spcPct val="100000"/>
                </a:lnSpc>
                <a:buClr>
                  <a:srgbClr val="FFFFFF"/>
                </a:buClr>
                <a:buFont typeface="Arial Narrow" pitchFamily="32" charset="0"/>
                <a:buNone/>
              </a:pPr>
              <a:r>
                <a:rPr lang="en-GB" sz="1400" dirty="0">
                  <a:solidFill>
                    <a:srgbClr val="FFFFFF"/>
                  </a:solidFill>
                  <a:latin typeface="Arial Narrow" pitchFamily="32" charset="0"/>
                </a:rPr>
                <a:t>XXX</a:t>
              </a:r>
            </a:p>
          </p:txBody>
        </p:sp>
        <p:sp>
          <p:nvSpPr>
            <p:cNvPr id="7188" name="Line 20"/>
            <p:cNvSpPr>
              <a:spLocks noChangeShapeType="1"/>
            </p:cNvSpPr>
            <p:nvPr/>
          </p:nvSpPr>
          <p:spPr bwMode="auto">
            <a:xfrm>
              <a:off x="4834" y="2202"/>
              <a:ext cx="192" cy="1"/>
            </a:xfrm>
            <a:prstGeom prst="line">
              <a:avLst/>
            </a:prstGeom>
            <a:noFill/>
            <a:ln w="9360">
              <a:solidFill>
                <a:srgbClr val="CCCC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9" name="Line 21"/>
            <p:cNvSpPr>
              <a:spLocks noChangeShapeType="1"/>
            </p:cNvSpPr>
            <p:nvPr/>
          </p:nvSpPr>
          <p:spPr bwMode="auto">
            <a:xfrm>
              <a:off x="4830" y="2468"/>
              <a:ext cx="192" cy="1"/>
            </a:xfrm>
            <a:prstGeom prst="line">
              <a:avLst/>
            </a:prstGeom>
            <a:noFill/>
            <a:ln w="9360">
              <a:solidFill>
                <a:srgbClr val="CCCC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0" name="Line 22"/>
            <p:cNvSpPr>
              <a:spLocks noChangeShapeType="1"/>
            </p:cNvSpPr>
            <p:nvPr/>
          </p:nvSpPr>
          <p:spPr bwMode="auto">
            <a:xfrm>
              <a:off x="5204" y="2466"/>
              <a:ext cx="192" cy="1"/>
            </a:xfrm>
            <a:prstGeom prst="line">
              <a:avLst/>
            </a:prstGeom>
            <a:noFill/>
            <a:ln w="9360">
              <a:solidFill>
                <a:srgbClr val="CCCC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1" name="Line 23"/>
            <p:cNvSpPr>
              <a:spLocks noChangeShapeType="1"/>
            </p:cNvSpPr>
            <p:nvPr/>
          </p:nvSpPr>
          <p:spPr bwMode="auto">
            <a:xfrm>
              <a:off x="4826" y="3004"/>
              <a:ext cx="192" cy="1"/>
            </a:xfrm>
            <a:prstGeom prst="line">
              <a:avLst/>
            </a:prstGeom>
            <a:noFill/>
            <a:ln w="9360">
              <a:solidFill>
                <a:srgbClr val="CCCC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2" name="Line 24"/>
            <p:cNvSpPr>
              <a:spLocks noChangeShapeType="1"/>
            </p:cNvSpPr>
            <p:nvPr/>
          </p:nvSpPr>
          <p:spPr bwMode="auto">
            <a:xfrm>
              <a:off x="5200" y="3002"/>
              <a:ext cx="192" cy="1"/>
            </a:xfrm>
            <a:prstGeom prst="line">
              <a:avLst/>
            </a:prstGeom>
            <a:noFill/>
            <a:ln w="9360">
              <a:solidFill>
                <a:srgbClr val="CCCC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3" name="Line 25"/>
            <p:cNvSpPr>
              <a:spLocks noChangeShapeType="1"/>
            </p:cNvSpPr>
            <p:nvPr/>
          </p:nvSpPr>
          <p:spPr bwMode="auto">
            <a:xfrm>
              <a:off x="5204" y="3154"/>
              <a:ext cx="192" cy="1"/>
            </a:xfrm>
            <a:prstGeom prst="line">
              <a:avLst/>
            </a:prstGeom>
            <a:noFill/>
            <a:ln w="9360">
              <a:solidFill>
                <a:srgbClr val="CCCC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4" name="Line 26"/>
            <p:cNvSpPr>
              <a:spLocks noChangeShapeType="1"/>
            </p:cNvSpPr>
            <p:nvPr/>
          </p:nvSpPr>
          <p:spPr bwMode="auto">
            <a:xfrm>
              <a:off x="5202" y="3136"/>
              <a:ext cx="192" cy="1"/>
            </a:xfrm>
            <a:prstGeom prst="line">
              <a:avLst/>
            </a:prstGeom>
            <a:noFill/>
            <a:ln w="9360">
              <a:solidFill>
                <a:srgbClr val="CCCC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5" name="Text Box 27"/>
            <p:cNvSpPr txBox="1">
              <a:spLocks noChangeArrowheads="1"/>
            </p:cNvSpPr>
            <p:nvPr/>
          </p:nvSpPr>
          <p:spPr bwMode="auto">
            <a:xfrm>
              <a:off x="3840" y="3354"/>
              <a:ext cx="1517" cy="2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lIns="90000" tIns="46800" rIns="90000" bIns="46800">
              <a:spAutoFit/>
            </a:bodyPr>
            <a:lstStyle>
              <a:lvl1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6" charset="0"/>
                  <a:ea typeface="Lucida Sans Unicode" charset="0"/>
                  <a:cs typeface="Lucida Sans Unicode" charset="0"/>
                </a:defRPr>
              </a:lvl1pPr>
              <a:lvl2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6" charset="0"/>
                  <a:ea typeface="Lucida Sans Unicode" charset="0"/>
                  <a:cs typeface="Lucida Sans Unicode" charset="0"/>
                </a:defRPr>
              </a:lvl2pPr>
              <a:lvl3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6" charset="0"/>
                  <a:ea typeface="Lucida Sans Unicode" charset="0"/>
                  <a:cs typeface="Lucida Sans Unicode" charset="0"/>
                </a:defRPr>
              </a:lvl3pPr>
              <a:lvl4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6" charset="0"/>
                  <a:ea typeface="Lucida Sans Unicode" charset="0"/>
                  <a:cs typeface="Lucida Sans Unicode" charset="0"/>
                </a:defRPr>
              </a:lvl4pPr>
              <a:lvl5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6" charset="0"/>
                  <a:ea typeface="Lucida Sans Unicode" charset="0"/>
                  <a:cs typeface="Lucida Sans Unicode" charset="0"/>
                </a:defRPr>
              </a:lvl5pPr>
              <a:lvl6pPr defTabSz="457200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6" charset="0"/>
                  <a:ea typeface="Lucida Sans Unicode" charset="0"/>
                  <a:cs typeface="Lucida Sans Unicode" charset="0"/>
                </a:defRPr>
              </a:lvl6pPr>
              <a:lvl7pPr defTabSz="457200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6" charset="0"/>
                  <a:ea typeface="Lucida Sans Unicode" charset="0"/>
                  <a:cs typeface="Lucida Sans Unicode" charset="0"/>
                </a:defRPr>
              </a:lvl7pPr>
              <a:lvl8pPr defTabSz="457200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6" charset="0"/>
                  <a:ea typeface="Lucida Sans Unicode" charset="0"/>
                  <a:cs typeface="Lucida Sans Unicode" charset="0"/>
                </a:defRPr>
              </a:lvl8pPr>
              <a:lvl9pPr defTabSz="457200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6" charset="0"/>
                  <a:ea typeface="Lucida Sans Unicode" charset="0"/>
                  <a:cs typeface="Lucida Sans Unicode" charset="0"/>
                </a:defRPr>
              </a:lvl9pPr>
            </a:lstStyle>
            <a:p>
              <a:pPr algn="ctr">
                <a:lnSpc>
                  <a:spcPct val="100000"/>
                </a:lnSpc>
                <a:buClr>
                  <a:srgbClr val="FFFFFF"/>
                </a:buClr>
                <a:buFont typeface="Arial" charset="0"/>
                <a:buNone/>
              </a:pPr>
              <a:r>
                <a:rPr lang="en-GB" sz="1800" dirty="0" err="1">
                  <a:solidFill>
                    <a:srgbClr val="92D050"/>
                  </a:solidFill>
                  <a:latin typeface="Arial" charset="0"/>
                </a:rPr>
                <a:t>Statemen</a:t>
              </a:r>
              <a:r>
                <a:rPr lang="en-GB" sz="1800" dirty="0">
                  <a:solidFill>
                    <a:srgbClr val="92D050"/>
                  </a:solidFill>
                  <a:latin typeface="Arial" charset="0"/>
                </a:rPr>
                <a:t> </a:t>
              </a:r>
              <a:r>
                <a:rPr lang="en-GB" sz="1800" dirty="0" err="1">
                  <a:solidFill>
                    <a:srgbClr val="92D050"/>
                  </a:solidFill>
                  <a:latin typeface="Arial" charset="0"/>
                </a:rPr>
                <a:t>laba-rugi</a:t>
              </a:r>
              <a:endParaRPr lang="en-GB" sz="1800" dirty="0">
                <a:solidFill>
                  <a:srgbClr val="92D050"/>
                </a:solidFill>
                <a:latin typeface="Arial" charset="0"/>
              </a:endParaRPr>
            </a:p>
          </p:txBody>
        </p:sp>
      </p:grpSp>
      <p:grpSp>
        <p:nvGrpSpPr>
          <p:cNvPr id="7196" name="Group 28"/>
          <p:cNvGrpSpPr>
            <a:grpSpLocks/>
          </p:cNvGrpSpPr>
          <p:nvPr/>
        </p:nvGrpSpPr>
        <p:grpSpPr bwMode="auto">
          <a:xfrm>
            <a:off x="2098432" y="2299590"/>
            <a:ext cx="3960813" cy="1065213"/>
            <a:chOff x="1440" y="1440"/>
            <a:chExt cx="2495" cy="671"/>
          </a:xfrm>
        </p:grpSpPr>
        <p:sp>
          <p:nvSpPr>
            <p:cNvPr id="7197" name="Line 29"/>
            <p:cNvSpPr>
              <a:spLocks noChangeShapeType="1"/>
            </p:cNvSpPr>
            <p:nvPr/>
          </p:nvSpPr>
          <p:spPr bwMode="auto">
            <a:xfrm>
              <a:off x="1440" y="2112"/>
              <a:ext cx="2496" cy="1"/>
            </a:xfrm>
            <a:prstGeom prst="line">
              <a:avLst/>
            </a:prstGeom>
            <a:noFill/>
            <a:ln w="9360">
              <a:solidFill>
                <a:srgbClr val="FFFF00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8" name="Line 30"/>
            <p:cNvSpPr>
              <a:spLocks noChangeShapeType="1"/>
            </p:cNvSpPr>
            <p:nvPr/>
          </p:nvSpPr>
          <p:spPr bwMode="auto">
            <a:xfrm>
              <a:off x="1440" y="1440"/>
              <a:ext cx="1" cy="672"/>
            </a:xfrm>
            <a:prstGeom prst="line">
              <a:avLst/>
            </a:prstGeom>
            <a:noFill/>
            <a:ln w="9360">
              <a:solidFill>
                <a:srgbClr val="FFFF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199" name="Group 31"/>
          <p:cNvGrpSpPr>
            <a:grpSpLocks/>
          </p:cNvGrpSpPr>
          <p:nvPr/>
        </p:nvGrpSpPr>
        <p:grpSpPr bwMode="auto">
          <a:xfrm>
            <a:off x="5207883" y="2772384"/>
            <a:ext cx="838200" cy="373063"/>
            <a:chOff x="3264" y="1716"/>
            <a:chExt cx="623" cy="143"/>
          </a:xfrm>
        </p:grpSpPr>
        <p:sp>
          <p:nvSpPr>
            <p:cNvPr id="7200" name="Line 32"/>
            <p:cNvSpPr>
              <a:spLocks noChangeShapeType="1"/>
            </p:cNvSpPr>
            <p:nvPr/>
          </p:nvSpPr>
          <p:spPr bwMode="auto">
            <a:xfrm>
              <a:off x="3264" y="1860"/>
              <a:ext cx="624" cy="1"/>
            </a:xfrm>
            <a:prstGeom prst="line">
              <a:avLst/>
            </a:prstGeom>
            <a:noFill/>
            <a:ln w="9360">
              <a:solidFill>
                <a:srgbClr val="FFFF00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01" name="Line 33"/>
            <p:cNvSpPr>
              <a:spLocks noChangeShapeType="1"/>
            </p:cNvSpPr>
            <p:nvPr/>
          </p:nvSpPr>
          <p:spPr bwMode="auto">
            <a:xfrm flipV="1">
              <a:off x="3264" y="1715"/>
              <a:ext cx="1" cy="146"/>
            </a:xfrm>
            <a:prstGeom prst="line">
              <a:avLst/>
            </a:prstGeom>
            <a:noFill/>
            <a:ln w="9360">
              <a:solidFill>
                <a:srgbClr val="FFFF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202" name="Group 34"/>
          <p:cNvGrpSpPr>
            <a:grpSpLocks/>
          </p:cNvGrpSpPr>
          <p:nvPr/>
        </p:nvGrpSpPr>
        <p:grpSpPr bwMode="auto">
          <a:xfrm>
            <a:off x="4649787" y="3867821"/>
            <a:ext cx="1370013" cy="531813"/>
            <a:chOff x="3024" y="2448"/>
            <a:chExt cx="863" cy="335"/>
          </a:xfrm>
        </p:grpSpPr>
        <p:sp>
          <p:nvSpPr>
            <p:cNvPr id="7203" name="Line 35"/>
            <p:cNvSpPr>
              <a:spLocks noChangeShapeType="1"/>
            </p:cNvSpPr>
            <p:nvPr/>
          </p:nvSpPr>
          <p:spPr bwMode="auto">
            <a:xfrm>
              <a:off x="3216" y="2784"/>
              <a:ext cx="672" cy="1"/>
            </a:xfrm>
            <a:prstGeom prst="line">
              <a:avLst/>
            </a:prstGeom>
            <a:noFill/>
            <a:ln w="9360">
              <a:solidFill>
                <a:srgbClr val="FFFF00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04" name="Line 36"/>
            <p:cNvSpPr>
              <a:spLocks noChangeShapeType="1"/>
            </p:cNvSpPr>
            <p:nvPr/>
          </p:nvSpPr>
          <p:spPr bwMode="auto">
            <a:xfrm>
              <a:off x="3024" y="2448"/>
              <a:ext cx="192" cy="1"/>
            </a:xfrm>
            <a:prstGeom prst="line">
              <a:avLst/>
            </a:prstGeom>
            <a:noFill/>
            <a:ln w="9360">
              <a:solidFill>
                <a:srgbClr val="FFFF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05" name="Line 37"/>
            <p:cNvSpPr>
              <a:spLocks noChangeShapeType="1"/>
            </p:cNvSpPr>
            <p:nvPr/>
          </p:nvSpPr>
          <p:spPr bwMode="auto">
            <a:xfrm>
              <a:off x="3216" y="2448"/>
              <a:ext cx="1" cy="336"/>
            </a:xfrm>
            <a:prstGeom prst="line">
              <a:avLst/>
            </a:prstGeom>
            <a:noFill/>
            <a:ln w="9360">
              <a:solidFill>
                <a:srgbClr val="FFFF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206" name="Group 38"/>
          <p:cNvGrpSpPr>
            <a:grpSpLocks/>
          </p:cNvGrpSpPr>
          <p:nvPr/>
        </p:nvGrpSpPr>
        <p:grpSpPr bwMode="auto">
          <a:xfrm>
            <a:off x="4802187" y="1843183"/>
            <a:ext cx="1293813" cy="912813"/>
            <a:chOff x="3096" y="1104"/>
            <a:chExt cx="815" cy="575"/>
          </a:xfrm>
        </p:grpSpPr>
        <p:sp>
          <p:nvSpPr>
            <p:cNvPr id="7207" name="Line 39"/>
            <p:cNvSpPr>
              <a:spLocks noChangeShapeType="1"/>
            </p:cNvSpPr>
            <p:nvPr/>
          </p:nvSpPr>
          <p:spPr bwMode="auto">
            <a:xfrm>
              <a:off x="3096" y="1680"/>
              <a:ext cx="427" cy="1"/>
            </a:xfrm>
            <a:prstGeom prst="line">
              <a:avLst/>
            </a:prstGeom>
            <a:noFill/>
            <a:ln w="28440">
              <a:solidFill>
                <a:srgbClr val="00CC99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08" name="Line 40"/>
            <p:cNvSpPr>
              <a:spLocks noChangeShapeType="1"/>
            </p:cNvSpPr>
            <p:nvPr/>
          </p:nvSpPr>
          <p:spPr bwMode="auto">
            <a:xfrm flipV="1">
              <a:off x="3523" y="1103"/>
              <a:ext cx="1" cy="578"/>
            </a:xfrm>
            <a:prstGeom prst="line">
              <a:avLst/>
            </a:prstGeom>
            <a:noFill/>
            <a:ln w="28440">
              <a:solidFill>
                <a:srgbClr val="00CC99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09" name="Line 41"/>
            <p:cNvSpPr>
              <a:spLocks noChangeShapeType="1"/>
            </p:cNvSpPr>
            <p:nvPr/>
          </p:nvSpPr>
          <p:spPr bwMode="auto">
            <a:xfrm>
              <a:off x="3523" y="1104"/>
              <a:ext cx="388" cy="1"/>
            </a:xfrm>
            <a:prstGeom prst="line">
              <a:avLst/>
            </a:prstGeom>
            <a:noFill/>
            <a:ln w="28440">
              <a:solidFill>
                <a:srgbClr val="00CC99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210" name="Group 42"/>
          <p:cNvGrpSpPr>
            <a:grpSpLocks/>
          </p:cNvGrpSpPr>
          <p:nvPr/>
        </p:nvGrpSpPr>
        <p:grpSpPr bwMode="auto">
          <a:xfrm>
            <a:off x="4533144" y="4669632"/>
            <a:ext cx="1522413" cy="684213"/>
            <a:chOff x="2928" y="2928"/>
            <a:chExt cx="959" cy="431"/>
          </a:xfrm>
        </p:grpSpPr>
        <p:sp>
          <p:nvSpPr>
            <p:cNvPr id="7211" name="Line 43"/>
            <p:cNvSpPr>
              <a:spLocks noChangeShapeType="1"/>
            </p:cNvSpPr>
            <p:nvPr/>
          </p:nvSpPr>
          <p:spPr bwMode="auto">
            <a:xfrm>
              <a:off x="3216" y="2928"/>
              <a:ext cx="672" cy="1"/>
            </a:xfrm>
            <a:prstGeom prst="line">
              <a:avLst/>
            </a:prstGeom>
            <a:noFill/>
            <a:ln w="9360">
              <a:solidFill>
                <a:srgbClr val="FFFF00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12" name="Line 44"/>
            <p:cNvSpPr>
              <a:spLocks noChangeShapeType="1"/>
            </p:cNvSpPr>
            <p:nvPr/>
          </p:nvSpPr>
          <p:spPr bwMode="auto">
            <a:xfrm>
              <a:off x="3216" y="2928"/>
              <a:ext cx="1" cy="432"/>
            </a:xfrm>
            <a:prstGeom prst="line">
              <a:avLst/>
            </a:prstGeom>
            <a:noFill/>
            <a:ln w="9360">
              <a:solidFill>
                <a:srgbClr val="FFFF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13" name="Line 45"/>
            <p:cNvSpPr>
              <a:spLocks noChangeShapeType="1"/>
            </p:cNvSpPr>
            <p:nvPr/>
          </p:nvSpPr>
          <p:spPr bwMode="auto">
            <a:xfrm flipH="1">
              <a:off x="2927" y="3360"/>
              <a:ext cx="290" cy="1"/>
            </a:xfrm>
            <a:prstGeom prst="line">
              <a:avLst/>
            </a:prstGeom>
            <a:noFill/>
            <a:ln w="9360">
              <a:solidFill>
                <a:srgbClr val="FFFF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214" name="Rectangle 46"/>
          <p:cNvSpPr>
            <a:spLocks noChangeArrowheads="1"/>
          </p:cNvSpPr>
          <p:nvPr/>
        </p:nvSpPr>
        <p:spPr bwMode="auto">
          <a:xfrm>
            <a:off x="3352800" y="3724275"/>
            <a:ext cx="1143000" cy="152400"/>
          </a:xfrm>
          <a:prstGeom prst="rect">
            <a:avLst/>
          </a:prstGeom>
          <a:solidFill>
            <a:srgbClr val="FFFFFF"/>
          </a:solidFill>
          <a:ln w="9360">
            <a:solidFill>
              <a:srgbClr val="FFFF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215" name="Text Box 47"/>
          <p:cNvSpPr txBox="1">
            <a:spLocks noChangeArrowheads="1"/>
          </p:cNvSpPr>
          <p:nvPr/>
        </p:nvSpPr>
        <p:spPr bwMode="auto">
          <a:xfrm>
            <a:off x="3516313" y="3657600"/>
            <a:ext cx="777875" cy="24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5pPr>
            <a:lvl6pPr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6pPr>
            <a:lvl7pPr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7pPr>
            <a:lvl8pPr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8pPr>
            <a:lvl9pPr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9pPr>
          </a:lstStyle>
          <a:p>
            <a:pPr>
              <a:lnSpc>
                <a:spcPct val="100000"/>
              </a:lnSpc>
              <a:buClr>
                <a:srgbClr val="CC0000"/>
              </a:buClr>
              <a:buFont typeface="Arial" charset="0"/>
              <a:buNone/>
            </a:pPr>
            <a:r>
              <a:rPr lang="en-GB" sz="1000" b="1" i="1">
                <a:solidFill>
                  <a:srgbClr val="CC0000"/>
                </a:solidFill>
                <a:latin typeface="Arial" charset="0"/>
              </a:rPr>
              <a:t>Penjualan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C827DE-BFFF-46C4-AA5D-331AD75C6B8D}" type="slidenum">
              <a:rPr lang="en-US" smtClean="0"/>
              <a:t>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Semester 2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087939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1"/>
          <p:cNvSpPr>
            <a:spLocks noChangeArrowheads="1"/>
          </p:cNvSpPr>
          <p:nvPr/>
        </p:nvSpPr>
        <p:spPr bwMode="auto">
          <a:xfrm>
            <a:off x="685800" y="381000"/>
            <a:ext cx="77724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/>
          <a:p>
            <a:pPr>
              <a:lnSpc>
                <a:spcPct val="100000"/>
              </a:lnSpc>
              <a:buClr>
                <a:srgbClr val="FFCC99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3200" dirty="0" err="1">
                <a:ea typeface="Lucida Sans Unicode" charset="0"/>
                <a:cs typeface="Lucida Sans Unicode" charset="0"/>
              </a:rPr>
              <a:t>Akun-akun</a:t>
            </a:r>
            <a:r>
              <a:rPr lang="en-GB" sz="3200" dirty="0">
                <a:ea typeface="Lucida Sans Unicode" charset="0"/>
                <a:cs typeface="Lucida Sans Unicode" charset="0"/>
              </a:rPr>
              <a:t> </a:t>
            </a:r>
            <a:r>
              <a:rPr lang="en-GB" sz="3200" dirty="0" err="1">
                <a:ea typeface="Lucida Sans Unicode" charset="0"/>
                <a:cs typeface="Lucida Sans Unicode" charset="0"/>
              </a:rPr>
              <a:t>Khusus</a:t>
            </a:r>
            <a:r>
              <a:rPr lang="en-GB" sz="3200" dirty="0">
                <a:ea typeface="Lucida Sans Unicode" charset="0"/>
                <a:cs typeface="Lucida Sans Unicode" charset="0"/>
              </a:rPr>
              <a:t>: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5FC827DE-BFFF-46C4-AA5D-331AD75C6B8D}" type="slidenum">
              <a:rPr lang="en-US" smtClean="0"/>
              <a:t>16</a:t>
            </a:fld>
            <a:endParaRPr lang="en-US"/>
          </a:p>
        </p:txBody>
      </p:sp>
      <p:sp>
        <p:nvSpPr>
          <p:cNvPr id="8194" name="Rectangle 2"/>
          <p:cNvSpPr>
            <a:spLocks noGrp="1" noChangeArrowheads="1"/>
          </p:cNvSpPr>
          <p:nvPr>
            <p:ph sz="quarter" idx="1"/>
          </p:nvPr>
        </p:nvSpPr>
        <p:spPr>
          <a:xfrm>
            <a:off x="609600" y="1981200"/>
            <a:ext cx="8077200" cy="4114800"/>
          </a:xfrm>
          <a:ln/>
        </p:spPr>
        <p:txBody>
          <a:bodyPr lIns="90000" tIns="46800" rIns="90000" bIns="46800" anchor="t">
            <a:normAutofit lnSpcReduction="10000"/>
          </a:bodyPr>
          <a:lstStyle/>
          <a:p>
            <a:pPr>
              <a:buClr>
                <a:srgbClr val="FFFFFF"/>
              </a:buClr>
              <a:buFont typeface="Wingdings" pitchFamily="2" charset="2"/>
              <a:buChar char="v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800" dirty="0" err="1"/>
              <a:t>Penjualan</a:t>
            </a:r>
            <a:endParaRPr lang="en-GB" sz="2800" dirty="0"/>
          </a:p>
          <a:p>
            <a:pPr>
              <a:buClr>
                <a:srgbClr val="FFFFFF"/>
              </a:buClr>
              <a:buFont typeface="Wingdings" pitchFamily="2" charset="2"/>
              <a:buChar char="v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800" dirty="0" err="1"/>
              <a:t>Potongan</a:t>
            </a:r>
            <a:r>
              <a:rPr lang="en-GB" sz="2800" dirty="0"/>
              <a:t> </a:t>
            </a:r>
            <a:r>
              <a:rPr lang="en-GB" sz="2800" dirty="0" err="1"/>
              <a:t>tunai</a:t>
            </a:r>
            <a:r>
              <a:rPr lang="en-GB" sz="2800" dirty="0"/>
              <a:t> </a:t>
            </a:r>
            <a:r>
              <a:rPr lang="en-GB" sz="2800" dirty="0" err="1"/>
              <a:t>penjualan</a:t>
            </a:r>
            <a:r>
              <a:rPr lang="en-GB" sz="2800" dirty="0"/>
              <a:t> (</a:t>
            </a:r>
            <a:r>
              <a:rPr lang="en-GB" sz="2800" dirty="0" err="1"/>
              <a:t>potongan</a:t>
            </a:r>
            <a:r>
              <a:rPr lang="en-GB" sz="2800" dirty="0"/>
              <a:t> </a:t>
            </a:r>
            <a:r>
              <a:rPr lang="en-GB" sz="2800" dirty="0" err="1"/>
              <a:t>penjualan</a:t>
            </a:r>
            <a:r>
              <a:rPr lang="en-GB" sz="2800" dirty="0"/>
              <a:t>)</a:t>
            </a:r>
            <a:r>
              <a:rPr lang="ar-SA" sz="2800" dirty="0">
                <a:cs typeface="Arial" charset="0"/>
              </a:rPr>
              <a:t>‏</a:t>
            </a:r>
            <a:endParaRPr lang="en-GB" sz="2800" dirty="0"/>
          </a:p>
          <a:p>
            <a:pPr>
              <a:buClr>
                <a:srgbClr val="FFFFFF"/>
              </a:buClr>
              <a:buFont typeface="Wingdings" pitchFamily="2" charset="2"/>
              <a:buChar char="v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800" dirty="0" err="1"/>
              <a:t>Kembalian</a:t>
            </a:r>
            <a:r>
              <a:rPr lang="en-GB" sz="2800" dirty="0"/>
              <a:t> </a:t>
            </a:r>
            <a:r>
              <a:rPr lang="en-GB" sz="2800" dirty="0" err="1"/>
              <a:t>dan</a:t>
            </a:r>
            <a:r>
              <a:rPr lang="en-GB" sz="2800" dirty="0"/>
              <a:t> </a:t>
            </a:r>
            <a:r>
              <a:rPr lang="en-GB" sz="2800" dirty="0" err="1"/>
              <a:t>keringanan</a:t>
            </a:r>
            <a:r>
              <a:rPr lang="en-GB" sz="2800" dirty="0"/>
              <a:t> </a:t>
            </a:r>
            <a:r>
              <a:rPr lang="en-GB" sz="2800" dirty="0" err="1"/>
              <a:t>harga</a:t>
            </a:r>
            <a:r>
              <a:rPr lang="en-GB" sz="2800" dirty="0"/>
              <a:t> </a:t>
            </a:r>
            <a:r>
              <a:rPr lang="en-GB" sz="2800" dirty="0" err="1"/>
              <a:t>jual</a:t>
            </a:r>
            <a:endParaRPr lang="en-GB" sz="2800" dirty="0"/>
          </a:p>
          <a:p>
            <a:pPr>
              <a:buClr>
                <a:srgbClr val="FFFFFF"/>
              </a:buClr>
              <a:buFont typeface="Wingdings" pitchFamily="2" charset="2"/>
              <a:buChar char="v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800" dirty="0"/>
              <a:t>Kos </a:t>
            </a:r>
            <a:r>
              <a:rPr lang="en-GB" sz="2800" dirty="0" err="1"/>
              <a:t>barang</a:t>
            </a:r>
            <a:r>
              <a:rPr lang="en-GB" sz="2800" dirty="0"/>
              <a:t> </a:t>
            </a:r>
            <a:r>
              <a:rPr lang="en-GB" sz="2800" dirty="0" err="1"/>
              <a:t>terjual</a:t>
            </a:r>
            <a:endParaRPr lang="en-GB" sz="2800" dirty="0"/>
          </a:p>
          <a:p>
            <a:pPr>
              <a:buClr>
                <a:srgbClr val="FFFFFF"/>
              </a:buClr>
              <a:buFont typeface="Wingdings" pitchFamily="2" charset="2"/>
              <a:buChar char="v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800" dirty="0" err="1"/>
              <a:t>Pembelian</a:t>
            </a:r>
            <a:endParaRPr lang="en-GB" sz="2800" dirty="0"/>
          </a:p>
          <a:p>
            <a:pPr>
              <a:buClr>
                <a:srgbClr val="FFFFFF"/>
              </a:buClr>
              <a:buFont typeface="Wingdings" pitchFamily="2" charset="2"/>
              <a:buChar char="v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800" dirty="0" err="1"/>
              <a:t>Potongan</a:t>
            </a:r>
            <a:r>
              <a:rPr lang="en-GB" sz="2800" dirty="0"/>
              <a:t> </a:t>
            </a:r>
            <a:r>
              <a:rPr lang="en-GB" sz="2800" dirty="0" err="1"/>
              <a:t>tunai</a:t>
            </a:r>
            <a:r>
              <a:rPr lang="en-GB" sz="2800" dirty="0"/>
              <a:t> </a:t>
            </a:r>
            <a:r>
              <a:rPr lang="en-GB" sz="2800" dirty="0" err="1"/>
              <a:t>pembelian</a:t>
            </a:r>
            <a:r>
              <a:rPr lang="en-GB" sz="2800" dirty="0"/>
              <a:t> (</a:t>
            </a:r>
            <a:r>
              <a:rPr lang="en-GB" sz="2800" dirty="0" err="1"/>
              <a:t>potongan</a:t>
            </a:r>
            <a:r>
              <a:rPr lang="en-GB" sz="2800" dirty="0"/>
              <a:t> </a:t>
            </a:r>
            <a:r>
              <a:rPr lang="en-GB" sz="2800" dirty="0" err="1"/>
              <a:t>pembelian</a:t>
            </a:r>
            <a:r>
              <a:rPr lang="en-GB" sz="2800" dirty="0"/>
              <a:t>)</a:t>
            </a:r>
            <a:r>
              <a:rPr lang="ar-SA" sz="2800" dirty="0">
                <a:cs typeface="Arial" charset="0"/>
              </a:rPr>
              <a:t>‏</a:t>
            </a:r>
            <a:endParaRPr lang="en-GB" sz="2800" dirty="0"/>
          </a:p>
          <a:p>
            <a:pPr>
              <a:buClr>
                <a:srgbClr val="FFFFFF"/>
              </a:buClr>
              <a:buFont typeface="Wingdings" pitchFamily="2" charset="2"/>
              <a:buChar char="v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800" dirty="0"/>
              <a:t>Kos </a:t>
            </a:r>
            <a:r>
              <a:rPr lang="en-GB" sz="2800" dirty="0" err="1"/>
              <a:t>pengangkutan</a:t>
            </a:r>
            <a:r>
              <a:rPr lang="en-GB" sz="2800" dirty="0"/>
              <a:t> </a:t>
            </a:r>
            <a:r>
              <a:rPr lang="en-GB" sz="2800" dirty="0" err="1"/>
              <a:t>pembelian</a:t>
            </a:r>
            <a:endParaRPr lang="en-GB" sz="2800" dirty="0"/>
          </a:p>
          <a:p>
            <a:pPr>
              <a:buClr>
                <a:srgbClr val="FFFFFF"/>
              </a:buClr>
              <a:buFont typeface="Wingdings" pitchFamily="2" charset="2"/>
              <a:buChar char="v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800" dirty="0" err="1"/>
              <a:t>Sediaan</a:t>
            </a:r>
            <a:r>
              <a:rPr lang="en-GB" sz="2800" dirty="0"/>
              <a:t> </a:t>
            </a:r>
            <a:r>
              <a:rPr lang="en-GB" sz="2800" dirty="0" err="1"/>
              <a:t>barang</a:t>
            </a:r>
            <a:r>
              <a:rPr lang="en-GB" sz="2800" dirty="0"/>
              <a:t> </a:t>
            </a:r>
            <a:r>
              <a:rPr lang="en-GB" sz="2800" dirty="0" err="1"/>
              <a:t>dagangan</a:t>
            </a:r>
            <a:endParaRPr lang="en-GB" sz="28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Semester 2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2650117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Text Box 1"/>
          <p:cNvSpPr txBox="1">
            <a:spLocks noChangeArrowheads="1"/>
          </p:cNvSpPr>
          <p:nvPr/>
        </p:nvSpPr>
        <p:spPr bwMode="auto">
          <a:xfrm>
            <a:off x="902007" y="1524000"/>
            <a:ext cx="7566025" cy="2532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5pPr>
            <a:lvl6pPr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6pPr>
            <a:lvl7pPr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7pPr>
            <a:lvl8pPr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8pPr>
            <a:lvl9pPr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9pPr>
          </a:lstStyle>
          <a:p>
            <a:pPr>
              <a:lnSpc>
                <a:spcPct val="100000"/>
              </a:lnSpc>
              <a:buClr>
                <a:srgbClr val="FFFFFF"/>
              </a:buClr>
            </a:pPr>
            <a:r>
              <a:rPr lang="en-GB" sz="2800" dirty="0" err="1">
                <a:solidFill>
                  <a:schemeClr val="tx1"/>
                </a:solidFill>
              </a:rPr>
              <a:t>Mengolah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bahan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baku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menjadi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barang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jadi</a:t>
            </a:r>
            <a:r>
              <a:rPr lang="en-GB" sz="2800" dirty="0">
                <a:solidFill>
                  <a:schemeClr val="tx1"/>
                </a:solidFill>
              </a:rPr>
              <a:t> yang</a:t>
            </a:r>
          </a:p>
          <a:p>
            <a:pPr>
              <a:lnSpc>
                <a:spcPct val="100000"/>
              </a:lnSpc>
              <a:buClr>
                <a:srgbClr val="FFFFFF"/>
              </a:buClr>
            </a:pPr>
            <a:r>
              <a:rPr lang="en-GB" sz="2800" dirty="0" err="1">
                <a:solidFill>
                  <a:schemeClr val="tx1"/>
                </a:solidFill>
              </a:rPr>
              <a:t>sifatnya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sangat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berbeda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dengan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bahan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baku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aslinya</a:t>
            </a:r>
            <a:r>
              <a:rPr lang="en-GB" sz="2800" dirty="0">
                <a:solidFill>
                  <a:schemeClr val="tx1"/>
                </a:solidFill>
              </a:rPr>
              <a:t>.</a:t>
            </a:r>
          </a:p>
          <a:p>
            <a:pPr>
              <a:lnSpc>
                <a:spcPct val="100000"/>
              </a:lnSpc>
              <a:buClr>
                <a:srgbClr val="FFFFFF"/>
              </a:buClr>
            </a:pPr>
            <a:endParaRPr lang="en-GB" sz="1000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  <a:buClr>
                <a:srgbClr val="FFFFFF"/>
              </a:buClr>
            </a:pPr>
            <a:r>
              <a:rPr lang="en-GB" sz="2800" dirty="0" err="1">
                <a:solidFill>
                  <a:schemeClr val="tx1"/>
                </a:solidFill>
              </a:rPr>
              <a:t>Pengolahan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dilaksanakan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dalam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pabrik</a:t>
            </a:r>
            <a:r>
              <a:rPr lang="en-GB" sz="2800" dirty="0">
                <a:solidFill>
                  <a:schemeClr val="tx1"/>
                </a:solidFill>
              </a:rPr>
              <a:t>.</a:t>
            </a:r>
          </a:p>
          <a:p>
            <a:pPr>
              <a:lnSpc>
                <a:spcPct val="100000"/>
              </a:lnSpc>
              <a:buClr>
                <a:srgbClr val="66CCFF"/>
              </a:buClr>
            </a:pPr>
            <a:endParaRPr lang="en-GB" sz="1000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  <a:buClr>
                <a:srgbClr val="FFFFFF"/>
              </a:buClr>
            </a:pPr>
            <a:r>
              <a:rPr lang="en-GB" sz="2800" dirty="0" err="1">
                <a:solidFill>
                  <a:schemeClr val="tx1"/>
                </a:solidFill>
              </a:rPr>
              <a:t>Adanya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laporan</a:t>
            </a:r>
            <a:r>
              <a:rPr lang="en-GB" sz="2800" dirty="0">
                <a:solidFill>
                  <a:schemeClr val="tx1"/>
                </a:solidFill>
              </a:rPr>
              <a:t> internal yang </a:t>
            </a:r>
            <a:r>
              <a:rPr lang="en-GB" sz="2800" dirty="0" err="1">
                <a:solidFill>
                  <a:schemeClr val="tx1"/>
                </a:solidFill>
              </a:rPr>
              <a:t>disebut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laporan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 smtClean="0">
                <a:solidFill>
                  <a:schemeClr val="tx1"/>
                </a:solidFill>
              </a:rPr>
              <a:t>biaya</a:t>
            </a:r>
            <a:endParaRPr lang="en-GB" sz="2800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  <a:buClr>
                <a:srgbClr val="66CCFF"/>
              </a:buClr>
            </a:pPr>
            <a:r>
              <a:rPr lang="en-GB" sz="2800" dirty="0" err="1">
                <a:solidFill>
                  <a:schemeClr val="tx1"/>
                </a:solidFill>
              </a:rPr>
              <a:t>barang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manufakturan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i="1" dirty="0">
                <a:solidFill>
                  <a:schemeClr val="tx1"/>
                </a:solidFill>
              </a:rPr>
              <a:t>(cost of goods manufactured).</a:t>
            </a:r>
          </a:p>
        </p:txBody>
      </p:sp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685800" y="381000"/>
            <a:ext cx="77724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/>
          <a:p>
            <a:pPr algn="ctr">
              <a:lnSpc>
                <a:spcPct val="100000"/>
              </a:lnSpc>
              <a:buClr>
                <a:srgbClr val="FFCC99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3600" b="1" dirty="0" err="1">
                <a:ea typeface="Lucida Sans Unicode" charset="0"/>
                <a:cs typeface="Lucida Sans Unicode" charset="0"/>
              </a:rPr>
              <a:t>Karakteristik</a:t>
            </a:r>
            <a:r>
              <a:rPr lang="en-GB" sz="3600" b="1" dirty="0">
                <a:ea typeface="Lucida Sans Unicode" charset="0"/>
                <a:cs typeface="Lucida Sans Unicode" charset="0"/>
              </a:rPr>
              <a:t> Perusahaan </a:t>
            </a:r>
            <a:r>
              <a:rPr lang="en-GB" sz="3600" b="1" dirty="0" err="1">
                <a:ea typeface="Lucida Sans Unicode" charset="0"/>
                <a:cs typeface="Lucida Sans Unicode" charset="0"/>
              </a:rPr>
              <a:t>Pemanufakturan</a:t>
            </a:r>
            <a:endParaRPr lang="en-GB" sz="3600" b="1" dirty="0">
              <a:ea typeface="Lucida Sans Unicode" charset="0"/>
              <a:cs typeface="Lucida Sans Unicode" charset="0"/>
            </a:endParaRP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838200" y="4191000"/>
            <a:ext cx="35052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/>
          <a:p>
            <a:pPr>
              <a:lnSpc>
                <a:spcPct val="100000"/>
              </a:lnSpc>
              <a:buClr>
                <a:srgbClr val="00CC99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800" dirty="0" err="1">
                <a:ea typeface="Lucida Sans Unicode" charset="0"/>
                <a:cs typeface="Lucida Sans Unicode" charset="0"/>
              </a:rPr>
              <a:t>Tiga</a:t>
            </a:r>
            <a:r>
              <a:rPr lang="en-GB" sz="2800" dirty="0">
                <a:ea typeface="Lucida Sans Unicode" charset="0"/>
                <a:cs typeface="Lucida Sans Unicode" charset="0"/>
              </a:rPr>
              <a:t> </a:t>
            </a:r>
            <a:r>
              <a:rPr lang="en-GB" sz="2800" dirty="0" err="1">
                <a:ea typeface="Lucida Sans Unicode" charset="0"/>
                <a:cs typeface="Lucida Sans Unicode" charset="0"/>
              </a:rPr>
              <a:t>kegiatan</a:t>
            </a:r>
            <a:r>
              <a:rPr lang="en-GB" sz="2800" dirty="0">
                <a:ea typeface="Lucida Sans Unicode" charset="0"/>
                <a:cs typeface="Lucida Sans Unicode" charset="0"/>
              </a:rPr>
              <a:t> </a:t>
            </a:r>
            <a:r>
              <a:rPr lang="en-GB" sz="2800" dirty="0" err="1">
                <a:ea typeface="Lucida Sans Unicode" charset="0"/>
                <a:cs typeface="Lucida Sans Unicode" charset="0"/>
              </a:rPr>
              <a:t>utama</a:t>
            </a:r>
            <a:r>
              <a:rPr lang="en-GB" sz="2800" dirty="0">
                <a:ea typeface="Lucida Sans Unicode" charset="0"/>
                <a:cs typeface="Lucida Sans Unicode" charset="0"/>
              </a:rPr>
              <a:t>:</a:t>
            </a:r>
          </a:p>
        </p:txBody>
      </p:sp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4419600" y="4305300"/>
            <a:ext cx="3810000" cy="148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/>
          <a:p>
            <a:pPr marL="341313" indent="-341313">
              <a:lnSpc>
                <a:spcPct val="100000"/>
              </a:lnSpc>
              <a:spcBef>
                <a:spcPts val="600"/>
              </a:spcBef>
              <a:buClr>
                <a:srgbClr val="FFFFFF"/>
              </a:buClr>
              <a:buFont typeface="Times New Roman" pitchFamily="16" charset="0"/>
              <a:buChar char="•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</a:pPr>
            <a:r>
              <a:rPr lang="en-GB" sz="2800" dirty="0" err="1">
                <a:ea typeface="Lucida Sans Unicode" charset="0"/>
                <a:cs typeface="Lucida Sans Unicode" charset="0"/>
              </a:rPr>
              <a:t>Produksi</a:t>
            </a:r>
            <a:endParaRPr lang="en-GB" sz="2800" dirty="0">
              <a:ea typeface="Lucida Sans Unicode" charset="0"/>
              <a:cs typeface="Lucida Sans Unicode" charset="0"/>
            </a:endParaRPr>
          </a:p>
          <a:p>
            <a:pPr marL="341313" indent="-341313">
              <a:lnSpc>
                <a:spcPct val="100000"/>
              </a:lnSpc>
              <a:spcBef>
                <a:spcPts val="600"/>
              </a:spcBef>
              <a:buClr>
                <a:srgbClr val="FFFFFF"/>
              </a:buClr>
              <a:buFont typeface="Times New Roman" pitchFamily="16" charset="0"/>
              <a:buChar char="•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</a:pPr>
            <a:r>
              <a:rPr lang="en-GB" sz="2800" dirty="0" err="1">
                <a:ea typeface="Lucida Sans Unicode" charset="0"/>
                <a:cs typeface="Lucida Sans Unicode" charset="0"/>
              </a:rPr>
              <a:t>Pemasaran</a:t>
            </a:r>
            <a:endParaRPr lang="en-GB" sz="2800" dirty="0">
              <a:ea typeface="Lucida Sans Unicode" charset="0"/>
              <a:cs typeface="Lucida Sans Unicode" charset="0"/>
            </a:endParaRPr>
          </a:p>
          <a:p>
            <a:pPr marL="341313" indent="-341313">
              <a:lnSpc>
                <a:spcPct val="100000"/>
              </a:lnSpc>
              <a:spcBef>
                <a:spcPts val="600"/>
              </a:spcBef>
              <a:buClr>
                <a:srgbClr val="FFFFFF"/>
              </a:buClr>
              <a:buFont typeface="Times New Roman" pitchFamily="16" charset="0"/>
              <a:buChar char="•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</a:pPr>
            <a:r>
              <a:rPr lang="en-GB" sz="2800" dirty="0" err="1">
                <a:ea typeface="Lucida Sans Unicode" charset="0"/>
                <a:cs typeface="Lucida Sans Unicode" charset="0"/>
              </a:rPr>
              <a:t>Administratif</a:t>
            </a:r>
            <a:endParaRPr lang="en-GB" sz="2800" dirty="0">
              <a:ea typeface="Lucida Sans Unicode" charset="0"/>
              <a:cs typeface="Lucida Sans Unicode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C827DE-BFFF-46C4-AA5D-331AD75C6B8D}" type="slidenum">
              <a:rPr lang="en-US" smtClean="0"/>
              <a:t>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Semester 2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3610696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AutoShape 1"/>
          <p:cNvSpPr>
            <a:spLocks noChangeArrowheads="1"/>
          </p:cNvSpPr>
          <p:nvPr/>
        </p:nvSpPr>
        <p:spPr bwMode="auto">
          <a:xfrm>
            <a:off x="6934200" y="2895600"/>
            <a:ext cx="1905000" cy="1981200"/>
          </a:xfrm>
          <a:prstGeom prst="roundRect">
            <a:avLst>
              <a:gd name="adj" fmla="val 5167"/>
            </a:avLst>
          </a:prstGeom>
          <a:solidFill>
            <a:srgbClr val="006666"/>
          </a:solidFill>
          <a:ln w="9360">
            <a:solidFill>
              <a:srgbClr val="CCCC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6146" name="Group 2"/>
          <p:cNvGrpSpPr>
            <a:grpSpLocks/>
          </p:cNvGrpSpPr>
          <p:nvPr/>
        </p:nvGrpSpPr>
        <p:grpSpPr bwMode="auto">
          <a:xfrm>
            <a:off x="685800" y="990600"/>
            <a:ext cx="5942013" cy="4951413"/>
            <a:chOff x="432" y="624"/>
            <a:chExt cx="3743" cy="3119"/>
          </a:xfrm>
        </p:grpSpPr>
        <p:sp>
          <p:nvSpPr>
            <p:cNvPr id="6147" name="Rectangle 3"/>
            <p:cNvSpPr>
              <a:spLocks noChangeArrowheads="1"/>
            </p:cNvSpPr>
            <p:nvPr/>
          </p:nvSpPr>
          <p:spPr bwMode="auto">
            <a:xfrm>
              <a:off x="2304" y="624"/>
              <a:ext cx="1872" cy="3120"/>
            </a:xfrm>
            <a:prstGeom prst="rect">
              <a:avLst/>
            </a:prstGeom>
            <a:solidFill>
              <a:srgbClr val="000066"/>
            </a:solidFill>
            <a:ln w="28440">
              <a:solidFill>
                <a:srgbClr val="FF996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48" name="Rectangle 4"/>
            <p:cNvSpPr>
              <a:spLocks noChangeArrowheads="1"/>
            </p:cNvSpPr>
            <p:nvPr/>
          </p:nvSpPr>
          <p:spPr bwMode="auto">
            <a:xfrm>
              <a:off x="432" y="1344"/>
              <a:ext cx="1872" cy="2400"/>
            </a:xfrm>
            <a:prstGeom prst="rect">
              <a:avLst/>
            </a:prstGeom>
            <a:solidFill>
              <a:srgbClr val="000066"/>
            </a:solidFill>
            <a:ln w="28440">
              <a:solidFill>
                <a:srgbClr val="FF996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49" name="Line 5"/>
            <p:cNvSpPr>
              <a:spLocks noChangeShapeType="1"/>
            </p:cNvSpPr>
            <p:nvPr/>
          </p:nvSpPr>
          <p:spPr bwMode="auto">
            <a:xfrm>
              <a:off x="2304" y="1344"/>
              <a:ext cx="1" cy="2400"/>
            </a:xfrm>
            <a:prstGeom prst="line">
              <a:avLst/>
            </a:prstGeom>
            <a:noFill/>
            <a:ln w="38160">
              <a:solidFill>
                <a:srgbClr val="000066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150" name="Rectangle 6"/>
          <p:cNvSpPr>
            <a:spLocks noChangeArrowheads="1"/>
          </p:cNvSpPr>
          <p:nvPr/>
        </p:nvSpPr>
        <p:spPr bwMode="auto">
          <a:xfrm>
            <a:off x="381000" y="381000"/>
            <a:ext cx="64008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/>
          <a:p>
            <a:pPr>
              <a:lnSpc>
                <a:spcPct val="100000"/>
              </a:lnSpc>
              <a:buClr>
                <a:srgbClr val="FFCC99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800" dirty="0" err="1">
                <a:ea typeface="Lucida Sans Unicode" charset="0"/>
                <a:cs typeface="Lucida Sans Unicode" charset="0"/>
              </a:rPr>
              <a:t>Karakteristik</a:t>
            </a:r>
            <a:r>
              <a:rPr lang="en-GB" sz="2800" dirty="0">
                <a:ea typeface="Lucida Sans Unicode" charset="0"/>
                <a:cs typeface="Lucida Sans Unicode" charset="0"/>
              </a:rPr>
              <a:t> </a:t>
            </a:r>
            <a:r>
              <a:rPr lang="en-GB" sz="2800" dirty="0" err="1">
                <a:ea typeface="Lucida Sans Unicode" charset="0"/>
                <a:cs typeface="Lucida Sans Unicode" charset="0"/>
              </a:rPr>
              <a:t>Operasi</a:t>
            </a:r>
            <a:endParaRPr lang="en-GB" sz="2800" dirty="0">
              <a:ea typeface="Lucida Sans Unicode" charset="0"/>
              <a:cs typeface="Lucida Sans Unicode" charset="0"/>
            </a:endParaRPr>
          </a:p>
        </p:txBody>
      </p:sp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0900" y="990600"/>
            <a:ext cx="1306513" cy="766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6152" name="Picture 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143000"/>
            <a:ext cx="1665288" cy="550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6153" name="Picture 9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1522413"/>
            <a:ext cx="2286000" cy="134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6154" name="Picture 10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3352800"/>
            <a:ext cx="2057400" cy="727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6155" name="Picture 11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4572000"/>
            <a:ext cx="1905000" cy="976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156" name="Line 12"/>
          <p:cNvSpPr>
            <a:spLocks noChangeShapeType="1"/>
          </p:cNvSpPr>
          <p:nvPr/>
        </p:nvSpPr>
        <p:spPr bwMode="auto">
          <a:xfrm>
            <a:off x="2057400" y="1600200"/>
            <a:ext cx="1588" cy="1295400"/>
          </a:xfrm>
          <a:prstGeom prst="line">
            <a:avLst/>
          </a:prstGeom>
          <a:noFill/>
          <a:ln w="28440">
            <a:solidFill>
              <a:srgbClr val="00CC99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57" name="Text Box 13"/>
          <p:cNvSpPr txBox="1">
            <a:spLocks noChangeArrowheads="1"/>
          </p:cNvSpPr>
          <p:nvPr/>
        </p:nvSpPr>
        <p:spPr bwMode="auto">
          <a:xfrm>
            <a:off x="4265613" y="1228725"/>
            <a:ext cx="126047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5pPr>
            <a:lvl6pPr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6pPr>
            <a:lvl7pPr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7pPr>
            <a:lvl8pPr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8pPr>
            <a:lvl9pPr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9pPr>
          </a:lstStyle>
          <a:p>
            <a:pPr algn="ctr">
              <a:lnSpc>
                <a:spcPct val="100000"/>
              </a:lnSpc>
              <a:buClr>
                <a:srgbClr val="FFFFFF"/>
              </a:buClr>
              <a:buFont typeface="Arial" charset="0"/>
              <a:buNone/>
            </a:pPr>
            <a:r>
              <a:rPr lang="en-GB" sz="1200">
                <a:solidFill>
                  <a:srgbClr val="FFFFFF"/>
                </a:solidFill>
                <a:latin typeface="Arial" charset="0"/>
              </a:rPr>
              <a:t>Gudang Barang</a:t>
            </a:r>
          </a:p>
        </p:txBody>
      </p:sp>
      <p:sp>
        <p:nvSpPr>
          <p:cNvPr id="6158" name="Text Box 14"/>
          <p:cNvSpPr txBox="1">
            <a:spLocks noChangeArrowheads="1"/>
          </p:cNvSpPr>
          <p:nvPr/>
        </p:nvSpPr>
        <p:spPr bwMode="auto">
          <a:xfrm>
            <a:off x="4291013" y="4114800"/>
            <a:ext cx="138112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5pPr>
            <a:lvl6pPr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6pPr>
            <a:lvl7pPr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7pPr>
            <a:lvl8pPr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8pPr>
            <a:lvl9pPr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9pPr>
          </a:lstStyle>
          <a:p>
            <a:pPr algn="ctr">
              <a:lnSpc>
                <a:spcPct val="100000"/>
              </a:lnSpc>
              <a:buClr>
                <a:srgbClr val="FFFFFF"/>
              </a:buClr>
              <a:buFont typeface="Arial" charset="0"/>
              <a:buNone/>
            </a:pPr>
            <a:r>
              <a:rPr lang="en-GB" sz="1200">
                <a:solidFill>
                  <a:srgbClr val="FFFFFF"/>
                </a:solidFill>
                <a:latin typeface="Arial" charset="0"/>
              </a:rPr>
              <a:t>Bagian Penjualan</a:t>
            </a:r>
          </a:p>
        </p:txBody>
      </p:sp>
      <p:sp>
        <p:nvSpPr>
          <p:cNvPr id="6159" name="Text Box 15"/>
          <p:cNvSpPr txBox="1">
            <a:spLocks noChangeArrowheads="1"/>
          </p:cNvSpPr>
          <p:nvPr/>
        </p:nvSpPr>
        <p:spPr bwMode="auto">
          <a:xfrm>
            <a:off x="3967163" y="5562600"/>
            <a:ext cx="203517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5pPr>
            <a:lvl6pPr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6pPr>
            <a:lvl7pPr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7pPr>
            <a:lvl8pPr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8pPr>
            <a:lvl9pPr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9pPr>
          </a:lstStyle>
          <a:p>
            <a:pPr algn="ctr">
              <a:lnSpc>
                <a:spcPct val="100000"/>
              </a:lnSpc>
              <a:buClr>
                <a:srgbClr val="FFFFFF"/>
              </a:buClr>
              <a:buFont typeface="Arial" charset="0"/>
              <a:buNone/>
            </a:pPr>
            <a:r>
              <a:rPr lang="en-GB" sz="1200">
                <a:solidFill>
                  <a:srgbClr val="FFFFFF"/>
                </a:solidFill>
                <a:latin typeface="Arial" charset="0"/>
              </a:rPr>
              <a:t>Bagian Administratif/Umum</a:t>
            </a:r>
          </a:p>
        </p:txBody>
      </p:sp>
      <p:sp>
        <p:nvSpPr>
          <p:cNvPr id="6160" name="Text Box 16"/>
          <p:cNvSpPr txBox="1">
            <a:spLocks noChangeArrowheads="1"/>
          </p:cNvSpPr>
          <p:nvPr/>
        </p:nvSpPr>
        <p:spPr bwMode="auto">
          <a:xfrm>
            <a:off x="7248525" y="2997200"/>
            <a:ext cx="1520824" cy="3099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5pPr>
            <a:lvl6pPr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6pPr>
            <a:lvl7pPr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7pPr>
            <a:lvl8pPr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8pPr>
            <a:lvl9pPr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9pPr>
          </a:lstStyle>
          <a:p>
            <a:pPr>
              <a:lnSpc>
                <a:spcPct val="100000"/>
              </a:lnSpc>
              <a:buClr>
                <a:srgbClr val="66CCFF"/>
              </a:buClr>
              <a:buFont typeface="Arial Narrow" pitchFamily="32" charset="0"/>
              <a:buNone/>
            </a:pPr>
            <a:r>
              <a:rPr lang="en-GB" sz="1400" b="1" dirty="0">
                <a:solidFill>
                  <a:srgbClr val="66CCFF"/>
                </a:solidFill>
                <a:latin typeface="Arial Narrow" pitchFamily="32" charset="0"/>
              </a:rPr>
              <a:t>Kos </a:t>
            </a:r>
            <a:r>
              <a:rPr lang="en-GB" sz="1400" b="1" dirty="0" err="1">
                <a:solidFill>
                  <a:srgbClr val="66CCFF"/>
                </a:solidFill>
                <a:latin typeface="Arial Narrow" pitchFamily="32" charset="0"/>
              </a:rPr>
              <a:t>barang</a:t>
            </a:r>
            <a:r>
              <a:rPr lang="en-GB" sz="1400" b="1" dirty="0">
                <a:solidFill>
                  <a:srgbClr val="66CCFF"/>
                </a:solidFill>
                <a:latin typeface="Arial Narrow" pitchFamily="32" charset="0"/>
              </a:rPr>
              <a:t> </a:t>
            </a:r>
            <a:r>
              <a:rPr lang="en-GB" sz="1400" b="1" dirty="0" err="1">
                <a:solidFill>
                  <a:srgbClr val="66CCFF"/>
                </a:solidFill>
                <a:latin typeface="Arial Narrow" pitchFamily="32" charset="0"/>
              </a:rPr>
              <a:t>terjual</a:t>
            </a:r>
            <a:endParaRPr lang="en-GB" sz="1400" b="1" dirty="0">
              <a:solidFill>
                <a:srgbClr val="66CCFF"/>
              </a:solidFill>
              <a:latin typeface="Arial Narrow" pitchFamily="32" charset="0"/>
            </a:endParaRPr>
          </a:p>
        </p:txBody>
      </p:sp>
      <p:sp>
        <p:nvSpPr>
          <p:cNvPr id="6161" name="Text Box 17"/>
          <p:cNvSpPr txBox="1">
            <a:spLocks noChangeArrowheads="1"/>
          </p:cNvSpPr>
          <p:nvPr/>
        </p:nvSpPr>
        <p:spPr bwMode="auto">
          <a:xfrm>
            <a:off x="7157733" y="2590800"/>
            <a:ext cx="1476984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5pPr>
            <a:lvl6pPr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6pPr>
            <a:lvl7pPr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7pPr>
            <a:lvl8pPr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8pPr>
            <a:lvl9pPr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9pPr>
          </a:lstStyle>
          <a:p>
            <a:pPr algn="ctr">
              <a:lnSpc>
                <a:spcPct val="100000"/>
              </a:lnSpc>
              <a:buClr>
                <a:srgbClr val="FFFFFF"/>
              </a:buClr>
              <a:buFont typeface="Arial" charset="0"/>
              <a:buNone/>
            </a:pPr>
            <a:r>
              <a:rPr lang="en-GB" sz="1200">
                <a:solidFill>
                  <a:schemeClr val="tx1"/>
                </a:solidFill>
                <a:latin typeface="Arial" charset="0"/>
              </a:rPr>
              <a:t>Statemen laba-rugi</a:t>
            </a:r>
          </a:p>
        </p:txBody>
      </p:sp>
      <p:grpSp>
        <p:nvGrpSpPr>
          <p:cNvPr id="6162" name="Group 18"/>
          <p:cNvGrpSpPr>
            <a:grpSpLocks/>
          </p:cNvGrpSpPr>
          <p:nvPr/>
        </p:nvGrpSpPr>
        <p:grpSpPr bwMode="auto">
          <a:xfrm>
            <a:off x="6134100" y="1524000"/>
            <a:ext cx="1293813" cy="912813"/>
            <a:chOff x="3864" y="960"/>
            <a:chExt cx="815" cy="575"/>
          </a:xfrm>
        </p:grpSpPr>
        <p:sp>
          <p:nvSpPr>
            <p:cNvPr id="6163" name="Line 19"/>
            <p:cNvSpPr>
              <a:spLocks noChangeShapeType="1"/>
            </p:cNvSpPr>
            <p:nvPr/>
          </p:nvSpPr>
          <p:spPr bwMode="auto">
            <a:xfrm>
              <a:off x="3864" y="1536"/>
              <a:ext cx="427" cy="1"/>
            </a:xfrm>
            <a:prstGeom prst="line">
              <a:avLst/>
            </a:prstGeom>
            <a:noFill/>
            <a:ln w="28440">
              <a:solidFill>
                <a:srgbClr val="00CC99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64" name="Line 20"/>
            <p:cNvSpPr>
              <a:spLocks noChangeShapeType="1"/>
            </p:cNvSpPr>
            <p:nvPr/>
          </p:nvSpPr>
          <p:spPr bwMode="auto">
            <a:xfrm flipV="1">
              <a:off x="4291" y="959"/>
              <a:ext cx="1" cy="578"/>
            </a:xfrm>
            <a:prstGeom prst="line">
              <a:avLst/>
            </a:prstGeom>
            <a:noFill/>
            <a:ln w="28440">
              <a:solidFill>
                <a:srgbClr val="00CC99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65" name="Line 21"/>
            <p:cNvSpPr>
              <a:spLocks noChangeShapeType="1"/>
            </p:cNvSpPr>
            <p:nvPr/>
          </p:nvSpPr>
          <p:spPr bwMode="auto">
            <a:xfrm>
              <a:off x="4291" y="960"/>
              <a:ext cx="389" cy="1"/>
            </a:xfrm>
            <a:prstGeom prst="line">
              <a:avLst/>
            </a:prstGeom>
            <a:noFill/>
            <a:ln w="28440">
              <a:solidFill>
                <a:srgbClr val="00CC99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166" name="Line 22"/>
          <p:cNvSpPr>
            <a:spLocks noChangeShapeType="1"/>
          </p:cNvSpPr>
          <p:nvPr/>
        </p:nvSpPr>
        <p:spPr bwMode="auto">
          <a:xfrm flipH="1">
            <a:off x="3503613" y="3124200"/>
            <a:ext cx="460375" cy="1588"/>
          </a:xfrm>
          <a:prstGeom prst="line">
            <a:avLst/>
          </a:prstGeom>
          <a:noFill/>
          <a:ln w="9360">
            <a:solidFill>
              <a:srgbClr val="FFFF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67" name="Rectangle 23"/>
          <p:cNvSpPr>
            <a:spLocks noChangeArrowheads="1"/>
          </p:cNvSpPr>
          <p:nvPr/>
        </p:nvSpPr>
        <p:spPr bwMode="auto">
          <a:xfrm>
            <a:off x="4572000" y="3495675"/>
            <a:ext cx="1143000" cy="152400"/>
          </a:xfrm>
          <a:prstGeom prst="rect">
            <a:avLst/>
          </a:prstGeom>
          <a:solidFill>
            <a:srgbClr val="FFFFFF"/>
          </a:solidFill>
          <a:ln w="9360">
            <a:solidFill>
              <a:srgbClr val="FFFF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68" name="Text Box 24"/>
          <p:cNvSpPr txBox="1">
            <a:spLocks noChangeArrowheads="1"/>
          </p:cNvSpPr>
          <p:nvPr/>
        </p:nvSpPr>
        <p:spPr bwMode="auto">
          <a:xfrm>
            <a:off x="4735513" y="3429000"/>
            <a:ext cx="777875" cy="24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5pPr>
            <a:lvl6pPr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6pPr>
            <a:lvl7pPr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7pPr>
            <a:lvl8pPr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8pPr>
            <a:lvl9pPr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9pPr>
          </a:lstStyle>
          <a:p>
            <a:pPr>
              <a:lnSpc>
                <a:spcPct val="100000"/>
              </a:lnSpc>
              <a:buClr>
                <a:srgbClr val="CC0000"/>
              </a:buClr>
              <a:buFont typeface="Arial" charset="0"/>
              <a:buNone/>
            </a:pPr>
            <a:r>
              <a:rPr lang="en-GB" sz="1000" b="1" i="1">
                <a:solidFill>
                  <a:srgbClr val="CC0000"/>
                </a:solidFill>
                <a:latin typeface="Arial" charset="0"/>
              </a:rPr>
              <a:t>Penjualan</a:t>
            </a:r>
          </a:p>
        </p:txBody>
      </p:sp>
      <p:sp>
        <p:nvSpPr>
          <p:cNvPr id="6169" name="Text Box 25"/>
          <p:cNvSpPr txBox="1">
            <a:spLocks noChangeArrowheads="1"/>
          </p:cNvSpPr>
          <p:nvPr/>
        </p:nvSpPr>
        <p:spPr bwMode="auto">
          <a:xfrm>
            <a:off x="7248525" y="3571875"/>
            <a:ext cx="1328738" cy="3099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5pPr>
            <a:lvl6pPr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6pPr>
            <a:lvl7pPr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7pPr>
            <a:lvl8pPr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8pPr>
            <a:lvl9pPr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9pPr>
          </a:lstStyle>
          <a:p>
            <a:pPr>
              <a:lnSpc>
                <a:spcPct val="100000"/>
              </a:lnSpc>
              <a:buClr>
                <a:srgbClr val="66CCFF"/>
              </a:buClr>
              <a:buFont typeface="Arial Narrow" pitchFamily="32" charset="0"/>
              <a:buNone/>
            </a:pPr>
            <a:r>
              <a:rPr lang="en-GB" sz="1400" b="1" dirty="0" err="1">
                <a:solidFill>
                  <a:srgbClr val="66CCFF"/>
                </a:solidFill>
                <a:latin typeface="Arial Narrow" pitchFamily="32" charset="0"/>
              </a:rPr>
              <a:t>Biaya</a:t>
            </a:r>
            <a:r>
              <a:rPr lang="en-GB" sz="1400" b="1" dirty="0">
                <a:solidFill>
                  <a:srgbClr val="66CCFF"/>
                </a:solidFill>
                <a:latin typeface="Arial Narrow" pitchFamily="32" charset="0"/>
              </a:rPr>
              <a:t> </a:t>
            </a:r>
            <a:r>
              <a:rPr lang="en-GB" sz="1400" b="1" dirty="0" err="1">
                <a:solidFill>
                  <a:srgbClr val="66CCFF"/>
                </a:solidFill>
                <a:latin typeface="Arial Narrow" pitchFamily="32" charset="0"/>
              </a:rPr>
              <a:t>penjualan</a:t>
            </a:r>
            <a:endParaRPr lang="en-GB" sz="1400" b="1" dirty="0">
              <a:solidFill>
                <a:srgbClr val="66CCFF"/>
              </a:solidFill>
              <a:latin typeface="Arial Narrow" pitchFamily="32" charset="0"/>
            </a:endParaRPr>
          </a:p>
        </p:txBody>
      </p:sp>
      <p:sp>
        <p:nvSpPr>
          <p:cNvPr id="6170" name="Text Box 26"/>
          <p:cNvSpPr txBox="1">
            <a:spLocks noChangeArrowheads="1"/>
          </p:cNvSpPr>
          <p:nvPr/>
        </p:nvSpPr>
        <p:spPr bwMode="auto">
          <a:xfrm>
            <a:off x="7239000" y="4457701"/>
            <a:ext cx="1557338" cy="3099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5pPr>
            <a:lvl6pPr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6pPr>
            <a:lvl7pPr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7pPr>
            <a:lvl8pPr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8pPr>
            <a:lvl9pPr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9pPr>
          </a:lstStyle>
          <a:p>
            <a:pPr>
              <a:lnSpc>
                <a:spcPct val="100000"/>
              </a:lnSpc>
              <a:buClr>
                <a:srgbClr val="66CCFF"/>
              </a:buClr>
              <a:buFont typeface="Arial Narrow" pitchFamily="32" charset="0"/>
              <a:buNone/>
            </a:pPr>
            <a:r>
              <a:rPr lang="en-GB" sz="1400" b="1" dirty="0" err="1">
                <a:solidFill>
                  <a:srgbClr val="66CCFF"/>
                </a:solidFill>
                <a:latin typeface="Arial Narrow" pitchFamily="32" charset="0"/>
              </a:rPr>
              <a:t>Biaya</a:t>
            </a:r>
            <a:r>
              <a:rPr lang="en-GB" sz="1400" b="1" dirty="0">
                <a:solidFill>
                  <a:srgbClr val="66CCFF"/>
                </a:solidFill>
                <a:latin typeface="Arial Narrow" pitchFamily="32" charset="0"/>
              </a:rPr>
              <a:t> </a:t>
            </a:r>
            <a:r>
              <a:rPr lang="en-GB" sz="1400" b="1" dirty="0" err="1">
                <a:solidFill>
                  <a:srgbClr val="66CCFF"/>
                </a:solidFill>
                <a:latin typeface="Arial Narrow" pitchFamily="32" charset="0"/>
              </a:rPr>
              <a:t>administratif</a:t>
            </a:r>
            <a:endParaRPr lang="en-GB" sz="1400" b="1" dirty="0">
              <a:solidFill>
                <a:srgbClr val="66CCFF"/>
              </a:solidFill>
              <a:latin typeface="Arial Narrow" pitchFamily="32" charset="0"/>
            </a:endParaRPr>
          </a:p>
        </p:txBody>
      </p:sp>
      <p:sp>
        <p:nvSpPr>
          <p:cNvPr id="6171" name="Text Box 27"/>
          <p:cNvSpPr txBox="1">
            <a:spLocks noChangeArrowheads="1"/>
          </p:cNvSpPr>
          <p:nvPr/>
        </p:nvSpPr>
        <p:spPr bwMode="auto">
          <a:xfrm>
            <a:off x="2054225" y="1752600"/>
            <a:ext cx="1073150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5pPr>
            <a:lvl6pPr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6pPr>
            <a:lvl7pPr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7pPr>
            <a:lvl8pPr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8pPr>
            <a:lvl9pPr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9pPr>
          </a:lstStyle>
          <a:p>
            <a:pPr>
              <a:lnSpc>
                <a:spcPct val="100000"/>
              </a:lnSpc>
              <a:buClr>
                <a:srgbClr val="66CCFF"/>
              </a:buClr>
              <a:buFont typeface="Arial Narrow" pitchFamily="32" charset="0"/>
              <a:buNone/>
            </a:pPr>
            <a:r>
              <a:rPr lang="en-GB" sz="1400" b="1">
                <a:solidFill>
                  <a:srgbClr val="66CCFF"/>
                </a:solidFill>
                <a:latin typeface="Arial Narrow" pitchFamily="32" charset="0"/>
              </a:rPr>
              <a:t>Pembelian</a:t>
            </a:r>
          </a:p>
        </p:txBody>
      </p:sp>
      <p:grpSp>
        <p:nvGrpSpPr>
          <p:cNvPr id="6172" name="Group 28"/>
          <p:cNvGrpSpPr>
            <a:grpSpLocks/>
          </p:cNvGrpSpPr>
          <p:nvPr/>
        </p:nvGrpSpPr>
        <p:grpSpPr bwMode="auto">
          <a:xfrm>
            <a:off x="1066800" y="4038600"/>
            <a:ext cx="2044700" cy="1479550"/>
            <a:chOff x="672" y="2544"/>
            <a:chExt cx="1288" cy="932"/>
          </a:xfrm>
        </p:grpSpPr>
        <p:pic>
          <p:nvPicPr>
            <p:cNvPr id="6173" name="Picture 29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8" y="2544"/>
              <a:ext cx="1049" cy="7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6174" name="Picture 30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2" y="2592"/>
              <a:ext cx="1289" cy="8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</p:grpSp>
      <p:sp>
        <p:nvSpPr>
          <p:cNvPr id="6175" name="Text Box 31"/>
          <p:cNvSpPr txBox="1">
            <a:spLocks noChangeArrowheads="1"/>
          </p:cNvSpPr>
          <p:nvPr/>
        </p:nvSpPr>
        <p:spPr bwMode="auto">
          <a:xfrm>
            <a:off x="1752600" y="5562600"/>
            <a:ext cx="614363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5pPr>
            <a:lvl6pPr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6pPr>
            <a:lvl7pPr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7pPr>
            <a:lvl8pPr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8pPr>
            <a:lvl9pPr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9pPr>
          </a:lstStyle>
          <a:p>
            <a:pPr algn="ctr">
              <a:lnSpc>
                <a:spcPct val="100000"/>
              </a:lnSpc>
              <a:buClr>
                <a:srgbClr val="FFFFFF"/>
              </a:buClr>
              <a:buFont typeface="Arial" charset="0"/>
              <a:buNone/>
            </a:pPr>
            <a:r>
              <a:rPr lang="en-GB" sz="1200">
                <a:solidFill>
                  <a:srgbClr val="FFFFFF"/>
                </a:solidFill>
                <a:latin typeface="Arial" charset="0"/>
              </a:rPr>
              <a:t>Pabrik</a:t>
            </a:r>
          </a:p>
        </p:txBody>
      </p:sp>
      <p:grpSp>
        <p:nvGrpSpPr>
          <p:cNvPr id="6176" name="Group 32"/>
          <p:cNvGrpSpPr>
            <a:grpSpLocks/>
          </p:cNvGrpSpPr>
          <p:nvPr/>
        </p:nvGrpSpPr>
        <p:grpSpPr bwMode="auto">
          <a:xfrm>
            <a:off x="1143000" y="2895600"/>
            <a:ext cx="1827213" cy="704850"/>
            <a:chOff x="720" y="1824"/>
            <a:chExt cx="1151" cy="444"/>
          </a:xfrm>
        </p:grpSpPr>
        <p:sp>
          <p:nvSpPr>
            <p:cNvPr id="6177" name="Freeform 33"/>
            <p:cNvSpPr>
              <a:spLocks noChangeArrowheads="1"/>
            </p:cNvSpPr>
            <p:nvPr/>
          </p:nvSpPr>
          <p:spPr bwMode="auto">
            <a:xfrm>
              <a:off x="720" y="2108"/>
              <a:ext cx="181" cy="61"/>
            </a:xfrm>
            <a:custGeom>
              <a:avLst/>
              <a:gdLst>
                <a:gd name="T0" fmla="*/ 609 w 620"/>
                <a:gd name="T1" fmla="*/ 0 h 295"/>
                <a:gd name="T2" fmla="*/ 620 w 620"/>
                <a:gd name="T3" fmla="*/ 0 h 295"/>
                <a:gd name="T4" fmla="*/ 620 w 620"/>
                <a:gd name="T5" fmla="*/ 295 h 295"/>
                <a:gd name="T6" fmla="*/ 609 w 620"/>
                <a:gd name="T7" fmla="*/ 285 h 295"/>
                <a:gd name="T8" fmla="*/ 594 w 620"/>
                <a:gd name="T9" fmla="*/ 295 h 295"/>
                <a:gd name="T10" fmla="*/ 14 w 620"/>
                <a:gd name="T11" fmla="*/ 295 h 295"/>
                <a:gd name="T12" fmla="*/ 14 w 620"/>
                <a:gd name="T13" fmla="*/ 27 h 295"/>
                <a:gd name="T14" fmla="*/ 0 w 620"/>
                <a:gd name="T15" fmla="*/ 27 h 295"/>
                <a:gd name="T16" fmla="*/ 609 w 620"/>
                <a:gd name="T17" fmla="*/ 0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20" h="295">
                  <a:moveTo>
                    <a:pt x="609" y="0"/>
                  </a:moveTo>
                  <a:lnTo>
                    <a:pt x="620" y="0"/>
                  </a:lnTo>
                  <a:lnTo>
                    <a:pt x="620" y="295"/>
                  </a:lnTo>
                  <a:lnTo>
                    <a:pt x="609" y="285"/>
                  </a:lnTo>
                  <a:lnTo>
                    <a:pt x="594" y="295"/>
                  </a:lnTo>
                  <a:lnTo>
                    <a:pt x="14" y="295"/>
                  </a:lnTo>
                  <a:lnTo>
                    <a:pt x="14" y="27"/>
                  </a:lnTo>
                  <a:lnTo>
                    <a:pt x="0" y="27"/>
                  </a:lnTo>
                  <a:lnTo>
                    <a:pt x="609" y="0"/>
                  </a:lnTo>
                  <a:close/>
                </a:path>
              </a:pathLst>
            </a:custGeom>
            <a:solidFill>
              <a:srgbClr val="8A0707"/>
            </a:solidFill>
            <a:ln w="144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78" name="Freeform 34"/>
            <p:cNvSpPr>
              <a:spLocks noChangeArrowheads="1"/>
            </p:cNvSpPr>
            <p:nvPr/>
          </p:nvSpPr>
          <p:spPr bwMode="auto">
            <a:xfrm>
              <a:off x="750" y="2157"/>
              <a:ext cx="190" cy="100"/>
            </a:xfrm>
            <a:custGeom>
              <a:avLst/>
              <a:gdLst>
                <a:gd name="T0" fmla="*/ 646 w 648"/>
                <a:gd name="T1" fmla="*/ 477 h 477"/>
                <a:gd name="T2" fmla="*/ 0 w 648"/>
                <a:gd name="T3" fmla="*/ 477 h 477"/>
                <a:gd name="T4" fmla="*/ 0 w 648"/>
                <a:gd name="T5" fmla="*/ 0 h 477"/>
                <a:gd name="T6" fmla="*/ 648 w 648"/>
                <a:gd name="T7" fmla="*/ 0 h 477"/>
                <a:gd name="T8" fmla="*/ 646 w 648"/>
                <a:gd name="T9" fmla="*/ 477 h 4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8" h="477">
                  <a:moveTo>
                    <a:pt x="646" y="477"/>
                  </a:moveTo>
                  <a:lnTo>
                    <a:pt x="0" y="477"/>
                  </a:lnTo>
                  <a:lnTo>
                    <a:pt x="0" y="0"/>
                  </a:lnTo>
                  <a:lnTo>
                    <a:pt x="648" y="0"/>
                  </a:lnTo>
                  <a:lnTo>
                    <a:pt x="646" y="477"/>
                  </a:lnTo>
                  <a:close/>
                </a:path>
              </a:pathLst>
            </a:custGeom>
            <a:solidFill>
              <a:srgbClr val="B2B2B2"/>
            </a:solidFill>
            <a:ln w="144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79" name="Freeform 35"/>
            <p:cNvSpPr>
              <a:spLocks noChangeArrowheads="1"/>
            </p:cNvSpPr>
            <p:nvPr/>
          </p:nvSpPr>
          <p:spPr bwMode="auto">
            <a:xfrm>
              <a:off x="862" y="1837"/>
              <a:ext cx="812" cy="429"/>
            </a:xfrm>
            <a:custGeom>
              <a:avLst/>
              <a:gdLst>
                <a:gd name="T0" fmla="*/ 137 w 2776"/>
                <a:gd name="T1" fmla="*/ 2060 h 2060"/>
                <a:gd name="T2" fmla="*/ 139 w 2776"/>
                <a:gd name="T3" fmla="*/ 992 h 2060"/>
                <a:gd name="T4" fmla="*/ 124 w 2776"/>
                <a:gd name="T5" fmla="*/ 973 h 2060"/>
                <a:gd name="T6" fmla="*/ 70 w 2776"/>
                <a:gd name="T7" fmla="*/ 963 h 2060"/>
                <a:gd name="T8" fmla="*/ 0 w 2776"/>
                <a:gd name="T9" fmla="*/ 1000 h 2060"/>
                <a:gd name="T10" fmla="*/ 346 w 2776"/>
                <a:gd name="T11" fmla="*/ 287 h 2060"/>
                <a:gd name="T12" fmla="*/ 1091 w 2776"/>
                <a:gd name="T13" fmla="*/ 0 h 2060"/>
                <a:gd name="T14" fmla="*/ 2432 w 2776"/>
                <a:gd name="T15" fmla="*/ 323 h 2060"/>
                <a:gd name="T16" fmla="*/ 2776 w 2776"/>
                <a:gd name="T17" fmla="*/ 868 h 2060"/>
                <a:gd name="T18" fmla="*/ 2776 w 2776"/>
                <a:gd name="T19" fmla="*/ 2060 h 2060"/>
                <a:gd name="T20" fmla="*/ 137 w 2776"/>
                <a:gd name="T21" fmla="*/ 2060 h 20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776" h="2060">
                  <a:moveTo>
                    <a:pt x="137" y="2060"/>
                  </a:moveTo>
                  <a:lnTo>
                    <a:pt x="139" y="992"/>
                  </a:lnTo>
                  <a:lnTo>
                    <a:pt x="124" y="973"/>
                  </a:lnTo>
                  <a:lnTo>
                    <a:pt x="70" y="963"/>
                  </a:lnTo>
                  <a:lnTo>
                    <a:pt x="0" y="1000"/>
                  </a:lnTo>
                  <a:lnTo>
                    <a:pt x="346" y="287"/>
                  </a:lnTo>
                  <a:lnTo>
                    <a:pt x="1091" y="0"/>
                  </a:lnTo>
                  <a:lnTo>
                    <a:pt x="2432" y="323"/>
                  </a:lnTo>
                  <a:lnTo>
                    <a:pt x="2776" y="868"/>
                  </a:lnTo>
                  <a:lnTo>
                    <a:pt x="2776" y="2060"/>
                  </a:lnTo>
                  <a:lnTo>
                    <a:pt x="137" y="2060"/>
                  </a:lnTo>
                  <a:close/>
                </a:path>
              </a:pathLst>
            </a:custGeom>
            <a:solidFill>
              <a:srgbClr val="B2B2B2"/>
            </a:solidFill>
            <a:ln w="144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80" name="Freeform 36"/>
            <p:cNvSpPr>
              <a:spLocks noChangeArrowheads="1"/>
            </p:cNvSpPr>
            <p:nvPr/>
          </p:nvSpPr>
          <p:spPr bwMode="auto">
            <a:xfrm>
              <a:off x="845" y="1832"/>
              <a:ext cx="832" cy="217"/>
            </a:xfrm>
            <a:custGeom>
              <a:avLst/>
              <a:gdLst>
                <a:gd name="T0" fmla="*/ 97 w 2844"/>
                <a:gd name="T1" fmla="*/ 1030 h 1039"/>
                <a:gd name="T2" fmla="*/ 428 w 2844"/>
                <a:gd name="T3" fmla="*/ 333 h 1039"/>
                <a:gd name="T4" fmla="*/ 1133 w 2844"/>
                <a:gd name="T5" fmla="*/ 66 h 1039"/>
                <a:gd name="T6" fmla="*/ 2430 w 2844"/>
                <a:gd name="T7" fmla="*/ 380 h 1039"/>
                <a:gd name="T8" fmla="*/ 2762 w 2844"/>
                <a:gd name="T9" fmla="*/ 897 h 1039"/>
                <a:gd name="T10" fmla="*/ 2844 w 2844"/>
                <a:gd name="T11" fmla="*/ 878 h 1039"/>
                <a:gd name="T12" fmla="*/ 2485 w 2844"/>
                <a:gd name="T13" fmla="*/ 333 h 1039"/>
                <a:gd name="T14" fmla="*/ 1133 w 2844"/>
                <a:gd name="T15" fmla="*/ 0 h 1039"/>
                <a:gd name="T16" fmla="*/ 359 w 2844"/>
                <a:gd name="T17" fmla="*/ 295 h 1039"/>
                <a:gd name="T18" fmla="*/ 0 w 2844"/>
                <a:gd name="T19" fmla="*/ 1039 h 1039"/>
                <a:gd name="T20" fmla="*/ 97 w 2844"/>
                <a:gd name="T21" fmla="*/ 1030 h 10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844" h="1039">
                  <a:moveTo>
                    <a:pt x="97" y="1030"/>
                  </a:moveTo>
                  <a:lnTo>
                    <a:pt x="428" y="333"/>
                  </a:lnTo>
                  <a:lnTo>
                    <a:pt x="1133" y="66"/>
                  </a:lnTo>
                  <a:lnTo>
                    <a:pt x="2430" y="380"/>
                  </a:lnTo>
                  <a:lnTo>
                    <a:pt x="2762" y="897"/>
                  </a:lnTo>
                  <a:lnTo>
                    <a:pt x="2844" y="878"/>
                  </a:lnTo>
                  <a:lnTo>
                    <a:pt x="2485" y="333"/>
                  </a:lnTo>
                  <a:lnTo>
                    <a:pt x="1133" y="0"/>
                  </a:lnTo>
                  <a:lnTo>
                    <a:pt x="359" y="295"/>
                  </a:lnTo>
                  <a:lnTo>
                    <a:pt x="0" y="1039"/>
                  </a:lnTo>
                  <a:lnTo>
                    <a:pt x="97" y="1030"/>
                  </a:lnTo>
                  <a:close/>
                </a:path>
              </a:pathLst>
            </a:custGeom>
            <a:solidFill>
              <a:srgbClr val="8A0707"/>
            </a:solidFill>
            <a:ln w="144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81" name="Rectangle 37"/>
            <p:cNvSpPr>
              <a:spLocks noChangeArrowheads="1"/>
            </p:cNvSpPr>
            <p:nvPr/>
          </p:nvSpPr>
          <p:spPr bwMode="auto">
            <a:xfrm>
              <a:off x="1143" y="2142"/>
              <a:ext cx="283" cy="126"/>
            </a:xfrm>
            <a:prstGeom prst="rect">
              <a:avLst/>
            </a:prstGeom>
            <a:solidFill>
              <a:srgbClr val="8A0707"/>
            </a:solidFill>
            <a:ln w="144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82" name="Rectangle 38"/>
            <p:cNvSpPr>
              <a:spLocks noChangeArrowheads="1"/>
            </p:cNvSpPr>
            <p:nvPr/>
          </p:nvSpPr>
          <p:spPr bwMode="auto">
            <a:xfrm>
              <a:off x="1212" y="1955"/>
              <a:ext cx="129" cy="95"/>
            </a:xfrm>
            <a:prstGeom prst="rect">
              <a:avLst/>
            </a:prstGeom>
            <a:solidFill>
              <a:srgbClr val="8A0707"/>
            </a:solidFill>
            <a:ln w="144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83" name="Rectangle 39"/>
            <p:cNvSpPr>
              <a:spLocks noChangeArrowheads="1"/>
            </p:cNvSpPr>
            <p:nvPr/>
          </p:nvSpPr>
          <p:spPr bwMode="auto">
            <a:xfrm>
              <a:off x="990" y="2156"/>
              <a:ext cx="58" cy="66"/>
            </a:xfrm>
            <a:prstGeom prst="rect">
              <a:avLst/>
            </a:prstGeom>
            <a:solidFill>
              <a:srgbClr val="8A0707"/>
            </a:solidFill>
            <a:ln w="144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84" name="Rectangle 40"/>
            <p:cNvSpPr>
              <a:spLocks noChangeArrowheads="1"/>
            </p:cNvSpPr>
            <p:nvPr/>
          </p:nvSpPr>
          <p:spPr bwMode="auto">
            <a:xfrm>
              <a:off x="1477" y="2155"/>
              <a:ext cx="57" cy="66"/>
            </a:xfrm>
            <a:prstGeom prst="rect">
              <a:avLst/>
            </a:prstGeom>
            <a:solidFill>
              <a:srgbClr val="8A0707"/>
            </a:solidFill>
            <a:ln w="144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85" name="Rectangle 41"/>
            <p:cNvSpPr>
              <a:spLocks noChangeArrowheads="1"/>
            </p:cNvSpPr>
            <p:nvPr/>
          </p:nvSpPr>
          <p:spPr bwMode="auto">
            <a:xfrm>
              <a:off x="1562" y="2155"/>
              <a:ext cx="57" cy="66"/>
            </a:xfrm>
            <a:prstGeom prst="rect">
              <a:avLst/>
            </a:prstGeom>
            <a:solidFill>
              <a:srgbClr val="8A0707"/>
            </a:solidFill>
            <a:ln w="144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86" name="Rectangle 42"/>
            <p:cNvSpPr>
              <a:spLocks noChangeArrowheads="1"/>
            </p:cNvSpPr>
            <p:nvPr/>
          </p:nvSpPr>
          <p:spPr bwMode="auto">
            <a:xfrm>
              <a:off x="777" y="2191"/>
              <a:ext cx="121" cy="28"/>
            </a:xfrm>
            <a:prstGeom prst="rect">
              <a:avLst/>
            </a:prstGeom>
            <a:solidFill>
              <a:srgbClr val="8A0707"/>
            </a:solidFill>
            <a:ln w="144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87" name="Rectangle 43"/>
            <p:cNvSpPr>
              <a:spLocks noChangeArrowheads="1"/>
            </p:cNvSpPr>
            <p:nvPr/>
          </p:nvSpPr>
          <p:spPr bwMode="auto">
            <a:xfrm>
              <a:off x="1664" y="1870"/>
              <a:ext cx="177" cy="36"/>
            </a:xfrm>
            <a:prstGeom prst="rect">
              <a:avLst/>
            </a:prstGeom>
            <a:solidFill>
              <a:srgbClr val="000000"/>
            </a:solidFill>
            <a:ln w="144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88" name="Freeform 44"/>
            <p:cNvSpPr>
              <a:spLocks noChangeArrowheads="1"/>
            </p:cNvSpPr>
            <p:nvPr/>
          </p:nvSpPr>
          <p:spPr bwMode="auto">
            <a:xfrm>
              <a:off x="1633" y="1824"/>
              <a:ext cx="239" cy="50"/>
            </a:xfrm>
            <a:custGeom>
              <a:avLst/>
              <a:gdLst>
                <a:gd name="T0" fmla="*/ 0 w 815"/>
                <a:gd name="T1" fmla="*/ 237 h 237"/>
                <a:gd name="T2" fmla="*/ 815 w 815"/>
                <a:gd name="T3" fmla="*/ 237 h 237"/>
                <a:gd name="T4" fmla="*/ 401 w 815"/>
                <a:gd name="T5" fmla="*/ 0 h 237"/>
                <a:gd name="T6" fmla="*/ 0 w 815"/>
                <a:gd name="T7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15" h="237">
                  <a:moveTo>
                    <a:pt x="0" y="237"/>
                  </a:moveTo>
                  <a:lnTo>
                    <a:pt x="815" y="237"/>
                  </a:lnTo>
                  <a:lnTo>
                    <a:pt x="401" y="0"/>
                  </a:lnTo>
                  <a:lnTo>
                    <a:pt x="0" y="237"/>
                  </a:lnTo>
                  <a:close/>
                </a:path>
              </a:pathLst>
            </a:custGeom>
            <a:solidFill>
              <a:srgbClr val="8A0707"/>
            </a:solidFill>
            <a:ln w="144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89" name="Rectangle 45"/>
            <p:cNvSpPr>
              <a:spLocks noChangeArrowheads="1"/>
            </p:cNvSpPr>
            <p:nvPr/>
          </p:nvSpPr>
          <p:spPr bwMode="auto">
            <a:xfrm>
              <a:off x="1663" y="1871"/>
              <a:ext cx="1" cy="1"/>
            </a:xfrm>
            <a:prstGeom prst="rect">
              <a:avLst/>
            </a:prstGeom>
            <a:solidFill>
              <a:srgbClr val="000000"/>
            </a:solidFill>
            <a:ln w="144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90" name="Rectangle 46"/>
            <p:cNvSpPr>
              <a:spLocks noChangeArrowheads="1"/>
            </p:cNvSpPr>
            <p:nvPr/>
          </p:nvSpPr>
          <p:spPr bwMode="auto">
            <a:xfrm>
              <a:off x="1666" y="1875"/>
              <a:ext cx="1" cy="1"/>
            </a:xfrm>
            <a:prstGeom prst="rect">
              <a:avLst/>
            </a:prstGeom>
            <a:solidFill>
              <a:srgbClr val="000000"/>
            </a:solidFill>
            <a:ln w="144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91" name="Rectangle 47"/>
            <p:cNvSpPr>
              <a:spLocks noChangeArrowheads="1"/>
            </p:cNvSpPr>
            <p:nvPr/>
          </p:nvSpPr>
          <p:spPr bwMode="auto">
            <a:xfrm>
              <a:off x="1664" y="1888"/>
              <a:ext cx="177" cy="381"/>
            </a:xfrm>
            <a:prstGeom prst="rect">
              <a:avLst/>
            </a:prstGeom>
            <a:solidFill>
              <a:srgbClr val="B2B2B2"/>
            </a:solidFill>
            <a:ln w="144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6192" name="Text Box 48"/>
          <p:cNvSpPr txBox="1">
            <a:spLocks noChangeArrowheads="1"/>
          </p:cNvSpPr>
          <p:nvPr/>
        </p:nvSpPr>
        <p:spPr bwMode="auto">
          <a:xfrm>
            <a:off x="835025" y="2438400"/>
            <a:ext cx="982663" cy="458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5pPr>
            <a:lvl6pPr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6pPr>
            <a:lvl7pPr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7pPr>
            <a:lvl8pPr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8pPr>
            <a:lvl9pPr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9pPr>
          </a:lstStyle>
          <a:p>
            <a:pPr algn="ctr">
              <a:lnSpc>
                <a:spcPct val="100000"/>
              </a:lnSpc>
              <a:buClr>
                <a:srgbClr val="FFFFFF"/>
              </a:buClr>
              <a:buFont typeface="Arial" charset="0"/>
              <a:buNone/>
            </a:pPr>
            <a:r>
              <a:rPr lang="en-GB" sz="1200">
                <a:solidFill>
                  <a:srgbClr val="FFFFFF"/>
                </a:solidFill>
                <a:latin typeface="Arial" charset="0"/>
              </a:rPr>
              <a:t>Gudang</a:t>
            </a:r>
          </a:p>
          <a:p>
            <a:pPr algn="ctr">
              <a:lnSpc>
                <a:spcPct val="100000"/>
              </a:lnSpc>
              <a:buClr>
                <a:srgbClr val="FFFFFF"/>
              </a:buClr>
              <a:buFont typeface="Arial" charset="0"/>
              <a:buNone/>
            </a:pPr>
            <a:r>
              <a:rPr lang="en-GB" sz="1200">
                <a:solidFill>
                  <a:srgbClr val="FFFFFF"/>
                </a:solidFill>
                <a:latin typeface="Arial" charset="0"/>
              </a:rPr>
              <a:t>bahan baku</a:t>
            </a:r>
          </a:p>
        </p:txBody>
      </p:sp>
      <p:grpSp>
        <p:nvGrpSpPr>
          <p:cNvPr id="6193" name="Group 49"/>
          <p:cNvGrpSpPr>
            <a:grpSpLocks/>
          </p:cNvGrpSpPr>
          <p:nvPr/>
        </p:nvGrpSpPr>
        <p:grpSpPr bwMode="auto">
          <a:xfrm>
            <a:off x="838200" y="3505200"/>
            <a:ext cx="303213" cy="1903413"/>
            <a:chOff x="528" y="2208"/>
            <a:chExt cx="191" cy="1199"/>
          </a:xfrm>
        </p:grpSpPr>
        <p:sp>
          <p:nvSpPr>
            <p:cNvPr id="6194" name="Line 50"/>
            <p:cNvSpPr>
              <a:spLocks noChangeShapeType="1"/>
            </p:cNvSpPr>
            <p:nvPr/>
          </p:nvSpPr>
          <p:spPr bwMode="auto">
            <a:xfrm flipH="1">
              <a:off x="527" y="2208"/>
              <a:ext cx="194" cy="1"/>
            </a:xfrm>
            <a:prstGeom prst="line">
              <a:avLst/>
            </a:prstGeom>
            <a:noFill/>
            <a:ln w="28440">
              <a:solidFill>
                <a:srgbClr val="00CC99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95" name="Line 51"/>
            <p:cNvSpPr>
              <a:spLocks noChangeShapeType="1"/>
            </p:cNvSpPr>
            <p:nvPr/>
          </p:nvSpPr>
          <p:spPr bwMode="auto">
            <a:xfrm>
              <a:off x="528" y="2208"/>
              <a:ext cx="1" cy="1200"/>
            </a:xfrm>
            <a:prstGeom prst="line">
              <a:avLst/>
            </a:prstGeom>
            <a:noFill/>
            <a:ln w="28440">
              <a:solidFill>
                <a:srgbClr val="00CC99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96" name="Line 52"/>
            <p:cNvSpPr>
              <a:spLocks noChangeShapeType="1"/>
            </p:cNvSpPr>
            <p:nvPr/>
          </p:nvSpPr>
          <p:spPr bwMode="auto">
            <a:xfrm>
              <a:off x="528" y="3408"/>
              <a:ext cx="144" cy="1"/>
            </a:xfrm>
            <a:prstGeom prst="line">
              <a:avLst/>
            </a:prstGeom>
            <a:noFill/>
            <a:ln w="28440">
              <a:solidFill>
                <a:srgbClr val="00CC99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197" name="Line 53"/>
          <p:cNvSpPr>
            <a:spLocks noChangeShapeType="1"/>
          </p:cNvSpPr>
          <p:nvPr/>
        </p:nvSpPr>
        <p:spPr bwMode="auto">
          <a:xfrm flipH="1">
            <a:off x="2894013" y="5410200"/>
            <a:ext cx="612775" cy="1588"/>
          </a:xfrm>
          <a:prstGeom prst="line">
            <a:avLst/>
          </a:prstGeom>
          <a:noFill/>
          <a:ln w="28440">
            <a:solidFill>
              <a:srgbClr val="00CC9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98" name="Line 54"/>
          <p:cNvSpPr>
            <a:spLocks noChangeShapeType="1"/>
          </p:cNvSpPr>
          <p:nvPr/>
        </p:nvSpPr>
        <p:spPr bwMode="auto">
          <a:xfrm>
            <a:off x="3505200" y="2438400"/>
            <a:ext cx="1588" cy="2971800"/>
          </a:xfrm>
          <a:prstGeom prst="line">
            <a:avLst/>
          </a:prstGeom>
          <a:noFill/>
          <a:ln w="28440">
            <a:solidFill>
              <a:srgbClr val="00CC9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99" name="Line 55"/>
          <p:cNvSpPr>
            <a:spLocks noChangeShapeType="1"/>
          </p:cNvSpPr>
          <p:nvPr/>
        </p:nvSpPr>
        <p:spPr bwMode="auto">
          <a:xfrm>
            <a:off x="3505200" y="2438400"/>
            <a:ext cx="419100" cy="1588"/>
          </a:xfrm>
          <a:prstGeom prst="line">
            <a:avLst/>
          </a:prstGeom>
          <a:noFill/>
          <a:ln w="28440">
            <a:solidFill>
              <a:srgbClr val="00CC99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00" name="Text Box 56"/>
          <p:cNvSpPr txBox="1">
            <a:spLocks noChangeArrowheads="1"/>
          </p:cNvSpPr>
          <p:nvPr/>
        </p:nvSpPr>
        <p:spPr bwMode="auto">
          <a:xfrm>
            <a:off x="3829050" y="2971800"/>
            <a:ext cx="1152525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5pPr>
            <a:lvl6pPr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6pPr>
            <a:lvl7pPr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7pPr>
            <a:lvl8pPr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8pPr>
            <a:lvl9pPr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9pPr>
          </a:lstStyle>
          <a:p>
            <a:pPr>
              <a:lnSpc>
                <a:spcPct val="100000"/>
              </a:lnSpc>
              <a:buClr>
                <a:srgbClr val="66CCFF"/>
              </a:buClr>
              <a:buFont typeface="Arial Narrow" pitchFamily="32" charset="0"/>
              <a:buNone/>
            </a:pPr>
            <a:r>
              <a:rPr lang="en-GB" sz="1400" b="1">
                <a:solidFill>
                  <a:srgbClr val="66CCFF"/>
                </a:solidFill>
                <a:latin typeface="Arial Narrow" pitchFamily="32" charset="0"/>
              </a:rPr>
              <a:t>Barang jadi</a:t>
            </a:r>
          </a:p>
        </p:txBody>
      </p:sp>
      <p:sp>
        <p:nvSpPr>
          <p:cNvPr id="6201" name="Line 57"/>
          <p:cNvSpPr>
            <a:spLocks noChangeShapeType="1"/>
          </p:cNvSpPr>
          <p:nvPr/>
        </p:nvSpPr>
        <p:spPr bwMode="auto">
          <a:xfrm>
            <a:off x="6400800" y="3124200"/>
            <a:ext cx="838200" cy="1588"/>
          </a:xfrm>
          <a:prstGeom prst="line">
            <a:avLst/>
          </a:prstGeom>
          <a:noFill/>
          <a:ln w="9360">
            <a:solidFill>
              <a:srgbClr val="FFFF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02" name="Line 58"/>
          <p:cNvSpPr>
            <a:spLocks noChangeShapeType="1"/>
          </p:cNvSpPr>
          <p:nvPr/>
        </p:nvSpPr>
        <p:spPr bwMode="auto">
          <a:xfrm flipV="1">
            <a:off x="6400800" y="2436813"/>
            <a:ext cx="1588" cy="688975"/>
          </a:xfrm>
          <a:prstGeom prst="line">
            <a:avLst/>
          </a:prstGeom>
          <a:noFill/>
          <a:ln w="9360">
            <a:solidFill>
              <a:srgbClr val="FFFF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03" name="Line 59"/>
          <p:cNvSpPr>
            <a:spLocks noChangeShapeType="1"/>
          </p:cNvSpPr>
          <p:nvPr/>
        </p:nvSpPr>
        <p:spPr bwMode="auto">
          <a:xfrm>
            <a:off x="6019800" y="3657600"/>
            <a:ext cx="1219200" cy="1588"/>
          </a:xfrm>
          <a:prstGeom prst="line">
            <a:avLst/>
          </a:prstGeom>
          <a:noFill/>
          <a:ln w="9360">
            <a:solidFill>
              <a:srgbClr val="FFFF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04" name="Line 60"/>
          <p:cNvSpPr>
            <a:spLocks noChangeShapeType="1"/>
          </p:cNvSpPr>
          <p:nvPr/>
        </p:nvSpPr>
        <p:spPr bwMode="auto">
          <a:xfrm>
            <a:off x="5486400" y="4648200"/>
            <a:ext cx="1752600" cy="1588"/>
          </a:xfrm>
          <a:prstGeom prst="line">
            <a:avLst/>
          </a:prstGeom>
          <a:noFill/>
          <a:ln w="9360">
            <a:solidFill>
              <a:srgbClr val="FFFF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05" name="AutoShape 61"/>
          <p:cNvSpPr>
            <a:spLocks noChangeArrowheads="1"/>
          </p:cNvSpPr>
          <p:nvPr/>
        </p:nvSpPr>
        <p:spPr bwMode="auto">
          <a:xfrm>
            <a:off x="6934200" y="5410200"/>
            <a:ext cx="1905000" cy="914400"/>
          </a:xfrm>
          <a:prstGeom prst="roundRect">
            <a:avLst>
              <a:gd name="adj" fmla="val 16667"/>
            </a:avLst>
          </a:prstGeom>
          <a:solidFill>
            <a:srgbClr val="006666"/>
          </a:solidFill>
          <a:ln w="9360">
            <a:solidFill>
              <a:srgbClr val="CCCC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206" name="Text Box 62"/>
          <p:cNvSpPr txBox="1">
            <a:spLocks noChangeArrowheads="1"/>
          </p:cNvSpPr>
          <p:nvPr/>
        </p:nvSpPr>
        <p:spPr bwMode="auto">
          <a:xfrm>
            <a:off x="7083425" y="5105400"/>
            <a:ext cx="1644650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5pPr>
            <a:lvl6pPr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6pPr>
            <a:lvl7pPr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7pPr>
            <a:lvl8pPr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8pPr>
            <a:lvl9pPr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9pPr>
          </a:lstStyle>
          <a:p>
            <a:pPr algn="ctr">
              <a:lnSpc>
                <a:spcPct val="100000"/>
              </a:lnSpc>
              <a:buClr>
                <a:srgbClr val="FFFFFF"/>
              </a:buClr>
              <a:buFont typeface="Arial" charset="0"/>
              <a:buNone/>
            </a:pPr>
            <a:r>
              <a:rPr lang="en-GB" sz="1200">
                <a:solidFill>
                  <a:srgbClr val="FFFFFF"/>
                </a:solidFill>
                <a:latin typeface="Arial" charset="0"/>
              </a:rPr>
              <a:t>Laporan kos produksi</a:t>
            </a:r>
          </a:p>
        </p:txBody>
      </p:sp>
      <p:sp>
        <p:nvSpPr>
          <p:cNvPr id="6207" name="Line 63"/>
          <p:cNvSpPr>
            <a:spLocks noChangeShapeType="1"/>
          </p:cNvSpPr>
          <p:nvPr/>
        </p:nvSpPr>
        <p:spPr bwMode="auto">
          <a:xfrm>
            <a:off x="3276600" y="5486400"/>
            <a:ext cx="1588" cy="685800"/>
          </a:xfrm>
          <a:prstGeom prst="line">
            <a:avLst/>
          </a:prstGeom>
          <a:noFill/>
          <a:ln w="936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08" name="Line 64"/>
          <p:cNvSpPr>
            <a:spLocks noChangeShapeType="1"/>
          </p:cNvSpPr>
          <p:nvPr/>
        </p:nvSpPr>
        <p:spPr bwMode="auto">
          <a:xfrm>
            <a:off x="3276600" y="6172200"/>
            <a:ext cx="3581400" cy="1588"/>
          </a:xfrm>
          <a:prstGeom prst="line">
            <a:avLst/>
          </a:prstGeom>
          <a:noFill/>
          <a:ln w="9360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09" name="Text Box 65"/>
          <p:cNvSpPr txBox="1">
            <a:spLocks noChangeArrowheads="1"/>
          </p:cNvSpPr>
          <p:nvPr/>
        </p:nvSpPr>
        <p:spPr bwMode="auto">
          <a:xfrm>
            <a:off x="7248525" y="5610225"/>
            <a:ext cx="1357313" cy="52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5pPr>
            <a:lvl6pPr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6pPr>
            <a:lvl7pPr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7pPr>
            <a:lvl8pPr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8pPr>
            <a:lvl9pPr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9pPr>
          </a:lstStyle>
          <a:p>
            <a:pPr algn="ctr">
              <a:lnSpc>
                <a:spcPct val="100000"/>
              </a:lnSpc>
              <a:buClr>
                <a:srgbClr val="66CCFF"/>
              </a:buClr>
              <a:buFont typeface="Arial Narrow" pitchFamily="32" charset="0"/>
              <a:buNone/>
            </a:pPr>
            <a:r>
              <a:rPr lang="en-GB" sz="1400" b="1" dirty="0">
                <a:solidFill>
                  <a:srgbClr val="66CCFF"/>
                </a:solidFill>
                <a:latin typeface="Arial Narrow" pitchFamily="32" charset="0"/>
              </a:rPr>
              <a:t>Kos </a:t>
            </a:r>
            <a:r>
              <a:rPr lang="en-GB" sz="1400" b="1" dirty="0" err="1">
                <a:solidFill>
                  <a:srgbClr val="66CCFF"/>
                </a:solidFill>
                <a:latin typeface="Arial Narrow" pitchFamily="32" charset="0"/>
              </a:rPr>
              <a:t>barang</a:t>
            </a:r>
            <a:endParaRPr lang="en-GB" sz="1400" b="1" dirty="0">
              <a:solidFill>
                <a:srgbClr val="66CCFF"/>
              </a:solidFill>
              <a:latin typeface="Arial Narrow" pitchFamily="32" charset="0"/>
            </a:endParaRPr>
          </a:p>
          <a:p>
            <a:pPr algn="ctr">
              <a:lnSpc>
                <a:spcPct val="100000"/>
              </a:lnSpc>
              <a:buClr>
                <a:srgbClr val="66CCFF"/>
              </a:buClr>
              <a:buFont typeface="Arial Narrow" pitchFamily="32" charset="0"/>
              <a:buNone/>
            </a:pPr>
            <a:r>
              <a:rPr lang="en-GB" sz="1400" b="1" dirty="0" err="1">
                <a:solidFill>
                  <a:srgbClr val="66CCFF"/>
                </a:solidFill>
                <a:latin typeface="Arial Narrow" pitchFamily="32" charset="0"/>
              </a:rPr>
              <a:t>manufakturan</a:t>
            </a:r>
            <a:endParaRPr lang="en-GB" sz="1400" b="1" dirty="0">
              <a:solidFill>
                <a:srgbClr val="66CCFF"/>
              </a:solidFill>
              <a:latin typeface="Arial Narrow" pitchFamily="32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C827DE-BFFF-46C4-AA5D-331AD75C6B8D}" type="slidenum">
              <a:rPr lang="en-US" smtClean="0"/>
              <a:t>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Semester 2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2971585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1"/>
          <p:cNvSpPr>
            <a:spLocks noChangeArrowheads="1"/>
          </p:cNvSpPr>
          <p:nvPr/>
        </p:nvSpPr>
        <p:spPr bwMode="auto">
          <a:xfrm>
            <a:off x="209472" y="306387"/>
            <a:ext cx="44577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/>
          <a:p>
            <a:pPr algn="ctr">
              <a:lnSpc>
                <a:spcPct val="100000"/>
              </a:lnSpc>
              <a:buClr>
                <a:srgbClr val="FFCC99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3200" dirty="0" err="1">
                <a:ea typeface="Lucida Sans Unicode" charset="0"/>
                <a:cs typeface="Lucida Sans Unicode" charset="0"/>
              </a:rPr>
              <a:t>Klasifikasi</a:t>
            </a:r>
            <a:r>
              <a:rPr lang="en-GB" sz="3200" dirty="0">
                <a:ea typeface="Lucida Sans Unicode" charset="0"/>
                <a:cs typeface="Lucida Sans Unicode" charset="0"/>
              </a:rPr>
              <a:t> </a:t>
            </a:r>
            <a:r>
              <a:rPr lang="en-GB" sz="3200" dirty="0" err="1" smtClean="0">
                <a:ea typeface="Lucida Sans Unicode" charset="0"/>
                <a:cs typeface="Lucida Sans Unicode" charset="0"/>
              </a:rPr>
              <a:t>Biaya</a:t>
            </a:r>
            <a:r>
              <a:rPr lang="en-GB" sz="3200" dirty="0">
                <a:ea typeface="Lucida Sans Unicode" charset="0"/>
                <a:cs typeface="Lucida Sans Unicode" charset="0"/>
              </a:rPr>
              <a:t/>
            </a:r>
            <a:br>
              <a:rPr lang="en-GB" sz="3200" dirty="0">
                <a:ea typeface="Lucida Sans Unicode" charset="0"/>
                <a:cs typeface="Lucida Sans Unicode" charset="0"/>
              </a:rPr>
            </a:br>
            <a:r>
              <a:rPr lang="en-GB" sz="3200" dirty="0" err="1">
                <a:ea typeface="Lucida Sans Unicode" charset="0"/>
                <a:cs typeface="Lucida Sans Unicode" charset="0"/>
              </a:rPr>
              <a:t>Fungsional</a:t>
            </a:r>
            <a:endParaRPr lang="en-GB" sz="3200" dirty="0">
              <a:ea typeface="Lucida Sans Unicode" charset="0"/>
              <a:cs typeface="Lucida Sans Unicode" charset="0"/>
            </a:endParaRPr>
          </a:p>
        </p:txBody>
      </p:sp>
      <p:grpSp>
        <p:nvGrpSpPr>
          <p:cNvPr id="7170" name="Group 2"/>
          <p:cNvGrpSpPr>
            <a:grpSpLocks/>
          </p:cNvGrpSpPr>
          <p:nvPr/>
        </p:nvGrpSpPr>
        <p:grpSpPr bwMode="auto">
          <a:xfrm>
            <a:off x="685800" y="914400"/>
            <a:ext cx="6323013" cy="5180013"/>
            <a:chOff x="432" y="576"/>
            <a:chExt cx="3983" cy="3263"/>
          </a:xfrm>
        </p:grpSpPr>
        <p:grpSp>
          <p:nvGrpSpPr>
            <p:cNvPr id="7171" name="Group 3"/>
            <p:cNvGrpSpPr>
              <a:grpSpLocks/>
            </p:cNvGrpSpPr>
            <p:nvPr/>
          </p:nvGrpSpPr>
          <p:grpSpPr bwMode="auto">
            <a:xfrm>
              <a:off x="3600" y="1152"/>
              <a:ext cx="815" cy="383"/>
              <a:chOff x="3600" y="1152"/>
              <a:chExt cx="815" cy="383"/>
            </a:xfrm>
          </p:grpSpPr>
          <p:sp>
            <p:nvSpPr>
              <p:cNvPr id="7172" name="AutoShape 4"/>
              <p:cNvSpPr>
                <a:spLocks noChangeArrowheads="1"/>
              </p:cNvSpPr>
              <p:nvPr/>
            </p:nvSpPr>
            <p:spPr bwMode="auto">
              <a:xfrm>
                <a:off x="3600" y="1152"/>
                <a:ext cx="816" cy="384"/>
              </a:xfrm>
              <a:prstGeom prst="roundRect">
                <a:avLst>
                  <a:gd name="adj" fmla="val 16667"/>
                </a:avLst>
              </a:prstGeom>
              <a:solidFill>
                <a:srgbClr val="990099"/>
              </a:solidFill>
              <a:ln w="9360">
                <a:solidFill>
                  <a:srgbClr val="66CCFF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173" name="Text Box 5"/>
              <p:cNvSpPr txBox="1">
                <a:spLocks noChangeArrowheads="1"/>
              </p:cNvSpPr>
              <p:nvPr/>
            </p:nvSpPr>
            <p:spPr bwMode="auto">
              <a:xfrm>
                <a:off x="3617" y="1188"/>
                <a:ext cx="788" cy="328"/>
              </a:xfrm>
              <a:prstGeom prst="rect">
                <a:avLst/>
              </a:prstGeom>
              <a:solidFill>
                <a:srgbClr val="99009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Times New Roman" pitchFamily="16" charset="0"/>
                    <a:ea typeface="Lucida Sans Unicode" charset="0"/>
                    <a:cs typeface="Lucida Sans Unicode" charset="0"/>
                  </a:defRPr>
                </a:lvl1pPr>
                <a:lvl2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Times New Roman" pitchFamily="16" charset="0"/>
                    <a:ea typeface="Lucida Sans Unicode" charset="0"/>
                    <a:cs typeface="Lucida Sans Unicode" charset="0"/>
                  </a:defRPr>
                </a:lvl2pPr>
                <a:lvl3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Times New Roman" pitchFamily="16" charset="0"/>
                    <a:ea typeface="Lucida Sans Unicode" charset="0"/>
                    <a:cs typeface="Lucida Sans Unicode" charset="0"/>
                  </a:defRPr>
                </a:lvl3pPr>
                <a:lvl4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Times New Roman" pitchFamily="16" charset="0"/>
                    <a:ea typeface="Lucida Sans Unicode" charset="0"/>
                    <a:cs typeface="Lucida Sans Unicode" charset="0"/>
                  </a:defRPr>
                </a:lvl4pPr>
                <a:lvl5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Times New Roman" pitchFamily="16" charset="0"/>
                    <a:ea typeface="Lucida Sans Unicode" charset="0"/>
                    <a:cs typeface="Lucida Sans Unicode" charset="0"/>
                  </a:defRPr>
                </a:lvl5pPr>
                <a:lvl6pPr defTabSz="457200" eaLnBrk="0" fontAlgn="base" hangingPunct="0">
                  <a:lnSpc>
                    <a:spcPct val="95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itchFamily="16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Times New Roman" pitchFamily="16" charset="0"/>
                    <a:ea typeface="Lucida Sans Unicode" charset="0"/>
                    <a:cs typeface="Lucida Sans Unicode" charset="0"/>
                  </a:defRPr>
                </a:lvl6pPr>
                <a:lvl7pPr defTabSz="457200" eaLnBrk="0" fontAlgn="base" hangingPunct="0">
                  <a:lnSpc>
                    <a:spcPct val="95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itchFamily="16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Times New Roman" pitchFamily="16" charset="0"/>
                    <a:ea typeface="Lucida Sans Unicode" charset="0"/>
                    <a:cs typeface="Lucida Sans Unicode" charset="0"/>
                  </a:defRPr>
                </a:lvl7pPr>
                <a:lvl8pPr defTabSz="457200" eaLnBrk="0" fontAlgn="base" hangingPunct="0">
                  <a:lnSpc>
                    <a:spcPct val="95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itchFamily="16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Times New Roman" pitchFamily="16" charset="0"/>
                    <a:ea typeface="Lucida Sans Unicode" charset="0"/>
                    <a:cs typeface="Lucida Sans Unicode" charset="0"/>
                  </a:defRPr>
                </a:lvl8pPr>
                <a:lvl9pPr defTabSz="457200" eaLnBrk="0" fontAlgn="base" hangingPunct="0">
                  <a:lnSpc>
                    <a:spcPct val="95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itchFamily="16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Times New Roman" pitchFamily="16" charset="0"/>
                    <a:ea typeface="Lucida Sans Unicode" charset="0"/>
                    <a:cs typeface="Lucida Sans Unicode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buClr>
                    <a:srgbClr val="FFFFFF"/>
                  </a:buClr>
                  <a:buFont typeface="Arial" charset="0"/>
                  <a:buNone/>
                </a:pPr>
                <a:r>
                  <a:rPr lang="en-GB" sz="1400">
                    <a:solidFill>
                      <a:srgbClr val="FFFFFF"/>
                    </a:solidFill>
                    <a:latin typeface="Arial" charset="0"/>
                  </a:rPr>
                  <a:t>Tenaga Kerja</a:t>
                </a:r>
              </a:p>
              <a:p>
                <a:pPr algn="ctr">
                  <a:lnSpc>
                    <a:spcPct val="100000"/>
                  </a:lnSpc>
                  <a:buClr>
                    <a:srgbClr val="FFFFFF"/>
                  </a:buClr>
                  <a:buFont typeface="Arial" charset="0"/>
                  <a:buNone/>
                </a:pPr>
                <a:r>
                  <a:rPr lang="en-GB" sz="1400">
                    <a:solidFill>
                      <a:srgbClr val="FFFFFF"/>
                    </a:solidFill>
                    <a:latin typeface="Arial" charset="0"/>
                  </a:rPr>
                  <a:t>Langsung</a:t>
                </a:r>
              </a:p>
            </p:txBody>
          </p:sp>
        </p:grpSp>
        <p:grpSp>
          <p:nvGrpSpPr>
            <p:cNvPr id="7174" name="Group 6"/>
            <p:cNvGrpSpPr>
              <a:grpSpLocks/>
            </p:cNvGrpSpPr>
            <p:nvPr/>
          </p:nvGrpSpPr>
          <p:grpSpPr bwMode="auto">
            <a:xfrm>
              <a:off x="3600" y="2304"/>
              <a:ext cx="815" cy="383"/>
              <a:chOff x="3600" y="2304"/>
              <a:chExt cx="815" cy="383"/>
            </a:xfrm>
          </p:grpSpPr>
          <p:sp>
            <p:nvSpPr>
              <p:cNvPr id="7175" name="AutoShape 7"/>
              <p:cNvSpPr>
                <a:spLocks noChangeArrowheads="1"/>
              </p:cNvSpPr>
              <p:nvPr/>
            </p:nvSpPr>
            <p:spPr bwMode="auto">
              <a:xfrm>
                <a:off x="3600" y="2304"/>
                <a:ext cx="816" cy="384"/>
              </a:xfrm>
              <a:prstGeom prst="roundRect">
                <a:avLst>
                  <a:gd name="adj" fmla="val 16667"/>
                </a:avLst>
              </a:prstGeom>
              <a:solidFill>
                <a:srgbClr val="666699"/>
              </a:solidFill>
              <a:ln w="9360">
                <a:solidFill>
                  <a:srgbClr val="66CCFF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176" name="Text Box 8"/>
              <p:cNvSpPr txBox="1">
                <a:spLocks noChangeArrowheads="1"/>
              </p:cNvSpPr>
              <p:nvPr/>
            </p:nvSpPr>
            <p:spPr bwMode="auto">
              <a:xfrm>
                <a:off x="3618" y="2400"/>
                <a:ext cx="768" cy="194"/>
              </a:xfrm>
              <a:prstGeom prst="rect">
                <a:avLst/>
              </a:prstGeom>
              <a:solidFill>
                <a:srgbClr val="66669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>
                <a:lvl1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Times New Roman" pitchFamily="16" charset="0"/>
                    <a:ea typeface="Lucida Sans Unicode" charset="0"/>
                    <a:cs typeface="Lucida Sans Unicode" charset="0"/>
                  </a:defRPr>
                </a:lvl1pPr>
                <a:lvl2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Times New Roman" pitchFamily="16" charset="0"/>
                    <a:ea typeface="Lucida Sans Unicode" charset="0"/>
                    <a:cs typeface="Lucida Sans Unicode" charset="0"/>
                  </a:defRPr>
                </a:lvl2pPr>
                <a:lvl3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Times New Roman" pitchFamily="16" charset="0"/>
                    <a:ea typeface="Lucida Sans Unicode" charset="0"/>
                    <a:cs typeface="Lucida Sans Unicode" charset="0"/>
                  </a:defRPr>
                </a:lvl3pPr>
                <a:lvl4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Times New Roman" pitchFamily="16" charset="0"/>
                    <a:ea typeface="Lucida Sans Unicode" charset="0"/>
                    <a:cs typeface="Lucida Sans Unicode" charset="0"/>
                  </a:defRPr>
                </a:lvl4pPr>
                <a:lvl5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Times New Roman" pitchFamily="16" charset="0"/>
                    <a:ea typeface="Lucida Sans Unicode" charset="0"/>
                    <a:cs typeface="Lucida Sans Unicode" charset="0"/>
                  </a:defRPr>
                </a:lvl5pPr>
                <a:lvl6pPr defTabSz="457200" eaLnBrk="0" fontAlgn="base" hangingPunct="0">
                  <a:lnSpc>
                    <a:spcPct val="95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itchFamily="16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Times New Roman" pitchFamily="16" charset="0"/>
                    <a:ea typeface="Lucida Sans Unicode" charset="0"/>
                    <a:cs typeface="Lucida Sans Unicode" charset="0"/>
                  </a:defRPr>
                </a:lvl6pPr>
                <a:lvl7pPr defTabSz="457200" eaLnBrk="0" fontAlgn="base" hangingPunct="0">
                  <a:lnSpc>
                    <a:spcPct val="95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itchFamily="16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Times New Roman" pitchFamily="16" charset="0"/>
                    <a:ea typeface="Lucida Sans Unicode" charset="0"/>
                    <a:cs typeface="Lucida Sans Unicode" charset="0"/>
                  </a:defRPr>
                </a:lvl7pPr>
                <a:lvl8pPr defTabSz="457200" eaLnBrk="0" fontAlgn="base" hangingPunct="0">
                  <a:lnSpc>
                    <a:spcPct val="95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itchFamily="16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Times New Roman" pitchFamily="16" charset="0"/>
                    <a:ea typeface="Lucida Sans Unicode" charset="0"/>
                    <a:cs typeface="Lucida Sans Unicode" charset="0"/>
                  </a:defRPr>
                </a:lvl8pPr>
                <a:lvl9pPr defTabSz="457200" eaLnBrk="0" fontAlgn="base" hangingPunct="0">
                  <a:lnSpc>
                    <a:spcPct val="95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itchFamily="16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Times New Roman" pitchFamily="16" charset="0"/>
                    <a:ea typeface="Lucida Sans Unicode" charset="0"/>
                    <a:cs typeface="Lucida Sans Unicode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buClr>
                    <a:srgbClr val="FFFFFF"/>
                  </a:buClr>
                  <a:buFont typeface="Arial" charset="0"/>
                  <a:buNone/>
                </a:pPr>
                <a:r>
                  <a:rPr lang="en-GB" sz="1400">
                    <a:solidFill>
                      <a:srgbClr val="FFFFFF"/>
                    </a:solidFill>
                    <a:latin typeface="Arial" charset="0"/>
                  </a:rPr>
                  <a:t>Produksi</a:t>
                </a:r>
              </a:p>
            </p:txBody>
          </p:sp>
        </p:grpSp>
        <p:grpSp>
          <p:nvGrpSpPr>
            <p:cNvPr id="7177" name="Group 9"/>
            <p:cNvGrpSpPr>
              <a:grpSpLocks/>
            </p:cNvGrpSpPr>
            <p:nvPr/>
          </p:nvGrpSpPr>
          <p:grpSpPr bwMode="auto">
            <a:xfrm>
              <a:off x="3600" y="3456"/>
              <a:ext cx="815" cy="383"/>
              <a:chOff x="3600" y="3456"/>
              <a:chExt cx="815" cy="383"/>
            </a:xfrm>
          </p:grpSpPr>
          <p:sp>
            <p:nvSpPr>
              <p:cNvPr id="7178" name="AutoShape 10"/>
              <p:cNvSpPr>
                <a:spLocks noChangeArrowheads="1"/>
              </p:cNvSpPr>
              <p:nvPr/>
            </p:nvSpPr>
            <p:spPr bwMode="auto">
              <a:xfrm>
                <a:off x="3600" y="3456"/>
                <a:ext cx="816" cy="384"/>
              </a:xfrm>
              <a:prstGeom prst="roundRect">
                <a:avLst>
                  <a:gd name="adj" fmla="val 16667"/>
                </a:avLst>
              </a:prstGeom>
              <a:solidFill>
                <a:srgbClr val="660033"/>
              </a:solidFill>
              <a:ln w="9360">
                <a:solidFill>
                  <a:srgbClr val="66CCFF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179" name="Text Box 11"/>
              <p:cNvSpPr txBox="1">
                <a:spLocks noChangeArrowheads="1"/>
              </p:cNvSpPr>
              <p:nvPr/>
            </p:nvSpPr>
            <p:spPr bwMode="auto">
              <a:xfrm>
                <a:off x="3600" y="3552"/>
                <a:ext cx="816" cy="19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>
                <a:lvl1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Times New Roman" pitchFamily="16" charset="0"/>
                    <a:ea typeface="Lucida Sans Unicode" charset="0"/>
                    <a:cs typeface="Lucida Sans Unicode" charset="0"/>
                  </a:defRPr>
                </a:lvl1pPr>
                <a:lvl2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Times New Roman" pitchFamily="16" charset="0"/>
                    <a:ea typeface="Lucida Sans Unicode" charset="0"/>
                    <a:cs typeface="Lucida Sans Unicode" charset="0"/>
                  </a:defRPr>
                </a:lvl2pPr>
                <a:lvl3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Times New Roman" pitchFamily="16" charset="0"/>
                    <a:ea typeface="Lucida Sans Unicode" charset="0"/>
                    <a:cs typeface="Lucida Sans Unicode" charset="0"/>
                  </a:defRPr>
                </a:lvl3pPr>
                <a:lvl4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Times New Roman" pitchFamily="16" charset="0"/>
                    <a:ea typeface="Lucida Sans Unicode" charset="0"/>
                    <a:cs typeface="Lucida Sans Unicode" charset="0"/>
                  </a:defRPr>
                </a:lvl4pPr>
                <a:lvl5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Times New Roman" pitchFamily="16" charset="0"/>
                    <a:ea typeface="Lucida Sans Unicode" charset="0"/>
                    <a:cs typeface="Lucida Sans Unicode" charset="0"/>
                  </a:defRPr>
                </a:lvl5pPr>
                <a:lvl6pPr defTabSz="457200" eaLnBrk="0" fontAlgn="base" hangingPunct="0">
                  <a:lnSpc>
                    <a:spcPct val="95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itchFamily="16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Times New Roman" pitchFamily="16" charset="0"/>
                    <a:ea typeface="Lucida Sans Unicode" charset="0"/>
                    <a:cs typeface="Lucida Sans Unicode" charset="0"/>
                  </a:defRPr>
                </a:lvl6pPr>
                <a:lvl7pPr defTabSz="457200" eaLnBrk="0" fontAlgn="base" hangingPunct="0">
                  <a:lnSpc>
                    <a:spcPct val="95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itchFamily="16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Times New Roman" pitchFamily="16" charset="0"/>
                    <a:ea typeface="Lucida Sans Unicode" charset="0"/>
                    <a:cs typeface="Lucida Sans Unicode" charset="0"/>
                  </a:defRPr>
                </a:lvl7pPr>
                <a:lvl8pPr defTabSz="457200" eaLnBrk="0" fontAlgn="base" hangingPunct="0">
                  <a:lnSpc>
                    <a:spcPct val="95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itchFamily="16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Times New Roman" pitchFamily="16" charset="0"/>
                    <a:ea typeface="Lucida Sans Unicode" charset="0"/>
                    <a:cs typeface="Lucida Sans Unicode" charset="0"/>
                  </a:defRPr>
                </a:lvl8pPr>
                <a:lvl9pPr defTabSz="457200" eaLnBrk="0" fontAlgn="base" hangingPunct="0">
                  <a:lnSpc>
                    <a:spcPct val="95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itchFamily="16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Times New Roman" pitchFamily="16" charset="0"/>
                    <a:ea typeface="Lucida Sans Unicode" charset="0"/>
                    <a:cs typeface="Lucida Sans Unicode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buClr>
                    <a:srgbClr val="FFFFFF"/>
                  </a:buClr>
                  <a:buFont typeface="Arial" charset="0"/>
                  <a:buNone/>
                </a:pPr>
                <a:r>
                  <a:rPr lang="en-GB" sz="1400">
                    <a:solidFill>
                      <a:srgbClr val="FFFFFF"/>
                    </a:solidFill>
                    <a:latin typeface="Arial" charset="0"/>
                  </a:rPr>
                  <a:t>Operasi Total</a:t>
                </a:r>
              </a:p>
            </p:txBody>
          </p:sp>
        </p:grpSp>
        <p:grpSp>
          <p:nvGrpSpPr>
            <p:cNvPr id="7180" name="Group 12"/>
            <p:cNvGrpSpPr>
              <a:grpSpLocks/>
            </p:cNvGrpSpPr>
            <p:nvPr/>
          </p:nvGrpSpPr>
          <p:grpSpPr bwMode="auto">
            <a:xfrm>
              <a:off x="3600" y="2880"/>
              <a:ext cx="815" cy="383"/>
              <a:chOff x="3600" y="2880"/>
              <a:chExt cx="815" cy="383"/>
            </a:xfrm>
          </p:grpSpPr>
          <p:sp>
            <p:nvSpPr>
              <p:cNvPr id="7181" name="AutoShape 13"/>
              <p:cNvSpPr>
                <a:spLocks noChangeArrowheads="1"/>
              </p:cNvSpPr>
              <p:nvPr/>
            </p:nvSpPr>
            <p:spPr bwMode="auto">
              <a:xfrm>
                <a:off x="3600" y="2880"/>
                <a:ext cx="816" cy="384"/>
              </a:xfrm>
              <a:prstGeom prst="roundRect">
                <a:avLst>
                  <a:gd name="adj" fmla="val 16667"/>
                </a:avLst>
              </a:prstGeom>
              <a:solidFill>
                <a:srgbClr val="003366"/>
              </a:solidFill>
              <a:ln w="9360">
                <a:solidFill>
                  <a:srgbClr val="66CCFF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182" name="Text Box 14"/>
              <p:cNvSpPr txBox="1">
                <a:spLocks noChangeArrowheads="1"/>
              </p:cNvSpPr>
              <p:nvPr/>
            </p:nvSpPr>
            <p:spPr bwMode="auto">
              <a:xfrm>
                <a:off x="3618" y="2976"/>
                <a:ext cx="768" cy="194"/>
              </a:xfrm>
              <a:prstGeom prst="rect">
                <a:avLst/>
              </a:prstGeom>
              <a:solidFill>
                <a:srgbClr val="003366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>
                <a:lvl1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Times New Roman" pitchFamily="16" charset="0"/>
                    <a:ea typeface="Lucida Sans Unicode" charset="0"/>
                    <a:cs typeface="Lucida Sans Unicode" charset="0"/>
                  </a:defRPr>
                </a:lvl1pPr>
                <a:lvl2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Times New Roman" pitchFamily="16" charset="0"/>
                    <a:ea typeface="Lucida Sans Unicode" charset="0"/>
                    <a:cs typeface="Lucida Sans Unicode" charset="0"/>
                  </a:defRPr>
                </a:lvl2pPr>
                <a:lvl3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Times New Roman" pitchFamily="16" charset="0"/>
                    <a:ea typeface="Lucida Sans Unicode" charset="0"/>
                    <a:cs typeface="Lucida Sans Unicode" charset="0"/>
                  </a:defRPr>
                </a:lvl3pPr>
                <a:lvl4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Times New Roman" pitchFamily="16" charset="0"/>
                    <a:ea typeface="Lucida Sans Unicode" charset="0"/>
                    <a:cs typeface="Lucida Sans Unicode" charset="0"/>
                  </a:defRPr>
                </a:lvl4pPr>
                <a:lvl5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Times New Roman" pitchFamily="16" charset="0"/>
                    <a:ea typeface="Lucida Sans Unicode" charset="0"/>
                    <a:cs typeface="Lucida Sans Unicode" charset="0"/>
                  </a:defRPr>
                </a:lvl5pPr>
                <a:lvl6pPr defTabSz="457200" eaLnBrk="0" fontAlgn="base" hangingPunct="0">
                  <a:lnSpc>
                    <a:spcPct val="95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itchFamily="16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Times New Roman" pitchFamily="16" charset="0"/>
                    <a:ea typeface="Lucida Sans Unicode" charset="0"/>
                    <a:cs typeface="Lucida Sans Unicode" charset="0"/>
                  </a:defRPr>
                </a:lvl6pPr>
                <a:lvl7pPr defTabSz="457200" eaLnBrk="0" fontAlgn="base" hangingPunct="0">
                  <a:lnSpc>
                    <a:spcPct val="95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itchFamily="16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Times New Roman" pitchFamily="16" charset="0"/>
                    <a:ea typeface="Lucida Sans Unicode" charset="0"/>
                    <a:cs typeface="Lucida Sans Unicode" charset="0"/>
                  </a:defRPr>
                </a:lvl7pPr>
                <a:lvl8pPr defTabSz="457200" eaLnBrk="0" fontAlgn="base" hangingPunct="0">
                  <a:lnSpc>
                    <a:spcPct val="95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itchFamily="16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Times New Roman" pitchFamily="16" charset="0"/>
                    <a:ea typeface="Lucida Sans Unicode" charset="0"/>
                    <a:cs typeface="Lucida Sans Unicode" charset="0"/>
                  </a:defRPr>
                </a:lvl8pPr>
                <a:lvl9pPr defTabSz="457200" eaLnBrk="0" fontAlgn="base" hangingPunct="0">
                  <a:lnSpc>
                    <a:spcPct val="95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itchFamily="16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Times New Roman" pitchFamily="16" charset="0"/>
                    <a:ea typeface="Lucida Sans Unicode" charset="0"/>
                    <a:cs typeface="Lucida Sans Unicode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buClr>
                    <a:srgbClr val="FFFFFF"/>
                  </a:buClr>
                  <a:buFont typeface="Arial" charset="0"/>
                  <a:buNone/>
                </a:pPr>
                <a:r>
                  <a:rPr lang="en-GB" sz="1400">
                    <a:solidFill>
                      <a:srgbClr val="FFFFFF"/>
                    </a:solidFill>
                    <a:latin typeface="Arial" charset="0"/>
                  </a:rPr>
                  <a:t>Komersial</a:t>
                </a:r>
              </a:p>
            </p:txBody>
          </p:sp>
        </p:grpSp>
        <p:grpSp>
          <p:nvGrpSpPr>
            <p:cNvPr id="7183" name="Group 15"/>
            <p:cNvGrpSpPr>
              <a:grpSpLocks/>
            </p:cNvGrpSpPr>
            <p:nvPr/>
          </p:nvGrpSpPr>
          <p:grpSpPr bwMode="auto">
            <a:xfrm>
              <a:off x="3600" y="1728"/>
              <a:ext cx="815" cy="383"/>
              <a:chOff x="3600" y="1728"/>
              <a:chExt cx="815" cy="383"/>
            </a:xfrm>
          </p:grpSpPr>
          <p:sp>
            <p:nvSpPr>
              <p:cNvPr id="7184" name="AutoShape 16"/>
              <p:cNvSpPr>
                <a:spLocks noChangeArrowheads="1"/>
              </p:cNvSpPr>
              <p:nvPr/>
            </p:nvSpPr>
            <p:spPr bwMode="auto">
              <a:xfrm>
                <a:off x="3600" y="1728"/>
                <a:ext cx="816" cy="384"/>
              </a:xfrm>
              <a:prstGeom prst="roundRect">
                <a:avLst>
                  <a:gd name="adj" fmla="val 16667"/>
                </a:avLst>
              </a:prstGeom>
              <a:solidFill>
                <a:srgbClr val="3333FF"/>
              </a:solidFill>
              <a:ln w="9360">
                <a:solidFill>
                  <a:srgbClr val="66CCFF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185" name="Text Box 17"/>
              <p:cNvSpPr txBox="1">
                <a:spLocks noChangeArrowheads="1"/>
              </p:cNvSpPr>
              <p:nvPr/>
            </p:nvSpPr>
            <p:spPr bwMode="auto">
              <a:xfrm>
                <a:off x="3618" y="1824"/>
                <a:ext cx="768" cy="194"/>
              </a:xfrm>
              <a:prstGeom prst="rect">
                <a:avLst/>
              </a:prstGeom>
              <a:solidFill>
                <a:srgbClr val="3333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>
                <a:lvl1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Times New Roman" pitchFamily="16" charset="0"/>
                    <a:ea typeface="Lucida Sans Unicode" charset="0"/>
                    <a:cs typeface="Lucida Sans Unicode" charset="0"/>
                  </a:defRPr>
                </a:lvl1pPr>
                <a:lvl2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Times New Roman" pitchFamily="16" charset="0"/>
                    <a:ea typeface="Lucida Sans Unicode" charset="0"/>
                    <a:cs typeface="Lucida Sans Unicode" charset="0"/>
                  </a:defRPr>
                </a:lvl2pPr>
                <a:lvl3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Times New Roman" pitchFamily="16" charset="0"/>
                    <a:ea typeface="Lucida Sans Unicode" charset="0"/>
                    <a:cs typeface="Lucida Sans Unicode" charset="0"/>
                  </a:defRPr>
                </a:lvl3pPr>
                <a:lvl4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Times New Roman" pitchFamily="16" charset="0"/>
                    <a:ea typeface="Lucida Sans Unicode" charset="0"/>
                    <a:cs typeface="Lucida Sans Unicode" charset="0"/>
                  </a:defRPr>
                </a:lvl4pPr>
                <a:lvl5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Times New Roman" pitchFamily="16" charset="0"/>
                    <a:ea typeface="Lucida Sans Unicode" charset="0"/>
                    <a:cs typeface="Lucida Sans Unicode" charset="0"/>
                  </a:defRPr>
                </a:lvl5pPr>
                <a:lvl6pPr defTabSz="457200" eaLnBrk="0" fontAlgn="base" hangingPunct="0">
                  <a:lnSpc>
                    <a:spcPct val="95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itchFamily="16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Times New Roman" pitchFamily="16" charset="0"/>
                    <a:ea typeface="Lucida Sans Unicode" charset="0"/>
                    <a:cs typeface="Lucida Sans Unicode" charset="0"/>
                  </a:defRPr>
                </a:lvl6pPr>
                <a:lvl7pPr defTabSz="457200" eaLnBrk="0" fontAlgn="base" hangingPunct="0">
                  <a:lnSpc>
                    <a:spcPct val="95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itchFamily="16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Times New Roman" pitchFamily="16" charset="0"/>
                    <a:ea typeface="Lucida Sans Unicode" charset="0"/>
                    <a:cs typeface="Lucida Sans Unicode" charset="0"/>
                  </a:defRPr>
                </a:lvl7pPr>
                <a:lvl8pPr defTabSz="457200" eaLnBrk="0" fontAlgn="base" hangingPunct="0">
                  <a:lnSpc>
                    <a:spcPct val="95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itchFamily="16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Times New Roman" pitchFamily="16" charset="0"/>
                    <a:ea typeface="Lucida Sans Unicode" charset="0"/>
                    <a:cs typeface="Lucida Sans Unicode" charset="0"/>
                  </a:defRPr>
                </a:lvl8pPr>
                <a:lvl9pPr defTabSz="457200" eaLnBrk="0" fontAlgn="base" hangingPunct="0">
                  <a:lnSpc>
                    <a:spcPct val="95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itchFamily="16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Times New Roman" pitchFamily="16" charset="0"/>
                    <a:ea typeface="Lucida Sans Unicode" charset="0"/>
                    <a:cs typeface="Lucida Sans Unicode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buClr>
                    <a:srgbClr val="FFFFFF"/>
                  </a:buClr>
                  <a:buFont typeface="Arial" charset="0"/>
                  <a:buNone/>
                </a:pPr>
                <a:r>
                  <a:rPr lang="en-GB" sz="1400">
                    <a:solidFill>
                      <a:srgbClr val="FFFFFF"/>
                    </a:solidFill>
                    <a:latin typeface="Arial" charset="0"/>
                  </a:rPr>
                  <a:t>Overhead</a:t>
                </a:r>
              </a:p>
            </p:txBody>
          </p:sp>
        </p:grpSp>
        <p:grpSp>
          <p:nvGrpSpPr>
            <p:cNvPr id="7186" name="Group 18"/>
            <p:cNvGrpSpPr>
              <a:grpSpLocks/>
            </p:cNvGrpSpPr>
            <p:nvPr/>
          </p:nvGrpSpPr>
          <p:grpSpPr bwMode="auto">
            <a:xfrm>
              <a:off x="3600" y="576"/>
              <a:ext cx="815" cy="383"/>
              <a:chOff x="3600" y="576"/>
              <a:chExt cx="815" cy="383"/>
            </a:xfrm>
          </p:grpSpPr>
          <p:sp>
            <p:nvSpPr>
              <p:cNvPr id="7187" name="AutoShape 19"/>
              <p:cNvSpPr>
                <a:spLocks noChangeArrowheads="1"/>
              </p:cNvSpPr>
              <p:nvPr/>
            </p:nvSpPr>
            <p:spPr bwMode="auto">
              <a:xfrm>
                <a:off x="3600" y="576"/>
                <a:ext cx="816" cy="384"/>
              </a:xfrm>
              <a:prstGeom prst="roundRect">
                <a:avLst>
                  <a:gd name="adj" fmla="val 16667"/>
                </a:avLst>
              </a:prstGeom>
              <a:solidFill>
                <a:srgbClr val="996633"/>
              </a:solidFill>
              <a:ln w="9360">
                <a:solidFill>
                  <a:srgbClr val="66CCFF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188" name="Text Box 20"/>
              <p:cNvSpPr txBox="1">
                <a:spLocks noChangeArrowheads="1"/>
              </p:cNvSpPr>
              <p:nvPr/>
            </p:nvSpPr>
            <p:spPr bwMode="auto">
              <a:xfrm>
                <a:off x="3618" y="672"/>
                <a:ext cx="768" cy="194"/>
              </a:xfrm>
              <a:prstGeom prst="rect">
                <a:avLst/>
              </a:prstGeom>
              <a:solidFill>
                <a:srgbClr val="9966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>
                <a:lvl1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Times New Roman" pitchFamily="16" charset="0"/>
                    <a:ea typeface="Lucida Sans Unicode" charset="0"/>
                    <a:cs typeface="Lucida Sans Unicode" charset="0"/>
                  </a:defRPr>
                </a:lvl1pPr>
                <a:lvl2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Times New Roman" pitchFamily="16" charset="0"/>
                    <a:ea typeface="Lucida Sans Unicode" charset="0"/>
                    <a:cs typeface="Lucida Sans Unicode" charset="0"/>
                  </a:defRPr>
                </a:lvl2pPr>
                <a:lvl3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Times New Roman" pitchFamily="16" charset="0"/>
                    <a:ea typeface="Lucida Sans Unicode" charset="0"/>
                    <a:cs typeface="Lucida Sans Unicode" charset="0"/>
                  </a:defRPr>
                </a:lvl3pPr>
                <a:lvl4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Times New Roman" pitchFamily="16" charset="0"/>
                    <a:ea typeface="Lucida Sans Unicode" charset="0"/>
                    <a:cs typeface="Lucida Sans Unicode" charset="0"/>
                  </a:defRPr>
                </a:lvl4pPr>
                <a:lvl5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Times New Roman" pitchFamily="16" charset="0"/>
                    <a:ea typeface="Lucida Sans Unicode" charset="0"/>
                    <a:cs typeface="Lucida Sans Unicode" charset="0"/>
                  </a:defRPr>
                </a:lvl5pPr>
                <a:lvl6pPr defTabSz="457200" eaLnBrk="0" fontAlgn="base" hangingPunct="0">
                  <a:lnSpc>
                    <a:spcPct val="95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itchFamily="16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Times New Roman" pitchFamily="16" charset="0"/>
                    <a:ea typeface="Lucida Sans Unicode" charset="0"/>
                    <a:cs typeface="Lucida Sans Unicode" charset="0"/>
                  </a:defRPr>
                </a:lvl6pPr>
                <a:lvl7pPr defTabSz="457200" eaLnBrk="0" fontAlgn="base" hangingPunct="0">
                  <a:lnSpc>
                    <a:spcPct val="95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itchFamily="16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Times New Roman" pitchFamily="16" charset="0"/>
                    <a:ea typeface="Lucida Sans Unicode" charset="0"/>
                    <a:cs typeface="Lucida Sans Unicode" charset="0"/>
                  </a:defRPr>
                </a:lvl7pPr>
                <a:lvl8pPr defTabSz="457200" eaLnBrk="0" fontAlgn="base" hangingPunct="0">
                  <a:lnSpc>
                    <a:spcPct val="95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itchFamily="16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Times New Roman" pitchFamily="16" charset="0"/>
                    <a:ea typeface="Lucida Sans Unicode" charset="0"/>
                    <a:cs typeface="Lucida Sans Unicode" charset="0"/>
                  </a:defRPr>
                </a:lvl8pPr>
                <a:lvl9pPr defTabSz="457200" eaLnBrk="0" fontAlgn="base" hangingPunct="0">
                  <a:lnSpc>
                    <a:spcPct val="95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itchFamily="16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Times New Roman" pitchFamily="16" charset="0"/>
                    <a:ea typeface="Lucida Sans Unicode" charset="0"/>
                    <a:cs typeface="Lucida Sans Unicode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buClr>
                    <a:srgbClr val="FFFFFF"/>
                  </a:buClr>
                  <a:buFont typeface="Arial" charset="0"/>
                  <a:buNone/>
                </a:pPr>
                <a:r>
                  <a:rPr lang="en-GB" sz="1400">
                    <a:solidFill>
                      <a:srgbClr val="FFFFFF"/>
                    </a:solidFill>
                    <a:latin typeface="Arial" charset="0"/>
                  </a:rPr>
                  <a:t>Bahan Baku</a:t>
                </a:r>
              </a:p>
            </p:txBody>
          </p:sp>
        </p:grpSp>
        <p:sp>
          <p:nvSpPr>
            <p:cNvPr id="7189" name="Text Box 21"/>
            <p:cNvSpPr txBox="1">
              <a:spLocks noChangeArrowheads="1"/>
            </p:cNvSpPr>
            <p:nvPr/>
          </p:nvSpPr>
          <p:spPr bwMode="auto">
            <a:xfrm>
              <a:off x="3907" y="954"/>
              <a:ext cx="189" cy="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6" charset="0"/>
                  <a:ea typeface="Lucida Sans Unicode" charset="0"/>
                  <a:cs typeface="Lucida Sans Unicode" charset="0"/>
                </a:defRPr>
              </a:lvl1pPr>
              <a:lvl2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6" charset="0"/>
                  <a:ea typeface="Lucida Sans Unicode" charset="0"/>
                  <a:cs typeface="Lucida Sans Unicode" charset="0"/>
                </a:defRPr>
              </a:lvl2pPr>
              <a:lvl3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6" charset="0"/>
                  <a:ea typeface="Lucida Sans Unicode" charset="0"/>
                  <a:cs typeface="Lucida Sans Unicode" charset="0"/>
                </a:defRPr>
              </a:lvl3pPr>
              <a:lvl4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6" charset="0"/>
                  <a:ea typeface="Lucida Sans Unicode" charset="0"/>
                  <a:cs typeface="Lucida Sans Unicode" charset="0"/>
                </a:defRPr>
              </a:lvl4pPr>
              <a:lvl5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6" charset="0"/>
                  <a:ea typeface="Lucida Sans Unicode" charset="0"/>
                  <a:cs typeface="Lucida Sans Unicode" charset="0"/>
                </a:defRPr>
              </a:lvl5pPr>
              <a:lvl6pPr defTabSz="457200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6" charset="0"/>
                  <a:ea typeface="Lucida Sans Unicode" charset="0"/>
                  <a:cs typeface="Lucida Sans Unicode" charset="0"/>
                </a:defRPr>
              </a:lvl6pPr>
              <a:lvl7pPr defTabSz="457200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6" charset="0"/>
                  <a:ea typeface="Lucida Sans Unicode" charset="0"/>
                  <a:cs typeface="Lucida Sans Unicode" charset="0"/>
                </a:defRPr>
              </a:lvl7pPr>
              <a:lvl8pPr defTabSz="457200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6" charset="0"/>
                  <a:ea typeface="Lucida Sans Unicode" charset="0"/>
                  <a:cs typeface="Lucida Sans Unicode" charset="0"/>
                </a:defRPr>
              </a:lvl8pPr>
              <a:lvl9pPr defTabSz="457200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6" charset="0"/>
                  <a:ea typeface="Lucida Sans Unicode" charset="0"/>
                  <a:cs typeface="Lucida Sans Unicode" charset="0"/>
                </a:defRPr>
              </a:lvl9pPr>
            </a:lstStyle>
            <a:p>
              <a:pPr algn="ctr">
                <a:lnSpc>
                  <a:spcPct val="100000"/>
                </a:lnSpc>
                <a:buClr>
                  <a:srgbClr val="FFFFFF"/>
                </a:buClr>
                <a:buFont typeface="Arial" charset="0"/>
                <a:buNone/>
              </a:pPr>
              <a:r>
                <a:rPr lang="en-GB" sz="1600">
                  <a:solidFill>
                    <a:srgbClr val="FFFFFF"/>
                  </a:solidFill>
                  <a:latin typeface="Arial" charset="0"/>
                </a:rPr>
                <a:t>+</a:t>
              </a:r>
            </a:p>
          </p:txBody>
        </p:sp>
        <p:sp>
          <p:nvSpPr>
            <p:cNvPr id="7190" name="Text Box 22"/>
            <p:cNvSpPr txBox="1">
              <a:spLocks noChangeArrowheads="1"/>
            </p:cNvSpPr>
            <p:nvPr/>
          </p:nvSpPr>
          <p:spPr bwMode="auto">
            <a:xfrm>
              <a:off x="3908" y="2112"/>
              <a:ext cx="189" cy="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6" charset="0"/>
                  <a:ea typeface="Lucida Sans Unicode" charset="0"/>
                  <a:cs typeface="Lucida Sans Unicode" charset="0"/>
                </a:defRPr>
              </a:lvl1pPr>
              <a:lvl2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6" charset="0"/>
                  <a:ea typeface="Lucida Sans Unicode" charset="0"/>
                  <a:cs typeface="Lucida Sans Unicode" charset="0"/>
                </a:defRPr>
              </a:lvl2pPr>
              <a:lvl3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6" charset="0"/>
                  <a:ea typeface="Lucida Sans Unicode" charset="0"/>
                  <a:cs typeface="Lucida Sans Unicode" charset="0"/>
                </a:defRPr>
              </a:lvl3pPr>
              <a:lvl4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6" charset="0"/>
                  <a:ea typeface="Lucida Sans Unicode" charset="0"/>
                  <a:cs typeface="Lucida Sans Unicode" charset="0"/>
                </a:defRPr>
              </a:lvl4pPr>
              <a:lvl5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6" charset="0"/>
                  <a:ea typeface="Lucida Sans Unicode" charset="0"/>
                  <a:cs typeface="Lucida Sans Unicode" charset="0"/>
                </a:defRPr>
              </a:lvl5pPr>
              <a:lvl6pPr defTabSz="457200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6" charset="0"/>
                  <a:ea typeface="Lucida Sans Unicode" charset="0"/>
                  <a:cs typeface="Lucida Sans Unicode" charset="0"/>
                </a:defRPr>
              </a:lvl6pPr>
              <a:lvl7pPr defTabSz="457200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6" charset="0"/>
                  <a:ea typeface="Lucida Sans Unicode" charset="0"/>
                  <a:cs typeface="Lucida Sans Unicode" charset="0"/>
                </a:defRPr>
              </a:lvl7pPr>
              <a:lvl8pPr defTabSz="457200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6" charset="0"/>
                  <a:ea typeface="Lucida Sans Unicode" charset="0"/>
                  <a:cs typeface="Lucida Sans Unicode" charset="0"/>
                </a:defRPr>
              </a:lvl8pPr>
              <a:lvl9pPr defTabSz="457200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6" charset="0"/>
                  <a:ea typeface="Lucida Sans Unicode" charset="0"/>
                  <a:cs typeface="Lucida Sans Unicode" charset="0"/>
                </a:defRPr>
              </a:lvl9pPr>
            </a:lstStyle>
            <a:p>
              <a:pPr algn="ctr">
                <a:lnSpc>
                  <a:spcPct val="100000"/>
                </a:lnSpc>
                <a:buClr>
                  <a:srgbClr val="FFFFFF"/>
                </a:buClr>
                <a:buFont typeface="Arial" charset="0"/>
                <a:buNone/>
              </a:pPr>
              <a:r>
                <a:rPr lang="en-GB" sz="1600">
                  <a:solidFill>
                    <a:srgbClr val="FFFFFF"/>
                  </a:solidFill>
                  <a:latin typeface="Arial" charset="0"/>
                </a:rPr>
                <a:t>=</a:t>
              </a:r>
            </a:p>
          </p:txBody>
        </p:sp>
        <p:sp>
          <p:nvSpPr>
            <p:cNvPr id="7191" name="Text Box 23"/>
            <p:cNvSpPr txBox="1">
              <a:spLocks noChangeArrowheads="1"/>
            </p:cNvSpPr>
            <p:nvPr/>
          </p:nvSpPr>
          <p:spPr bwMode="auto">
            <a:xfrm>
              <a:off x="3908" y="1516"/>
              <a:ext cx="189" cy="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6" charset="0"/>
                  <a:ea typeface="Lucida Sans Unicode" charset="0"/>
                  <a:cs typeface="Lucida Sans Unicode" charset="0"/>
                </a:defRPr>
              </a:lvl1pPr>
              <a:lvl2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6" charset="0"/>
                  <a:ea typeface="Lucida Sans Unicode" charset="0"/>
                  <a:cs typeface="Lucida Sans Unicode" charset="0"/>
                </a:defRPr>
              </a:lvl2pPr>
              <a:lvl3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6" charset="0"/>
                  <a:ea typeface="Lucida Sans Unicode" charset="0"/>
                  <a:cs typeface="Lucida Sans Unicode" charset="0"/>
                </a:defRPr>
              </a:lvl3pPr>
              <a:lvl4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6" charset="0"/>
                  <a:ea typeface="Lucida Sans Unicode" charset="0"/>
                  <a:cs typeface="Lucida Sans Unicode" charset="0"/>
                </a:defRPr>
              </a:lvl4pPr>
              <a:lvl5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6" charset="0"/>
                  <a:ea typeface="Lucida Sans Unicode" charset="0"/>
                  <a:cs typeface="Lucida Sans Unicode" charset="0"/>
                </a:defRPr>
              </a:lvl5pPr>
              <a:lvl6pPr defTabSz="457200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6" charset="0"/>
                  <a:ea typeface="Lucida Sans Unicode" charset="0"/>
                  <a:cs typeface="Lucida Sans Unicode" charset="0"/>
                </a:defRPr>
              </a:lvl6pPr>
              <a:lvl7pPr defTabSz="457200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6" charset="0"/>
                  <a:ea typeface="Lucida Sans Unicode" charset="0"/>
                  <a:cs typeface="Lucida Sans Unicode" charset="0"/>
                </a:defRPr>
              </a:lvl7pPr>
              <a:lvl8pPr defTabSz="457200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6" charset="0"/>
                  <a:ea typeface="Lucida Sans Unicode" charset="0"/>
                  <a:cs typeface="Lucida Sans Unicode" charset="0"/>
                </a:defRPr>
              </a:lvl8pPr>
              <a:lvl9pPr defTabSz="457200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6" charset="0"/>
                  <a:ea typeface="Lucida Sans Unicode" charset="0"/>
                  <a:cs typeface="Lucida Sans Unicode" charset="0"/>
                </a:defRPr>
              </a:lvl9pPr>
            </a:lstStyle>
            <a:p>
              <a:pPr algn="ctr">
                <a:lnSpc>
                  <a:spcPct val="100000"/>
                </a:lnSpc>
                <a:buClr>
                  <a:srgbClr val="FFFFFF"/>
                </a:buClr>
                <a:buFont typeface="Arial" charset="0"/>
                <a:buNone/>
              </a:pPr>
              <a:r>
                <a:rPr lang="en-GB" sz="1600">
                  <a:solidFill>
                    <a:srgbClr val="FFFFFF"/>
                  </a:solidFill>
                  <a:latin typeface="Arial" charset="0"/>
                </a:rPr>
                <a:t>+</a:t>
              </a:r>
            </a:p>
          </p:txBody>
        </p:sp>
        <p:sp>
          <p:nvSpPr>
            <p:cNvPr id="7192" name="Text Box 24"/>
            <p:cNvSpPr txBox="1">
              <a:spLocks noChangeArrowheads="1"/>
            </p:cNvSpPr>
            <p:nvPr/>
          </p:nvSpPr>
          <p:spPr bwMode="auto">
            <a:xfrm>
              <a:off x="3907" y="2668"/>
              <a:ext cx="189" cy="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6" charset="0"/>
                  <a:ea typeface="Lucida Sans Unicode" charset="0"/>
                  <a:cs typeface="Lucida Sans Unicode" charset="0"/>
                </a:defRPr>
              </a:lvl1pPr>
              <a:lvl2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6" charset="0"/>
                  <a:ea typeface="Lucida Sans Unicode" charset="0"/>
                  <a:cs typeface="Lucida Sans Unicode" charset="0"/>
                </a:defRPr>
              </a:lvl2pPr>
              <a:lvl3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6" charset="0"/>
                  <a:ea typeface="Lucida Sans Unicode" charset="0"/>
                  <a:cs typeface="Lucida Sans Unicode" charset="0"/>
                </a:defRPr>
              </a:lvl3pPr>
              <a:lvl4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6" charset="0"/>
                  <a:ea typeface="Lucida Sans Unicode" charset="0"/>
                  <a:cs typeface="Lucida Sans Unicode" charset="0"/>
                </a:defRPr>
              </a:lvl4pPr>
              <a:lvl5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6" charset="0"/>
                  <a:ea typeface="Lucida Sans Unicode" charset="0"/>
                  <a:cs typeface="Lucida Sans Unicode" charset="0"/>
                </a:defRPr>
              </a:lvl5pPr>
              <a:lvl6pPr defTabSz="457200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6" charset="0"/>
                  <a:ea typeface="Lucida Sans Unicode" charset="0"/>
                  <a:cs typeface="Lucida Sans Unicode" charset="0"/>
                </a:defRPr>
              </a:lvl6pPr>
              <a:lvl7pPr defTabSz="457200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6" charset="0"/>
                  <a:ea typeface="Lucida Sans Unicode" charset="0"/>
                  <a:cs typeface="Lucida Sans Unicode" charset="0"/>
                </a:defRPr>
              </a:lvl7pPr>
              <a:lvl8pPr defTabSz="457200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6" charset="0"/>
                  <a:ea typeface="Lucida Sans Unicode" charset="0"/>
                  <a:cs typeface="Lucida Sans Unicode" charset="0"/>
                </a:defRPr>
              </a:lvl8pPr>
              <a:lvl9pPr defTabSz="457200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6" charset="0"/>
                  <a:ea typeface="Lucida Sans Unicode" charset="0"/>
                  <a:cs typeface="Lucida Sans Unicode" charset="0"/>
                </a:defRPr>
              </a:lvl9pPr>
            </a:lstStyle>
            <a:p>
              <a:pPr algn="ctr">
                <a:lnSpc>
                  <a:spcPct val="100000"/>
                </a:lnSpc>
                <a:buClr>
                  <a:srgbClr val="FFFFFF"/>
                </a:buClr>
                <a:buFont typeface="Arial" charset="0"/>
                <a:buNone/>
              </a:pPr>
              <a:r>
                <a:rPr lang="en-GB" sz="1600">
                  <a:solidFill>
                    <a:srgbClr val="FFFFFF"/>
                  </a:solidFill>
                  <a:latin typeface="Arial" charset="0"/>
                </a:rPr>
                <a:t>+</a:t>
              </a:r>
            </a:p>
          </p:txBody>
        </p:sp>
        <p:sp>
          <p:nvSpPr>
            <p:cNvPr id="7193" name="Text Box 25"/>
            <p:cNvSpPr txBox="1">
              <a:spLocks noChangeArrowheads="1"/>
            </p:cNvSpPr>
            <p:nvPr/>
          </p:nvSpPr>
          <p:spPr bwMode="auto">
            <a:xfrm>
              <a:off x="3907" y="3258"/>
              <a:ext cx="189" cy="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6" charset="0"/>
                  <a:ea typeface="Lucida Sans Unicode" charset="0"/>
                  <a:cs typeface="Lucida Sans Unicode" charset="0"/>
                </a:defRPr>
              </a:lvl1pPr>
              <a:lvl2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6" charset="0"/>
                  <a:ea typeface="Lucida Sans Unicode" charset="0"/>
                  <a:cs typeface="Lucida Sans Unicode" charset="0"/>
                </a:defRPr>
              </a:lvl2pPr>
              <a:lvl3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6" charset="0"/>
                  <a:ea typeface="Lucida Sans Unicode" charset="0"/>
                  <a:cs typeface="Lucida Sans Unicode" charset="0"/>
                </a:defRPr>
              </a:lvl3pPr>
              <a:lvl4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6" charset="0"/>
                  <a:ea typeface="Lucida Sans Unicode" charset="0"/>
                  <a:cs typeface="Lucida Sans Unicode" charset="0"/>
                </a:defRPr>
              </a:lvl4pPr>
              <a:lvl5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6" charset="0"/>
                  <a:ea typeface="Lucida Sans Unicode" charset="0"/>
                  <a:cs typeface="Lucida Sans Unicode" charset="0"/>
                </a:defRPr>
              </a:lvl5pPr>
              <a:lvl6pPr defTabSz="457200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6" charset="0"/>
                  <a:ea typeface="Lucida Sans Unicode" charset="0"/>
                  <a:cs typeface="Lucida Sans Unicode" charset="0"/>
                </a:defRPr>
              </a:lvl6pPr>
              <a:lvl7pPr defTabSz="457200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6" charset="0"/>
                  <a:ea typeface="Lucida Sans Unicode" charset="0"/>
                  <a:cs typeface="Lucida Sans Unicode" charset="0"/>
                </a:defRPr>
              </a:lvl7pPr>
              <a:lvl8pPr defTabSz="457200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6" charset="0"/>
                  <a:ea typeface="Lucida Sans Unicode" charset="0"/>
                  <a:cs typeface="Lucida Sans Unicode" charset="0"/>
                </a:defRPr>
              </a:lvl8pPr>
              <a:lvl9pPr defTabSz="457200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6" charset="0"/>
                  <a:ea typeface="Lucida Sans Unicode" charset="0"/>
                  <a:cs typeface="Lucida Sans Unicode" charset="0"/>
                </a:defRPr>
              </a:lvl9pPr>
            </a:lstStyle>
            <a:p>
              <a:pPr algn="ctr">
                <a:lnSpc>
                  <a:spcPct val="100000"/>
                </a:lnSpc>
                <a:buClr>
                  <a:srgbClr val="FFFFFF"/>
                </a:buClr>
                <a:buFont typeface="Arial" charset="0"/>
                <a:buNone/>
              </a:pPr>
              <a:r>
                <a:rPr lang="en-GB" sz="1600">
                  <a:solidFill>
                    <a:srgbClr val="FFFFFF"/>
                  </a:solidFill>
                  <a:latin typeface="Arial" charset="0"/>
                </a:rPr>
                <a:t>=</a:t>
              </a:r>
            </a:p>
          </p:txBody>
        </p:sp>
        <p:grpSp>
          <p:nvGrpSpPr>
            <p:cNvPr id="7194" name="Group 26"/>
            <p:cNvGrpSpPr>
              <a:grpSpLocks/>
            </p:cNvGrpSpPr>
            <p:nvPr/>
          </p:nvGrpSpPr>
          <p:grpSpPr bwMode="auto">
            <a:xfrm>
              <a:off x="432" y="2880"/>
              <a:ext cx="1343" cy="383"/>
              <a:chOff x="432" y="2880"/>
              <a:chExt cx="1343" cy="383"/>
            </a:xfrm>
          </p:grpSpPr>
          <p:sp>
            <p:nvSpPr>
              <p:cNvPr id="7195" name="AutoShape 27"/>
              <p:cNvSpPr>
                <a:spLocks noChangeArrowheads="1"/>
              </p:cNvSpPr>
              <p:nvPr/>
            </p:nvSpPr>
            <p:spPr bwMode="auto">
              <a:xfrm>
                <a:off x="432" y="2880"/>
                <a:ext cx="1344" cy="384"/>
              </a:xfrm>
              <a:prstGeom prst="roundRect">
                <a:avLst>
                  <a:gd name="adj" fmla="val 16667"/>
                </a:avLst>
              </a:prstGeom>
              <a:solidFill>
                <a:srgbClr val="339933"/>
              </a:solidFill>
              <a:ln w="9360">
                <a:solidFill>
                  <a:srgbClr val="66CCFF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196" name="Text Box 28"/>
              <p:cNvSpPr txBox="1">
                <a:spLocks noChangeArrowheads="1"/>
              </p:cNvSpPr>
              <p:nvPr/>
            </p:nvSpPr>
            <p:spPr bwMode="auto">
              <a:xfrm>
                <a:off x="462" y="2976"/>
                <a:ext cx="1264" cy="194"/>
              </a:xfrm>
              <a:prstGeom prst="rect">
                <a:avLst/>
              </a:prstGeom>
              <a:solidFill>
                <a:srgbClr val="3399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>
                <a:lvl1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Times New Roman" pitchFamily="16" charset="0"/>
                    <a:ea typeface="Lucida Sans Unicode" charset="0"/>
                    <a:cs typeface="Lucida Sans Unicode" charset="0"/>
                  </a:defRPr>
                </a:lvl1pPr>
                <a:lvl2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Times New Roman" pitchFamily="16" charset="0"/>
                    <a:ea typeface="Lucida Sans Unicode" charset="0"/>
                    <a:cs typeface="Lucida Sans Unicode" charset="0"/>
                  </a:defRPr>
                </a:lvl2pPr>
                <a:lvl3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Times New Roman" pitchFamily="16" charset="0"/>
                    <a:ea typeface="Lucida Sans Unicode" charset="0"/>
                    <a:cs typeface="Lucida Sans Unicode" charset="0"/>
                  </a:defRPr>
                </a:lvl3pPr>
                <a:lvl4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Times New Roman" pitchFamily="16" charset="0"/>
                    <a:ea typeface="Lucida Sans Unicode" charset="0"/>
                    <a:cs typeface="Lucida Sans Unicode" charset="0"/>
                  </a:defRPr>
                </a:lvl4pPr>
                <a:lvl5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Times New Roman" pitchFamily="16" charset="0"/>
                    <a:ea typeface="Lucida Sans Unicode" charset="0"/>
                    <a:cs typeface="Lucida Sans Unicode" charset="0"/>
                  </a:defRPr>
                </a:lvl5pPr>
                <a:lvl6pPr defTabSz="457200" eaLnBrk="0" fontAlgn="base" hangingPunct="0">
                  <a:lnSpc>
                    <a:spcPct val="95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itchFamily="16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Times New Roman" pitchFamily="16" charset="0"/>
                    <a:ea typeface="Lucida Sans Unicode" charset="0"/>
                    <a:cs typeface="Lucida Sans Unicode" charset="0"/>
                  </a:defRPr>
                </a:lvl6pPr>
                <a:lvl7pPr defTabSz="457200" eaLnBrk="0" fontAlgn="base" hangingPunct="0">
                  <a:lnSpc>
                    <a:spcPct val="95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itchFamily="16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Times New Roman" pitchFamily="16" charset="0"/>
                    <a:ea typeface="Lucida Sans Unicode" charset="0"/>
                    <a:cs typeface="Lucida Sans Unicode" charset="0"/>
                  </a:defRPr>
                </a:lvl7pPr>
                <a:lvl8pPr defTabSz="457200" eaLnBrk="0" fontAlgn="base" hangingPunct="0">
                  <a:lnSpc>
                    <a:spcPct val="95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itchFamily="16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Times New Roman" pitchFamily="16" charset="0"/>
                    <a:ea typeface="Lucida Sans Unicode" charset="0"/>
                    <a:cs typeface="Lucida Sans Unicode" charset="0"/>
                  </a:defRPr>
                </a:lvl8pPr>
                <a:lvl9pPr defTabSz="457200" eaLnBrk="0" fontAlgn="base" hangingPunct="0">
                  <a:lnSpc>
                    <a:spcPct val="95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itchFamily="16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Times New Roman" pitchFamily="16" charset="0"/>
                    <a:ea typeface="Lucida Sans Unicode" charset="0"/>
                    <a:cs typeface="Lucida Sans Unicode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buClr>
                    <a:srgbClr val="FFFFFF"/>
                  </a:buClr>
                  <a:buFont typeface="Arial" charset="0"/>
                  <a:buNone/>
                </a:pPr>
                <a:r>
                  <a:rPr lang="en-GB" sz="1400">
                    <a:solidFill>
                      <a:srgbClr val="FFFFFF"/>
                    </a:solidFill>
                    <a:latin typeface="Arial" charset="0"/>
                  </a:rPr>
                  <a:t>Pemasaran</a:t>
                </a:r>
              </a:p>
            </p:txBody>
          </p:sp>
        </p:grpSp>
        <p:grpSp>
          <p:nvGrpSpPr>
            <p:cNvPr id="7197" name="Group 29"/>
            <p:cNvGrpSpPr>
              <a:grpSpLocks/>
            </p:cNvGrpSpPr>
            <p:nvPr/>
          </p:nvGrpSpPr>
          <p:grpSpPr bwMode="auto">
            <a:xfrm>
              <a:off x="1488" y="1728"/>
              <a:ext cx="815" cy="383"/>
              <a:chOff x="1488" y="1728"/>
              <a:chExt cx="815" cy="383"/>
            </a:xfrm>
          </p:grpSpPr>
          <p:sp>
            <p:nvSpPr>
              <p:cNvPr id="7198" name="AutoShape 30"/>
              <p:cNvSpPr>
                <a:spLocks noChangeArrowheads="1"/>
              </p:cNvSpPr>
              <p:nvPr/>
            </p:nvSpPr>
            <p:spPr bwMode="auto">
              <a:xfrm>
                <a:off x="1488" y="1728"/>
                <a:ext cx="816" cy="384"/>
              </a:xfrm>
              <a:prstGeom prst="roundRect">
                <a:avLst>
                  <a:gd name="adj" fmla="val 16667"/>
                </a:avLst>
              </a:prstGeom>
              <a:solidFill>
                <a:srgbClr val="9966FF"/>
              </a:solidFill>
              <a:ln w="9360">
                <a:solidFill>
                  <a:srgbClr val="66CCFF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199" name="Text Box 31"/>
              <p:cNvSpPr txBox="1">
                <a:spLocks noChangeArrowheads="1"/>
              </p:cNvSpPr>
              <p:nvPr/>
            </p:nvSpPr>
            <p:spPr bwMode="auto">
              <a:xfrm>
                <a:off x="1505" y="1764"/>
                <a:ext cx="788" cy="328"/>
              </a:xfrm>
              <a:prstGeom prst="rect">
                <a:avLst/>
              </a:prstGeom>
              <a:solidFill>
                <a:srgbClr val="9966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Times New Roman" pitchFamily="16" charset="0"/>
                    <a:ea typeface="Lucida Sans Unicode" charset="0"/>
                    <a:cs typeface="Lucida Sans Unicode" charset="0"/>
                  </a:defRPr>
                </a:lvl1pPr>
                <a:lvl2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Times New Roman" pitchFamily="16" charset="0"/>
                    <a:ea typeface="Lucida Sans Unicode" charset="0"/>
                    <a:cs typeface="Lucida Sans Unicode" charset="0"/>
                  </a:defRPr>
                </a:lvl2pPr>
                <a:lvl3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Times New Roman" pitchFamily="16" charset="0"/>
                    <a:ea typeface="Lucida Sans Unicode" charset="0"/>
                    <a:cs typeface="Lucida Sans Unicode" charset="0"/>
                  </a:defRPr>
                </a:lvl3pPr>
                <a:lvl4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Times New Roman" pitchFamily="16" charset="0"/>
                    <a:ea typeface="Lucida Sans Unicode" charset="0"/>
                    <a:cs typeface="Lucida Sans Unicode" charset="0"/>
                  </a:defRPr>
                </a:lvl4pPr>
                <a:lvl5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Times New Roman" pitchFamily="16" charset="0"/>
                    <a:ea typeface="Lucida Sans Unicode" charset="0"/>
                    <a:cs typeface="Lucida Sans Unicode" charset="0"/>
                  </a:defRPr>
                </a:lvl5pPr>
                <a:lvl6pPr defTabSz="457200" eaLnBrk="0" fontAlgn="base" hangingPunct="0">
                  <a:lnSpc>
                    <a:spcPct val="95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itchFamily="16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Times New Roman" pitchFamily="16" charset="0"/>
                    <a:ea typeface="Lucida Sans Unicode" charset="0"/>
                    <a:cs typeface="Lucida Sans Unicode" charset="0"/>
                  </a:defRPr>
                </a:lvl6pPr>
                <a:lvl7pPr defTabSz="457200" eaLnBrk="0" fontAlgn="base" hangingPunct="0">
                  <a:lnSpc>
                    <a:spcPct val="95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itchFamily="16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Times New Roman" pitchFamily="16" charset="0"/>
                    <a:ea typeface="Lucida Sans Unicode" charset="0"/>
                    <a:cs typeface="Lucida Sans Unicode" charset="0"/>
                  </a:defRPr>
                </a:lvl7pPr>
                <a:lvl8pPr defTabSz="457200" eaLnBrk="0" fontAlgn="base" hangingPunct="0">
                  <a:lnSpc>
                    <a:spcPct val="95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itchFamily="16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Times New Roman" pitchFamily="16" charset="0"/>
                    <a:ea typeface="Lucida Sans Unicode" charset="0"/>
                    <a:cs typeface="Lucida Sans Unicode" charset="0"/>
                  </a:defRPr>
                </a:lvl8pPr>
                <a:lvl9pPr defTabSz="457200" eaLnBrk="0" fontAlgn="base" hangingPunct="0">
                  <a:lnSpc>
                    <a:spcPct val="95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itchFamily="16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Times New Roman" pitchFamily="16" charset="0"/>
                    <a:ea typeface="Lucida Sans Unicode" charset="0"/>
                    <a:cs typeface="Lucida Sans Unicode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buClr>
                    <a:srgbClr val="FFFFFF"/>
                  </a:buClr>
                  <a:buFont typeface="Arial" charset="0"/>
                  <a:buNone/>
                </a:pPr>
                <a:r>
                  <a:rPr lang="en-GB" sz="1400" dirty="0" err="1">
                    <a:solidFill>
                      <a:srgbClr val="FFFFFF"/>
                    </a:solidFill>
                    <a:latin typeface="Arial" charset="0"/>
                  </a:rPr>
                  <a:t>Tenaga</a:t>
                </a:r>
                <a:r>
                  <a:rPr lang="en-GB" sz="1400" dirty="0">
                    <a:solidFill>
                      <a:srgbClr val="FFFFFF"/>
                    </a:solidFill>
                    <a:latin typeface="Arial" charset="0"/>
                  </a:rPr>
                  <a:t> </a:t>
                </a:r>
                <a:r>
                  <a:rPr lang="en-GB" sz="1400" dirty="0" err="1">
                    <a:solidFill>
                      <a:srgbClr val="FFFFFF"/>
                    </a:solidFill>
                    <a:latin typeface="Arial" charset="0"/>
                  </a:rPr>
                  <a:t>Kerja</a:t>
                </a:r>
                <a:endParaRPr lang="en-GB" sz="1400" dirty="0">
                  <a:solidFill>
                    <a:srgbClr val="FFFFFF"/>
                  </a:solidFill>
                  <a:latin typeface="Arial" charset="0"/>
                </a:endParaRPr>
              </a:p>
              <a:p>
                <a:pPr algn="ctr">
                  <a:lnSpc>
                    <a:spcPct val="100000"/>
                  </a:lnSpc>
                  <a:buClr>
                    <a:srgbClr val="FFFFFF"/>
                  </a:buClr>
                  <a:buFont typeface="Arial" charset="0"/>
                  <a:buNone/>
                </a:pPr>
                <a:r>
                  <a:rPr lang="en-GB" sz="1400" dirty="0" err="1" smtClean="0">
                    <a:solidFill>
                      <a:srgbClr val="FFFFFF"/>
                    </a:solidFill>
                    <a:latin typeface="Arial" charset="0"/>
                  </a:rPr>
                  <a:t>Tak</a:t>
                </a:r>
                <a:r>
                  <a:rPr lang="en-GB" sz="1400" dirty="0" smtClean="0">
                    <a:solidFill>
                      <a:srgbClr val="FFFFFF"/>
                    </a:solidFill>
                    <a:latin typeface="Arial" charset="0"/>
                  </a:rPr>
                  <a:t> </a:t>
                </a:r>
                <a:r>
                  <a:rPr lang="en-GB" sz="1400" dirty="0" err="1" smtClean="0">
                    <a:solidFill>
                      <a:srgbClr val="FFFFFF"/>
                    </a:solidFill>
                    <a:latin typeface="Arial" charset="0"/>
                  </a:rPr>
                  <a:t>langsung</a:t>
                </a:r>
                <a:endParaRPr lang="en-GB" sz="1400" dirty="0">
                  <a:solidFill>
                    <a:srgbClr val="FFFFFF"/>
                  </a:solidFill>
                  <a:latin typeface="Arial" charset="0"/>
                </a:endParaRPr>
              </a:p>
            </p:txBody>
          </p:sp>
        </p:grpSp>
        <p:grpSp>
          <p:nvGrpSpPr>
            <p:cNvPr id="7200" name="Group 32"/>
            <p:cNvGrpSpPr>
              <a:grpSpLocks/>
            </p:cNvGrpSpPr>
            <p:nvPr/>
          </p:nvGrpSpPr>
          <p:grpSpPr bwMode="auto">
            <a:xfrm>
              <a:off x="2544" y="1728"/>
              <a:ext cx="815" cy="383"/>
              <a:chOff x="2544" y="1728"/>
              <a:chExt cx="815" cy="383"/>
            </a:xfrm>
          </p:grpSpPr>
          <p:sp>
            <p:nvSpPr>
              <p:cNvPr id="7201" name="AutoShape 33"/>
              <p:cNvSpPr>
                <a:spLocks noChangeArrowheads="1"/>
              </p:cNvSpPr>
              <p:nvPr/>
            </p:nvSpPr>
            <p:spPr bwMode="auto">
              <a:xfrm>
                <a:off x="2544" y="1728"/>
                <a:ext cx="816" cy="384"/>
              </a:xfrm>
              <a:prstGeom prst="roundRect">
                <a:avLst>
                  <a:gd name="adj" fmla="val 16667"/>
                </a:avLst>
              </a:prstGeom>
              <a:solidFill>
                <a:srgbClr val="0066CC"/>
              </a:solidFill>
              <a:ln w="9360">
                <a:solidFill>
                  <a:srgbClr val="66CCFF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202" name="Text Box 34"/>
              <p:cNvSpPr txBox="1">
                <a:spLocks noChangeArrowheads="1"/>
              </p:cNvSpPr>
              <p:nvPr/>
            </p:nvSpPr>
            <p:spPr bwMode="auto">
              <a:xfrm>
                <a:off x="2652" y="1764"/>
                <a:ext cx="605" cy="328"/>
              </a:xfrm>
              <a:prstGeom prst="rect">
                <a:avLst/>
              </a:prstGeom>
              <a:solidFill>
                <a:srgbClr val="0066CC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Times New Roman" pitchFamily="16" charset="0"/>
                    <a:ea typeface="Lucida Sans Unicode" charset="0"/>
                    <a:cs typeface="Lucida Sans Unicode" charset="0"/>
                  </a:defRPr>
                </a:lvl1pPr>
                <a:lvl2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Times New Roman" pitchFamily="16" charset="0"/>
                    <a:ea typeface="Lucida Sans Unicode" charset="0"/>
                    <a:cs typeface="Lucida Sans Unicode" charset="0"/>
                  </a:defRPr>
                </a:lvl2pPr>
                <a:lvl3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Times New Roman" pitchFamily="16" charset="0"/>
                    <a:ea typeface="Lucida Sans Unicode" charset="0"/>
                    <a:cs typeface="Lucida Sans Unicode" charset="0"/>
                  </a:defRPr>
                </a:lvl3pPr>
                <a:lvl4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Times New Roman" pitchFamily="16" charset="0"/>
                    <a:ea typeface="Lucida Sans Unicode" charset="0"/>
                    <a:cs typeface="Lucida Sans Unicode" charset="0"/>
                  </a:defRPr>
                </a:lvl4pPr>
                <a:lvl5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Times New Roman" pitchFamily="16" charset="0"/>
                    <a:ea typeface="Lucida Sans Unicode" charset="0"/>
                    <a:cs typeface="Lucida Sans Unicode" charset="0"/>
                  </a:defRPr>
                </a:lvl5pPr>
                <a:lvl6pPr defTabSz="457200" eaLnBrk="0" fontAlgn="base" hangingPunct="0">
                  <a:lnSpc>
                    <a:spcPct val="95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itchFamily="16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Times New Roman" pitchFamily="16" charset="0"/>
                    <a:ea typeface="Lucida Sans Unicode" charset="0"/>
                    <a:cs typeface="Lucida Sans Unicode" charset="0"/>
                  </a:defRPr>
                </a:lvl6pPr>
                <a:lvl7pPr defTabSz="457200" eaLnBrk="0" fontAlgn="base" hangingPunct="0">
                  <a:lnSpc>
                    <a:spcPct val="95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itchFamily="16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Times New Roman" pitchFamily="16" charset="0"/>
                    <a:ea typeface="Lucida Sans Unicode" charset="0"/>
                    <a:cs typeface="Lucida Sans Unicode" charset="0"/>
                  </a:defRPr>
                </a:lvl7pPr>
                <a:lvl8pPr defTabSz="457200" eaLnBrk="0" fontAlgn="base" hangingPunct="0">
                  <a:lnSpc>
                    <a:spcPct val="95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itchFamily="16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Times New Roman" pitchFamily="16" charset="0"/>
                    <a:ea typeface="Lucida Sans Unicode" charset="0"/>
                    <a:cs typeface="Lucida Sans Unicode" charset="0"/>
                  </a:defRPr>
                </a:lvl8pPr>
                <a:lvl9pPr defTabSz="457200" eaLnBrk="0" fontAlgn="base" hangingPunct="0">
                  <a:lnSpc>
                    <a:spcPct val="95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itchFamily="16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Times New Roman" pitchFamily="16" charset="0"/>
                    <a:ea typeface="Lucida Sans Unicode" charset="0"/>
                    <a:cs typeface="Lucida Sans Unicode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buClr>
                    <a:srgbClr val="FFFFFF"/>
                  </a:buClr>
                  <a:buFont typeface="Arial" charset="0"/>
                  <a:buNone/>
                </a:pPr>
                <a:r>
                  <a:rPr lang="en-GB" sz="1400">
                    <a:solidFill>
                      <a:srgbClr val="FFFFFF"/>
                    </a:solidFill>
                    <a:latin typeface="Arial" charset="0"/>
                  </a:rPr>
                  <a:t>Overhead</a:t>
                </a:r>
              </a:p>
              <a:p>
                <a:pPr algn="ctr">
                  <a:lnSpc>
                    <a:spcPct val="100000"/>
                  </a:lnSpc>
                  <a:buClr>
                    <a:srgbClr val="FFFFFF"/>
                  </a:buClr>
                  <a:buFont typeface="Arial" charset="0"/>
                  <a:buNone/>
                </a:pPr>
                <a:r>
                  <a:rPr lang="en-GB" sz="1400">
                    <a:solidFill>
                      <a:srgbClr val="FFFFFF"/>
                    </a:solidFill>
                    <a:latin typeface="Arial" charset="0"/>
                  </a:rPr>
                  <a:t>Lainnya</a:t>
                </a:r>
              </a:p>
            </p:txBody>
          </p:sp>
        </p:grpSp>
        <p:grpSp>
          <p:nvGrpSpPr>
            <p:cNvPr id="7203" name="Group 35"/>
            <p:cNvGrpSpPr>
              <a:grpSpLocks/>
            </p:cNvGrpSpPr>
            <p:nvPr/>
          </p:nvGrpSpPr>
          <p:grpSpPr bwMode="auto">
            <a:xfrm>
              <a:off x="432" y="1728"/>
              <a:ext cx="815" cy="383"/>
              <a:chOff x="432" y="1728"/>
              <a:chExt cx="815" cy="383"/>
            </a:xfrm>
          </p:grpSpPr>
          <p:sp>
            <p:nvSpPr>
              <p:cNvPr id="7204" name="AutoShape 36"/>
              <p:cNvSpPr>
                <a:spLocks noChangeArrowheads="1"/>
              </p:cNvSpPr>
              <p:nvPr/>
            </p:nvSpPr>
            <p:spPr bwMode="auto">
              <a:xfrm>
                <a:off x="432" y="1728"/>
                <a:ext cx="816" cy="384"/>
              </a:xfrm>
              <a:prstGeom prst="roundRect">
                <a:avLst>
                  <a:gd name="adj" fmla="val 16667"/>
                </a:avLst>
              </a:prstGeom>
              <a:solidFill>
                <a:srgbClr val="3333CC"/>
              </a:solidFill>
              <a:ln w="9360">
                <a:solidFill>
                  <a:srgbClr val="66CCFF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205" name="Text Box 37"/>
              <p:cNvSpPr txBox="1">
                <a:spLocks noChangeArrowheads="1"/>
              </p:cNvSpPr>
              <p:nvPr/>
            </p:nvSpPr>
            <p:spPr bwMode="auto">
              <a:xfrm>
                <a:off x="549" y="1764"/>
                <a:ext cx="588" cy="328"/>
              </a:xfrm>
              <a:prstGeom prst="rect">
                <a:avLst/>
              </a:prstGeom>
              <a:solidFill>
                <a:srgbClr val="3333CC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Times New Roman" pitchFamily="16" charset="0"/>
                    <a:ea typeface="Lucida Sans Unicode" charset="0"/>
                    <a:cs typeface="Lucida Sans Unicode" charset="0"/>
                  </a:defRPr>
                </a:lvl1pPr>
                <a:lvl2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Times New Roman" pitchFamily="16" charset="0"/>
                    <a:ea typeface="Lucida Sans Unicode" charset="0"/>
                    <a:cs typeface="Lucida Sans Unicode" charset="0"/>
                  </a:defRPr>
                </a:lvl2pPr>
                <a:lvl3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Times New Roman" pitchFamily="16" charset="0"/>
                    <a:ea typeface="Lucida Sans Unicode" charset="0"/>
                    <a:cs typeface="Lucida Sans Unicode" charset="0"/>
                  </a:defRPr>
                </a:lvl3pPr>
                <a:lvl4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Times New Roman" pitchFamily="16" charset="0"/>
                    <a:ea typeface="Lucida Sans Unicode" charset="0"/>
                    <a:cs typeface="Lucida Sans Unicode" charset="0"/>
                  </a:defRPr>
                </a:lvl4pPr>
                <a:lvl5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Times New Roman" pitchFamily="16" charset="0"/>
                    <a:ea typeface="Lucida Sans Unicode" charset="0"/>
                    <a:cs typeface="Lucida Sans Unicode" charset="0"/>
                  </a:defRPr>
                </a:lvl5pPr>
                <a:lvl6pPr defTabSz="457200" eaLnBrk="0" fontAlgn="base" hangingPunct="0">
                  <a:lnSpc>
                    <a:spcPct val="95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itchFamily="16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Times New Roman" pitchFamily="16" charset="0"/>
                    <a:ea typeface="Lucida Sans Unicode" charset="0"/>
                    <a:cs typeface="Lucida Sans Unicode" charset="0"/>
                  </a:defRPr>
                </a:lvl6pPr>
                <a:lvl7pPr defTabSz="457200" eaLnBrk="0" fontAlgn="base" hangingPunct="0">
                  <a:lnSpc>
                    <a:spcPct val="95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itchFamily="16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Times New Roman" pitchFamily="16" charset="0"/>
                    <a:ea typeface="Lucida Sans Unicode" charset="0"/>
                    <a:cs typeface="Lucida Sans Unicode" charset="0"/>
                  </a:defRPr>
                </a:lvl7pPr>
                <a:lvl8pPr defTabSz="457200" eaLnBrk="0" fontAlgn="base" hangingPunct="0">
                  <a:lnSpc>
                    <a:spcPct val="95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itchFamily="16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Times New Roman" pitchFamily="16" charset="0"/>
                    <a:ea typeface="Lucida Sans Unicode" charset="0"/>
                    <a:cs typeface="Lucida Sans Unicode" charset="0"/>
                  </a:defRPr>
                </a:lvl8pPr>
                <a:lvl9pPr defTabSz="457200" eaLnBrk="0" fontAlgn="base" hangingPunct="0">
                  <a:lnSpc>
                    <a:spcPct val="95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itchFamily="16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Times New Roman" pitchFamily="16" charset="0"/>
                    <a:ea typeface="Lucida Sans Unicode" charset="0"/>
                    <a:cs typeface="Lucida Sans Unicode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buClr>
                    <a:srgbClr val="FFFFFF"/>
                  </a:buClr>
                  <a:buFont typeface="Arial" charset="0"/>
                  <a:buNone/>
                </a:pPr>
                <a:r>
                  <a:rPr lang="en-GB" sz="1400" dirty="0" err="1">
                    <a:solidFill>
                      <a:srgbClr val="FFFFFF"/>
                    </a:solidFill>
                    <a:latin typeface="Arial" charset="0"/>
                  </a:rPr>
                  <a:t>Bahan</a:t>
                </a:r>
                <a:endParaRPr lang="en-GB" sz="1400" dirty="0">
                  <a:solidFill>
                    <a:srgbClr val="FFFFFF"/>
                  </a:solidFill>
                  <a:latin typeface="Arial" charset="0"/>
                </a:endParaRPr>
              </a:p>
              <a:p>
                <a:pPr algn="ctr">
                  <a:lnSpc>
                    <a:spcPct val="100000"/>
                  </a:lnSpc>
                  <a:buClr>
                    <a:srgbClr val="FFFFFF"/>
                  </a:buClr>
                  <a:buFont typeface="Arial" charset="0"/>
                  <a:buNone/>
                </a:pPr>
                <a:r>
                  <a:rPr lang="en-GB" sz="1400" dirty="0" err="1">
                    <a:solidFill>
                      <a:srgbClr val="FFFFFF"/>
                    </a:solidFill>
                    <a:latin typeface="Arial" charset="0"/>
                  </a:rPr>
                  <a:t>Penolong</a:t>
                </a:r>
                <a:endParaRPr lang="en-GB" sz="1400" dirty="0">
                  <a:solidFill>
                    <a:srgbClr val="FFFFFF"/>
                  </a:solidFill>
                  <a:latin typeface="Arial" charset="0"/>
                </a:endParaRPr>
              </a:p>
            </p:txBody>
          </p:sp>
        </p:grpSp>
        <p:sp>
          <p:nvSpPr>
            <p:cNvPr id="7206" name="Text Box 38"/>
            <p:cNvSpPr txBox="1">
              <a:spLocks noChangeArrowheads="1"/>
            </p:cNvSpPr>
            <p:nvPr/>
          </p:nvSpPr>
          <p:spPr bwMode="auto">
            <a:xfrm>
              <a:off x="1279" y="1812"/>
              <a:ext cx="189" cy="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6" charset="0"/>
                  <a:ea typeface="Lucida Sans Unicode" charset="0"/>
                  <a:cs typeface="Lucida Sans Unicode" charset="0"/>
                </a:defRPr>
              </a:lvl1pPr>
              <a:lvl2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6" charset="0"/>
                  <a:ea typeface="Lucida Sans Unicode" charset="0"/>
                  <a:cs typeface="Lucida Sans Unicode" charset="0"/>
                </a:defRPr>
              </a:lvl2pPr>
              <a:lvl3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6" charset="0"/>
                  <a:ea typeface="Lucida Sans Unicode" charset="0"/>
                  <a:cs typeface="Lucida Sans Unicode" charset="0"/>
                </a:defRPr>
              </a:lvl3pPr>
              <a:lvl4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6" charset="0"/>
                  <a:ea typeface="Lucida Sans Unicode" charset="0"/>
                  <a:cs typeface="Lucida Sans Unicode" charset="0"/>
                </a:defRPr>
              </a:lvl4pPr>
              <a:lvl5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6" charset="0"/>
                  <a:ea typeface="Lucida Sans Unicode" charset="0"/>
                  <a:cs typeface="Lucida Sans Unicode" charset="0"/>
                </a:defRPr>
              </a:lvl5pPr>
              <a:lvl6pPr defTabSz="457200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6" charset="0"/>
                  <a:ea typeface="Lucida Sans Unicode" charset="0"/>
                  <a:cs typeface="Lucida Sans Unicode" charset="0"/>
                </a:defRPr>
              </a:lvl6pPr>
              <a:lvl7pPr defTabSz="457200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6" charset="0"/>
                  <a:ea typeface="Lucida Sans Unicode" charset="0"/>
                  <a:cs typeface="Lucida Sans Unicode" charset="0"/>
                </a:defRPr>
              </a:lvl7pPr>
              <a:lvl8pPr defTabSz="457200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6" charset="0"/>
                  <a:ea typeface="Lucida Sans Unicode" charset="0"/>
                  <a:cs typeface="Lucida Sans Unicode" charset="0"/>
                </a:defRPr>
              </a:lvl8pPr>
              <a:lvl9pPr defTabSz="457200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6" charset="0"/>
                  <a:ea typeface="Lucida Sans Unicode" charset="0"/>
                  <a:cs typeface="Lucida Sans Unicode" charset="0"/>
                </a:defRPr>
              </a:lvl9pPr>
            </a:lstStyle>
            <a:p>
              <a:pPr algn="ctr">
                <a:lnSpc>
                  <a:spcPct val="100000"/>
                </a:lnSpc>
                <a:buClr>
                  <a:srgbClr val="FFFFFF"/>
                </a:buClr>
                <a:buFont typeface="Arial" charset="0"/>
                <a:buNone/>
              </a:pPr>
              <a:r>
                <a:rPr lang="en-GB" sz="1600">
                  <a:solidFill>
                    <a:srgbClr val="FFFFFF"/>
                  </a:solidFill>
                  <a:latin typeface="Arial" charset="0"/>
                </a:rPr>
                <a:t>+</a:t>
              </a:r>
            </a:p>
          </p:txBody>
        </p:sp>
        <p:sp>
          <p:nvSpPr>
            <p:cNvPr id="7207" name="Text Box 39"/>
            <p:cNvSpPr txBox="1">
              <a:spLocks noChangeArrowheads="1"/>
            </p:cNvSpPr>
            <p:nvPr/>
          </p:nvSpPr>
          <p:spPr bwMode="auto">
            <a:xfrm>
              <a:off x="2329" y="1806"/>
              <a:ext cx="189" cy="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6" charset="0"/>
                  <a:ea typeface="Lucida Sans Unicode" charset="0"/>
                  <a:cs typeface="Lucida Sans Unicode" charset="0"/>
                </a:defRPr>
              </a:lvl1pPr>
              <a:lvl2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6" charset="0"/>
                  <a:ea typeface="Lucida Sans Unicode" charset="0"/>
                  <a:cs typeface="Lucida Sans Unicode" charset="0"/>
                </a:defRPr>
              </a:lvl2pPr>
              <a:lvl3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6" charset="0"/>
                  <a:ea typeface="Lucida Sans Unicode" charset="0"/>
                  <a:cs typeface="Lucida Sans Unicode" charset="0"/>
                </a:defRPr>
              </a:lvl3pPr>
              <a:lvl4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6" charset="0"/>
                  <a:ea typeface="Lucida Sans Unicode" charset="0"/>
                  <a:cs typeface="Lucida Sans Unicode" charset="0"/>
                </a:defRPr>
              </a:lvl4pPr>
              <a:lvl5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6" charset="0"/>
                  <a:ea typeface="Lucida Sans Unicode" charset="0"/>
                  <a:cs typeface="Lucida Sans Unicode" charset="0"/>
                </a:defRPr>
              </a:lvl5pPr>
              <a:lvl6pPr defTabSz="457200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6" charset="0"/>
                  <a:ea typeface="Lucida Sans Unicode" charset="0"/>
                  <a:cs typeface="Lucida Sans Unicode" charset="0"/>
                </a:defRPr>
              </a:lvl6pPr>
              <a:lvl7pPr defTabSz="457200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6" charset="0"/>
                  <a:ea typeface="Lucida Sans Unicode" charset="0"/>
                  <a:cs typeface="Lucida Sans Unicode" charset="0"/>
                </a:defRPr>
              </a:lvl7pPr>
              <a:lvl8pPr defTabSz="457200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6" charset="0"/>
                  <a:ea typeface="Lucida Sans Unicode" charset="0"/>
                  <a:cs typeface="Lucida Sans Unicode" charset="0"/>
                </a:defRPr>
              </a:lvl8pPr>
              <a:lvl9pPr defTabSz="457200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6" charset="0"/>
                  <a:ea typeface="Lucida Sans Unicode" charset="0"/>
                  <a:cs typeface="Lucida Sans Unicode" charset="0"/>
                </a:defRPr>
              </a:lvl9pPr>
            </a:lstStyle>
            <a:p>
              <a:pPr algn="ctr">
                <a:lnSpc>
                  <a:spcPct val="100000"/>
                </a:lnSpc>
                <a:buClr>
                  <a:srgbClr val="FFFFFF"/>
                </a:buClr>
                <a:buFont typeface="Arial" charset="0"/>
                <a:buNone/>
              </a:pPr>
              <a:r>
                <a:rPr lang="en-GB" sz="1600">
                  <a:solidFill>
                    <a:srgbClr val="FFFFFF"/>
                  </a:solidFill>
                  <a:latin typeface="Arial" charset="0"/>
                </a:rPr>
                <a:t>+</a:t>
              </a:r>
            </a:p>
          </p:txBody>
        </p:sp>
        <p:sp>
          <p:nvSpPr>
            <p:cNvPr id="7208" name="Text Box 40"/>
            <p:cNvSpPr txBox="1">
              <a:spLocks noChangeArrowheads="1"/>
            </p:cNvSpPr>
            <p:nvPr/>
          </p:nvSpPr>
          <p:spPr bwMode="auto">
            <a:xfrm>
              <a:off x="1777" y="2976"/>
              <a:ext cx="189" cy="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6" charset="0"/>
                  <a:ea typeface="Lucida Sans Unicode" charset="0"/>
                  <a:cs typeface="Lucida Sans Unicode" charset="0"/>
                </a:defRPr>
              </a:lvl1pPr>
              <a:lvl2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6" charset="0"/>
                  <a:ea typeface="Lucida Sans Unicode" charset="0"/>
                  <a:cs typeface="Lucida Sans Unicode" charset="0"/>
                </a:defRPr>
              </a:lvl2pPr>
              <a:lvl3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6" charset="0"/>
                  <a:ea typeface="Lucida Sans Unicode" charset="0"/>
                  <a:cs typeface="Lucida Sans Unicode" charset="0"/>
                </a:defRPr>
              </a:lvl3pPr>
              <a:lvl4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6" charset="0"/>
                  <a:ea typeface="Lucida Sans Unicode" charset="0"/>
                  <a:cs typeface="Lucida Sans Unicode" charset="0"/>
                </a:defRPr>
              </a:lvl4pPr>
              <a:lvl5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6" charset="0"/>
                  <a:ea typeface="Lucida Sans Unicode" charset="0"/>
                  <a:cs typeface="Lucida Sans Unicode" charset="0"/>
                </a:defRPr>
              </a:lvl5pPr>
              <a:lvl6pPr defTabSz="457200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6" charset="0"/>
                  <a:ea typeface="Lucida Sans Unicode" charset="0"/>
                  <a:cs typeface="Lucida Sans Unicode" charset="0"/>
                </a:defRPr>
              </a:lvl6pPr>
              <a:lvl7pPr defTabSz="457200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6" charset="0"/>
                  <a:ea typeface="Lucida Sans Unicode" charset="0"/>
                  <a:cs typeface="Lucida Sans Unicode" charset="0"/>
                </a:defRPr>
              </a:lvl7pPr>
              <a:lvl8pPr defTabSz="457200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6" charset="0"/>
                  <a:ea typeface="Lucida Sans Unicode" charset="0"/>
                  <a:cs typeface="Lucida Sans Unicode" charset="0"/>
                </a:defRPr>
              </a:lvl8pPr>
              <a:lvl9pPr defTabSz="457200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6" charset="0"/>
                  <a:ea typeface="Lucida Sans Unicode" charset="0"/>
                  <a:cs typeface="Lucida Sans Unicode" charset="0"/>
                </a:defRPr>
              </a:lvl9pPr>
            </a:lstStyle>
            <a:p>
              <a:pPr algn="ctr">
                <a:lnSpc>
                  <a:spcPct val="100000"/>
                </a:lnSpc>
                <a:buClr>
                  <a:srgbClr val="FFFFFF"/>
                </a:buClr>
                <a:buFont typeface="Arial" charset="0"/>
                <a:buNone/>
              </a:pPr>
              <a:r>
                <a:rPr lang="en-GB" sz="1600">
                  <a:solidFill>
                    <a:srgbClr val="FFFFFF"/>
                  </a:solidFill>
                  <a:latin typeface="Arial" charset="0"/>
                </a:rPr>
                <a:t>+</a:t>
              </a:r>
            </a:p>
          </p:txBody>
        </p:sp>
        <p:sp>
          <p:nvSpPr>
            <p:cNvPr id="7209" name="Text Box 41"/>
            <p:cNvSpPr txBox="1">
              <a:spLocks noChangeArrowheads="1"/>
            </p:cNvSpPr>
            <p:nvPr/>
          </p:nvSpPr>
          <p:spPr bwMode="auto">
            <a:xfrm>
              <a:off x="3385" y="1824"/>
              <a:ext cx="189" cy="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6" charset="0"/>
                  <a:ea typeface="Lucida Sans Unicode" charset="0"/>
                  <a:cs typeface="Lucida Sans Unicode" charset="0"/>
                </a:defRPr>
              </a:lvl1pPr>
              <a:lvl2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6" charset="0"/>
                  <a:ea typeface="Lucida Sans Unicode" charset="0"/>
                  <a:cs typeface="Lucida Sans Unicode" charset="0"/>
                </a:defRPr>
              </a:lvl2pPr>
              <a:lvl3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6" charset="0"/>
                  <a:ea typeface="Lucida Sans Unicode" charset="0"/>
                  <a:cs typeface="Lucida Sans Unicode" charset="0"/>
                </a:defRPr>
              </a:lvl3pPr>
              <a:lvl4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6" charset="0"/>
                  <a:ea typeface="Lucida Sans Unicode" charset="0"/>
                  <a:cs typeface="Lucida Sans Unicode" charset="0"/>
                </a:defRPr>
              </a:lvl4pPr>
              <a:lvl5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6" charset="0"/>
                  <a:ea typeface="Lucida Sans Unicode" charset="0"/>
                  <a:cs typeface="Lucida Sans Unicode" charset="0"/>
                </a:defRPr>
              </a:lvl5pPr>
              <a:lvl6pPr defTabSz="457200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6" charset="0"/>
                  <a:ea typeface="Lucida Sans Unicode" charset="0"/>
                  <a:cs typeface="Lucida Sans Unicode" charset="0"/>
                </a:defRPr>
              </a:lvl6pPr>
              <a:lvl7pPr defTabSz="457200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6" charset="0"/>
                  <a:ea typeface="Lucida Sans Unicode" charset="0"/>
                  <a:cs typeface="Lucida Sans Unicode" charset="0"/>
                </a:defRPr>
              </a:lvl7pPr>
              <a:lvl8pPr defTabSz="457200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6" charset="0"/>
                  <a:ea typeface="Lucida Sans Unicode" charset="0"/>
                  <a:cs typeface="Lucida Sans Unicode" charset="0"/>
                </a:defRPr>
              </a:lvl8pPr>
              <a:lvl9pPr defTabSz="457200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6" charset="0"/>
                  <a:ea typeface="Lucida Sans Unicode" charset="0"/>
                  <a:cs typeface="Lucida Sans Unicode" charset="0"/>
                </a:defRPr>
              </a:lvl9pPr>
            </a:lstStyle>
            <a:p>
              <a:pPr algn="ctr">
                <a:lnSpc>
                  <a:spcPct val="100000"/>
                </a:lnSpc>
                <a:buClr>
                  <a:srgbClr val="FFFFFF"/>
                </a:buClr>
                <a:buFont typeface="Arial" charset="0"/>
                <a:buNone/>
              </a:pPr>
              <a:r>
                <a:rPr lang="en-GB" sz="1600">
                  <a:solidFill>
                    <a:srgbClr val="FFFFFF"/>
                  </a:solidFill>
                  <a:latin typeface="Arial" charset="0"/>
                </a:rPr>
                <a:t>=</a:t>
              </a:r>
            </a:p>
          </p:txBody>
        </p:sp>
        <p:sp>
          <p:nvSpPr>
            <p:cNvPr id="7210" name="Text Box 42"/>
            <p:cNvSpPr txBox="1">
              <a:spLocks noChangeArrowheads="1"/>
            </p:cNvSpPr>
            <p:nvPr/>
          </p:nvSpPr>
          <p:spPr bwMode="auto">
            <a:xfrm>
              <a:off x="3361" y="2976"/>
              <a:ext cx="189" cy="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6" charset="0"/>
                  <a:ea typeface="Lucida Sans Unicode" charset="0"/>
                  <a:cs typeface="Lucida Sans Unicode" charset="0"/>
                </a:defRPr>
              </a:lvl1pPr>
              <a:lvl2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6" charset="0"/>
                  <a:ea typeface="Lucida Sans Unicode" charset="0"/>
                  <a:cs typeface="Lucida Sans Unicode" charset="0"/>
                </a:defRPr>
              </a:lvl2pPr>
              <a:lvl3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6" charset="0"/>
                  <a:ea typeface="Lucida Sans Unicode" charset="0"/>
                  <a:cs typeface="Lucida Sans Unicode" charset="0"/>
                </a:defRPr>
              </a:lvl3pPr>
              <a:lvl4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6" charset="0"/>
                  <a:ea typeface="Lucida Sans Unicode" charset="0"/>
                  <a:cs typeface="Lucida Sans Unicode" charset="0"/>
                </a:defRPr>
              </a:lvl4pPr>
              <a:lvl5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6" charset="0"/>
                  <a:ea typeface="Lucida Sans Unicode" charset="0"/>
                  <a:cs typeface="Lucida Sans Unicode" charset="0"/>
                </a:defRPr>
              </a:lvl5pPr>
              <a:lvl6pPr defTabSz="457200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6" charset="0"/>
                  <a:ea typeface="Lucida Sans Unicode" charset="0"/>
                  <a:cs typeface="Lucida Sans Unicode" charset="0"/>
                </a:defRPr>
              </a:lvl6pPr>
              <a:lvl7pPr defTabSz="457200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6" charset="0"/>
                  <a:ea typeface="Lucida Sans Unicode" charset="0"/>
                  <a:cs typeface="Lucida Sans Unicode" charset="0"/>
                </a:defRPr>
              </a:lvl7pPr>
              <a:lvl8pPr defTabSz="457200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6" charset="0"/>
                  <a:ea typeface="Lucida Sans Unicode" charset="0"/>
                  <a:cs typeface="Lucida Sans Unicode" charset="0"/>
                </a:defRPr>
              </a:lvl8pPr>
              <a:lvl9pPr defTabSz="457200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6" charset="0"/>
                  <a:ea typeface="Lucida Sans Unicode" charset="0"/>
                  <a:cs typeface="Lucida Sans Unicode" charset="0"/>
                </a:defRPr>
              </a:lvl9pPr>
            </a:lstStyle>
            <a:p>
              <a:pPr algn="ctr">
                <a:lnSpc>
                  <a:spcPct val="100000"/>
                </a:lnSpc>
                <a:buClr>
                  <a:srgbClr val="FFFFFF"/>
                </a:buClr>
                <a:buFont typeface="Arial" charset="0"/>
                <a:buNone/>
              </a:pPr>
              <a:r>
                <a:rPr lang="en-GB" sz="1600">
                  <a:solidFill>
                    <a:srgbClr val="FFFFFF"/>
                  </a:solidFill>
                  <a:latin typeface="Arial" charset="0"/>
                </a:rPr>
                <a:t>=</a:t>
              </a:r>
            </a:p>
          </p:txBody>
        </p:sp>
        <p:grpSp>
          <p:nvGrpSpPr>
            <p:cNvPr id="7211" name="Group 43"/>
            <p:cNvGrpSpPr>
              <a:grpSpLocks/>
            </p:cNvGrpSpPr>
            <p:nvPr/>
          </p:nvGrpSpPr>
          <p:grpSpPr bwMode="auto">
            <a:xfrm>
              <a:off x="1968" y="2880"/>
              <a:ext cx="1343" cy="383"/>
              <a:chOff x="1968" y="2880"/>
              <a:chExt cx="1343" cy="383"/>
            </a:xfrm>
          </p:grpSpPr>
          <p:sp>
            <p:nvSpPr>
              <p:cNvPr id="7212" name="AutoShape 44"/>
              <p:cNvSpPr>
                <a:spLocks noChangeArrowheads="1"/>
              </p:cNvSpPr>
              <p:nvPr/>
            </p:nvSpPr>
            <p:spPr bwMode="auto">
              <a:xfrm>
                <a:off x="1968" y="2880"/>
                <a:ext cx="1344" cy="384"/>
              </a:xfrm>
              <a:prstGeom prst="roundRect">
                <a:avLst>
                  <a:gd name="adj" fmla="val 16667"/>
                </a:avLst>
              </a:prstGeom>
              <a:solidFill>
                <a:srgbClr val="339966"/>
              </a:solidFill>
              <a:ln w="9360">
                <a:solidFill>
                  <a:srgbClr val="66CCFF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213" name="Text Box 45"/>
              <p:cNvSpPr txBox="1">
                <a:spLocks noChangeArrowheads="1"/>
              </p:cNvSpPr>
              <p:nvPr/>
            </p:nvSpPr>
            <p:spPr bwMode="auto">
              <a:xfrm>
                <a:off x="1998" y="2976"/>
                <a:ext cx="1264" cy="194"/>
              </a:xfrm>
              <a:prstGeom prst="rect">
                <a:avLst/>
              </a:prstGeom>
              <a:solidFill>
                <a:srgbClr val="339966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>
                <a:lvl1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Times New Roman" pitchFamily="16" charset="0"/>
                    <a:ea typeface="Lucida Sans Unicode" charset="0"/>
                    <a:cs typeface="Lucida Sans Unicode" charset="0"/>
                  </a:defRPr>
                </a:lvl1pPr>
                <a:lvl2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Times New Roman" pitchFamily="16" charset="0"/>
                    <a:ea typeface="Lucida Sans Unicode" charset="0"/>
                    <a:cs typeface="Lucida Sans Unicode" charset="0"/>
                  </a:defRPr>
                </a:lvl2pPr>
                <a:lvl3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Times New Roman" pitchFamily="16" charset="0"/>
                    <a:ea typeface="Lucida Sans Unicode" charset="0"/>
                    <a:cs typeface="Lucida Sans Unicode" charset="0"/>
                  </a:defRPr>
                </a:lvl3pPr>
                <a:lvl4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Times New Roman" pitchFamily="16" charset="0"/>
                    <a:ea typeface="Lucida Sans Unicode" charset="0"/>
                    <a:cs typeface="Lucida Sans Unicode" charset="0"/>
                  </a:defRPr>
                </a:lvl4pPr>
                <a:lvl5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Times New Roman" pitchFamily="16" charset="0"/>
                    <a:ea typeface="Lucida Sans Unicode" charset="0"/>
                    <a:cs typeface="Lucida Sans Unicode" charset="0"/>
                  </a:defRPr>
                </a:lvl5pPr>
                <a:lvl6pPr defTabSz="457200" eaLnBrk="0" fontAlgn="base" hangingPunct="0">
                  <a:lnSpc>
                    <a:spcPct val="95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itchFamily="16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Times New Roman" pitchFamily="16" charset="0"/>
                    <a:ea typeface="Lucida Sans Unicode" charset="0"/>
                    <a:cs typeface="Lucida Sans Unicode" charset="0"/>
                  </a:defRPr>
                </a:lvl6pPr>
                <a:lvl7pPr defTabSz="457200" eaLnBrk="0" fontAlgn="base" hangingPunct="0">
                  <a:lnSpc>
                    <a:spcPct val="95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itchFamily="16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Times New Roman" pitchFamily="16" charset="0"/>
                    <a:ea typeface="Lucida Sans Unicode" charset="0"/>
                    <a:cs typeface="Lucida Sans Unicode" charset="0"/>
                  </a:defRPr>
                </a:lvl7pPr>
                <a:lvl8pPr defTabSz="457200" eaLnBrk="0" fontAlgn="base" hangingPunct="0">
                  <a:lnSpc>
                    <a:spcPct val="95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itchFamily="16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Times New Roman" pitchFamily="16" charset="0"/>
                    <a:ea typeface="Lucida Sans Unicode" charset="0"/>
                    <a:cs typeface="Lucida Sans Unicode" charset="0"/>
                  </a:defRPr>
                </a:lvl8pPr>
                <a:lvl9pPr defTabSz="457200" eaLnBrk="0" fontAlgn="base" hangingPunct="0">
                  <a:lnSpc>
                    <a:spcPct val="95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itchFamily="16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Times New Roman" pitchFamily="16" charset="0"/>
                    <a:ea typeface="Lucida Sans Unicode" charset="0"/>
                    <a:cs typeface="Lucida Sans Unicode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buClr>
                    <a:srgbClr val="FFFFFF"/>
                  </a:buClr>
                  <a:buFont typeface="Arial" charset="0"/>
                  <a:buNone/>
                </a:pPr>
                <a:r>
                  <a:rPr lang="en-GB" sz="1400" dirty="0" err="1" smtClean="0">
                    <a:solidFill>
                      <a:srgbClr val="FFFFFF"/>
                    </a:solidFill>
                    <a:latin typeface="Arial" charset="0"/>
                  </a:rPr>
                  <a:t>Administratif</a:t>
                </a:r>
                <a:r>
                  <a:rPr lang="en-GB" sz="1400" dirty="0" smtClean="0">
                    <a:solidFill>
                      <a:srgbClr val="FFFFFF"/>
                    </a:solidFill>
                    <a:latin typeface="Arial" charset="0"/>
                  </a:rPr>
                  <a:t> / </a:t>
                </a:r>
                <a:r>
                  <a:rPr lang="en-GB" sz="1400" dirty="0" err="1" smtClean="0">
                    <a:solidFill>
                      <a:srgbClr val="FFFFFF"/>
                    </a:solidFill>
                    <a:latin typeface="Arial" charset="0"/>
                  </a:rPr>
                  <a:t>Umum</a:t>
                </a:r>
                <a:endParaRPr lang="en-GB" sz="1400" dirty="0">
                  <a:solidFill>
                    <a:srgbClr val="FFFFFF"/>
                  </a:solidFill>
                  <a:latin typeface="Arial" charset="0"/>
                </a:endParaRPr>
              </a:p>
            </p:txBody>
          </p:sp>
        </p:grpSp>
      </p:grpSp>
      <p:sp>
        <p:nvSpPr>
          <p:cNvPr id="7214" name="AutoShape 46"/>
          <p:cNvSpPr>
            <a:spLocks/>
          </p:cNvSpPr>
          <p:nvPr/>
        </p:nvSpPr>
        <p:spPr bwMode="auto">
          <a:xfrm>
            <a:off x="7162800" y="1828800"/>
            <a:ext cx="152400" cy="1524000"/>
          </a:xfrm>
          <a:prstGeom prst="rightBrace">
            <a:avLst>
              <a:gd name="adj1" fmla="val 83333"/>
              <a:gd name="adj2" fmla="val 50000"/>
            </a:avLst>
          </a:prstGeom>
          <a:noFill/>
          <a:ln w="126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215" name="AutoShape 47"/>
          <p:cNvSpPr>
            <a:spLocks/>
          </p:cNvSpPr>
          <p:nvPr/>
        </p:nvSpPr>
        <p:spPr bwMode="auto">
          <a:xfrm flipH="1">
            <a:off x="5410200" y="914400"/>
            <a:ext cx="152400" cy="1524000"/>
          </a:xfrm>
          <a:prstGeom prst="rightBrace">
            <a:avLst>
              <a:gd name="adj1" fmla="val 83333"/>
              <a:gd name="adj2" fmla="val 50000"/>
            </a:avLst>
          </a:prstGeom>
          <a:noFill/>
          <a:ln w="126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216" name="AutoShape 48"/>
          <p:cNvSpPr>
            <a:spLocks/>
          </p:cNvSpPr>
          <p:nvPr/>
        </p:nvSpPr>
        <p:spPr bwMode="auto">
          <a:xfrm rot="16200000" flipH="1">
            <a:off x="2820988" y="3125788"/>
            <a:ext cx="304800" cy="4572000"/>
          </a:xfrm>
          <a:prstGeom prst="rightBrace">
            <a:avLst>
              <a:gd name="adj1" fmla="val 125000"/>
              <a:gd name="adj2" fmla="val 50000"/>
            </a:avLst>
          </a:prstGeom>
          <a:noFill/>
          <a:ln w="126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217" name="Text Box 49"/>
          <p:cNvSpPr txBox="1">
            <a:spLocks noChangeArrowheads="1"/>
          </p:cNvSpPr>
          <p:nvPr/>
        </p:nvSpPr>
        <p:spPr bwMode="auto">
          <a:xfrm>
            <a:off x="7299325" y="2422525"/>
            <a:ext cx="971550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5pPr>
            <a:lvl6pPr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6pPr>
            <a:lvl7pPr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7pPr>
            <a:lvl8pPr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8pPr>
            <a:lvl9pPr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9pPr>
          </a:lstStyle>
          <a:p>
            <a:pPr>
              <a:lnSpc>
                <a:spcPct val="100000"/>
              </a:lnSpc>
              <a:buClr>
                <a:srgbClr val="CCCCFF"/>
              </a:buClr>
              <a:buFont typeface="Arial" charset="0"/>
              <a:buNone/>
            </a:pPr>
            <a:r>
              <a:rPr lang="en-GB" sz="1600" dirty="0" err="1">
                <a:solidFill>
                  <a:schemeClr val="tx1"/>
                </a:solidFill>
                <a:latin typeface="Arial" charset="0"/>
              </a:rPr>
              <a:t>Konversi</a:t>
            </a:r>
            <a:endParaRPr lang="en-GB" sz="1600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7218" name="Text Box 50"/>
          <p:cNvSpPr txBox="1">
            <a:spLocks noChangeArrowheads="1"/>
          </p:cNvSpPr>
          <p:nvPr/>
        </p:nvSpPr>
        <p:spPr bwMode="auto">
          <a:xfrm>
            <a:off x="4573588" y="1524000"/>
            <a:ext cx="786090" cy="3407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5pPr>
            <a:lvl6pPr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6pPr>
            <a:lvl7pPr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7pPr>
            <a:lvl8pPr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8pPr>
            <a:lvl9pPr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9pPr>
          </a:lstStyle>
          <a:p>
            <a:pPr>
              <a:lnSpc>
                <a:spcPct val="100000"/>
              </a:lnSpc>
              <a:buClr>
                <a:srgbClr val="CCCCFF"/>
              </a:buClr>
              <a:buFont typeface="Arial" charset="0"/>
              <a:buNone/>
            </a:pPr>
            <a:r>
              <a:rPr lang="en-GB" sz="1600" dirty="0" err="1">
                <a:solidFill>
                  <a:schemeClr val="tx1"/>
                </a:solidFill>
                <a:latin typeface="Arial" charset="0"/>
              </a:rPr>
              <a:t>Utama</a:t>
            </a:r>
            <a:endParaRPr lang="en-GB" sz="1600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7219" name="Text Box 51"/>
          <p:cNvSpPr txBox="1">
            <a:spLocks noChangeArrowheads="1"/>
          </p:cNvSpPr>
          <p:nvPr/>
        </p:nvSpPr>
        <p:spPr bwMode="auto">
          <a:xfrm>
            <a:off x="1527175" y="5530850"/>
            <a:ext cx="2975792" cy="3407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5pPr>
            <a:lvl6pPr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6pPr>
            <a:lvl7pPr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7pPr>
            <a:lvl8pPr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8pPr>
            <a:lvl9pPr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9pPr>
          </a:lstStyle>
          <a:p>
            <a:pPr>
              <a:lnSpc>
                <a:spcPct val="100000"/>
              </a:lnSpc>
              <a:buClr>
                <a:srgbClr val="CCCCFF"/>
              </a:buClr>
              <a:buFont typeface="Arial" charset="0"/>
              <a:buNone/>
            </a:pPr>
            <a:r>
              <a:rPr lang="en-GB" sz="1600" dirty="0" err="1">
                <a:solidFill>
                  <a:schemeClr val="tx1"/>
                </a:solidFill>
                <a:latin typeface="Arial" charset="0"/>
              </a:rPr>
              <a:t>Perioda</a:t>
            </a:r>
            <a:r>
              <a:rPr lang="en-GB" sz="1600" dirty="0">
                <a:solidFill>
                  <a:schemeClr val="tx1"/>
                </a:solidFill>
                <a:latin typeface="Arial" charset="0"/>
              </a:rPr>
              <a:t> (</a:t>
            </a:r>
            <a:r>
              <a:rPr lang="en-GB" sz="1600" dirty="0" smtClean="0">
                <a:solidFill>
                  <a:schemeClr val="tx1"/>
                </a:solidFill>
                <a:latin typeface="Arial" charset="0"/>
              </a:rPr>
              <a:t>non-</a:t>
            </a:r>
            <a:r>
              <a:rPr lang="en-GB" sz="1600" dirty="0" err="1" smtClean="0">
                <a:solidFill>
                  <a:schemeClr val="tx1"/>
                </a:solidFill>
                <a:latin typeface="Arial" charset="0"/>
              </a:rPr>
              <a:t>pemanufakturan</a:t>
            </a:r>
            <a:r>
              <a:rPr lang="en-GB" sz="1600" dirty="0">
                <a:solidFill>
                  <a:schemeClr val="tx1"/>
                </a:solidFill>
                <a:latin typeface="Arial" charset="0"/>
              </a:rPr>
              <a:t>)</a:t>
            </a:r>
            <a:r>
              <a:rPr lang="ar-SA" sz="1600" dirty="0">
                <a:solidFill>
                  <a:schemeClr val="tx1"/>
                </a:solidFill>
                <a:latin typeface="Arial" charset="0"/>
                <a:cs typeface="Arial" charset="0"/>
              </a:rPr>
              <a:t>‏</a:t>
            </a:r>
            <a:endParaRPr lang="en-GB" sz="1600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5FC827DE-BFFF-46C4-AA5D-331AD75C6B8D}" type="slidenum">
              <a:rPr lang="en-US" smtClean="0"/>
              <a:t>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Semester 2</a:t>
            </a:r>
            <a:endParaRPr lang="en-US"/>
          </a:p>
        </p:txBody>
      </p:sp>
      <p:cxnSp>
        <p:nvCxnSpPr>
          <p:cNvPr id="5" name="Straight Connector 4"/>
          <p:cNvCxnSpPr/>
          <p:nvPr/>
        </p:nvCxnSpPr>
        <p:spPr>
          <a:xfrm>
            <a:off x="5486400" y="5341144"/>
            <a:ext cx="1752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6141427" y="2438401"/>
                <a:ext cx="42191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/>
                          <a:ea typeface="Cambria Math"/>
                        </a:rPr>
                        <m:t>+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41427" y="2438401"/>
                <a:ext cx="421910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8" name="TextBox 57"/>
              <p:cNvSpPr txBox="1"/>
              <p:nvPr/>
            </p:nvSpPr>
            <p:spPr>
              <a:xfrm>
                <a:off x="6183774" y="1529220"/>
                <a:ext cx="42191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/>
                          <a:ea typeface="Cambria Math"/>
                        </a:rPr>
                        <m:t>+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3774" y="1529220"/>
                <a:ext cx="421910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9" name="TextBox 58"/>
              <p:cNvSpPr txBox="1"/>
              <p:nvPr/>
            </p:nvSpPr>
            <p:spPr>
              <a:xfrm>
                <a:off x="6078898" y="4231328"/>
                <a:ext cx="42191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/>
                          <a:ea typeface="Cambria Math"/>
                        </a:rPr>
                        <m:t>+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59" name="TextBox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78898" y="4231328"/>
                <a:ext cx="421910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0" name="Straight Connector 59"/>
          <p:cNvCxnSpPr/>
          <p:nvPr/>
        </p:nvCxnSpPr>
        <p:spPr>
          <a:xfrm>
            <a:off x="5410200" y="3499516"/>
            <a:ext cx="1752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62" name="TextBox 61"/>
              <p:cNvSpPr txBox="1"/>
              <p:nvPr/>
            </p:nvSpPr>
            <p:spPr>
              <a:xfrm>
                <a:off x="7297732" y="3352801"/>
                <a:ext cx="42191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62" name="Text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97732" y="3352801"/>
                <a:ext cx="421910" cy="36933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3" name="TextBox 62"/>
              <p:cNvSpPr txBox="1"/>
              <p:nvPr/>
            </p:nvSpPr>
            <p:spPr>
              <a:xfrm>
                <a:off x="7339929" y="5172075"/>
                <a:ext cx="42191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63" name="TextBox 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39929" y="5172075"/>
                <a:ext cx="421910" cy="369332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88097746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1"/>
          <p:cNvSpPr>
            <a:spLocks noChangeArrowheads="1"/>
          </p:cNvSpPr>
          <p:nvPr/>
        </p:nvSpPr>
        <p:spPr bwMode="auto">
          <a:xfrm>
            <a:off x="685800" y="466725"/>
            <a:ext cx="77724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/>
          <a:p>
            <a:pPr>
              <a:lnSpc>
                <a:spcPct val="100000"/>
              </a:lnSpc>
              <a:buClr>
                <a:srgbClr val="FFCC99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3200" dirty="0" err="1">
                <a:ea typeface="Lucida Sans Unicode" charset="0"/>
                <a:cs typeface="Lucida Sans Unicode" charset="0"/>
              </a:rPr>
              <a:t>Berbagai</a:t>
            </a:r>
            <a:r>
              <a:rPr lang="en-GB" sz="3200" dirty="0">
                <a:ea typeface="Lucida Sans Unicode" charset="0"/>
                <a:cs typeface="Lucida Sans Unicode" charset="0"/>
              </a:rPr>
              <a:t> Basis </a:t>
            </a:r>
            <a:r>
              <a:rPr lang="en-GB" sz="3200" dirty="0" err="1">
                <a:ea typeface="Lucida Sans Unicode" charset="0"/>
                <a:cs typeface="Lucida Sans Unicode" charset="0"/>
              </a:rPr>
              <a:t>Klasifikasi</a:t>
            </a:r>
            <a:r>
              <a:rPr lang="en-GB" sz="3200" dirty="0">
                <a:ea typeface="Lucida Sans Unicode" charset="0"/>
                <a:cs typeface="Lucida Sans Unicode" charset="0"/>
              </a:rPr>
              <a:t>: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5FC827DE-BFFF-46C4-AA5D-331AD75C6B8D}" type="slidenum">
              <a:rPr lang="en-US" smtClean="0"/>
              <a:t>20</a:t>
            </a:fld>
            <a:endParaRPr lang="en-US"/>
          </a:p>
        </p:txBody>
      </p:sp>
      <p:sp>
        <p:nvSpPr>
          <p:cNvPr id="8194" name="Rectangle 2"/>
          <p:cNvSpPr>
            <a:spLocks noGrp="1" noChangeArrowheads="1"/>
          </p:cNvSpPr>
          <p:nvPr>
            <p:ph sz="quarter" idx="1"/>
          </p:nvPr>
        </p:nvSpPr>
        <p:spPr>
          <a:xfrm>
            <a:off x="990600" y="1676400"/>
            <a:ext cx="6248400" cy="4649788"/>
          </a:xfrm>
          <a:ln/>
        </p:spPr>
        <p:txBody>
          <a:bodyPr lIns="90000" tIns="46800" rIns="90000" bIns="46800" anchor="t"/>
          <a:lstStyle/>
          <a:p>
            <a:pPr marL="341313" indent="-341313" algn="l">
              <a:lnSpc>
                <a:spcPct val="100000"/>
              </a:lnSpc>
              <a:spcBef>
                <a:spcPts val="700"/>
              </a:spcBef>
              <a:buClr>
                <a:srgbClr val="FFFFFF"/>
              </a:buClr>
              <a:buFont typeface="Times New Roman" pitchFamily="16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800" dirty="0" err="1"/>
              <a:t>Fungsi</a:t>
            </a:r>
            <a:r>
              <a:rPr lang="en-GB" sz="2800" dirty="0"/>
              <a:t> </a:t>
            </a:r>
            <a:r>
              <a:rPr lang="en-GB" sz="2800" dirty="0" err="1"/>
              <a:t>operasi</a:t>
            </a:r>
            <a:endParaRPr lang="en-GB" sz="2800" dirty="0"/>
          </a:p>
          <a:p>
            <a:pPr marL="341313" indent="-341313" algn="l">
              <a:lnSpc>
                <a:spcPct val="100000"/>
              </a:lnSpc>
              <a:spcBef>
                <a:spcPts val="700"/>
              </a:spcBef>
              <a:buClr>
                <a:srgbClr val="FFFFFF"/>
              </a:buClr>
              <a:buFont typeface="Times New Roman" pitchFamily="16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800" dirty="0" err="1"/>
              <a:t>Komponen</a:t>
            </a:r>
            <a:r>
              <a:rPr lang="en-GB" sz="2800" dirty="0"/>
              <a:t> </a:t>
            </a:r>
            <a:r>
              <a:rPr lang="en-GB" sz="2800" dirty="0" err="1"/>
              <a:t>produk</a:t>
            </a:r>
            <a:endParaRPr lang="en-GB" sz="2800" dirty="0"/>
          </a:p>
          <a:p>
            <a:pPr marL="341313" indent="-341313" algn="l">
              <a:lnSpc>
                <a:spcPct val="100000"/>
              </a:lnSpc>
              <a:spcBef>
                <a:spcPts val="700"/>
              </a:spcBef>
              <a:buClr>
                <a:srgbClr val="FFFFFF"/>
              </a:buClr>
              <a:buFont typeface="Times New Roman" pitchFamily="16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800" dirty="0" err="1"/>
              <a:t>Variabilitas</a:t>
            </a:r>
            <a:endParaRPr lang="en-GB" sz="2800" dirty="0"/>
          </a:p>
          <a:p>
            <a:pPr marL="341313" indent="-341313" algn="l">
              <a:lnSpc>
                <a:spcPct val="100000"/>
              </a:lnSpc>
              <a:spcBef>
                <a:spcPts val="700"/>
              </a:spcBef>
              <a:buClr>
                <a:srgbClr val="FFFFFF"/>
              </a:buClr>
              <a:buFont typeface="Times New Roman" pitchFamily="16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800" dirty="0" err="1"/>
              <a:t>Keleluasaan</a:t>
            </a:r>
            <a:r>
              <a:rPr lang="en-GB" sz="2800" dirty="0"/>
              <a:t> </a:t>
            </a:r>
            <a:r>
              <a:rPr lang="en-GB" sz="2800" dirty="0" err="1"/>
              <a:t>menentukan</a:t>
            </a:r>
            <a:r>
              <a:rPr lang="en-GB" sz="2800" dirty="0"/>
              <a:t> </a:t>
            </a:r>
            <a:r>
              <a:rPr lang="en-GB" sz="2800" dirty="0" err="1"/>
              <a:t>besarnya</a:t>
            </a:r>
            <a:endParaRPr lang="en-GB" sz="2800" dirty="0"/>
          </a:p>
          <a:p>
            <a:pPr marL="341313" indent="-341313" algn="l">
              <a:lnSpc>
                <a:spcPct val="100000"/>
              </a:lnSpc>
              <a:spcBef>
                <a:spcPts val="700"/>
              </a:spcBef>
              <a:buClr>
                <a:srgbClr val="FFFFFF"/>
              </a:buClr>
              <a:buFont typeface="Times New Roman" pitchFamily="16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800" dirty="0" err="1"/>
              <a:t>Dasar</a:t>
            </a:r>
            <a:r>
              <a:rPr lang="en-GB" sz="2800" dirty="0"/>
              <a:t> </a:t>
            </a:r>
            <a:r>
              <a:rPr lang="en-GB" sz="2800" dirty="0" err="1"/>
              <a:t>penilaian</a:t>
            </a:r>
            <a:endParaRPr lang="en-GB" sz="2800" dirty="0"/>
          </a:p>
          <a:p>
            <a:pPr marL="341313" indent="-341313" algn="l">
              <a:lnSpc>
                <a:spcPct val="100000"/>
              </a:lnSpc>
              <a:spcBef>
                <a:spcPts val="700"/>
              </a:spcBef>
              <a:buClr>
                <a:srgbClr val="FFFFFF"/>
              </a:buClr>
              <a:buFont typeface="Times New Roman" pitchFamily="16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800" dirty="0" err="1"/>
              <a:t>Asosiasi</a:t>
            </a:r>
            <a:r>
              <a:rPr lang="en-GB" sz="2800" dirty="0"/>
              <a:t> </a:t>
            </a:r>
            <a:r>
              <a:rPr lang="en-GB" sz="2800" dirty="0" err="1"/>
              <a:t>dengan</a:t>
            </a:r>
            <a:r>
              <a:rPr lang="en-GB" sz="2800" dirty="0"/>
              <a:t> </a:t>
            </a:r>
            <a:r>
              <a:rPr lang="en-GB" sz="2800" dirty="0" err="1"/>
              <a:t>pendapatan</a:t>
            </a:r>
            <a:endParaRPr lang="en-GB" sz="2800" dirty="0"/>
          </a:p>
          <a:p>
            <a:pPr marL="341313" indent="-341313" algn="l">
              <a:lnSpc>
                <a:spcPct val="100000"/>
              </a:lnSpc>
              <a:spcBef>
                <a:spcPts val="700"/>
              </a:spcBef>
              <a:buClr>
                <a:srgbClr val="FFFFFF"/>
              </a:buClr>
              <a:buFont typeface="Times New Roman" pitchFamily="16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800" dirty="0" err="1"/>
              <a:t>Elemen</a:t>
            </a:r>
            <a:r>
              <a:rPr lang="en-GB" sz="2800" dirty="0"/>
              <a:t> </a:t>
            </a:r>
            <a:r>
              <a:rPr lang="en-GB" sz="2800" dirty="0" err="1"/>
              <a:t>statemen</a:t>
            </a:r>
            <a:r>
              <a:rPr lang="en-GB" sz="2800" dirty="0"/>
              <a:t> </a:t>
            </a:r>
            <a:r>
              <a:rPr lang="en-GB" sz="2800" dirty="0" err="1"/>
              <a:t>keuangan</a:t>
            </a:r>
            <a:endParaRPr lang="en-GB" sz="2800" dirty="0"/>
          </a:p>
          <a:p>
            <a:pPr marL="341313" indent="-341313" algn="l">
              <a:lnSpc>
                <a:spcPct val="100000"/>
              </a:lnSpc>
              <a:spcBef>
                <a:spcPts val="700"/>
              </a:spcBef>
              <a:buClr>
                <a:srgbClr val="FFFFFF"/>
              </a:buClr>
              <a:buFont typeface="Times New Roman" pitchFamily="16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800" dirty="0" err="1"/>
              <a:t>Aktivitas</a:t>
            </a:r>
            <a:r>
              <a:rPr lang="en-GB" sz="2800" dirty="0"/>
              <a:t>/</a:t>
            </a:r>
            <a:r>
              <a:rPr lang="en-GB" sz="2800" dirty="0" err="1"/>
              <a:t>pemicu</a:t>
            </a:r>
            <a:r>
              <a:rPr lang="en-GB" sz="2800" dirty="0"/>
              <a:t> </a:t>
            </a:r>
            <a:r>
              <a:rPr lang="en-GB" sz="2800" dirty="0" err="1" smtClean="0"/>
              <a:t>biaya</a:t>
            </a:r>
            <a:endParaRPr lang="en-GB" sz="2800" dirty="0"/>
          </a:p>
          <a:p>
            <a:pPr marL="341313" indent="-341313" algn="l">
              <a:lnSpc>
                <a:spcPct val="100000"/>
              </a:lnSpc>
              <a:spcBef>
                <a:spcPts val="700"/>
              </a:spcBef>
              <a:buClr>
                <a:srgbClr val="FFFFFF"/>
              </a:buClr>
              <a:buFont typeface="Times New Roman" pitchFamily="16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800" dirty="0" err="1"/>
              <a:t>Keputusan</a:t>
            </a:r>
            <a:r>
              <a:rPr lang="en-GB" sz="2800" dirty="0"/>
              <a:t> </a:t>
            </a:r>
            <a:r>
              <a:rPr lang="en-GB" sz="2800" dirty="0" err="1"/>
              <a:t>strategik</a:t>
            </a:r>
            <a:endParaRPr lang="en-GB" sz="28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Semester 2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5118061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GB"/>
              <a:t>Transi </a:t>
            </a:r>
            <a:fld id="{87DE5599-78F5-4394-AFE0-328DC8A9D901}" type="slidenum">
              <a:rPr lang="en-GB" sz="1600">
                <a:solidFill>
                  <a:srgbClr val="FFCC00"/>
                </a:solidFill>
              </a:rPr>
              <a:pPr/>
              <a:t>21</a:t>
            </a:fld>
            <a:endParaRPr lang="en-GB" sz="1600">
              <a:solidFill>
                <a:srgbClr val="FFCC00"/>
              </a:solidFill>
            </a:endParaRPr>
          </a:p>
        </p:txBody>
      </p:sp>
      <p:sp>
        <p:nvSpPr>
          <p:cNvPr id="9217" name="Rectangle 1"/>
          <p:cNvSpPr>
            <a:spLocks noChangeArrowheads="1"/>
          </p:cNvSpPr>
          <p:nvPr/>
        </p:nvSpPr>
        <p:spPr bwMode="auto">
          <a:xfrm>
            <a:off x="685800" y="466725"/>
            <a:ext cx="77724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/>
          <a:p>
            <a:pPr algn="ctr">
              <a:lnSpc>
                <a:spcPct val="100000"/>
              </a:lnSpc>
              <a:buClr>
                <a:srgbClr val="FFCC99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3200" dirty="0" err="1">
                <a:ea typeface="Lucida Sans Unicode" charset="0"/>
                <a:cs typeface="Lucida Sans Unicode" charset="0"/>
              </a:rPr>
              <a:t>Komponen</a:t>
            </a:r>
            <a:r>
              <a:rPr lang="en-GB" sz="3200" dirty="0">
                <a:ea typeface="Lucida Sans Unicode" charset="0"/>
                <a:cs typeface="Lucida Sans Unicode" charset="0"/>
              </a:rPr>
              <a:t> </a:t>
            </a:r>
            <a:r>
              <a:rPr lang="en-GB" sz="3200" dirty="0" err="1" smtClean="0">
                <a:ea typeface="Lucida Sans Unicode" charset="0"/>
                <a:cs typeface="Lucida Sans Unicode" charset="0"/>
              </a:rPr>
              <a:t>Biaya</a:t>
            </a:r>
            <a:r>
              <a:rPr lang="en-GB" sz="3200" dirty="0" smtClean="0">
                <a:ea typeface="Lucida Sans Unicode" charset="0"/>
                <a:cs typeface="Lucida Sans Unicode" charset="0"/>
              </a:rPr>
              <a:t> </a:t>
            </a:r>
            <a:r>
              <a:rPr lang="en-GB" sz="3200" dirty="0" err="1" smtClean="0">
                <a:ea typeface="Lucida Sans Unicode" charset="0"/>
                <a:cs typeface="Lucida Sans Unicode" charset="0"/>
              </a:rPr>
              <a:t>Produk</a:t>
            </a:r>
            <a:endParaRPr lang="en-GB" sz="3200" dirty="0">
              <a:ea typeface="Lucida Sans Unicode" charset="0"/>
              <a:cs typeface="Lucida Sans Unicode" charset="0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4275138"/>
            <a:ext cx="1447800" cy="900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3124200"/>
            <a:ext cx="2427288" cy="2117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1524000"/>
            <a:ext cx="1155700" cy="1620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3048000"/>
            <a:ext cx="1154113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9222" name="Text Box 6"/>
          <p:cNvSpPr txBox="1">
            <a:spLocks noChangeArrowheads="1"/>
          </p:cNvSpPr>
          <p:nvPr/>
        </p:nvSpPr>
        <p:spPr bwMode="auto">
          <a:xfrm>
            <a:off x="3736975" y="3276600"/>
            <a:ext cx="1082645" cy="3407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5pPr>
            <a:lvl6pPr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6pPr>
            <a:lvl7pPr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7pPr>
            <a:lvl8pPr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8pPr>
            <a:lvl9pPr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9pPr>
          </a:lstStyle>
          <a:p>
            <a:pPr>
              <a:lnSpc>
                <a:spcPct val="100000"/>
              </a:lnSpc>
              <a:buClr>
                <a:srgbClr val="CCCCFF"/>
              </a:buClr>
              <a:buFont typeface="Arial" charset="0"/>
              <a:buNone/>
            </a:pPr>
            <a:r>
              <a:rPr lang="en-GB" sz="1600" dirty="0">
                <a:solidFill>
                  <a:schemeClr val="tx1"/>
                </a:solidFill>
                <a:latin typeface="Arial" charset="0"/>
              </a:rPr>
              <a:t>Overhead</a:t>
            </a:r>
          </a:p>
        </p:txBody>
      </p:sp>
      <p:sp>
        <p:nvSpPr>
          <p:cNvPr id="9223" name="Text Box 7"/>
          <p:cNvSpPr txBox="1">
            <a:spLocks noChangeArrowheads="1"/>
          </p:cNvSpPr>
          <p:nvPr/>
        </p:nvSpPr>
        <p:spPr bwMode="auto">
          <a:xfrm>
            <a:off x="1908175" y="5334000"/>
            <a:ext cx="2177497" cy="3407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5pPr>
            <a:lvl6pPr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6pPr>
            <a:lvl7pPr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7pPr>
            <a:lvl8pPr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8pPr>
            <a:lvl9pPr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9pPr>
          </a:lstStyle>
          <a:p>
            <a:pPr>
              <a:lnSpc>
                <a:spcPct val="100000"/>
              </a:lnSpc>
              <a:buClr>
                <a:srgbClr val="CCCCFF"/>
              </a:buClr>
              <a:buFont typeface="Arial" charset="0"/>
              <a:buNone/>
            </a:pPr>
            <a:r>
              <a:rPr lang="en-GB" sz="1600" dirty="0">
                <a:solidFill>
                  <a:schemeClr val="tx1"/>
                </a:solidFill>
                <a:latin typeface="Arial" charset="0"/>
              </a:rPr>
              <a:t>Material (</a:t>
            </a:r>
            <a:r>
              <a:rPr lang="en-GB" sz="1600" dirty="0" err="1">
                <a:solidFill>
                  <a:schemeClr val="tx1"/>
                </a:solidFill>
                <a:latin typeface="Arial" charset="0"/>
              </a:rPr>
              <a:t>bahan</a:t>
            </a:r>
            <a:r>
              <a:rPr lang="en-GB" sz="1600" dirty="0">
                <a:solidFill>
                  <a:schemeClr val="tx1"/>
                </a:solidFill>
                <a:latin typeface="Arial" charset="0"/>
              </a:rPr>
              <a:t> </a:t>
            </a:r>
            <a:r>
              <a:rPr lang="en-GB" sz="1600" dirty="0" err="1">
                <a:solidFill>
                  <a:schemeClr val="tx1"/>
                </a:solidFill>
                <a:latin typeface="Arial" charset="0"/>
              </a:rPr>
              <a:t>baku</a:t>
            </a:r>
            <a:r>
              <a:rPr lang="en-GB" sz="1600" dirty="0">
                <a:solidFill>
                  <a:schemeClr val="tx1"/>
                </a:solidFill>
                <a:latin typeface="Arial" charset="0"/>
              </a:rPr>
              <a:t>)</a:t>
            </a:r>
            <a:r>
              <a:rPr lang="ar-SA" sz="1600" dirty="0">
                <a:solidFill>
                  <a:schemeClr val="tx1"/>
                </a:solidFill>
                <a:latin typeface="Arial" charset="0"/>
                <a:cs typeface="Arial" charset="0"/>
              </a:rPr>
              <a:t>‏</a:t>
            </a:r>
            <a:endParaRPr lang="en-GB" sz="1600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9224" name="Text Box 8"/>
          <p:cNvSpPr txBox="1">
            <a:spLocks noChangeArrowheads="1"/>
          </p:cNvSpPr>
          <p:nvPr/>
        </p:nvSpPr>
        <p:spPr bwMode="auto">
          <a:xfrm>
            <a:off x="4954588" y="5334000"/>
            <a:ext cx="2246312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5pPr>
            <a:lvl6pPr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6pPr>
            <a:lvl7pPr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7pPr>
            <a:lvl8pPr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8pPr>
            <a:lvl9pPr defTabSz="4572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9pPr>
          </a:lstStyle>
          <a:p>
            <a:pPr>
              <a:lnSpc>
                <a:spcPct val="100000"/>
              </a:lnSpc>
              <a:buClr>
                <a:srgbClr val="CCCCFF"/>
              </a:buClr>
              <a:buFont typeface="Arial" charset="0"/>
              <a:buNone/>
            </a:pPr>
            <a:r>
              <a:rPr lang="en-GB" sz="1600" dirty="0" err="1">
                <a:solidFill>
                  <a:schemeClr val="tx1"/>
                </a:solidFill>
                <a:latin typeface="Arial" charset="0"/>
              </a:rPr>
              <a:t>Tenaga</a:t>
            </a:r>
            <a:r>
              <a:rPr lang="en-GB" sz="1600" dirty="0">
                <a:solidFill>
                  <a:schemeClr val="tx1"/>
                </a:solidFill>
                <a:latin typeface="Arial" charset="0"/>
              </a:rPr>
              <a:t> </a:t>
            </a:r>
            <a:r>
              <a:rPr lang="en-GB" sz="1600" dirty="0" err="1">
                <a:solidFill>
                  <a:schemeClr val="tx1"/>
                </a:solidFill>
                <a:latin typeface="Arial" charset="0"/>
              </a:rPr>
              <a:t>kerja</a:t>
            </a:r>
            <a:r>
              <a:rPr lang="en-GB" sz="1600" dirty="0">
                <a:solidFill>
                  <a:schemeClr val="tx1"/>
                </a:solidFill>
                <a:latin typeface="Arial" charset="0"/>
              </a:rPr>
              <a:t> </a:t>
            </a:r>
            <a:r>
              <a:rPr lang="en-GB" sz="1600" dirty="0" err="1">
                <a:solidFill>
                  <a:schemeClr val="tx1"/>
                </a:solidFill>
                <a:latin typeface="Arial" charset="0"/>
              </a:rPr>
              <a:t>langsung</a:t>
            </a:r>
            <a:endParaRPr lang="en-GB" sz="1600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Semester 2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270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4D06F-8003-4A72-82E2-0B517767048E}" type="datetime1">
              <a:rPr lang="en-US"/>
              <a:pPr/>
              <a:t>3/14/2017</a:t>
            </a:fld>
            <a:endParaRPr lang="en-US" sz="140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5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5929322" y="6286520"/>
            <a:ext cx="2895600" cy="365125"/>
          </a:xfrm>
        </p:spPr>
        <p:txBody>
          <a:bodyPr/>
          <a:lstStyle/>
          <a:p>
            <a:fld id="{CED1BB2F-2261-4236-B58A-BD78CAABBE41}" type="slidenum">
              <a:rPr lang="en-US" sz="1600" smtClean="0">
                <a:solidFill>
                  <a:srgbClr val="FFCC00"/>
                </a:solidFill>
              </a:rPr>
              <a:pPr/>
              <a:t>22</a:t>
            </a:fld>
            <a:endParaRPr lang="en-US" sz="1400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pic>
        <p:nvPicPr>
          <p:cNvPr id="53251" name="Picture 3" descr="STUDY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57400" y="685800"/>
            <a:ext cx="4953000" cy="2997200"/>
          </a:xfrm>
          <a:prstGeom prst="rect">
            <a:avLst/>
          </a:prstGeom>
          <a:noFill/>
        </p:spPr>
      </p:pic>
      <p:sp>
        <p:nvSpPr>
          <p:cNvPr id="53253" name="Text Box 5"/>
          <p:cNvSpPr txBox="1">
            <a:spLocks noChangeArrowheads="1"/>
          </p:cNvSpPr>
          <p:nvPr/>
        </p:nvSpPr>
        <p:spPr bwMode="auto">
          <a:xfrm>
            <a:off x="878238" y="4071942"/>
            <a:ext cx="7503977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2800" dirty="0" err="1"/>
              <a:t>Membaca</a:t>
            </a:r>
            <a:r>
              <a:rPr lang="en-US" sz="2800" dirty="0"/>
              <a:t>, </a:t>
            </a:r>
            <a:r>
              <a:rPr lang="en-US" sz="2800" dirty="0" err="1"/>
              <a:t>berpikir</a:t>
            </a:r>
            <a:r>
              <a:rPr lang="en-US" sz="2800" dirty="0"/>
              <a:t>, </a:t>
            </a:r>
            <a:r>
              <a:rPr lang="en-US" sz="2800" dirty="0" err="1"/>
              <a:t>menulis</a:t>
            </a:r>
            <a:r>
              <a:rPr lang="en-US" sz="2800" dirty="0"/>
              <a:t>, </a:t>
            </a:r>
            <a:r>
              <a:rPr lang="en-US" sz="2800" dirty="0" err="1"/>
              <a:t>meringkas</a:t>
            </a:r>
            <a:r>
              <a:rPr lang="en-US" sz="2800" dirty="0"/>
              <a:t>, </a:t>
            </a:r>
            <a:r>
              <a:rPr lang="en-US" sz="2800" dirty="0" err="1"/>
              <a:t>bertanya</a:t>
            </a:r>
            <a:r>
              <a:rPr lang="en-US" sz="2800" dirty="0"/>
              <a:t>, </a:t>
            </a:r>
          </a:p>
          <a:p>
            <a:pPr algn="ctr"/>
            <a:r>
              <a:rPr lang="en-US" sz="2800" dirty="0" err="1"/>
              <a:t>Presentasi</a:t>
            </a:r>
            <a:r>
              <a:rPr lang="en-US" sz="2800" dirty="0"/>
              <a:t>,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/>
              <a:t>berdiskusi</a:t>
            </a:r>
            <a:r>
              <a:rPr lang="en-US" sz="2800" dirty="0"/>
              <a:t>. </a:t>
            </a:r>
            <a:r>
              <a:rPr lang="en-US" sz="2800" dirty="0" err="1"/>
              <a:t>Itulah</a:t>
            </a:r>
            <a:r>
              <a:rPr lang="en-US" sz="2800" dirty="0"/>
              <a:t> </a:t>
            </a:r>
            <a:r>
              <a:rPr lang="en-US" sz="2800" dirty="0" err="1"/>
              <a:t>pembelajar</a:t>
            </a:r>
            <a:r>
              <a:rPr lang="en-US" sz="2800" dirty="0"/>
              <a:t> </a:t>
            </a:r>
            <a:r>
              <a:rPr lang="en-US" sz="2800" dirty="0" err="1"/>
              <a:t>sejati</a:t>
            </a:r>
            <a:r>
              <a:rPr lang="en-US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74701606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Semester 2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C827DE-BFFF-46C4-AA5D-331AD75C6B8D}" type="slidenum">
              <a:rPr lang="en-US" smtClean="0"/>
              <a:t>23</a:t>
            </a:fld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548474" y="1371600"/>
            <a:ext cx="8032327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Sampai</a:t>
            </a:r>
            <a:r>
              <a:rPr lang="en-US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</a:t>
            </a:r>
            <a:r>
              <a:rPr lang="en-US" sz="5400" b="1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Jumpa</a:t>
            </a:r>
            <a:r>
              <a:rPr lang="en-US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</a:t>
            </a:r>
          </a:p>
          <a:p>
            <a:pPr algn="ctr"/>
            <a:r>
              <a:rPr lang="en-US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di </a:t>
            </a:r>
            <a:r>
              <a:rPr lang="en-US" sz="5400" b="1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Pertemuan</a:t>
            </a:r>
            <a:r>
              <a:rPr lang="en-US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</a:t>
            </a:r>
            <a:r>
              <a:rPr lang="en-US" sz="5400" b="1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Berikutnya</a:t>
            </a:r>
            <a:r>
              <a:rPr lang="en-US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..!!!</a:t>
            </a:r>
            <a:endParaRPr lang="en-US" sz="54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35865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93</TotalTime>
  <Words>827</Words>
  <Application>Microsoft Office PowerPoint</Application>
  <PresentationFormat>On-screen Show (4:3)</PresentationFormat>
  <Paragraphs>271</Paragraphs>
  <Slides>23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Median</vt:lpstr>
      <vt:lpstr>Akuntansi Pengantar 2 </vt:lpstr>
      <vt:lpstr>Aspek Penilaian </vt:lpstr>
      <vt:lpstr>Komposisi penilaian </vt:lpstr>
      <vt:lpstr>Syarat Penilaian </vt:lpstr>
      <vt:lpstr>SILABUS</vt:lpstr>
      <vt:lpstr>3. Akuntansi Perusahaan Manufaktur – Terminologi Biaya</vt:lpstr>
      <vt:lpstr>4. Elemen Biaya Produksi</vt:lpstr>
      <vt:lpstr>5. Transaksi Perusahaan Manufaktur</vt:lpstr>
      <vt:lpstr>6. Laporan keuangan Perusahaan Manufaktur</vt:lpstr>
      <vt:lpstr>7. Penentuan Harga Pokok </vt:lpstr>
      <vt:lpstr>PowerPoint Presentation</vt:lpstr>
      <vt:lpstr>LITERATUR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Akuntansi Pengantar 2</dc:title>
  <dc:creator>user</dc:creator>
  <cp:lastModifiedBy>user</cp:lastModifiedBy>
  <cp:revision>10</cp:revision>
  <dcterms:created xsi:type="dcterms:W3CDTF">2016-03-15T06:08:06Z</dcterms:created>
  <dcterms:modified xsi:type="dcterms:W3CDTF">2017-03-14T16:28:52Z</dcterms:modified>
</cp:coreProperties>
</file>