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6" r:id="rId3"/>
    <p:sldId id="287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57" r:id="rId12"/>
    <p:sldId id="258" r:id="rId13"/>
    <p:sldId id="262" r:id="rId14"/>
    <p:sldId id="259" r:id="rId15"/>
    <p:sldId id="260" r:id="rId16"/>
    <p:sldId id="261" r:id="rId17"/>
    <p:sldId id="263" r:id="rId18"/>
    <p:sldId id="264" r:id="rId19"/>
    <p:sldId id="265" r:id="rId20"/>
    <p:sldId id="266" r:id="rId21"/>
    <p:sldId id="284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CAC4D-DBCE-40E9-8393-C284AA580579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AEEC6-7E86-4026-AD97-48F5F8D1F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0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AEEC6-7E86-4026-AD97-48F5F8D1FE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82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B43B-C1AB-4BF0-BD5C-AD16773C5819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6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70D5D-B8C6-4751-B5A6-D6311C9E8B43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77-1872-4B6C-83DD-4D420F1E7903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1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712C9-E436-4350-B1DF-F1EF1B4C9622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6922-7F1C-4236-8C10-700D4B0860A0}" type="datetime1">
              <a:rPr lang="en-US" smtClean="0"/>
              <a:t>3/13/2018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9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A65F-612B-4C86-A528-360F4C526CB7}" type="datetime1">
              <a:rPr lang="en-US" smtClean="0"/>
              <a:t>3/13/2018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4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C27A0-479E-4C87-98BC-FF0CD952603E}" type="datetime1">
              <a:rPr lang="en-US" smtClean="0"/>
              <a:t>3/13/2018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CCD1-8910-449D-8EC1-43CF36418982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1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B70F0-9614-41D5-B1BC-D341E8162B4A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2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AE1B3-4BD4-4B3B-9ECF-F8808E690552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2A58-3F02-4788-AB16-547CEBAA9FAD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6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F2244-C9EB-4AAB-B425-F37A957779DB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6CDE0-7994-4201-9D2C-327508CB1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1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Transaksi</a:t>
            </a:r>
            <a:r>
              <a:rPr lang="en-US" dirty="0" smtClean="0"/>
              <a:t> Perusahaan </a:t>
            </a:r>
            <a:r>
              <a:rPr lang="en-US" dirty="0" err="1" smtClean="0"/>
              <a:t>Manufaktur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343400"/>
            <a:ext cx="7467600" cy="1295400"/>
          </a:xfrm>
        </p:spPr>
        <p:txBody>
          <a:bodyPr/>
          <a:lstStyle/>
          <a:p>
            <a:r>
              <a:rPr lang="en-US" dirty="0" smtClean="0"/>
              <a:t>Inuk </a:t>
            </a:r>
            <a:r>
              <a:rPr lang="en-US" dirty="0" err="1" smtClean="0"/>
              <a:t>Wahyuni</a:t>
            </a:r>
            <a:r>
              <a:rPr lang="en-US" dirty="0" smtClean="0"/>
              <a:t> </a:t>
            </a:r>
            <a:r>
              <a:rPr lang="en-US" dirty="0" err="1" smtClean="0"/>
              <a:t>Istiqomah</a:t>
            </a:r>
            <a:r>
              <a:rPr lang="en-US" dirty="0" smtClean="0"/>
              <a:t>, SE., </a:t>
            </a:r>
            <a:r>
              <a:rPr lang="en-US" dirty="0" err="1" smtClean="0"/>
              <a:t>M.Si</a:t>
            </a:r>
            <a:r>
              <a:rPr lang="en-US" dirty="0" smtClean="0"/>
              <a:t>., </a:t>
            </a:r>
            <a:r>
              <a:rPr lang="en-US" dirty="0" err="1" smtClean="0"/>
              <a:t>Ak</a:t>
            </a:r>
            <a:r>
              <a:rPr lang="en-US" dirty="0" smtClean="0"/>
              <a:t>., 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8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251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/>
              <a:t>Perusahaan </a:t>
            </a:r>
            <a:r>
              <a:rPr lang="en-US" sz="1600" b="1" dirty="0" err="1"/>
              <a:t>Manufaktur</a:t>
            </a:r>
            <a:r>
              <a:rPr lang="en-US" sz="1600" b="1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membeli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</a:t>
            </a:r>
            <a:r>
              <a:rPr lang="en-US" sz="1600" dirty="0" err="1"/>
              <a:t>kemudian</a:t>
            </a:r>
            <a:r>
              <a:rPr lang="en-US" sz="1600" dirty="0"/>
              <a:t> </a:t>
            </a:r>
            <a:r>
              <a:rPr lang="en-US" sz="1600" dirty="0" err="1"/>
              <a:t>mengolahnya</a:t>
            </a:r>
            <a:r>
              <a:rPr lang="en-US" sz="1600" dirty="0"/>
              <a:t> </a:t>
            </a:r>
            <a:r>
              <a:rPr lang="en-US" sz="1600" dirty="0" err="1"/>
              <a:t>hingga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siap</a:t>
            </a:r>
            <a:r>
              <a:rPr lang="en-US" sz="1600" dirty="0"/>
              <a:t> </a:t>
            </a:r>
            <a:r>
              <a:rPr lang="en-US" sz="1600" dirty="0" err="1" smtClean="0"/>
              <a:t>dijual</a:t>
            </a:r>
            <a:r>
              <a:rPr lang="en-US" sz="1600" dirty="0" smtClean="0"/>
              <a:t>/</a:t>
            </a:r>
            <a:r>
              <a:rPr lang="en-US" sz="1600" dirty="0" err="1" smtClean="0"/>
              <a:t>pakai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menjual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membutuhkannya</a:t>
            </a:r>
            <a:r>
              <a:rPr lang="en-US" sz="1600" dirty="0"/>
              <a:t>. </a:t>
            </a:r>
            <a:r>
              <a:rPr lang="en-US" sz="1600" dirty="0" err="1"/>
              <a:t>Contohnya</a:t>
            </a:r>
            <a:r>
              <a:rPr lang="en-US" sz="1600" dirty="0"/>
              <a:t> </a:t>
            </a:r>
            <a:r>
              <a:rPr lang="en-US" sz="1600" dirty="0" err="1"/>
              <a:t>produsen</a:t>
            </a:r>
            <a:r>
              <a:rPr lang="en-US" sz="1600" dirty="0"/>
              <a:t> </a:t>
            </a:r>
            <a:r>
              <a:rPr lang="en-US" sz="1600" dirty="0" err="1"/>
              <a:t>pakaian</a:t>
            </a:r>
            <a:r>
              <a:rPr lang="en-US" sz="1600" dirty="0"/>
              <a:t> </a:t>
            </a:r>
            <a:r>
              <a:rPr lang="en-US" sz="1600" dirty="0" err="1"/>
              <a:t>mengolah</a:t>
            </a:r>
            <a:r>
              <a:rPr lang="en-US" sz="1600" dirty="0"/>
              <a:t> </a:t>
            </a:r>
            <a:r>
              <a:rPr lang="en-US" sz="1600" dirty="0" err="1"/>
              <a:t>kain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kemeja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menjualnya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masyarakat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dirty="0" err="1"/>
              <a:t>Ciri-ciri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</a:t>
            </a:r>
            <a:r>
              <a:rPr lang="en-US" sz="1600" b="1" dirty="0" err="1"/>
              <a:t>Manufaktur</a:t>
            </a:r>
            <a:r>
              <a:rPr lang="en-US" sz="1600" dirty="0"/>
              <a:t> :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1. </a:t>
            </a:r>
            <a:r>
              <a:rPr lang="en-US" sz="1600" dirty="0" err="1"/>
              <a:t>Kegiatannya</a:t>
            </a:r>
            <a:r>
              <a:rPr lang="en-US" sz="1600" dirty="0"/>
              <a:t> </a:t>
            </a:r>
            <a:r>
              <a:rPr lang="en-US" sz="1600" dirty="0" err="1"/>
              <a:t>memproses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mentah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.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2. </a:t>
            </a:r>
            <a:r>
              <a:rPr lang="en-US" sz="1600" dirty="0" err="1"/>
              <a:t>Pendapatannya</a:t>
            </a:r>
            <a:r>
              <a:rPr lang="en-US" sz="1600" dirty="0"/>
              <a:t> </a:t>
            </a:r>
            <a:r>
              <a:rPr lang="en-US" sz="1600" dirty="0" err="1"/>
              <a:t>berasal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.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3. </a:t>
            </a:r>
            <a:r>
              <a:rPr lang="en-US" sz="1600" dirty="0" err="1"/>
              <a:t>Terdapat</a:t>
            </a:r>
            <a:r>
              <a:rPr lang="en-US" sz="1600" dirty="0"/>
              <a:t>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pokok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/</a:t>
            </a:r>
            <a:r>
              <a:rPr lang="en-US" sz="1600" dirty="0" err="1"/>
              <a:t>rugi</a:t>
            </a:r>
            <a:r>
              <a:rPr lang="en-US" sz="1600" dirty="0"/>
              <a:t>.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4.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terdiri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Baku,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Overhead  </a:t>
            </a:r>
            <a:r>
              <a:rPr lang="en-US" sz="1600" dirty="0" err="1" smtClean="0"/>
              <a:t>Pabrik</a:t>
            </a:r>
            <a:r>
              <a:rPr lang="en-US" sz="1600" dirty="0" smtClean="0"/>
              <a:t>.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77536"/>
              </p:ext>
            </p:extLst>
          </p:nvPr>
        </p:nvGraphicFramePr>
        <p:xfrm>
          <a:off x="304800" y="3088397"/>
          <a:ext cx="8610600" cy="3214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800"/>
                <a:gridCol w="3276600"/>
                <a:gridCol w="3886200"/>
              </a:tblGrid>
              <a:tr h="30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Keterangan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Perusahaan </a:t>
                      </a:r>
                      <a:r>
                        <a:rPr lang="en-US" sz="1500" dirty="0" err="1">
                          <a:effectLst/>
                        </a:rPr>
                        <a:t>Dagang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Perusahaan Manufaktur</a:t>
                      </a:r>
                      <a:endParaRPr lang="en-US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33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Aktivitas</a:t>
                      </a:r>
                      <a:endParaRPr lang="en-US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Menjual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membeli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barang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dagangan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Mengolah bahan baku menjadi barang jadi dan menjual.</a:t>
                      </a:r>
                      <a:endParaRPr lang="en-US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19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Persediaan</a:t>
                      </a:r>
                      <a:endParaRPr lang="en-US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r>
                        <a:rPr lang="en-US" sz="1500" dirty="0" err="1" smtClean="0">
                          <a:effectLst/>
                        </a:rPr>
                        <a:t>Barang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dagangan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98463" indent="-2222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8463" algn="l"/>
                        </a:tabLst>
                      </a:pPr>
                      <a:r>
                        <a:rPr lang="en-US" sz="1500" dirty="0">
                          <a:effectLst/>
                        </a:rPr>
                        <a:t>- </a:t>
                      </a:r>
                      <a:r>
                        <a:rPr lang="en-US" sz="1500" dirty="0" smtClean="0">
                          <a:effectLst/>
                        </a:rPr>
                        <a:t>  </a:t>
                      </a:r>
                      <a:r>
                        <a:rPr lang="en-US" sz="1500" dirty="0" err="1" smtClean="0">
                          <a:effectLst/>
                        </a:rPr>
                        <a:t>Bahan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baku</a:t>
                      </a:r>
                      <a:endParaRPr lang="en-US" sz="1500" dirty="0">
                        <a:effectLst/>
                      </a:endParaRPr>
                    </a:p>
                    <a:p>
                      <a:pPr marL="398463" indent="-2222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8463" algn="l"/>
                        </a:tabLst>
                      </a:pPr>
                      <a:r>
                        <a:rPr lang="en-US" sz="1500" dirty="0">
                          <a:effectLst/>
                        </a:rPr>
                        <a:t>-   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Barang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dalam</a:t>
                      </a:r>
                      <a:r>
                        <a:rPr lang="en-US" sz="1500" dirty="0">
                          <a:effectLst/>
                        </a:rPr>
                        <a:t> proses</a:t>
                      </a:r>
                    </a:p>
                    <a:p>
                      <a:pPr marL="398463" indent="-2222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8463" algn="l"/>
                        </a:tabLst>
                      </a:pPr>
                      <a:r>
                        <a:rPr lang="en-US" sz="1500" dirty="0">
                          <a:effectLst/>
                        </a:rPr>
                        <a:t>-   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Barang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jadi</a:t>
                      </a:r>
                      <a:endParaRPr lang="en-US" sz="15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151866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Laporan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laba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rugi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</a:t>
                      </a:r>
                      <a:r>
                        <a:rPr lang="en-US" sz="1500" dirty="0" err="1" smtClean="0">
                          <a:effectLst/>
                        </a:rPr>
                        <a:t>Pendapatan</a:t>
                      </a:r>
                      <a:endParaRPr lang="en-US" sz="1500" dirty="0">
                        <a:effectLst/>
                      </a:endParaRPr>
                    </a:p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</a:t>
                      </a:r>
                      <a:r>
                        <a:rPr lang="en-US" sz="1500" dirty="0" err="1" smtClean="0">
                          <a:effectLst/>
                        </a:rPr>
                        <a:t>Beban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pokok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penjualan</a:t>
                      </a:r>
                      <a:endParaRPr lang="en-US" sz="1500" dirty="0">
                        <a:effectLst/>
                      </a:endParaRPr>
                    </a:p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</a:t>
                      </a:r>
                      <a:r>
                        <a:rPr lang="en-US" sz="1500" dirty="0" err="1" smtClean="0">
                          <a:effectLst/>
                        </a:rPr>
                        <a:t>Beban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operasional</a:t>
                      </a:r>
                      <a:r>
                        <a:rPr lang="en-US" sz="1500" dirty="0">
                          <a:effectLst/>
                        </a:rPr>
                        <a:t> (</a:t>
                      </a:r>
                      <a:r>
                        <a:rPr lang="en-US" sz="1500" dirty="0" err="1">
                          <a:effectLst/>
                        </a:rPr>
                        <a:t>Beban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penjualan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beban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adminitrasi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umum</a:t>
                      </a:r>
                      <a:r>
                        <a:rPr lang="en-US" sz="1500" dirty="0">
                          <a:effectLst/>
                        </a:rPr>
                        <a:t>)</a:t>
                      </a:r>
                      <a:endParaRPr lang="en-US" sz="15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  </a:t>
                      </a:r>
                      <a:r>
                        <a:rPr lang="en-US" sz="1500" dirty="0" err="1" smtClean="0">
                          <a:effectLst/>
                        </a:rPr>
                        <a:t>Pendapatan</a:t>
                      </a:r>
                      <a:endParaRPr lang="en-US" sz="1500" dirty="0">
                        <a:effectLst/>
                      </a:endParaRPr>
                    </a:p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  </a:t>
                      </a:r>
                      <a:r>
                        <a:rPr lang="en-US" sz="1500" dirty="0" err="1" smtClean="0">
                          <a:effectLst/>
                        </a:rPr>
                        <a:t>Beban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pokok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produksi</a:t>
                      </a:r>
                      <a:endParaRPr lang="en-US" sz="1500" dirty="0">
                        <a:effectLst/>
                      </a:endParaRPr>
                    </a:p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  </a:t>
                      </a:r>
                      <a:r>
                        <a:rPr lang="en-US" sz="1500" dirty="0" err="1" smtClean="0">
                          <a:effectLst/>
                        </a:rPr>
                        <a:t>Beban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pokok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penjualan</a:t>
                      </a:r>
                      <a:endParaRPr lang="en-US" sz="1500" dirty="0">
                        <a:effectLst/>
                      </a:endParaRPr>
                    </a:p>
                    <a:p>
                      <a:pPr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  </a:t>
                      </a:r>
                      <a:r>
                        <a:rPr lang="en-US" sz="1500" dirty="0" err="1" smtClean="0">
                          <a:effectLst/>
                        </a:rPr>
                        <a:t>Beban</a:t>
                      </a:r>
                      <a:r>
                        <a:rPr lang="en-US" sz="1500" dirty="0" smtClean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operasional</a:t>
                      </a:r>
                      <a:r>
                        <a:rPr lang="en-US" sz="1500" dirty="0">
                          <a:effectLst/>
                        </a:rPr>
                        <a:t> (</a:t>
                      </a:r>
                      <a:r>
                        <a:rPr lang="en-US" sz="1500" dirty="0" err="1">
                          <a:effectLst/>
                        </a:rPr>
                        <a:t>Beban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penjualan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dan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beban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adminitrasi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umum</a:t>
                      </a:r>
                      <a:r>
                        <a:rPr lang="en-US" sz="1500" dirty="0">
                          <a:effectLst/>
                        </a:rPr>
                        <a:t>)</a:t>
                      </a:r>
                      <a:endParaRPr lang="en-US" sz="15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1955" y="2709980"/>
            <a:ext cx="42609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Perbedaan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Perusahaan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Dagang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Manufaktur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2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248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err="1"/>
              <a:t>Kegiatan</a:t>
            </a:r>
            <a:r>
              <a:rPr lang="en-US" sz="1700" dirty="0"/>
              <a:t> </a:t>
            </a:r>
            <a:r>
              <a:rPr lang="en-US" sz="1700" dirty="0" err="1"/>
              <a:t>khusus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perusahaan</a:t>
            </a:r>
            <a:r>
              <a:rPr lang="en-US" sz="1700" dirty="0"/>
              <a:t> </a:t>
            </a:r>
            <a:r>
              <a:rPr lang="en-US" sz="1700" dirty="0" err="1"/>
              <a:t>manufaktur</a:t>
            </a:r>
            <a:r>
              <a:rPr lang="en-US" sz="1700" dirty="0"/>
              <a:t> </a:t>
            </a:r>
            <a:r>
              <a:rPr lang="en-US" sz="1700" dirty="0" err="1"/>
              <a:t>adalah</a:t>
            </a:r>
            <a:r>
              <a:rPr lang="en-US" sz="1700" dirty="0"/>
              <a:t> </a:t>
            </a:r>
            <a:r>
              <a:rPr lang="en-US" sz="1700" dirty="0" err="1"/>
              <a:t>pengolahan</a:t>
            </a:r>
            <a:r>
              <a:rPr lang="en-US" sz="1700" dirty="0"/>
              <a:t> </a:t>
            </a:r>
            <a:r>
              <a:rPr lang="en-US" sz="1700" dirty="0" err="1"/>
              <a:t>bahan</a:t>
            </a:r>
            <a:r>
              <a:rPr lang="en-US" sz="1700" dirty="0"/>
              <a:t> </a:t>
            </a:r>
            <a:r>
              <a:rPr lang="en-US" sz="1700" dirty="0" err="1"/>
              <a:t>baku</a:t>
            </a:r>
            <a:r>
              <a:rPr lang="en-US" sz="1700" dirty="0"/>
              <a:t> </a:t>
            </a:r>
            <a:r>
              <a:rPr lang="en-US" sz="1700" dirty="0" err="1"/>
              <a:t>menjadi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jadi</a:t>
            </a:r>
            <a:r>
              <a:rPr lang="en-US" sz="1700" dirty="0"/>
              <a:t>. </a:t>
            </a:r>
            <a:r>
              <a:rPr lang="en-US" sz="1700" dirty="0" err="1"/>
              <a:t>Kegiatan</a:t>
            </a:r>
            <a:r>
              <a:rPr lang="en-US" sz="1700" dirty="0"/>
              <a:t> </a:t>
            </a:r>
            <a:r>
              <a:rPr lang="en-US" sz="1700" dirty="0" err="1"/>
              <a:t>ini</a:t>
            </a:r>
            <a:r>
              <a:rPr lang="en-US" sz="1700" dirty="0"/>
              <a:t> </a:t>
            </a:r>
            <a:r>
              <a:rPr lang="en-US" sz="1700" dirty="0" err="1"/>
              <a:t>sering</a:t>
            </a:r>
            <a:r>
              <a:rPr lang="en-US" sz="1700" dirty="0"/>
              <a:t> </a:t>
            </a:r>
            <a:r>
              <a:rPr lang="en-US" sz="1700" dirty="0" err="1"/>
              <a:t>disebut</a:t>
            </a:r>
            <a:r>
              <a:rPr lang="en-US" sz="1700" dirty="0"/>
              <a:t> proses </a:t>
            </a:r>
            <a:r>
              <a:rPr lang="en-US" sz="1700" dirty="0" err="1"/>
              <a:t>produksi</a:t>
            </a:r>
            <a:r>
              <a:rPr lang="en-US" sz="1700" dirty="0"/>
              <a:t>. </a:t>
            </a:r>
            <a:endParaRPr lang="en-US" sz="1700" dirty="0" smtClean="0"/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1600" b="1" dirty="0" smtClean="0"/>
              <a:t>Hal-</a:t>
            </a:r>
            <a:r>
              <a:rPr lang="en-US" sz="1600" b="1" dirty="0" err="1" smtClean="0"/>
              <a:t>hal</a:t>
            </a:r>
            <a:r>
              <a:rPr lang="en-US" sz="1600" b="1" dirty="0" smtClean="0"/>
              <a:t> </a:t>
            </a:r>
            <a:r>
              <a:rPr lang="en-US" sz="1600" b="1" dirty="0"/>
              <a:t>yang </a:t>
            </a:r>
            <a:r>
              <a:rPr lang="en-US" sz="1600" b="1" dirty="0" err="1"/>
              <a:t>sangat</a:t>
            </a:r>
            <a:r>
              <a:rPr lang="en-US" sz="1600" b="1" dirty="0"/>
              <a:t> </a:t>
            </a:r>
            <a:r>
              <a:rPr lang="en-US" sz="1600" b="1" dirty="0" err="1"/>
              <a:t>erat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akuntansi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</a:t>
            </a:r>
            <a:r>
              <a:rPr lang="en-US" sz="1600" b="1" dirty="0" err="1"/>
              <a:t>manufaktur</a:t>
            </a:r>
            <a:r>
              <a:rPr lang="en-US" sz="1600" b="1" dirty="0"/>
              <a:t> </a:t>
            </a:r>
            <a:r>
              <a:rPr lang="en-US" sz="1600" b="1" dirty="0" err="1"/>
              <a:t>meliputi</a:t>
            </a:r>
            <a:r>
              <a:rPr lang="en-US" sz="1600" b="1" dirty="0"/>
              <a:t>:</a:t>
            </a:r>
          </a:p>
          <a:p>
            <a:pPr marL="236538" lvl="0" indent="-236538"/>
            <a:r>
              <a:rPr lang="en-US" sz="1600" b="1" dirty="0" err="1" smtClean="0"/>
              <a:t>Persediaan</a:t>
            </a:r>
            <a:r>
              <a:rPr lang="en-US" sz="1600" dirty="0" smtClean="0"/>
              <a:t>, </a:t>
            </a:r>
            <a:r>
              <a:rPr lang="en-US" sz="1600" dirty="0" err="1" smtClean="0"/>
              <a:t>merupakan</a:t>
            </a:r>
            <a:r>
              <a:rPr lang="en-US" sz="1600" dirty="0" smtClean="0"/>
              <a:t> </a:t>
            </a:r>
            <a:r>
              <a:rPr lang="en-US" sz="1600" dirty="0"/>
              <a:t>material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terpenting</a:t>
            </a:r>
            <a:r>
              <a:rPr lang="en-US" sz="1600" dirty="0"/>
              <a:t> </a:t>
            </a:r>
            <a:r>
              <a:rPr lang="en-US" sz="1600" dirty="0" err="1" smtClean="0"/>
              <a:t>utk</a:t>
            </a:r>
            <a:r>
              <a:rPr lang="en-US" sz="1600" dirty="0" smtClean="0"/>
              <a:t> </a:t>
            </a:r>
            <a:r>
              <a:rPr lang="en-US" sz="1600" dirty="0"/>
              <a:t>proses </a:t>
            </a:r>
            <a:r>
              <a:rPr lang="en-US" sz="1600" dirty="0" err="1"/>
              <a:t>produksi</a:t>
            </a:r>
            <a:r>
              <a:rPr lang="en-US" sz="1600" dirty="0"/>
              <a:t>. </a:t>
            </a:r>
            <a:r>
              <a:rPr lang="en-US" sz="1600" dirty="0" err="1" smtClean="0"/>
              <a:t>terdiri</a:t>
            </a:r>
            <a:r>
              <a:rPr lang="en-US" sz="1600" dirty="0" smtClean="0"/>
              <a:t> </a:t>
            </a:r>
            <a:r>
              <a:rPr lang="en-US" sz="1600" dirty="0" err="1"/>
              <a:t>dari</a:t>
            </a:r>
            <a:r>
              <a:rPr lang="en-US" sz="1600" dirty="0"/>
              <a:t> 3 </a:t>
            </a:r>
            <a:r>
              <a:rPr lang="en-US" sz="1600" dirty="0" err="1"/>
              <a:t>macam</a:t>
            </a:r>
            <a:r>
              <a:rPr lang="en-US" sz="1600" dirty="0"/>
              <a:t> </a:t>
            </a:r>
            <a:r>
              <a:rPr lang="en-US" sz="1600" dirty="0" err="1"/>
              <a:t>yakni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mentah</a:t>
            </a:r>
            <a:r>
              <a:rPr lang="en-US" sz="1600" dirty="0"/>
              <a:t>,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 smtClean="0"/>
              <a:t>penolong</a:t>
            </a:r>
            <a:r>
              <a:rPr lang="en-US" sz="1600" dirty="0" smtClean="0"/>
              <a:t>, </a:t>
            </a:r>
            <a:r>
              <a:rPr lang="en-US" sz="1600" dirty="0" err="1" smtClean="0"/>
              <a:t>barang</a:t>
            </a:r>
            <a:r>
              <a:rPr lang="en-US" sz="1600" dirty="0" smtClean="0"/>
              <a:t> </a:t>
            </a:r>
            <a:r>
              <a:rPr lang="en-US" sz="1600" dirty="0" err="1"/>
              <a:t>setengah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,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.</a:t>
            </a:r>
          </a:p>
          <a:p>
            <a:pPr marL="236538" lvl="0" indent="-236538"/>
            <a:r>
              <a:rPr lang="en-US" sz="1600" b="1" dirty="0" err="1"/>
              <a:t>Biaya</a:t>
            </a:r>
            <a:r>
              <a:rPr lang="en-US" sz="1600" b="1" dirty="0"/>
              <a:t> </a:t>
            </a:r>
            <a:r>
              <a:rPr lang="en-US" sz="1600" b="1" dirty="0" err="1" smtClean="0"/>
              <a:t>Pabrikasi</a:t>
            </a:r>
            <a:r>
              <a:rPr lang="en-US" sz="1600" dirty="0" smtClean="0"/>
              <a:t>, </a:t>
            </a:r>
            <a:r>
              <a:rPr lang="en-US" sz="1600" dirty="0" err="1" smtClean="0"/>
              <a:t>dipakai</a:t>
            </a:r>
            <a:r>
              <a:rPr lang="en-US" sz="1600" dirty="0" smtClean="0"/>
              <a:t> </a:t>
            </a:r>
            <a:r>
              <a:rPr lang="en-US" sz="1600" dirty="0" err="1" smtClean="0"/>
              <a:t>utk</a:t>
            </a:r>
            <a:r>
              <a:rPr lang="en-US" sz="1600" dirty="0" smtClean="0"/>
              <a:t> </a:t>
            </a:r>
            <a:r>
              <a:rPr lang="en-US" sz="1600" dirty="0"/>
              <a:t>proses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menyelesaikan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sebagian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di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, </a:t>
            </a:r>
            <a:r>
              <a:rPr lang="en-US" sz="1600" dirty="0" smtClean="0"/>
              <a:t>barang2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dimasukkan</a:t>
            </a:r>
            <a:r>
              <a:rPr lang="en-US" sz="1600" dirty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/>
              <a:t>proses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smtClean="0"/>
              <a:t>barang2 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baru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diselesaikan</a:t>
            </a:r>
            <a:r>
              <a:rPr lang="en-US" sz="1600" dirty="0"/>
              <a:t> </a:t>
            </a:r>
            <a:r>
              <a:rPr lang="en-US" sz="1600" dirty="0" err="1"/>
              <a:t>sebagian</a:t>
            </a:r>
            <a:r>
              <a:rPr lang="en-US" sz="1600" dirty="0"/>
              <a:t> di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. </a:t>
            </a:r>
            <a:endParaRPr lang="en-US" sz="1600" dirty="0" smtClean="0"/>
          </a:p>
          <a:p>
            <a:pPr marL="339725" lvl="0" indent="0">
              <a:buNone/>
            </a:pPr>
            <a:r>
              <a:rPr lang="en-US" sz="1600" dirty="0" smtClean="0"/>
              <a:t>Ada </a:t>
            </a:r>
            <a:r>
              <a:rPr lang="en-US" sz="1600" dirty="0"/>
              <a:t>3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hal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yaitu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,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overhead </a:t>
            </a:r>
            <a:r>
              <a:rPr lang="en-US" sz="1600" dirty="0" err="1"/>
              <a:t>pabrik</a:t>
            </a:r>
            <a:r>
              <a:rPr lang="en-US" sz="1600" dirty="0"/>
              <a:t> (BOP).</a:t>
            </a:r>
          </a:p>
          <a:p>
            <a:pPr marL="236538" lvl="0" indent="-236538"/>
            <a:r>
              <a:rPr lang="en-US" sz="1600" b="1" dirty="0" err="1"/>
              <a:t>Biaya</a:t>
            </a:r>
            <a:r>
              <a:rPr lang="en-US" sz="1600" b="1" dirty="0"/>
              <a:t> </a:t>
            </a:r>
            <a:r>
              <a:rPr lang="en-US" sz="1600" b="1" dirty="0" err="1" smtClean="0"/>
              <a:t>Produksi</a:t>
            </a:r>
            <a:r>
              <a:rPr lang="en-US" sz="1600" dirty="0" smtClean="0"/>
              <a:t>,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/>
              <a:t>yang </a:t>
            </a:r>
            <a:r>
              <a:rPr lang="en-US" sz="1600" dirty="0" err="1"/>
              <a:t>dimasukkan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proses </a:t>
            </a:r>
            <a:r>
              <a:rPr lang="en-US" sz="1600" dirty="0" err="1"/>
              <a:t>produksi</a:t>
            </a:r>
            <a:r>
              <a:rPr lang="en-US" sz="1600" dirty="0"/>
              <a:t>.</a:t>
            </a:r>
          </a:p>
          <a:p>
            <a:pPr marL="236538" lvl="0" indent="-236538"/>
            <a:r>
              <a:rPr lang="en-US" sz="1600" b="1" dirty="0" err="1"/>
              <a:t>Harga</a:t>
            </a:r>
            <a:r>
              <a:rPr lang="en-US" sz="1600" b="1" dirty="0"/>
              <a:t> </a:t>
            </a:r>
            <a:r>
              <a:rPr lang="en-US" sz="1600" b="1" dirty="0" err="1"/>
              <a:t>Pokok</a:t>
            </a:r>
            <a:r>
              <a:rPr lang="en-US" sz="1600" b="1" dirty="0"/>
              <a:t> </a:t>
            </a:r>
            <a:r>
              <a:rPr lang="en-US" sz="1600" b="1" dirty="0" err="1"/>
              <a:t>Produksi</a:t>
            </a:r>
            <a:r>
              <a:rPr lang="en-US" sz="1600" b="1" dirty="0"/>
              <a:t> </a:t>
            </a:r>
            <a:r>
              <a:rPr lang="en-US" sz="1600" dirty="0"/>
              <a:t>(COGM/ Cost of Goods Manufactured</a:t>
            </a:r>
            <a:r>
              <a:rPr lang="en-US" sz="1600" dirty="0" smtClean="0"/>
              <a:t>),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diselesaikan</a:t>
            </a:r>
            <a:r>
              <a:rPr lang="en-US" sz="1600" dirty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/>
              <a:t>proses </a:t>
            </a:r>
            <a:r>
              <a:rPr lang="en-US" sz="1600" dirty="0" err="1"/>
              <a:t>produksi</a:t>
            </a:r>
            <a:r>
              <a:rPr lang="en-US" sz="1600" dirty="0"/>
              <a:t>. COGM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dihasilkan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pabrikasi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ditambahkan</a:t>
            </a:r>
            <a:r>
              <a:rPr lang="en-US" sz="1600" dirty="0"/>
              <a:t> </a:t>
            </a:r>
            <a:r>
              <a:rPr lang="en-US" sz="1600" dirty="0" smtClean="0"/>
              <a:t>dg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/>
              <a:t>proses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dikurangi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akhir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fi-FI" sz="1600" b="1" dirty="0"/>
              <a:t>Pada perusahaan manufaktur, persediaan terdiri dari 3 jenis :</a:t>
            </a:r>
            <a:endParaRPr lang="en-US" sz="1600" b="1" dirty="0"/>
          </a:p>
          <a:p>
            <a:pPr marL="522288" indent="-285750"/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Baku </a:t>
            </a:r>
            <a:r>
              <a:rPr lang="en-US" sz="1600" i="1" dirty="0"/>
              <a:t>(Raw Materials Inventory</a:t>
            </a:r>
            <a:r>
              <a:rPr lang="en-US" sz="1600" i="1" dirty="0" smtClean="0"/>
              <a:t>),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/>
              <a:t>utama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diolah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proses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.</a:t>
            </a:r>
          </a:p>
          <a:p>
            <a:pPr marL="515938" indent="-279400"/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i="1" dirty="0"/>
              <a:t>(Work in Process</a:t>
            </a:r>
            <a:r>
              <a:rPr lang="en-US" sz="1600" i="1" dirty="0" smtClean="0"/>
              <a:t>), 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/>
              <a:t>baku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diolah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produksi</a:t>
            </a:r>
            <a:r>
              <a:rPr lang="en-US" sz="1600" dirty="0"/>
              <a:t>, </a:t>
            </a:r>
            <a:r>
              <a:rPr lang="en-US" sz="1600" dirty="0" err="1"/>
              <a:t>tetapi</a:t>
            </a:r>
            <a:r>
              <a:rPr lang="en-US" sz="1600" dirty="0"/>
              <a:t>  </a:t>
            </a:r>
            <a:r>
              <a:rPr lang="en-US" sz="1600" dirty="0" err="1"/>
              <a:t>pengerjaannya</a:t>
            </a:r>
            <a:r>
              <a:rPr lang="en-US" sz="1600" dirty="0"/>
              <a:t>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.</a:t>
            </a:r>
          </a:p>
          <a:p>
            <a:pPr marL="515938" indent="-279400"/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i="1" dirty="0"/>
              <a:t>(Finished Goods Inventory</a:t>
            </a:r>
            <a:r>
              <a:rPr lang="en-US" sz="1600" i="1" dirty="0" smtClean="0"/>
              <a:t>), </a:t>
            </a:r>
            <a:r>
              <a:rPr lang="en-US" sz="1600" dirty="0" err="1" smtClean="0"/>
              <a:t>Barang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diproduksi</a:t>
            </a:r>
            <a:r>
              <a:rPr lang="en-US" sz="1600" dirty="0"/>
              <a:t>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dijual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smtClean="0"/>
              <a:t>Alokasi Biaya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77963"/>
            <a:ext cx="8229600" cy="271303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dirty="0" err="1" smtClean="0">
                <a:effectLst/>
              </a:rPr>
              <a:t>Penyusunan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laporan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kos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produksi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memerlukan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alokasi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beberapa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komponen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kos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tiga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fungsi</a:t>
            </a:r>
            <a:r>
              <a:rPr lang="en-US" sz="2400" dirty="0" smtClean="0">
                <a:effectLst/>
              </a:rPr>
              <a:t> (</a:t>
            </a:r>
            <a:r>
              <a:rPr lang="en-US" sz="2400" dirty="0" err="1" smtClean="0">
                <a:effectLst/>
              </a:rPr>
              <a:t>produksi</a:t>
            </a:r>
            <a:r>
              <a:rPr lang="en-US" sz="2400" dirty="0" smtClean="0">
                <a:effectLst/>
              </a:rPr>
              <a:t>, </a:t>
            </a:r>
            <a:r>
              <a:rPr lang="en-US" sz="2400" dirty="0" err="1" smtClean="0">
                <a:effectLst/>
              </a:rPr>
              <a:t>pemasaran</a:t>
            </a:r>
            <a:r>
              <a:rPr lang="en-US" sz="2400" dirty="0" smtClean="0">
                <a:effectLst/>
              </a:rPr>
              <a:t>, </a:t>
            </a:r>
            <a:r>
              <a:rPr lang="en-US" sz="2400" dirty="0" err="1" smtClean="0">
                <a:effectLst/>
              </a:rPr>
              <a:t>dan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administratif</a:t>
            </a:r>
            <a:r>
              <a:rPr lang="en-US" sz="2400" dirty="0" smtClean="0">
                <a:effectLst/>
              </a:rPr>
              <a:t>) </a:t>
            </a:r>
            <a:r>
              <a:rPr lang="en-US" sz="2400" dirty="0" err="1" smtClean="0">
                <a:effectLst/>
              </a:rPr>
              <a:t>dengan</a:t>
            </a:r>
            <a:r>
              <a:rPr lang="en-US" sz="2400" dirty="0" smtClean="0">
                <a:effectLst/>
              </a:rPr>
              <a:t> basis </a:t>
            </a:r>
            <a:r>
              <a:rPr lang="en-US" sz="2400" dirty="0" err="1" smtClean="0">
                <a:effectLst/>
              </a:rPr>
              <a:t>tertentu</a:t>
            </a:r>
            <a:r>
              <a:rPr lang="en-US" sz="2400" dirty="0" smtClean="0">
                <a:effectLst/>
              </a:rPr>
              <a:t>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1100" dirty="0" smtClean="0">
              <a:effectLst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b="1" dirty="0" err="1" smtClean="0">
                <a:effectLst/>
              </a:rPr>
              <a:t>Gaji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dan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upah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dialokasi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ke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empat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pos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yaitu</a:t>
            </a:r>
            <a:r>
              <a:rPr lang="en-US" sz="2400" b="1" dirty="0" smtClean="0">
                <a:effectLst/>
              </a:rPr>
              <a:t>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581400"/>
            <a:ext cx="7620000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ahoma" pitchFamily="34" charset="0"/>
              </a:rPr>
              <a:t>Tenaga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kerja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langsung</a:t>
            </a:r>
            <a:endParaRPr lang="en-US" sz="2400" dirty="0">
              <a:latin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ahoma" pitchFamily="34" charset="0"/>
              </a:rPr>
              <a:t>Tenaga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kerja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tak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langsung</a:t>
            </a:r>
            <a:r>
              <a:rPr lang="en-US" sz="2400" dirty="0">
                <a:latin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</a:rPr>
              <a:t>pengawas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produksi</a:t>
            </a:r>
            <a:r>
              <a:rPr lang="en-US" sz="2400" dirty="0">
                <a:latin typeface="Tahoma" pitchFamily="34" charset="0"/>
              </a:rPr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ahoma" pitchFamily="34" charset="0"/>
              </a:rPr>
              <a:t>Gaji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upah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bagian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pemasaran</a:t>
            </a:r>
            <a:endParaRPr lang="en-US" sz="2400" dirty="0">
              <a:latin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ahoma" pitchFamily="34" charset="0"/>
              </a:rPr>
              <a:t>Gaji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upah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bagian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</a:rPr>
              <a:t>administratif</a:t>
            </a:r>
            <a:endParaRPr lang="en-US" sz="2400" dirty="0">
              <a:latin typeface="Tahoma" pitchFamily="34" charset="0"/>
            </a:endParaRPr>
          </a:p>
          <a:p>
            <a:endParaRPr lang="en-US" sz="2400" dirty="0">
              <a:latin typeface="Tahoma" pitchFamily="34" charset="0"/>
            </a:endParaRPr>
          </a:p>
          <a:p>
            <a:r>
              <a:rPr lang="en-US" sz="2800" dirty="0" err="1">
                <a:latin typeface="Tahoma" pitchFamily="34" charset="0"/>
              </a:rPr>
              <a:t>Alokasi</a:t>
            </a:r>
            <a:r>
              <a:rPr lang="en-US" sz="2800" dirty="0">
                <a:latin typeface="Tahoma" pitchFamily="34" charset="0"/>
              </a:rPr>
              <a:t> </a:t>
            </a:r>
            <a:r>
              <a:rPr lang="en-US" sz="2800" dirty="0" err="1">
                <a:latin typeface="Tahoma" pitchFamily="34" charset="0"/>
              </a:rPr>
              <a:t>memerlukan</a:t>
            </a:r>
            <a:r>
              <a:rPr lang="en-US" sz="2800" dirty="0">
                <a:latin typeface="Tahoma" pitchFamily="34" charset="0"/>
              </a:rPr>
              <a:t> </a:t>
            </a:r>
            <a:r>
              <a:rPr lang="en-US" sz="2800" dirty="0" err="1">
                <a:latin typeface="Tahoma" pitchFamily="34" charset="0"/>
              </a:rPr>
              <a:t>jurnal</a:t>
            </a:r>
            <a:endParaRPr lang="en-US" sz="28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69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Siklus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Penting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23975" y="1063625"/>
            <a:ext cx="642461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latin typeface="Times New Roman" pitchFamily="18" charset="0"/>
              </a:rPr>
              <a:t>Siklus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akuntansi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sama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dengan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perusahaan</a:t>
            </a:r>
            <a:endParaRPr lang="en-US" sz="2800" dirty="0">
              <a:latin typeface="Times New Roman" pitchFamily="18" charset="0"/>
            </a:endParaRPr>
          </a:p>
          <a:p>
            <a:r>
              <a:rPr lang="en-US" sz="2800" dirty="0" err="1">
                <a:latin typeface="Times New Roman" pitchFamily="18" charset="0"/>
              </a:rPr>
              <a:t>perdagangan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kecuali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pada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akhir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perioda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ada</a:t>
            </a:r>
            <a:endParaRPr lang="en-US" sz="2800" dirty="0">
              <a:latin typeface="Times New Roman" pitchFamily="18" charset="0"/>
            </a:endParaRPr>
          </a:p>
          <a:p>
            <a:r>
              <a:rPr lang="en-US" sz="2800" dirty="0" err="1">
                <a:latin typeface="Times New Roman" pitchFamily="18" charset="0"/>
              </a:rPr>
              <a:t>prosedur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khusus</a:t>
            </a:r>
            <a:r>
              <a:rPr lang="en-US" sz="2800" dirty="0">
                <a:latin typeface="Times New Roman" pitchFamily="18" charset="0"/>
              </a:rPr>
              <a:t>: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52600" y="2819400"/>
            <a:ext cx="5715000" cy="2895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Penyesuaian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umum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Alokasi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kos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ke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fungsi-fungsi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Penutupan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pos-pos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kos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produksi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Penutupan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buku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umum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3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Sistem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Kos Proses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Dasar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323975" y="1063625"/>
            <a:ext cx="5992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latin typeface="Times New Roman" pitchFamily="18" charset="0"/>
              </a:rPr>
              <a:t>Sistem</a:t>
            </a:r>
            <a:r>
              <a:rPr lang="en-US" sz="2800" dirty="0">
                <a:latin typeface="Times New Roman" pitchFamily="18" charset="0"/>
              </a:rPr>
              <a:t> yang </a:t>
            </a:r>
            <a:r>
              <a:rPr lang="en-US" sz="2800" dirty="0" err="1">
                <a:latin typeface="Times New Roman" pitchFamily="18" charset="0"/>
              </a:rPr>
              <a:t>dibangun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atas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dasar</a:t>
            </a:r>
            <a:r>
              <a:rPr lang="en-US" sz="2800" dirty="0">
                <a:latin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</a:rPr>
              <a:t>asumsi</a:t>
            </a:r>
            <a:r>
              <a:rPr lang="en-US" sz="2800" dirty="0">
                <a:latin typeface="Times New Roman" pitchFamily="18" charset="0"/>
              </a:rPr>
              <a:t>: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838200" y="1752600"/>
            <a:ext cx="7620000" cy="4572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Satu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departemen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produksi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Satu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jenis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Metoda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fisik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untuk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sediaan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Laporan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kos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produksi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disusun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hanya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akhir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perioda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Tidak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ada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akun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pembantu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semua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akun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berstatus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buku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besar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umum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Tenaga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Langsung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Tenaga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Tak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langsung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digunakan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sebagai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akun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antara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Digunakan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akun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kontrol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;  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Overhead-</a:t>
            </a:r>
            <a:r>
              <a:rPr 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Kontrol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atau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Overhead-</a:t>
            </a:r>
            <a:r>
              <a:rPr lang="en-US" sz="24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Pabrik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/>
            </a:pP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106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Contoh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Jurnal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Penutupan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Kos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Produksi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17411" name="Group 9"/>
          <p:cNvGrpSpPr>
            <a:grpSpLocks/>
          </p:cNvGrpSpPr>
          <p:nvPr/>
        </p:nvGrpSpPr>
        <p:grpSpPr bwMode="auto">
          <a:xfrm>
            <a:off x="685800" y="1295400"/>
            <a:ext cx="7772400" cy="4770438"/>
            <a:chOff x="432" y="816"/>
            <a:chExt cx="4896" cy="3005"/>
          </a:xfrm>
        </p:grpSpPr>
        <p:sp>
          <p:nvSpPr>
            <p:cNvPr id="17412" name="Text Box 10"/>
            <p:cNvSpPr txBox="1">
              <a:spLocks noChangeArrowheads="1"/>
            </p:cNvSpPr>
            <p:nvPr/>
          </p:nvSpPr>
          <p:spPr bwMode="auto">
            <a:xfrm>
              <a:off x="432" y="816"/>
              <a:ext cx="3024" cy="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600" dirty="0"/>
                <a:t>(a)  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Proses..........................................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Sediaan</a:t>
              </a:r>
              <a:r>
                <a:rPr lang="en-US" sz="1600" dirty="0"/>
                <a:t> Semen </a:t>
              </a:r>
              <a:r>
                <a:rPr lang="en-US" sz="1600" dirty="0" err="1"/>
                <a:t>dan</a:t>
              </a:r>
              <a:r>
                <a:rPr lang="en-US" sz="1600" dirty="0"/>
                <a:t> </a:t>
              </a:r>
              <a:r>
                <a:rPr lang="en-US" sz="1600" dirty="0" err="1"/>
                <a:t>Pasir</a:t>
              </a:r>
              <a:r>
                <a:rPr lang="en-US" sz="1600" dirty="0"/>
                <a:t>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Pembelian</a:t>
              </a:r>
              <a:r>
                <a:rPr lang="en-US" sz="1600" dirty="0"/>
                <a:t> Semen </a:t>
              </a:r>
              <a:r>
                <a:rPr lang="en-US" sz="1600" dirty="0" err="1"/>
                <a:t>dan</a:t>
              </a:r>
              <a:r>
                <a:rPr lang="en-US" sz="1600" dirty="0"/>
                <a:t> </a:t>
              </a:r>
              <a:r>
                <a:rPr lang="en-US" sz="1600" dirty="0" err="1"/>
                <a:t>Pasir</a:t>
              </a:r>
              <a:r>
                <a:rPr lang="en-US" sz="1600" dirty="0"/>
                <a:t>...................</a:t>
              </a:r>
            </a:p>
            <a:p>
              <a:endParaRPr lang="en-US" sz="1600" dirty="0"/>
            </a:p>
            <a:p>
              <a:r>
                <a:rPr lang="en-US" sz="1600" dirty="0"/>
                <a:t>(b)   </a:t>
              </a:r>
              <a:r>
                <a:rPr lang="en-US" sz="1600" dirty="0" err="1"/>
                <a:t>Sediaan</a:t>
              </a:r>
              <a:r>
                <a:rPr lang="en-US" sz="1600" dirty="0"/>
                <a:t> Semen </a:t>
              </a:r>
              <a:r>
                <a:rPr lang="en-US" sz="1600" dirty="0" err="1"/>
                <a:t>dan</a:t>
              </a:r>
              <a:r>
                <a:rPr lang="en-US" sz="1600" dirty="0"/>
                <a:t> </a:t>
              </a:r>
              <a:r>
                <a:rPr lang="en-US" sz="1600" dirty="0" err="1"/>
                <a:t>Pasir</a:t>
              </a:r>
              <a:r>
                <a:rPr lang="en-US" sz="1600" dirty="0"/>
                <a:t>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Proses................................</a:t>
              </a:r>
            </a:p>
            <a:p>
              <a:endParaRPr lang="en-US" sz="1600" dirty="0"/>
            </a:p>
            <a:p>
              <a:r>
                <a:rPr lang="en-US" sz="1600" dirty="0"/>
                <a:t>(c)   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Proses........................................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Tenaga</a:t>
              </a:r>
              <a:r>
                <a:rPr lang="en-US" sz="1600" dirty="0"/>
                <a:t> </a:t>
              </a:r>
              <a:r>
                <a:rPr lang="en-US" sz="1600" dirty="0" err="1"/>
                <a:t>Kerja</a:t>
              </a:r>
              <a:r>
                <a:rPr lang="en-US" sz="1600" dirty="0"/>
                <a:t> </a:t>
              </a:r>
              <a:r>
                <a:rPr lang="en-US" sz="1600" dirty="0" err="1"/>
                <a:t>Langsung</a:t>
              </a:r>
              <a:r>
                <a:rPr lang="en-US" sz="1600" dirty="0" smtClean="0"/>
                <a:t>..........................</a:t>
              </a:r>
            </a:p>
            <a:p>
              <a:endParaRPr lang="en-US" sz="1600" dirty="0"/>
            </a:p>
            <a:p>
              <a:r>
                <a:rPr lang="en-US" sz="1600" dirty="0"/>
                <a:t>(d)   Overhead </a:t>
              </a:r>
              <a:r>
                <a:rPr lang="en-US" sz="1600" dirty="0" err="1"/>
                <a:t>Pabrik</a:t>
              </a:r>
              <a:r>
                <a:rPr lang="en-US" sz="1600" dirty="0"/>
                <a:t> (</a:t>
              </a:r>
              <a:r>
                <a:rPr lang="en-US" sz="1600" dirty="0" err="1" smtClean="0"/>
                <a:t>Kontrol</a:t>
              </a:r>
              <a:r>
                <a:rPr lang="en-US" sz="1600" dirty="0" smtClean="0"/>
                <a:t>)...............................</a:t>
              </a:r>
              <a:endParaRPr lang="en-US" sz="1600" dirty="0"/>
            </a:p>
            <a:p>
              <a:r>
                <a:rPr lang="en-US" sz="1600" dirty="0"/>
                <a:t>	</a:t>
              </a:r>
              <a:r>
                <a:rPr lang="en-US" sz="1600" dirty="0" err="1"/>
                <a:t>Gaji</a:t>
              </a:r>
              <a:r>
                <a:rPr lang="en-US" sz="1600" dirty="0"/>
                <a:t> </a:t>
              </a:r>
              <a:r>
                <a:rPr lang="en-US" sz="1600" dirty="0" err="1"/>
                <a:t>Pengawas</a:t>
              </a:r>
              <a:r>
                <a:rPr lang="en-US" sz="1600" dirty="0"/>
                <a:t> </a:t>
              </a:r>
              <a:r>
                <a:rPr lang="en-US" sz="1600" dirty="0" err="1"/>
                <a:t>Pabrik</a:t>
              </a:r>
              <a:r>
                <a:rPr lang="en-US" sz="1600" dirty="0"/>
                <a:t>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Depresiasi</a:t>
              </a:r>
              <a:r>
                <a:rPr lang="en-US" sz="1600" dirty="0"/>
                <a:t> </a:t>
              </a:r>
              <a:r>
                <a:rPr lang="en-US" sz="1600" dirty="0" err="1"/>
                <a:t>Bangunan-Pabrik</a:t>
              </a:r>
              <a:r>
                <a:rPr lang="en-US" sz="1600" dirty="0"/>
                <a:t>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Depresiasi</a:t>
              </a:r>
              <a:r>
                <a:rPr lang="en-US" sz="1600" dirty="0"/>
                <a:t> </a:t>
              </a:r>
              <a:r>
                <a:rPr lang="en-US" sz="1600" dirty="0" err="1"/>
                <a:t>Mesin</a:t>
              </a:r>
              <a:r>
                <a:rPr lang="en-US" sz="1600" dirty="0"/>
                <a:t> </a:t>
              </a:r>
              <a:r>
                <a:rPr lang="en-US" sz="1600" dirty="0" err="1"/>
                <a:t>Cetak</a:t>
              </a:r>
              <a:r>
                <a:rPr lang="en-US" sz="1600" dirty="0"/>
                <a:t> </a:t>
              </a:r>
              <a:r>
                <a:rPr lang="en-US" sz="1600" dirty="0" err="1"/>
                <a:t>dan</a:t>
              </a:r>
              <a:r>
                <a:rPr lang="en-US" sz="1600" dirty="0"/>
                <a:t> Pres...........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Pemakaian</a:t>
              </a:r>
              <a:r>
                <a:rPr lang="en-US" sz="1600" dirty="0"/>
                <a:t> </a:t>
              </a:r>
              <a:r>
                <a:rPr lang="en-US" sz="1600" dirty="0" err="1"/>
                <a:t>Bahan</a:t>
              </a:r>
              <a:r>
                <a:rPr lang="en-US" sz="1600" dirty="0"/>
                <a:t> </a:t>
              </a:r>
              <a:r>
                <a:rPr lang="en-US" sz="1600" dirty="0" err="1"/>
                <a:t>Penolong</a:t>
              </a:r>
              <a:r>
                <a:rPr lang="en-US" sz="1600" dirty="0"/>
                <a:t>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Listrik</a:t>
              </a:r>
              <a:r>
                <a:rPr lang="en-US" sz="1600" dirty="0"/>
                <a:t> </a:t>
              </a:r>
              <a:r>
                <a:rPr lang="en-US" sz="1600" dirty="0" err="1"/>
                <a:t>dan</a:t>
              </a:r>
              <a:r>
                <a:rPr lang="en-US" sz="1600" dirty="0"/>
                <a:t> Air..........................................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Asuransi-Pabrik</a:t>
              </a:r>
              <a:r>
                <a:rPr lang="en-US" sz="1600" dirty="0"/>
                <a:t>.......................................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Macam-Macam-Pabrik</a:t>
              </a:r>
              <a:r>
                <a:rPr lang="en-US" sz="1600" dirty="0"/>
                <a:t>............................</a:t>
              </a:r>
            </a:p>
            <a:p>
              <a:r>
                <a:rPr lang="en-US" sz="1600" dirty="0"/>
                <a:t>	</a:t>
              </a:r>
            </a:p>
          </p:txBody>
        </p:sp>
        <p:sp>
          <p:nvSpPr>
            <p:cNvPr id="17413" name="Text Box 11"/>
            <p:cNvSpPr txBox="1">
              <a:spLocks noChangeArrowheads="1"/>
            </p:cNvSpPr>
            <p:nvPr/>
          </p:nvSpPr>
          <p:spPr bwMode="auto">
            <a:xfrm>
              <a:off x="3696" y="816"/>
              <a:ext cx="816" cy="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600" dirty="0"/>
                <a:t>17.600.000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3.800.000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7.490.000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6.074.000</a:t>
              </a:r>
            </a:p>
            <a:p>
              <a:pPr algn="r"/>
              <a:endParaRPr lang="en-US" sz="1600" dirty="0"/>
            </a:p>
            <a:p>
              <a:endParaRPr lang="en-US" sz="1600" dirty="0"/>
            </a:p>
          </p:txBody>
        </p:sp>
        <p:sp>
          <p:nvSpPr>
            <p:cNvPr id="17414" name="Text Box 12"/>
            <p:cNvSpPr txBox="1">
              <a:spLocks noChangeArrowheads="1"/>
            </p:cNvSpPr>
            <p:nvPr/>
          </p:nvSpPr>
          <p:spPr bwMode="auto">
            <a:xfrm>
              <a:off x="4512" y="816"/>
              <a:ext cx="816" cy="2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4.200.000</a:t>
              </a:r>
            </a:p>
            <a:p>
              <a:pPr algn="r"/>
              <a:r>
                <a:rPr lang="en-US" sz="1600" dirty="0"/>
                <a:t>13.400.000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3.800.000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7.490.000</a:t>
              </a:r>
            </a:p>
            <a:p>
              <a:pPr algn="r"/>
              <a:endParaRPr lang="en-US" sz="1600" dirty="0"/>
            </a:p>
            <a:p>
              <a:pPr algn="r"/>
              <a:endParaRPr lang="en-US" sz="1600" dirty="0"/>
            </a:p>
            <a:p>
              <a:pPr algn="r"/>
              <a:r>
                <a:rPr lang="en-US" sz="1600" dirty="0"/>
                <a:t>2.140.000</a:t>
              </a:r>
            </a:p>
            <a:p>
              <a:pPr algn="r"/>
              <a:r>
                <a:rPr lang="en-US" sz="1600" dirty="0"/>
                <a:t>850.000</a:t>
              </a:r>
            </a:p>
            <a:p>
              <a:pPr algn="r"/>
              <a:r>
                <a:rPr lang="en-US" sz="1600" dirty="0"/>
                <a:t>1.500.000</a:t>
              </a:r>
            </a:p>
            <a:p>
              <a:pPr algn="r"/>
              <a:r>
                <a:rPr lang="en-US" sz="1600" dirty="0"/>
                <a:t>840.000</a:t>
              </a:r>
            </a:p>
            <a:p>
              <a:pPr algn="r"/>
              <a:r>
                <a:rPr lang="en-US" sz="1600" dirty="0"/>
                <a:t>357.000</a:t>
              </a:r>
            </a:p>
            <a:p>
              <a:pPr algn="r"/>
              <a:r>
                <a:rPr lang="en-US" sz="1600" dirty="0"/>
                <a:t>152.000</a:t>
              </a:r>
            </a:p>
            <a:p>
              <a:pPr algn="r"/>
              <a:r>
                <a:rPr lang="en-US" sz="1600" dirty="0"/>
                <a:t>235.000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2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4213" y="404813"/>
            <a:ext cx="7772400" cy="1295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Contoh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Jurnal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Penutupan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Kos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Produksi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lanjutan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18435" name="Group 5"/>
          <p:cNvGrpSpPr>
            <a:grpSpLocks/>
          </p:cNvGrpSpPr>
          <p:nvPr/>
        </p:nvGrpSpPr>
        <p:grpSpPr bwMode="auto">
          <a:xfrm>
            <a:off x="684213" y="1916113"/>
            <a:ext cx="7772400" cy="2292350"/>
            <a:chOff x="432" y="816"/>
            <a:chExt cx="4896" cy="1444"/>
          </a:xfrm>
        </p:grpSpPr>
        <p:sp>
          <p:nvSpPr>
            <p:cNvPr id="18438" name="Text Box 6"/>
            <p:cNvSpPr txBox="1">
              <a:spLocks noChangeArrowheads="1"/>
            </p:cNvSpPr>
            <p:nvPr/>
          </p:nvSpPr>
          <p:spPr bwMode="auto">
            <a:xfrm>
              <a:off x="432" y="816"/>
              <a:ext cx="3024" cy="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600" dirty="0"/>
                <a:t>(e)  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Proses..........................................</a:t>
              </a:r>
            </a:p>
            <a:p>
              <a:r>
                <a:rPr lang="en-US" sz="1600" dirty="0"/>
                <a:t>	 Overhead </a:t>
              </a:r>
              <a:r>
                <a:rPr lang="en-US" sz="1600" dirty="0" err="1"/>
                <a:t>Pabrik</a:t>
              </a:r>
              <a:r>
                <a:rPr lang="en-US" sz="1600" dirty="0"/>
                <a:t> (</a:t>
              </a:r>
              <a:r>
                <a:rPr lang="en-US" sz="1600" dirty="0" err="1" smtClean="0"/>
                <a:t>Kontrol</a:t>
              </a:r>
              <a:r>
                <a:rPr lang="en-US" sz="1600" dirty="0" smtClean="0"/>
                <a:t>).....................</a:t>
              </a:r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(f)    </a:t>
              </a:r>
              <a:r>
                <a:rPr lang="en-US" sz="1600" dirty="0" err="1"/>
                <a:t>Sediaan</a:t>
              </a:r>
              <a:r>
                <a:rPr lang="en-US" sz="1600" dirty="0"/>
                <a:t> 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Jadi</a:t>
              </a:r>
              <a:r>
                <a:rPr lang="en-US" sz="1600" dirty="0"/>
                <a:t>..........................................</a:t>
              </a:r>
            </a:p>
            <a:p>
              <a:r>
                <a:rPr lang="en-US" sz="1600" dirty="0"/>
                <a:t>	</a:t>
              </a:r>
              <a:r>
                <a:rPr lang="en-US" sz="1600" dirty="0" err="1"/>
                <a:t>Tegel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Proses................................</a:t>
              </a:r>
            </a:p>
            <a:p>
              <a:endParaRPr lang="en-US" sz="1600" dirty="0"/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3696" y="816"/>
              <a:ext cx="816" cy="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600"/>
                <a:t>6.074.000</a:t>
              </a:r>
            </a:p>
            <a:p>
              <a:pPr algn="r"/>
              <a:endParaRPr lang="en-US" sz="1600"/>
            </a:p>
            <a:p>
              <a:pPr algn="r"/>
              <a:endParaRPr lang="en-US" sz="1600"/>
            </a:p>
            <a:p>
              <a:pPr algn="r"/>
              <a:r>
                <a:rPr lang="en-US" sz="1600"/>
                <a:t>27.714.000</a:t>
              </a:r>
            </a:p>
            <a:p>
              <a:pPr algn="r"/>
              <a:endParaRPr lang="en-US" sz="1600"/>
            </a:p>
            <a:p>
              <a:pPr algn="r"/>
              <a:endParaRPr lang="en-US" sz="1600"/>
            </a:p>
            <a:p>
              <a:pPr algn="r"/>
              <a:endParaRPr lang="en-US" sz="1600"/>
            </a:p>
            <a:p>
              <a:pPr algn="r"/>
              <a:endParaRPr lang="en-US" sz="1600">
                <a:solidFill>
                  <a:schemeClr val="bg1"/>
                </a:solidFill>
              </a:endParaRPr>
            </a:p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8440" name="Text Box 8"/>
            <p:cNvSpPr txBox="1">
              <a:spLocks noChangeArrowheads="1"/>
            </p:cNvSpPr>
            <p:nvPr/>
          </p:nvSpPr>
          <p:spPr bwMode="auto">
            <a:xfrm>
              <a:off x="4512" y="816"/>
              <a:ext cx="816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endParaRPr lang="en-US" sz="1600"/>
            </a:p>
            <a:p>
              <a:pPr algn="r"/>
              <a:r>
                <a:rPr lang="en-US" sz="1600"/>
                <a:t>6.074.000</a:t>
              </a:r>
            </a:p>
            <a:p>
              <a:pPr algn="r"/>
              <a:endParaRPr lang="en-US" sz="1600"/>
            </a:p>
            <a:p>
              <a:pPr algn="r"/>
              <a:endParaRPr lang="en-US" sz="1600"/>
            </a:p>
            <a:p>
              <a:pPr algn="r"/>
              <a:r>
                <a:rPr lang="en-US" sz="1600"/>
                <a:t>27.714.000</a:t>
              </a:r>
            </a:p>
          </p:txBody>
        </p:sp>
      </p:grp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685800" y="4208463"/>
            <a:ext cx="7772400" cy="942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Catatan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: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Jumlah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rupiah yang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dipindah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dari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barang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dalam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proses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ke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barang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jadi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merupakan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kos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barang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manufakturan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untuk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10199"/>
                  </a:outerShdw>
                </a:effectLst>
              </a:rPr>
              <a:t>perioda</a:t>
            </a:r>
            <a:r>
              <a:rPr lang="en-US" sz="2000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bersangkutan</a:t>
            </a:r>
            <a:endParaRPr lang="en-US" sz="4400" dirty="0">
              <a:effectLst>
                <a:outerShdw blurRad="38100" dist="38100" dir="2700000" algn="tl">
                  <a:srgbClr val="010199"/>
                </a:outerShdw>
              </a:effectLst>
            </a:endParaRPr>
          </a:p>
        </p:txBody>
      </p:sp>
      <p:sp>
        <p:nvSpPr>
          <p:cNvPr id="18437" name="Line 11"/>
          <p:cNvSpPr>
            <a:spLocks noChangeShapeType="1"/>
          </p:cNvSpPr>
          <p:nvPr/>
        </p:nvSpPr>
        <p:spPr bwMode="auto">
          <a:xfrm flipV="1">
            <a:off x="4343400" y="2971800"/>
            <a:ext cx="2057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3500"/>
            <a:ext cx="8229600" cy="1371600"/>
          </a:xfrm>
        </p:spPr>
        <p:txBody>
          <a:bodyPr anchorCtr="0"/>
          <a:lstStyle/>
          <a:p>
            <a:pPr algn="l" eaLnBrk="1" hangingPunct="1">
              <a:defRPr/>
            </a:pPr>
            <a:r>
              <a:rPr lang="en-US" sz="4000" smtClean="0"/>
              <a:t>Aliran Biaya Perusahaan Manufaktur</a:t>
            </a:r>
          </a:p>
        </p:txBody>
      </p:sp>
      <p:grpSp>
        <p:nvGrpSpPr>
          <p:cNvPr id="19459" name="Group 79"/>
          <p:cNvGrpSpPr>
            <a:grpSpLocks/>
          </p:cNvGrpSpPr>
          <p:nvPr/>
        </p:nvGrpSpPr>
        <p:grpSpPr bwMode="auto">
          <a:xfrm>
            <a:off x="4635500" y="2082801"/>
            <a:ext cx="1752600" cy="1550988"/>
            <a:chOff x="1350" y="1488"/>
            <a:chExt cx="1104" cy="977"/>
          </a:xfrm>
        </p:grpSpPr>
        <p:sp>
          <p:nvSpPr>
            <p:cNvPr id="19529" name="Line 80"/>
            <p:cNvSpPr>
              <a:spLocks noChangeShapeType="1"/>
            </p:cNvSpPr>
            <p:nvPr/>
          </p:nvSpPr>
          <p:spPr bwMode="auto">
            <a:xfrm>
              <a:off x="1428" y="1692"/>
              <a:ext cx="960" cy="0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30" name="Line 81"/>
            <p:cNvSpPr>
              <a:spLocks noChangeShapeType="1"/>
            </p:cNvSpPr>
            <p:nvPr/>
          </p:nvSpPr>
          <p:spPr bwMode="auto">
            <a:xfrm>
              <a:off x="1908" y="1692"/>
              <a:ext cx="0" cy="768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31" name="Text Box 82"/>
            <p:cNvSpPr txBox="1">
              <a:spLocks noChangeArrowheads="1"/>
            </p:cNvSpPr>
            <p:nvPr/>
          </p:nvSpPr>
          <p:spPr bwMode="auto">
            <a:xfrm>
              <a:off x="1350" y="1488"/>
              <a:ext cx="11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400" b="1">
                  <a:latin typeface="Arial Narrow" pitchFamily="34" charset="0"/>
                </a:rPr>
                <a:t>Tegel Dalam Proses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19532" name="Text Box 83"/>
            <p:cNvSpPr txBox="1">
              <a:spLocks noChangeArrowheads="1"/>
            </p:cNvSpPr>
            <p:nvPr/>
          </p:nvSpPr>
          <p:spPr bwMode="auto">
            <a:xfrm>
              <a:off x="1392" y="1728"/>
              <a:ext cx="480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400"/>
                <a:t>2.450</a:t>
              </a:r>
            </a:p>
            <a:p>
              <a:pPr algn="r"/>
              <a:r>
                <a:rPr lang="en-US" sz="1400"/>
                <a:t>4.200</a:t>
              </a:r>
            </a:p>
            <a:p>
              <a:pPr algn="r"/>
              <a:r>
                <a:rPr lang="en-US" sz="1400"/>
                <a:t>13.400</a:t>
              </a:r>
            </a:p>
            <a:p>
              <a:pPr algn="r"/>
              <a:r>
                <a:rPr lang="en-US" sz="1400"/>
                <a:t>7.490</a:t>
              </a:r>
            </a:p>
            <a:p>
              <a:pPr algn="r"/>
              <a:r>
                <a:rPr lang="en-US" sz="1400"/>
                <a:t>6.074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19533" name="Text Box 84"/>
            <p:cNvSpPr txBox="1">
              <a:spLocks noChangeArrowheads="1"/>
            </p:cNvSpPr>
            <p:nvPr/>
          </p:nvSpPr>
          <p:spPr bwMode="auto">
            <a:xfrm>
              <a:off x="1956" y="1734"/>
              <a:ext cx="480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endParaRPr lang="en-US" sz="1400"/>
            </a:p>
            <a:p>
              <a:pPr algn="r"/>
              <a:r>
                <a:rPr lang="en-US" sz="1400"/>
                <a:t>3.800</a:t>
              </a:r>
              <a:endParaRPr lang="en-US" sz="1400">
                <a:latin typeface="Arial Narrow" pitchFamily="34" charset="0"/>
              </a:endParaRPr>
            </a:p>
            <a:p>
              <a:r>
                <a:rPr lang="en-US" sz="1400"/>
                <a:t>27.714</a:t>
              </a:r>
            </a:p>
            <a:p>
              <a:endParaRPr lang="en-US" sz="1400">
                <a:latin typeface="Times New Roman" pitchFamily="18" charset="0"/>
              </a:endParaRPr>
            </a:p>
          </p:txBody>
        </p:sp>
      </p:grpSp>
      <p:grpSp>
        <p:nvGrpSpPr>
          <p:cNvPr id="19460" name="Group 85"/>
          <p:cNvGrpSpPr>
            <a:grpSpLocks/>
          </p:cNvGrpSpPr>
          <p:nvPr/>
        </p:nvGrpSpPr>
        <p:grpSpPr bwMode="auto">
          <a:xfrm>
            <a:off x="6921500" y="2301875"/>
            <a:ext cx="1752600" cy="914400"/>
            <a:chOff x="3888" y="2400"/>
            <a:chExt cx="1104" cy="576"/>
          </a:xfrm>
        </p:grpSpPr>
        <p:sp>
          <p:nvSpPr>
            <p:cNvPr id="19524" name="Line 86"/>
            <p:cNvSpPr>
              <a:spLocks noChangeShapeType="1"/>
            </p:cNvSpPr>
            <p:nvPr/>
          </p:nvSpPr>
          <p:spPr bwMode="auto">
            <a:xfrm>
              <a:off x="3966" y="2604"/>
              <a:ext cx="960" cy="0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5" name="Line 87"/>
            <p:cNvSpPr>
              <a:spLocks noChangeShapeType="1"/>
            </p:cNvSpPr>
            <p:nvPr/>
          </p:nvSpPr>
          <p:spPr bwMode="auto">
            <a:xfrm>
              <a:off x="4440" y="2604"/>
              <a:ext cx="0" cy="336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6" name="Text Box 88"/>
            <p:cNvSpPr txBox="1">
              <a:spLocks noChangeArrowheads="1"/>
            </p:cNvSpPr>
            <p:nvPr/>
          </p:nvSpPr>
          <p:spPr bwMode="auto">
            <a:xfrm>
              <a:off x="3888" y="2400"/>
              <a:ext cx="11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400" b="1" dirty="0" err="1">
                  <a:latin typeface="Arial Narrow" pitchFamily="34" charset="0"/>
                </a:rPr>
                <a:t>Sediaan</a:t>
              </a:r>
              <a:r>
                <a:rPr lang="en-US" sz="1400" b="1" dirty="0">
                  <a:latin typeface="Arial Narrow" pitchFamily="34" charset="0"/>
                </a:rPr>
                <a:t> </a:t>
              </a:r>
              <a:r>
                <a:rPr lang="en-US" sz="1400" b="1" dirty="0" err="1">
                  <a:latin typeface="Arial Narrow" pitchFamily="34" charset="0"/>
                </a:rPr>
                <a:t>Tegel</a:t>
              </a:r>
              <a:r>
                <a:rPr lang="en-US" sz="1400" b="1" dirty="0">
                  <a:latin typeface="Arial Narrow" pitchFamily="34" charset="0"/>
                </a:rPr>
                <a:t> </a:t>
              </a:r>
              <a:r>
                <a:rPr lang="en-US" sz="1400" b="1" dirty="0" err="1">
                  <a:latin typeface="Arial Narrow" pitchFamily="34" charset="0"/>
                </a:rPr>
                <a:t>Jadi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9527" name="Text Box 89"/>
            <p:cNvSpPr txBox="1">
              <a:spLocks noChangeArrowheads="1"/>
            </p:cNvSpPr>
            <p:nvPr/>
          </p:nvSpPr>
          <p:spPr bwMode="auto">
            <a:xfrm>
              <a:off x="3930" y="2640"/>
              <a:ext cx="48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400" dirty="0"/>
                <a:t>7.800</a:t>
              </a:r>
            </a:p>
            <a:p>
              <a:pPr algn="r"/>
              <a:r>
                <a:rPr lang="en-US" sz="1400" dirty="0"/>
                <a:t>27.714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9528" name="Text Box 90"/>
            <p:cNvSpPr txBox="1">
              <a:spLocks noChangeArrowheads="1"/>
            </p:cNvSpPr>
            <p:nvPr/>
          </p:nvSpPr>
          <p:spPr bwMode="auto">
            <a:xfrm>
              <a:off x="4494" y="2646"/>
              <a:ext cx="48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400" dirty="0"/>
                <a:t>30.214</a:t>
              </a:r>
            </a:p>
            <a:p>
              <a:endParaRPr lang="en-US" sz="1400" dirty="0">
                <a:latin typeface="Times New Roman" pitchFamily="18" charset="0"/>
              </a:endParaRPr>
            </a:p>
          </p:txBody>
        </p:sp>
      </p:grpSp>
      <p:grpSp>
        <p:nvGrpSpPr>
          <p:cNvPr id="19461" name="Group 91"/>
          <p:cNvGrpSpPr>
            <a:grpSpLocks/>
          </p:cNvGrpSpPr>
          <p:nvPr/>
        </p:nvGrpSpPr>
        <p:grpSpPr bwMode="auto">
          <a:xfrm>
            <a:off x="2197100" y="1435100"/>
            <a:ext cx="1905000" cy="5105400"/>
            <a:chOff x="1248" y="768"/>
            <a:chExt cx="1200" cy="3216"/>
          </a:xfrm>
        </p:grpSpPr>
        <p:grpSp>
          <p:nvGrpSpPr>
            <p:cNvPr id="19500" name="Group 92"/>
            <p:cNvGrpSpPr>
              <a:grpSpLocks/>
            </p:cNvGrpSpPr>
            <p:nvPr/>
          </p:nvGrpSpPr>
          <p:grpSpPr bwMode="auto">
            <a:xfrm>
              <a:off x="1290" y="2736"/>
              <a:ext cx="1104" cy="1248"/>
              <a:chOff x="2784" y="1584"/>
              <a:chExt cx="1104" cy="1248"/>
            </a:xfrm>
          </p:grpSpPr>
          <p:sp>
            <p:nvSpPr>
              <p:cNvPr id="19519" name="Line 93"/>
              <p:cNvSpPr>
                <a:spLocks noChangeShapeType="1"/>
              </p:cNvSpPr>
              <p:nvPr/>
            </p:nvSpPr>
            <p:spPr bwMode="auto">
              <a:xfrm>
                <a:off x="2862" y="1788"/>
                <a:ext cx="960" cy="0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0" name="Line 94"/>
              <p:cNvSpPr>
                <a:spLocks noChangeShapeType="1"/>
              </p:cNvSpPr>
              <p:nvPr/>
            </p:nvSpPr>
            <p:spPr bwMode="auto">
              <a:xfrm>
                <a:off x="3342" y="1776"/>
                <a:ext cx="0" cy="1008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1" name="Text Box 95"/>
              <p:cNvSpPr txBox="1">
                <a:spLocks noChangeArrowheads="1"/>
              </p:cNvSpPr>
              <p:nvPr/>
            </p:nvSpPr>
            <p:spPr bwMode="auto">
              <a:xfrm>
                <a:off x="2784" y="1584"/>
                <a:ext cx="11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sz="1400" b="1">
                    <a:latin typeface="Arial Narrow" pitchFamily="34" charset="0"/>
                  </a:rPr>
                  <a:t>Overhead Pabrik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22" name="Text Box 96"/>
              <p:cNvSpPr txBox="1">
                <a:spLocks noChangeArrowheads="1"/>
              </p:cNvSpPr>
              <p:nvPr/>
            </p:nvSpPr>
            <p:spPr bwMode="auto">
              <a:xfrm>
                <a:off x="2826" y="1824"/>
                <a:ext cx="480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2.140</a:t>
                </a:r>
              </a:p>
              <a:p>
                <a:pPr algn="r"/>
                <a:r>
                  <a:rPr lang="en-US" sz="1400"/>
                  <a:t>850</a:t>
                </a:r>
              </a:p>
              <a:p>
                <a:pPr algn="r"/>
                <a:r>
                  <a:rPr lang="en-US" sz="1400"/>
                  <a:t>1.500</a:t>
                </a:r>
              </a:p>
              <a:p>
                <a:pPr algn="r"/>
                <a:r>
                  <a:rPr lang="en-US" sz="1400"/>
                  <a:t>840</a:t>
                </a:r>
              </a:p>
              <a:p>
                <a:pPr algn="r"/>
                <a:r>
                  <a:rPr lang="en-US" sz="1400"/>
                  <a:t>357</a:t>
                </a:r>
              </a:p>
              <a:p>
                <a:pPr algn="r"/>
                <a:r>
                  <a:rPr lang="en-US" sz="1400"/>
                  <a:t>152</a:t>
                </a:r>
              </a:p>
              <a:p>
                <a:pPr algn="r"/>
                <a:r>
                  <a:rPr lang="en-US" sz="1400"/>
                  <a:t>235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23" name="Text Box 97"/>
              <p:cNvSpPr txBox="1">
                <a:spLocks noChangeArrowheads="1"/>
              </p:cNvSpPr>
              <p:nvPr/>
            </p:nvSpPr>
            <p:spPr bwMode="auto">
              <a:xfrm>
                <a:off x="3390" y="1830"/>
                <a:ext cx="480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6.074</a:t>
                </a:r>
              </a:p>
              <a:p>
                <a:endParaRPr lang="en-US" sz="1400">
                  <a:latin typeface="Times New Roman" pitchFamily="18" charset="0"/>
                </a:endParaRPr>
              </a:p>
            </p:txBody>
          </p:sp>
        </p:grpSp>
        <p:grpSp>
          <p:nvGrpSpPr>
            <p:cNvPr id="19501" name="Group 98"/>
            <p:cNvGrpSpPr>
              <a:grpSpLocks/>
            </p:cNvGrpSpPr>
            <p:nvPr/>
          </p:nvGrpSpPr>
          <p:grpSpPr bwMode="auto">
            <a:xfrm>
              <a:off x="1296" y="768"/>
              <a:ext cx="1104" cy="576"/>
              <a:chOff x="3888" y="2400"/>
              <a:chExt cx="1104" cy="576"/>
            </a:xfrm>
          </p:grpSpPr>
          <p:sp>
            <p:nvSpPr>
              <p:cNvPr id="19514" name="Line 99"/>
              <p:cNvSpPr>
                <a:spLocks noChangeShapeType="1"/>
              </p:cNvSpPr>
              <p:nvPr/>
            </p:nvSpPr>
            <p:spPr bwMode="auto">
              <a:xfrm>
                <a:off x="3966" y="2604"/>
                <a:ext cx="960" cy="0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5" name="Line 100"/>
              <p:cNvSpPr>
                <a:spLocks noChangeShapeType="1"/>
              </p:cNvSpPr>
              <p:nvPr/>
            </p:nvSpPr>
            <p:spPr bwMode="auto">
              <a:xfrm>
                <a:off x="4440" y="2604"/>
                <a:ext cx="0" cy="336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6" name="Text Box 101"/>
              <p:cNvSpPr txBox="1">
                <a:spLocks noChangeArrowheads="1"/>
              </p:cNvSpPr>
              <p:nvPr/>
            </p:nvSpPr>
            <p:spPr bwMode="auto">
              <a:xfrm>
                <a:off x="3888" y="2400"/>
                <a:ext cx="11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sz="1400" b="1">
                    <a:latin typeface="Arial Narrow" pitchFamily="34" charset="0"/>
                  </a:rPr>
                  <a:t>Sediaan Pasir/Semen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17" name="Text Box 102"/>
              <p:cNvSpPr txBox="1">
                <a:spLocks noChangeArrowheads="1"/>
              </p:cNvSpPr>
              <p:nvPr/>
            </p:nvSpPr>
            <p:spPr bwMode="auto">
              <a:xfrm>
                <a:off x="3930" y="2640"/>
                <a:ext cx="480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4.200</a:t>
                </a:r>
              </a:p>
              <a:p>
                <a:pPr algn="r"/>
                <a:r>
                  <a:rPr lang="en-US" sz="1400"/>
                  <a:t>3.800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18" name="Text Box 103"/>
              <p:cNvSpPr txBox="1">
                <a:spLocks noChangeArrowheads="1"/>
              </p:cNvSpPr>
              <p:nvPr/>
            </p:nvSpPr>
            <p:spPr bwMode="auto">
              <a:xfrm>
                <a:off x="4494" y="2646"/>
                <a:ext cx="480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4.200</a:t>
                </a:r>
              </a:p>
              <a:p>
                <a:endParaRPr lang="en-US" sz="1400">
                  <a:latin typeface="Times New Roman" pitchFamily="18" charset="0"/>
                </a:endParaRPr>
              </a:p>
            </p:txBody>
          </p:sp>
        </p:grpSp>
        <p:grpSp>
          <p:nvGrpSpPr>
            <p:cNvPr id="19502" name="Group 104"/>
            <p:cNvGrpSpPr>
              <a:grpSpLocks/>
            </p:cNvGrpSpPr>
            <p:nvPr/>
          </p:nvGrpSpPr>
          <p:grpSpPr bwMode="auto">
            <a:xfrm>
              <a:off x="1248" y="1440"/>
              <a:ext cx="1200" cy="576"/>
              <a:chOff x="1008" y="1632"/>
              <a:chExt cx="1200" cy="576"/>
            </a:xfrm>
          </p:grpSpPr>
          <p:sp>
            <p:nvSpPr>
              <p:cNvPr id="19509" name="Line 105"/>
              <p:cNvSpPr>
                <a:spLocks noChangeShapeType="1"/>
              </p:cNvSpPr>
              <p:nvPr/>
            </p:nvSpPr>
            <p:spPr bwMode="auto">
              <a:xfrm>
                <a:off x="1092" y="1836"/>
                <a:ext cx="1044" cy="1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0" name="Line 106"/>
              <p:cNvSpPr>
                <a:spLocks noChangeShapeType="1"/>
              </p:cNvSpPr>
              <p:nvPr/>
            </p:nvSpPr>
            <p:spPr bwMode="auto">
              <a:xfrm>
                <a:off x="1608" y="1836"/>
                <a:ext cx="1" cy="336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1" name="Text Box 107"/>
              <p:cNvSpPr txBox="1">
                <a:spLocks noChangeArrowheads="1"/>
              </p:cNvSpPr>
              <p:nvPr/>
            </p:nvSpPr>
            <p:spPr bwMode="auto">
              <a:xfrm>
                <a:off x="1008" y="1632"/>
                <a:ext cx="120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sz="1400" b="1">
                    <a:latin typeface="Arial Narrow" pitchFamily="34" charset="0"/>
                  </a:rPr>
                  <a:t>Pembelian Pasir/Semen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12" name="Text Box 108"/>
              <p:cNvSpPr txBox="1">
                <a:spLocks noChangeArrowheads="1"/>
              </p:cNvSpPr>
              <p:nvPr/>
            </p:nvSpPr>
            <p:spPr bwMode="auto">
              <a:xfrm>
                <a:off x="1077" y="1872"/>
                <a:ext cx="52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13.400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13" name="Text Box 109"/>
              <p:cNvSpPr txBox="1">
                <a:spLocks noChangeArrowheads="1"/>
              </p:cNvSpPr>
              <p:nvPr/>
            </p:nvSpPr>
            <p:spPr bwMode="auto">
              <a:xfrm>
                <a:off x="1641" y="1878"/>
                <a:ext cx="522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1.3400</a:t>
                </a:r>
              </a:p>
              <a:p>
                <a:endParaRPr lang="en-US" sz="1400">
                  <a:latin typeface="Times New Roman" pitchFamily="18" charset="0"/>
                </a:endParaRPr>
              </a:p>
            </p:txBody>
          </p:sp>
        </p:grpSp>
        <p:grpSp>
          <p:nvGrpSpPr>
            <p:cNvPr id="19503" name="Group 110"/>
            <p:cNvGrpSpPr>
              <a:grpSpLocks/>
            </p:cNvGrpSpPr>
            <p:nvPr/>
          </p:nvGrpSpPr>
          <p:grpSpPr bwMode="auto">
            <a:xfrm>
              <a:off x="1248" y="2064"/>
              <a:ext cx="1200" cy="576"/>
              <a:chOff x="1008" y="1632"/>
              <a:chExt cx="1200" cy="576"/>
            </a:xfrm>
          </p:grpSpPr>
          <p:sp>
            <p:nvSpPr>
              <p:cNvPr id="19504" name="Line 111"/>
              <p:cNvSpPr>
                <a:spLocks noChangeShapeType="1"/>
              </p:cNvSpPr>
              <p:nvPr/>
            </p:nvSpPr>
            <p:spPr bwMode="auto">
              <a:xfrm>
                <a:off x="1092" y="1836"/>
                <a:ext cx="1044" cy="1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5" name="Line 112"/>
              <p:cNvSpPr>
                <a:spLocks noChangeShapeType="1"/>
              </p:cNvSpPr>
              <p:nvPr/>
            </p:nvSpPr>
            <p:spPr bwMode="auto">
              <a:xfrm>
                <a:off x="1608" y="1836"/>
                <a:ext cx="1" cy="336"/>
              </a:xfrm>
              <a:prstGeom prst="lin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6" name="Text Box 113"/>
              <p:cNvSpPr txBox="1">
                <a:spLocks noChangeArrowheads="1"/>
              </p:cNvSpPr>
              <p:nvPr/>
            </p:nvSpPr>
            <p:spPr bwMode="auto">
              <a:xfrm>
                <a:off x="1008" y="1632"/>
                <a:ext cx="120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sz="1400" b="1">
                    <a:latin typeface="Arial Narrow" pitchFamily="34" charset="0"/>
                  </a:rPr>
                  <a:t>Tenaga Kerja Langsung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07" name="Text Box 114"/>
              <p:cNvSpPr txBox="1">
                <a:spLocks noChangeArrowheads="1"/>
              </p:cNvSpPr>
              <p:nvPr/>
            </p:nvSpPr>
            <p:spPr bwMode="auto">
              <a:xfrm>
                <a:off x="1077" y="1872"/>
                <a:ext cx="52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7.490</a:t>
                </a:r>
                <a:endParaRPr lang="en-US" sz="1400">
                  <a:latin typeface="Times New Roman" pitchFamily="18" charset="0"/>
                </a:endParaRPr>
              </a:p>
            </p:txBody>
          </p:sp>
          <p:sp>
            <p:nvSpPr>
              <p:cNvPr id="19508" name="Text Box 115"/>
              <p:cNvSpPr txBox="1">
                <a:spLocks noChangeArrowheads="1"/>
              </p:cNvSpPr>
              <p:nvPr/>
            </p:nvSpPr>
            <p:spPr bwMode="auto">
              <a:xfrm>
                <a:off x="1641" y="1878"/>
                <a:ext cx="522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/>
                <a:r>
                  <a:rPr lang="en-US" sz="1400"/>
                  <a:t>7.490</a:t>
                </a:r>
              </a:p>
              <a:p>
                <a:endParaRPr lang="en-US" sz="1400">
                  <a:latin typeface="Times New Roman" pitchFamily="18" charset="0"/>
                </a:endParaRPr>
              </a:p>
            </p:txBody>
          </p:sp>
        </p:grpSp>
      </p:grpSp>
      <p:sp>
        <p:nvSpPr>
          <p:cNvPr id="19462" name="Line 116"/>
          <p:cNvSpPr>
            <a:spLocks noChangeShapeType="1"/>
          </p:cNvSpPr>
          <p:nvPr/>
        </p:nvSpPr>
        <p:spPr bwMode="auto">
          <a:xfrm>
            <a:off x="4330700" y="2806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117"/>
          <p:cNvSpPr>
            <a:spLocks noChangeShapeType="1"/>
          </p:cNvSpPr>
          <p:nvPr/>
        </p:nvSpPr>
        <p:spPr bwMode="auto">
          <a:xfrm flipV="1">
            <a:off x="4330700" y="19685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118"/>
          <p:cNvSpPr>
            <a:spLocks noChangeShapeType="1"/>
          </p:cNvSpPr>
          <p:nvPr/>
        </p:nvSpPr>
        <p:spPr bwMode="auto">
          <a:xfrm flipH="1">
            <a:off x="3949700" y="196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119"/>
          <p:cNvSpPr>
            <a:spLocks noChangeShapeType="1"/>
          </p:cNvSpPr>
          <p:nvPr/>
        </p:nvSpPr>
        <p:spPr bwMode="auto">
          <a:xfrm>
            <a:off x="4025900" y="30353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6" name="Group 120"/>
          <p:cNvGrpSpPr>
            <a:grpSpLocks/>
          </p:cNvGrpSpPr>
          <p:nvPr/>
        </p:nvGrpSpPr>
        <p:grpSpPr bwMode="auto">
          <a:xfrm>
            <a:off x="3949700" y="3263900"/>
            <a:ext cx="838200" cy="762000"/>
            <a:chOff x="2352" y="1920"/>
            <a:chExt cx="528" cy="480"/>
          </a:xfrm>
        </p:grpSpPr>
        <p:sp>
          <p:nvSpPr>
            <p:cNvPr id="19497" name="Line 121"/>
            <p:cNvSpPr>
              <a:spLocks noChangeShapeType="1"/>
            </p:cNvSpPr>
            <p:nvPr/>
          </p:nvSpPr>
          <p:spPr bwMode="auto">
            <a:xfrm>
              <a:off x="2592" y="19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8" name="Line 122"/>
            <p:cNvSpPr>
              <a:spLocks noChangeShapeType="1"/>
            </p:cNvSpPr>
            <p:nvPr/>
          </p:nvSpPr>
          <p:spPr bwMode="auto">
            <a:xfrm>
              <a:off x="2352" y="240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9" name="Line 123"/>
            <p:cNvSpPr>
              <a:spLocks noChangeShapeType="1"/>
            </p:cNvSpPr>
            <p:nvPr/>
          </p:nvSpPr>
          <p:spPr bwMode="auto">
            <a:xfrm flipV="1">
              <a:off x="2592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7" name="Line 124"/>
          <p:cNvSpPr>
            <a:spLocks noChangeShapeType="1"/>
          </p:cNvSpPr>
          <p:nvPr/>
        </p:nvSpPr>
        <p:spPr bwMode="auto">
          <a:xfrm>
            <a:off x="4483100" y="34925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Line 125"/>
          <p:cNvSpPr>
            <a:spLocks noChangeShapeType="1"/>
          </p:cNvSpPr>
          <p:nvPr/>
        </p:nvSpPr>
        <p:spPr bwMode="auto">
          <a:xfrm>
            <a:off x="3949700" y="50927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Line 126"/>
          <p:cNvSpPr>
            <a:spLocks noChangeShapeType="1"/>
          </p:cNvSpPr>
          <p:nvPr/>
        </p:nvSpPr>
        <p:spPr bwMode="auto">
          <a:xfrm>
            <a:off x="4483100" y="3492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27"/>
          <p:cNvSpPr>
            <a:spLocks noChangeShapeType="1"/>
          </p:cNvSpPr>
          <p:nvPr/>
        </p:nvSpPr>
        <p:spPr bwMode="auto">
          <a:xfrm>
            <a:off x="6311900" y="30353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71" name="Group 128"/>
          <p:cNvGrpSpPr>
            <a:grpSpLocks/>
          </p:cNvGrpSpPr>
          <p:nvPr/>
        </p:nvGrpSpPr>
        <p:grpSpPr bwMode="auto">
          <a:xfrm>
            <a:off x="2120900" y="1358900"/>
            <a:ext cx="4343400" cy="1447800"/>
            <a:chOff x="1200" y="720"/>
            <a:chExt cx="2736" cy="912"/>
          </a:xfrm>
        </p:grpSpPr>
        <p:sp>
          <p:nvSpPr>
            <p:cNvPr id="19492" name="Line 129"/>
            <p:cNvSpPr>
              <a:spLocks noChangeShapeType="1"/>
            </p:cNvSpPr>
            <p:nvPr/>
          </p:nvSpPr>
          <p:spPr bwMode="auto">
            <a:xfrm>
              <a:off x="1200" y="720"/>
              <a:ext cx="27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Line 130"/>
            <p:cNvSpPr>
              <a:spLocks noChangeShapeType="1"/>
            </p:cNvSpPr>
            <p:nvPr/>
          </p:nvSpPr>
          <p:spPr bwMode="auto">
            <a:xfrm>
              <a:off x="3936" y="72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Line 131"/>
            <p:cNvSpPr>
              <a:spLocks noChangeShapeType="1"/>
            </p:cNvSpPr>
            <p:nvPr/>
          </p:nvSpPr>
          <p:spPr bwMode="auto">
            <a:xfrm>
              <a:off x="3840" y="16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5" name="Line 132"/>
            <p:cNvSpPr>
              <a:spLocks noChangeShapeType="1"/>
            </p:cNvSpPr>
            <p:nvPr/>
          </p:nvSpPr>
          <p:spPr bwMode="auto">
            <a:xfrm>
              <a:off x="1200" y="7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6" name="Line 133"/>
            <p:cNvSpPr>
              <a:spLocks noChangeShapeType="1"/>
            </p:cNvSpPr>
            <p:nvPr/>
          </p:nvSpPr>
          <p:spPr bwMode="auto">
            <a:xfrm>
              <a:off x="1200" y="12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72" name="Group 134"/>
          <p:cNvGrpSpPr>
            <a:grpSpLocks/>
          </p:cNvGrpSpPr>
          <p:nvPr/>
        </p:nvGrpSpPr>
        <p:grpSpPr bwMode="auto">
          <a:xfrm>
            <a:off x="6997700" y="4330700"/>
            <a:ext cx="1752600" cy="857250"/>
            <a:chOff x="3888" y="2400"/>
            <a:chExt cx="1104" cy="540"/>
          </a:xfrm>
        </p:grpSpPr>
        <p:sp>
          <p:nvSpPr>
            <p:cNvPr id="19487" name="Line 135"/>
            <p:cNvSpPr>
              <a:spLocks noChangeShapeType="1"/>
            </p:cNvSpPr>
            <p:nvPr/>
          </p:nvSpPr>
          <p:spPr bwMode="auto">
            <a:xfrm>
              <a:off x="3966" y="2604"/>
              <a:ext cx="960" cy="0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Line 136"/>
            <p:cNvSpPr>
              <a:spLocks noChangeShapeType="1"/>
            </p:cNvSpPr>
            <p:nvPr/>
          </p:nvSpPr>
          <p:spPr bwMode="auto">
            <a:xfrm>
              <a:off x="4440" y="2604"/>
              <a:ext cx="0" cy="336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Text Box 137"/>
            <p:cNvSpPr txBox="1">
              <a:spLocks noChangeArrowheads="1"/>
            </p:cNvSpPr>
            <p:nvPr/>
          </p:nvSpPr>
          <p:spPr bwMode="auto">
            <a:xfrm>
              <a:off x="3888" y="2400"/>
              <a:ext cx="11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400" b="1">
                  <a:latin typeface="Arial Narrow" pitchFamily="34" charset="0"/>
                </a:rPr>
                <a:t>Kos Barang Terjual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19490" name="Text Box 138"/>
            <p:cNvSpPr txBox="1">
              <a:spLocks noChangeArrowheads="1"/>
            </p:cNvSpPr>
            <p:nvPr/>
          </p:nvSpPr>
          <p:spPr bwMode="auto">
            <a:xfrm>
              <a:off x="3930" y="2640"/>
              <a:ext cx="4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/>
              <a:r>
                <a:rPr lang="en-US" sz="1400"/>
                <a:t>30.214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19491" name="Text Box 139"/>
            <p:cNvSpPr txBox="1">
              <a:spLocks noChangeArrowheads="1"/>
            </p:cNvSpPr>
            <p:nvPr/>
          </p:nvSpPr>
          <p:spPr bwMode="auto">
            <a:xfrm>
              <a:off x="4494" y="2646"/>
              <a:ext cx="4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id-ID" sz="1400">
                <a:latin typeface="Times New Roman" pitchFamily="18" charset="0"/>
              </a:endParaRPr>
            </a:p>
          </p:txBody>
        </p:sp>
      </p:grpSp>
      <p:grpSp>
        <p:nvGrpSpPr>
          <p:cNvPr id="19473" name="Group 140"/>
          <p:cNvGrpSpPr>
            <a:grpSpLocks/>
          </p:cNvGrpSpPr>
          <p:nvPr/>
        </p:nvGrpSpPr>
        <p:grpSpPr bwMode="auto">
          <a:xfrm>
            <a:off x="6769100" y="2825750"/>
            <a:ext cx="2209800" cy="2057400"/>
            <a:chOff x="4128" y="1632"/>
            <a:chExt cx="1392" cy="1296"/>
          </a:xfrm>
        </p:grpSpPr>
        <p:sp>
          <p:nvSpPr>
            <p:cNvPr id="19482" name="Line 141"/>
            <p:cNvSpPr>
              <a:spLocks noChangeShapeType="1"/>
            </p:cNvSpPr>
            <p:nvPr/>
          </p:nvSpPr>
          <p:spPr bwMode="auto">
            <a:xfrm>
              <a:off x="5328" y="163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Line 142"/>
            <p:cNvSpPr>
              <a:spLocks noChangeShapeType="1"/>
            </p:cNvSpPr>
            <p:nvPr/>
          </p:nvSpPr>
          <p:spPr bwMode="auto">
            <a:xfrm>
              <a:off x="5520" y="1632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Line 143"/>
            <p:cNvSpPr>
              <a:spLocks noChangeShapeType="1"/>
            </p:cNvSpPr>
            <p:nvPr/>
          </p:nvSpPr>
          <p:spPr bwMode="auto">
            <a:xfrm flipH="1">
              <a:off x="4128" y="2544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Line 144"/>
            <p:cNvSpPr>
              <a:spLocks noChangeShapeType="1"/>
            </p:cNvSpPr>
            <p:nvPr/>
          </p:nvSpPr>
          <p:spPr bwMode="auto">
            <a:xfrm>
              <a:off x="4128" y="2544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Line 145"/>
            <p:cNvSpPr>
              <a:spLocks noChangeShapeType="1"/>
            </p:cNvSpPr>
            <p:nvPr/>
          </p:nvSpPr>
          <p:spPr bwMode="auto">
            <a:xfrm>
              <a:off x="4128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4" name="Text Box 146"/>
          <p:cNvSpPr txBox="1">
            <a:spLocks noChangeArrowheads="1"/>
          </p:cNvSpPr>
          <p:nvPr/>
        </p:nvSpPr>
        <p:spPr bwMode="auto">
          <a:xfrm>
            <a:off x="520700" y="3340100"/>
            <a:ext cx="124906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/>
              <a:t>Dari:</a:t>
            </a:r>
          </a:p>
          <a:p>
            <a:r>
              <a:rPr lang="en-US" sz="1400" dirty="0" err="1"/>
              <a:t>transaksi</a:t>
            </a:r>
            <a:r>
              <a:rPr lang="en-US" sz="1400" dirty="0"/>
              <a:t>,</a:t>
            </a:r>
          </a:p>
          <a:p>
            <a:r>
              <a:rPr lang="en-US" sz="1400" dirty="0" err="1"/>
              <a:t>penyesuaian</a:t>
            </a:r>
            <a:r>
              <a:rPr lang="en-US" sz="1400" dirty="0"/>
              <a:t>,</a:t>
            </a:r>
          </a:p>
          <a:p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alokasi</a:t>
            </a:r>
            <a:endParaRPr lang="en-US" sz="1400" dirty="0"/>
          </a:p>
        </p:txBody>
      </p:sp>
      <p:sp>
        <p:nvSpPr>
          <p:cNvPr id="19475" name="Line 147"/>
          <p:cNvSpPr>
            <a:spLocks noChangeShapeType="1"/>
          </p:cNvSpPr>
          <p:nvPr/>
        </p:nvSpPr>
        <p:spPr bwMode="auto">
          <a:xfrm>
            <a:off x="1587500" y="3797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148"/>
          <p:cNvSpPr>
            <a:spLocks noChangeShapeType="1"/>
          </p:cNvSpPr>
          <p:nvPr/>
        </p:nvSpPr>
        <p:spPr bwMode="auto">
          <a:xfrm flipV="1">
            <a:off x="1587500" y="33401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149"/>
          <p:cNvSpPr>
            <a:spLocks noChangeShapeType="1"/>
          </p:cNvSpPr>
          <p:nvPr/>
        </p:nvSpPr>
        <p:spPr bwMode="auto">
          <a:xfrm>
            <a:off x="1587500" y="41021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150"/>
          <p:cNvSpPr>
            <a:spLocks noChangeShapeType="1"/>
          </p:cNvSpPr>
          <p:nvPr/>
        </p:nvSpPr>
        <p:spPr bwMode="auto">
          <a:xfrm flipV="1">
            <a:off x="6692900" y="31115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Text Box 151"/>
          <p:cNvSpPr txBox="1">
            <a:spLocks noChangeArrowheads="1"/>
          </p:cNvSpPr>
          <p:nvPr/>
        </p:nvSpPr>
        <p:spPr bwMode="auto">
          <a:xfrm>
            <a:off x="6145353" y="3473450"/>
            <a:ext cx="10871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dirty="0">
                <a:latin typeface="Arial Narrow" pitchFamily="34" charset="0"/>
              </a:rPr>
              <a:t>Kos </a:t>
            </a:r>
            <a:r>
              <a:rPr lang="en-US" sz="1400" dirty="0" err="1">
                <a:latin typeface="Arial Narrow" pitchFamily="34" charset="0"/>
              </a:rPr>
              <a:t>barang</a:t>
            </a:r>
            <a:endParaRPr lang="en-US" sz="1400" dirty="0">
              <a:latin typeface="Arial Narrow" pitchFamily="34" charset="0"/>
            </a:endParaRPr>
          </a:p>
          <a:p>
            <a:pPr algn="ctr"/>
            <a:r>
              <a:rPr lang="en-US" sz="1400" dirty="0" err="1">
                <a:latin typeface="Arial Narrow" pitchFamily="34" charset="0"/>
              </a:rPr>
              <a:t>manufakturan</a:t>
            </a:r>
            <a:endParaRPr lang="en-US" sz="1400" dirty="0"/>
          </a:p>
        </p:txBody>
      </p:sp>
      <p:sp>
        <p:nvSpPr>
          <p:cNvPr id="19480" name="Text Box 152"/>
          <p:cNvSpPr txBox="1">
            <a:spLocks noChangeArrowheads="1"/>
          </p:cNvSpPr>
          <p:nvPr/>
        </p:nvSpPr>
        <p:spPr bwMode="auto">
          <a:xfrm>
            <a:off x="4617563" y="3644900"/>
            <a:ext cx="10502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dirty="0" err="1">
                <a:latin typeface="Arial Narrow" pitchFamily="34" charset="0"/>
              </a:rPr>
              <a:t>Saldo</a:t>
            </a:r>
            <a:r>
              <a:rPr lang="en-US" sz="1200" b="1" dirty="0">
                <a:latin typeface="Arial Narrow" pitchFamily="34" charset="0"/>
              </a:rPr>
              <a:t> Rp2.100</a:t>
            </a:r>
            <a:endParaRPr lang="en-US" sz="1200" b="1" dirty="0"/>
          </a:p>
        </p:txBody>
      </p:sp>
      <p:sp>
        <p:nvSpPr>
          <p:cNvPr id="19481" name="Text Box 153"/>
          <p:cNvSpPr txBox="1">
            <a:spLocks noChangeArrowheads="1"/>
          </p:cNvSpPr>
          <p:nvPr/>
        </p:nvSpPr>
        <p:spPr bwMode="auto">
          <a:xfrm>
            <a:off x="6903563" y="3187700"/>
            <a:ext cx="10502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dirty="0" err="1">
                <a:latin typeface="Arial Narrow" pitchFamily="34" charset="0"/>
              </a:rPr>
              <a:t>Saldo</a:t>
            </a:r>
            <a:r>
              <a:rPr lang="en-US" sz="1200" b="1" dirty="0">
                <a:latin typeface="Arial Narrow" pitchFamily="34" charset="0"/>
              </a:rPr>
              <a:t> Rp5.300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149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Analisis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Akun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Barang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Dalam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Proses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483" name="Line 19"/>
          <p:cNvSpPr>
            <a:spLocks noChangeShapeType="1"/>
          </p:cNvSpPr>
          <p:nvPr/>
        </p:nvSpPr>
        <p:spPr bwMode="auto">
          <a:xfrm flipV="1">
            <a:off x="3124200" y="1752600"/>
            <a:ext cx="2286000" cy="0"/>
          </a:xfrm>
          <a:prstGeom prst="line">
            <a:avLst/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Line 20"/>
          <p:cNvSpPr>
            <a:spLocks noChangeShapeType="1"/>
          </p:cNvSpPr>
          <p:nvPr/>
        </p:nvSpPr>
        <p:spPr bwMode="auto">
          <a:xfrm>
            <a:off x="4267200" y="1752600"/>
            <a:ext cx="0" cy="2743200"/>
          </a:xfrm>
          <a:prstGeom prst="line">
            <a:avLst/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Text Box 21"/>
          <p:cNvSpPr txBox="1">
            <a:spLocks noChangeArrowheads="1"/>
          </p:cNvSpPr>
          <p:nvPr/>
        </p:nvSpPr>
        <p:spPr bwMode="auto">
          <a:xfrm>
            <a:off x="3048000" y="1447800"/>
            <a:ext cx="236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/>
              <a:t>Tegel Dalam Proses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20486" name="Text Box 22"/>
          <p:cNvSpPr txBox="1">
            <a:spLocks noChangeArrowheads="1"/>
          </p:cNvSpPr>
          <p:nvPr/>
        </p:nvSpPr>
        <p:spPr bwMode="auto">
          <a:xfrm>
            <a:off x="3048000" y="1828800"/>
            <a:ext cx="113347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dirty="0"/>
              <a:t>2.450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4.200</a:t>
            </a:r>
          </a:p>
          <a:p>
            <a:pPr algn="r"/>
            <a:r>
              <a:rPr lang="en-US" dirty="0"/>
              <a:t>13.400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7.490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6.074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0487" name="Text Box 23"/>
          <p:cNvSpPr txBox="1">
            <a:spLocks noChangeArrowheads="1"/>
          </p:cNvSpPr>
          <p:nvPr/>
        </p:nvSpPr>
        <p:spPr bwMode="auto">
          <a:xfrm>
            <a:off x="4314825" y="1838325"/>
            <a:ext cx="942975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3.800</a:t>
            </a:r>
          </a:p>
          <a:p>
            <a:pPr algn="r"/>
            <a:endParaRPr lang="en-US" dirty="0"/>
          </a:p>
          <a:p>
            <a:pPr algn="r"/>
            <a:endParaRPr lang="en-US" dirty="0">
              <a:latin typeface="Arial Narrow" pitchFamily="34" charset="0"/>
            </a:endParaRPr>
          </a:p>
          <a:p>
            <a:r>
              <a:rPr lang="en-US" dirty="0"/>
              <a:t>27.714</a:t>
            </a:r>
          </a:p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0488" name="Text Box 24"/>
          <p:cNvSpPr txBox="1">
            <a:spLocks noChangeArrowheads="1"/>
          </p:cNvSpPr>
          <p:nvPr/>
        </p:nvSpPr>
        <p:spPr bwMode="auto">
          <a:xfrm>
            <a:off x="2733017" y="4341911"/>
            <a:ext cx="1507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dirty="0" err="1"/>
              <a:t>Saldo</a:t>
            </a:r>
            <a:r>
              <a:rPr lang="en-US" sz="1400" b="1" dirty="0"/>
              <a:t> </a:t>
            </a:r>
            <a:r>
              <a:rPr lang="en-US" sz="1400" b="1" dirty="0" err="1" smtClean="0"/>
              <a:t>Rp</a:t>
            </a:r>
            <a:r>
              <a:rPr lang="en-US" sz="1400" b="1" dirty="0" smtClean="0"/>
              <a:t>. 2.100</a:t>
            </a:r>
            <a:endParaRPr lang="en-US" sz="1400" b="1" dirty="0"/>
          </a:p>
        </p:txBody>
      </p:sp>
      <p:sp>
        <p:nvSpPr>
          <p:cNvPr id="20489" name="AutoShape 25"/>
          <p:cNvSpPr>
            <a:spLocks noChangeArrowheads="1"/>
          </p:cNvSpPr>
          <p:nvPr/>
        </p:nvSpPr>
        <p:spPr bwMode="auto">
          <a:xfrm>
            <a:off x="3124200" y="2362200"/>
            <a:ext cx="2209800" cy="685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7C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490" name="Text Box 26"/>
          <p:cNvSpPr txBox="1">
            <a:spLocks noChangeArrowheads="1"/>
          </p:cNvSpPr>
          <p:nvPr/>
        </p:nvSpPr>
        <p:spPr bwMode="auto">
          <a:xfrm>
            <a:off x="600075" y="1857375"/>
            <a:ext cx="1052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/>
              <a:t>Saldo awal</a:t>
            </a:r>
          </a:p>
        </p:txBody>
      </p:sp>
      <p:sp>
        <p:nvSpPr>
          <p:cNvPr id="20491" name="Text Box 27"/>
          <p:cNvSpPr txBox="1">
            <a:spLocks noChangeArrowheads="1"/>
          </p:cNvSpPr>
          <p:nvPr/>
        </p:nvSpPr>
        <p:spPr bwMode="auto">
          <a:xfrm>
            <a:off x="581025" y="2562225"/>
            <a:ext cx="2046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/>
              <a:t>Pemakaian bahan baku</a:t>
            </a:r>
          </a:p>
        </p:txBody>
      </p:sp>
      <p:sp>
        <p:nvSpPr>
          <p:cNvPr id="20492" name="Text Box 28"/>
          <p:cNvSpPr txBox="1">
            <a:spLocks noChangeArrowheads="1"/>
          </p:cNvSpPr>
          <p:nvPr/>
        </p:nvSpPr>
        <p:spPr bwMode="auto">
          <a:xfrm>
            <a:off x="600075" y="4267200"/>
            <a:ext cx="1071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 err="1"/>
              <a:t>Saldo</a:t>
            </a:r>
            <a:r>
              <a:rPr lang="en-US" sz="1400" dirty="0"/>
              <a:t> </a:t>
            </a:r>
            <a:r>
              <a:rPr lang="en-US" sz="1400" dirty="0" err="1"/>
              <a:t>akhir</a:t>
            </a:r>
            <a:endParaRPr lang="en-US" sz="1400" dirty="0"/>
          </a:p>
        </p:txBody>
      </p:sp>
      <p:sp>
        <p:nvSpPr>
          <p:cNvPr id="20493" name="Text Box 29"/>
          <p:cNvSpPr txBox="1">
            <a:spLocks noChangeArrowheads="1"/>
          </p:cNvSpPr>
          <p:nvPr/>
        </p:nvSpPr>
        <p:spPr bwMode="auto">
          <a:xfrm>
            <a:off x="600075" y="3228975"/>
            <a:ext cx="1985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 err="1"/>
              <a:t>Tenaga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endParaRPr lang="en-US" sz="1400" dirty="0"/>
          </a:p>
        </p:txBody>
      </p:sp>
      <p:sp>
        <p:nvSpPr>
          <p:cNvPr id="20494" name="Text Box 30"/>
          <p:cNvSpPr txBox="1">
            <a:spLocks noChangeArrowheads="1"/>
          </p:cNvSpPr>
          <p:nvPr/>
        </p:nvSpPr>
        <p:spPr bwMode="auto">
          <a:xfrm>
            <a:off x="590550" y="3790950"/>
            <a:ext cx="134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/>
              <a:t>Overhead total</a:t>
            </a:r>
          </a:p>
        </p:txBody>
      </p:sp>
      <p:sp>
        <p:nvSpPr>
          <p:cNvPr id="20495" name="Line 31"/>
          <p:cNvSpPr>
            <a:spLocks noChangeShapeType="1"/>
          </p:cNvSpPr>
          <p:nvPr/>
        </p:nvSpPr>
        <p:spPr bwMode="auto">
          <a:xfrm>
            <a:off x="1676400" y="4429125"/>
            <a:ext cx="12192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Line 32"/>
          <p:cNvSpPr>
            <a:spLocks noChangeShapeType="1"/>
          </p:cNvSpPr>
          <p:nvPr/>
        </p:nvSpPr>
        <p:spPr bwMode="auto">
          <a:xfrm>
            <a:off x="1981200" y="3943350"/>
            <a:ext cx="13716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Line 33"/>
          <p:cNvSpPr>
            <a:spLocks noChangeShapeType="1"/>
          </p:cNvSpPr>
          <p:nvPr/>
        </p:nvSpPr>
        <p:spPr bwMode="auto">
          <a:xfrm>
            <a:off x="2590800" y="3390900"/>
            <a:ext cx="8382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Line 34"/>
          <p:cNvSpPr>
            <a:spLocks noChangeShapeType="1"/>
          </p:cNvSpPr>
          <p:nvPr/>
        </p:nvSpPr>
        <p:spPr bwMode="auto">
          <a:xfrm>
            <a:off x="2590800" y="2714625"/>
            <a:ext cx="4572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Line 35"/>
          <p:cNvSpPr>
            <a:spLocks noChangeShapeType="1"/>
          </p:cNvSpPr>
          <p:nvPr/>
        </p:nvSpPr>
        <p:spPr bwMode="auto">
          <a:xfrm>
            <a:off x="1600200" y="2019300"/>
            <a:ext cx="17526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Line 36"/>
          <p:cNvSpPr>
            <a:spLocks noChangeShapeType="1"/>
          </p:cNvSpPr>
          <p:nvPr/>
        </p:nvSpPr>
        <p:spPr bwMode="auto">
          <a:xfrm>
            <a:off x="5257800" y="3381375"/>
            <a:ext cx="6096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Text Box 37"/>
          <p:cNvSpPr txBox="1">
            <a:spLocks noChangeArrowheads="1"/>
          </p:cNvSpPr>
          <p:nvPr/>
        </p:nvSpPr>
        <p:spPr bwMode="auto">
          <a:xfrm>
            <a:off x="5943600" y="3200400"/>
            <a:ext cx="2222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/>
              <a:t>Kos barang manufakturan</a:t>
            </a:r>
          </a:p>
        </p:txBody>
      </p:sp>
    </p:spTree>
    <p:extLst>
      <p:ext uri="{BB962C8B-B14F-4D97-AF65-F5344CB8AC3E}">
        <p14:creationId xmlns:p14="http://schemas.microsoft.com/office/powerpoint/2010/main" val="24597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Pencatatan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Bahan</a:t>
            </a:r>
            <a:r>
              <a:rPr lang="en-US" b="1" dirty="0"/>
              <a:t> Baku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638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pencatatan</a:t>
            </a:r>
            <a:r>
              <a:rPr lang="en-US" sz="1800" dirty="0"/>
              <a:t> </a:t>
            </a:r>
            <a:r>
              <a:rPr lang="en-US" sz="1800" dirty="0" err="1"/>
              <a:t>periodik</a:t>
            </a:r>
            <a:r>
              <a:rPr lang="en-US" sz="1800" dirty="0"/>
              <a:t>, </a:t>
            </a:r>
            <a:r>
              <a:rPr lang="en-US" sz="1800" dirty="0" err="1" smtClean="0"/>
              <a:t>akun</a:t>
            </a:r>
            <a:r>
              <a:rPr lang="en-US" sz="1800" dirty="0" smtClean="0"/>
              <a:t> yang  </a:t>
            </a:r>
            <a:r>
              <a:rPr lang="en-US" sz="1800" dirty="0" err="1" smtClean="0"/>
              <a:t>mengetahui</a:t>
            </a:r>
            <a:r>
              <a:rPr lang="en-US" sz="1800" dirty="0" smtClean="0"/>
              <a:t> </a:t>
            </a:r>
            <a:r>
              <a:rPr lang="en-US" sz="1800" dirty="0" err="1" smtClean="0"/>
              <a:t>transaksi</a:t>
            </a:r>
            <a:r>
              <a:rPr lang="en-US" sz="1800" dirty="0" smtClean="0"/>
              <a:t> </a:t>
            </a:r>
            <a:r>
              <a:rPr lang="en-US" sz="1800" dirty="0" err="1" smtClean="0"/>
              <a:t>persediaan</a:t>
            </a:r>
            <a:r>
              <a:rPr lang="en-US" sz="1800" dirty="0" smtClean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.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,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 smtClean="0"/>
              <a:t>persediaan</a:t>
            </a:r>
            <a:r>
              <a:rPr lang="en-US" sz="1800" dirty="0" smtClean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buku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, </a:t>
            </a:r>
            <a:r>
              <a:rPr lang="en-US" sz="1800" dirty="0" err="1"/>
              <a:t>belum</a:t>
            </a:r>
            <a:r>
              <a:rPr lang="en-US" sz="1800" dirty="0"/>
              <a:t> </a:t>
            </a:r>
            <a:r>
              <a:rPr lang="en-US" sz="1800" dirty="0" err="1"/>
              <a:t>menunjukkan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akhir</a:t>
            </a:r>
            <a:r>
              <a:rPr lang="en-US" sz="1800" dirty="0"/>
              <a:t>. </a:t>
            </a:r>
            <a:r>
              <a:rPr lang="en-US" sz="1800" dirty="0" smtClean="0"/>
              <a:t> </a:t>
            </a:r>
            <a:r>
              <a:rPr lang="en-US" sz="1800" dirty="0" err="1" smtClean="0"/>
              <a:t>Nilai</a:t>
            </a:r>
            <a:r>
              <a:rPr lang="en-US" sz="1800" dirty="0" smtClean="0"/>
              <a:t> 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 smtClean="0"/>
              <a:t>diketahui</a:t>
            </a:r>
            <a:r>
              <a:rPr lang="en-US" sz="1800" dirty="0" smtClean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pemeriksaan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penghitungan</a:t>
            </a:r>
            <a:r>
              <a:rPr lang="en-US" sz="1800" dirty="0"/>
              <a:t> </a:t>
            </a:r>
            <a:r>
              <a:rPr lang="en-US" sz="1800" dirty="0" err="1"/>
              <a:t>fisik</a:t>
            </a:r>
            <a:r>
              <a:rPr lang="en-US" sz="1800" dirty="0"/>
              <a:t> 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di </a:t>
            </a:r>
            <a:r>
              <a:rPr lang="en-US" sz="1800" dirty="0" err="1"/>
              <a:t>gudang</a:t>
            </a:r>
            <a:r>
              <a:rPr lang="en-US" sz="1800" dirty="0"/>
              <a:t> (</a:t>
            </a:r>
            <a:r>
              <a:rPr lang="en-US" sz="1800" i="1" dirty="0"/>
              <a:t>stock </a:t>
            </a:r>
            <a:r>
              <a:rPr lang="en-US" sz="1800" i="1" dirty="0" err="1"/>
              <a:t>opname</a:t>
            </a:r>
            <a:r>
              <a:rPr lang="en-US" sz="1800" dirty="0"/>
              <a:t>).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menyesuaikan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</a:t>
            </a:r>
            <a:r>
              <a:rPr lang="en-US" sz="1800" dirty="0" err="1"/>
              <a:t>diperlukan</a:t>
            </a:r>
            <a:r>
              <a:rPr lang="en-US" sz="1800" dirty="0"/>
              <a:t> </a:t>
            </a:r>
            <a:r>
              <a:rPr lang="en-US" sz="1800" dirty="0" err="1"/>
              <a:t>ayat</a:t>
            </a:r>
            <a:r>
              <a:rPr lang="en-US" sz="1800" dirty="0"/>
              <a:t> </a:t>
            </a:r>
            <a:r>
              <a:rPr lang="en-US" sz="1800" dirty="0" err="1"/>
              <a:t>jurnal</a:t>
            </a:r>
            <a:r>
              <a:rPr lang="en-US" sz="1800" dirty="0"/>
              <a:t> </a:t>
            </a:r>
            <a:r>
              <a:rPr lang="en-US" sz="1800" dirty="0" err="1" smtClean="0"/>
              <a:t>persediaan</a:t>
            </a:r>
            <a:r>
              <a:rPr lang="en-US" sz="1800" dirty="0" smtClean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membuka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ikhisar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i="1" dirty="0" err="1" smtClean="0"/>
              <a:t>Jurnal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pembelian</a:t>
            </a:r>
            <a:r>
              <a:rPr lang="en-US" sz="1800" b="1" i="1" dirty="0"/>
              <a:t> </a:t>
            </a:r>
            <a:r>
              <a:rPr lang="en-US" sz="1800" b="1" i="1" dirty="0" err="1"/>
              <a:t>bahan</a:t>
            </a:r>
            <a:r>
              <a:rPr lang="en-US" sz="1800" b="1" i="1" dirty="0"/>
              <a:t> </a:t>
            </a:r>
            <a:r>
              <a:rPr lang="en-US" sz="1800" b="1" i="1" dirty="0" err="1"/>
              <a:t>baku</a:t>
            </a:r>
            <a:r>
              <a:rPr lang="en-US" sz="1800" b="1" i="1" dirty="0"/>
              <a:t> :</a:t>
            </a:r>
            <a:endParaRPr lang="en-US" sz="1800" b="1" dirty="0"/>
          </a:p>
          <a:p>
            <a:pPr marL="0" indent="0">
              <a:buNone/>
              <a:tabLst>
                <a:tab pos="339725" algn="l"/>
                <a:tab pos="855663" algn="l"/>
                <a:tab pos="4689475" algn="l"/>
                <a:tab pos="6459538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Pembelian</a:t>
            </a:r>
            <a:r>
              <a:rPr lang="en-US" sz="1800" dirty="0" smtClean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</a:t>
            </a:r>
            <a:r>
              <a:rPr lang="en-US" sz="1800" dirty="0" smtClean="0"/>
              <a:t>……………..</a:t>
            </a:r>
            <a:r>
              <a:rPr lang="en-US" sz="1800" dirty="0"/>
              <a:t>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Kas</a:t>
            </a:r>
            <a:r>
              <a:rPr lang="en-US" sz="1800" dirty="0"/>
              <a:t>/</a:t>
            </a:r>
            <a:r>
              <a:rPr lang="en-US" sz="1800" dirty="0" err="1"/>
              <a:t>utang</a:t>
            </a:r>
            <a:r>
              <a:rPr lang="en-US" sz="1800" dirty="0"/>
              <a:t> </a:t>
            </a:r>
            <a:r>
              <a:rPr lang="en-US" sz="1800" dirty="0" err="1"/>
              <a:t>dagang</a:t>
            </a:r>
            <a:r>
              <a:rPr lang="en-US" sz="1800" dirty="0"/>
              <a:t> ……………….	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 smtClean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r>
              <a:rPr lang="en-US" sz="1800" b="1" i="1" dirty="0" err="1" smtClean="0"/>
              <a:t>Jurnal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pembayaran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beban</a:t>
            </a:r>
            <a:r>
              <a:rPr lang="en-US" sz="1800" b="1" i="1" dirty="0"/>
              <a:t> </a:t>
            </a:r>
            <a:r>
              <a:rPr lang="en-US" sz="1800" b="1" i="1" dirty="0" err="1"/>
              <a:t>angkut</a:t>
            </a:r>
            <a:r>
              <a:rPr lang="en-US" sz="1800" b="1" i="1" dirty="0"/>
              <a:t> </a:t>
            </a:r>
            <a:r>
              <a:rPr lang="en-US" sz="1800" b="1" i="1" dirty="0" err="1"/>
              <a:t>pembelian</a:t>
            </a:r>
            <a:r>
              <a:rPr lang="en-US" sz="1800" b="1" i="1" dirty="0"/>
              <a:t> </a:t>
            </a:r>
            <a:r>
              <a:rPr lang="en-US" sz="1800" b="1" i="1" dirty="0" err="1"/>
              <a:t>bahan</a:t>
            </a:r>
            <a:r>
              <a:rPr lang="en-US" sz="1800" b="1" i="1" dirty="0"/>
              <a:t> </a:t>
            </a:r>
            <a:r>
              <a:rPr lang="en-US" sz="1800" b="1" i="1" dirty="0" err="1" smtClean="0"/>
              <a:t>baku</a:t>
            </a:r>
            <a:r>
              <a:rPr lang="en-US" sz="1800" b="1" i="1" dirty="0" smtClean="0"/>
              <a:t>:</a:t>
            </a:r>
            <a:endParaRPr lang="en-US" sz="1800" b="1" dirty="0"/>
          </a:p>
          <a:p>
            <a:pPr marL="0" indent="0">
              <a:buNone/>
              <a:tabLst>
                <a:tab pos="398463" algn="l"/>
                <a:tab pos="855663" algn="l"/>
                <a:tab pos="4689475" algn="l"/>
                <a:tab pos="6459538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Beban</a:t>
            </a:r>
            <a:r>
              <a:rPr lang="en-US" sz="1800" dirty="0" smtClean="0"/>
              <a:t> </a:t>
            </a:r>
            <a:r>
              <a:rPr lang="en-US" sz="1800" dirty="0" err="1"/>
              <a:t>angkut</a:t>
            </a:r>
            <a:r>
              <a:rPr lang="en-US" sz="1800" dirty="0"/>
              <a:t> </a:t>
            </a:r>
            <a:r>
              <a:rPr lang="en-US" sz="1800" dirty="0" err="1"/>
              <a:t>masuk</a:t>
            </a:r>
            <a:r>
              <a:rPr lang="en-US" sz="1800" dirty="0"/>
              <a:t> </a:t>
            </a:r>
            <a:r>
              <a:rPr lang="en-US" sz="1800" dirty="0" smtClean="0"/>
              <a:t>………………</a:t>
            </a:r>
            <a:r>
              <a:rPr lang="en-US" sz="1800" dirty="0"/>
              <a:t>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 smtClean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Kas</a:t>
            </a:r>
            <a:r>
              <a:rPr lang="en-US" sz="1800" dirty="0"/>
              <a:t> ……………………………...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endParaRPr lang="en-US" sz="1800" dirty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r>
              <a:rPr lang="en-US" sz="1800" b="1" i="1" dirty="0" err="1"/>
              <a:t>Jurnal</a:t>
            </a:r>
            <a:r>
              <a:rPr lang="en-US" sz="1800" b="1" i="1" dirty="0"/>
              <a:t> </a:t>
            </a:r>
            <a:r>
              <a:rPr lang="en-US" sz="1800" b="1" i="1" dirty="0" err="1"/>
              <a:t>retur</a:t>
            </a:r>
            <a:r>
              <a:rPr lang="en-US" sz="1800" b="1" i="1" dirty="0"/>
              <a:t> </a:t>
            </a:r>
            <a:r>
              <a:rPr lang="en-US" sz="1800" b="1" i="1" dirty="0" err="1"/>
              <a:t>pembelian</a:t>
            </a:r>
            <a:r>
              <a:rPr lang="en-US" sz="1800" b="1" i="1" dirty="0"/>
              <a:t> </a:t>
            </a:r>
            <a:r>
              <a:rPr lang="en-US" sz="1800" b="1" i="1" dirty="0" err="1"/>
              <a:t>bahan</a:t>
            </a:r>
            <a:r>
              <a:rPr lang="en-US" sz="1800" b="1" i="1" dirty="0"/>
              <a:t> </a:t>
            </a:r>
            <a:r>
              <a:rPr lang="en-US" sz="1800" b="1" i="1" dirty="0" err="1"/>
              <a:t>baku</a:t>
            </a:r>
            <a:r>
              <a:rPr lang="en-US" sz="1800" b="1" i="1" dirty="0"/>
              <a:t> :</a:t>
            </a:r>
            <a:endParaRPr lang="en-US" sz="1800" b="1" dirty="0"/>
          </a:p>
          <a:p>
            <a:pPr marL="0" indent="0">
              <a:buNone/>
              <a:tabLst>
                <a:tab pos="339725" algn="l"/>
                <a:tab pos="855663" algn="l"/>
                <a:tab pos="4689475" algn="l"/>
                <a:tab pos="6459538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Kas</a:t>
            </a:r>
            <a:r>
              <a:rPr lang="en-US" sz="1800" dirty="0" smtClean="0"/>
              <a:t>/</a:t>
            </a:r>
            <a:r>
              <a:rPr lang="en-US" sz="1800" dirty="0" err="1" smtClean="0"/>
              <a:t>utang</a:t>
            </a:r>
            <a:r>
              <a:rPr lang="en-US" sz="1800" dirty="0" smtClean="0"/>
              <a:t> </a:t>
            </a:r>
            <a:r>
              <a:rPr lang="en-US" sz="1800" dirty="0" err="1"/>
              <a:t>dagang</a:t>
            </a:r>
            <a:r>
              <a:rPr lang="en-US" sz="1800" dirty="0"/>
              <a:t> </a:t>
            </a:r>
            <a:r>
              <a:rPr lang="en-US" sz="1800" dirty="0" smtClean="0"/>
              <a:t>……………………</a:t>
            </a:r>
            <a:r>
              <a:rPr lang="en-US" sz="1800" dirty="0"/>
              <a:t>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</a:t>
            </a:r>
            <a:endParaRPr lang="en-US" sz="1800" dirty="0" smtClean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Retur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………………...	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 smtClean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endParaRPr lang="en-US" sz="800" dirty="0" smtClean="0"/>
          </a:p>
          <a:p>
            <a:pPr marL="0" indent="0">
              <a:buNone/>
              <a:tabLst>
                <a:tab pos="855663" algn="l"/>
                <a:tab pos="4689475" algn="l"/>
                <a:tab pos="6459538" algn="l"/>
              </a:tabLst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0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534400" cy="601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i="1" dirty="0" err="1"/>
              <a:t>Ayat</a:t>
            </a:r>
            <a:r>
              <a:rPr lang="en-US" sz="1800" b="1" i="1" dirty="0"/>
              <a:t> </a:t>
            </a:r>
            <a:r>
              <a:rPr lang="en-US" sz="1800" b="1" i="1" dirty="0" err="1"/>
              <a:t>jurnal</a:t>
            </a:r>
            <a:r>
              <a:rPr lang="en-US" sz="1800" b="1" i="1" dirty="0"/>
              <a:t> </a:t>
            </a:r>
            <a:r>
              <a:rPr lang="en-US" sz="1800" b="1" i="1" dirty="0" err="1"/>
              <a:t>penyesuaian</a:t>
            </a:r>
            <a:r>
              <a:rPr lang="en-US" sz="1800" b="1" i="1" dirty="0"/>
              <a:t> </a:t>
            </a:r>
            <a:r>
              <a:rPr lang="en-US" sz="1800" b="1" i="1" dirty="0" err="1"/>
              <a:t>pada</a:t>
            </a:r>
            <a:r>
              <a:rPr lang="en-US" sz="1800" b="1" i="1" dirty="0"/>
              <a:t> </a:t>
            </a:r>
            <a:r>
              <a:rPr lang="en-US" sz="1800" b="1" i="1" dirty="0" err="1"/>
              <a:t>akhir</a:t>
            </a:r>
            <a:r>
              <a:rPr lang="en-US" sz="1800" b="1" i="1" dirty="0"/>
              <a:t> </a:t>
            </a:r>
            <a:r>
              <a:rPr lang="en-US" sz="1800" b="1" i="1" dirty="0" err="1"/>
              <a:t>bulan</a:t>
            </a:r>
            <a:r>
              <a:rPr lang="en-US" sz="1800" b="1" i="1" dirty="0"/>
              <a:t>/</a:t>
            </a:r>
            <a:r>
              <a:rPr lang="en-US" sz="1800" b="1" i="1" dirty="0" err="1"/>
              <a:t>periode</a:t>
            </a:r>
            <a:r>
              <a:rPr lang="en-US" sz="1800" b="1" i="1" dirty="0"/>
              <a:t>.</a:t>
            </a:r>
            <a:endParaRPr lang="en-US" sz="1800" b="1" dirty="0"/>
          </a:p>
          <a:p>
            <a:pPr marL="0" indent="0">
              <a:buNone/>
              <a:tabLst>
                <a:tab pos="693738" algn="l"/>
              </a:tabLst>
            </a:pPr>
            <a:r>
              <a:rPr lang="en-US" sz="1800" dirty="0"/>
              <a:t>a.  </a:t>
            </a:r>
            <a:r>
              <a:rPr lang="en-US" sz="1800" dirty="0" err="1"/>
              <a:t>Mmindah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persediaan</a:t>
            </a:r>
            <a:r>
              <a:rPr lang="en-US" sz="1800" dirty="0"/>
              <a:t> BB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ikhtisar</a:t>
            </a:r>
            <a:r>
              <a:rPr lang="en-US" sz="1800" dirty="0"/>
              <a:t> </a:t>
            </a:r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produksi</a:t>
            </a:r>
            <a:r>
              <a:rPr lang="en-US" sz="1800" dirty="0"/>
              <a:t>.</a:t>
            </a:r>
          </a:p>
          <a:p>
            <a:pPr marL="0" indent="0">
              <a:buNone/>
              <a:tabLst>
                <a:tab pos="280988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Ikhtisar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 ………….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	</a:t>
            </a:r>
          </a:p>
          <a:p>
            <a:pPr marL="0" indent="0">
              <a:buNone/>
              <a:tabLst>
                <a:tab pos="574675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(</a:t>
            </a:r>
            <a:r>
              <a:rPr lang="en-US" sz="1800" dirty="0" err="1"/>
              <a:t>awal</a:t>
            </a:r>
            <a:r>
              <a:rPr lang="en-US" sz="1800" dirty="0"/>
              <a:t>)		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b.   </a:t>
            </a:r>
            <a:r>
              <a:rPr lang="en-US" sz="1800" dirty="0" err="1"/>
              <a:t>Mncatat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prsediaan</a:t>
            </a:r>
            <a:r>
              <a:rPr lang="en-US" sz="1800" dirty="0"/>
              <a:t> BB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dg </a:t>
            </a:r>
            <a:r>
              <a:rPr lang="en-US" sz="1800" dirty="0" err="1"/>
              <a:t>mmbuka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ikhtisar</a:t>
            </a:r>
            <a:r>
              <a:rPr lang="en-US" sz="1800" dirty="0"/>
              <a:t> b. </a:t>
            </a:r>
            <a:r>
              <a:rPr lang="en-US" sz="1800" dirty="0" err="1"/>
              <a:t>produksi</a:t>
            </a:r>
            <a:r>
              <a:rPr lang="en-US" sz="1800" dirty="0"/>
              <a:t>.</a:t>
            </a:r>
          </a:p>
          <a:p>
            <a:pPr marL="0" indent="0">
              <a:buNone/>
              <a:tabLst>
                <a:tab pos="280988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Persediaan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(</a:t>
            </a:r>
            <a:r>
              <a:rPr lang="en-US" sz="1800" dirty="0" err="1"/>
              <a:t>akhir</a:t>
            </a:r>
            <a:r>
              <a:rPr lang="en-US" sz="1800" dirty="0"/>
              <a:t>)…..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	</a:t>
            </a:r>
          </a:p>
          <a:p>
            <a:pPr marL="0" indent="0">
              <a:buNone/>
              <a:tabLst>
                <a:tab pos="855663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Ikhtisar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 …		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 smtClean="0"/>
          </a:p>
          <a:p>
            <a:pPr marL="0" indent="0">
              <a:buNone/>
              <a:tabLst>
                <a:tab pos="855663" algn="l"/>
              </a:tabLst>
            </a:pPr>
            <a:endParaRPr lang="en-US" sz="800" dirty="0"/>
          </a:p>
          <a:p>
            <a:pPr marL="0" indent="0">
              <a:buNone/>
            </a:pPr>
            <a:r>
              <a:rPr lang="en-US" sz="1800" b="1" i="1" dirty="0" err="1" smtClean="0"/>
              <a:t>Ayat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jurnal</a:t>
            </a:r>
            <a:r>
              <a:rPr lang="en-US" sz="1800" b="1" i="1" dirty="0"/>
              <a:t> </a:t>
            </a:r>
            <a:r>
              <a:rPr lang="en-US" sz="1800" b="1" i="1" dirty="0" err="1"/>
              <a:t>penutup</a:t>
            </a:r>
            <a:r>
              <a:rPr lang="en-US" sz="1800" b="1" i="1" dirty="0"/>
              <a:t> </a:t>
            </a:r>
            <a:r>
              <a:rPr lang="en-US" sz="1800" b="1" i="1" dirty="0" err="1"/>
              <a:t>pada</a:t>
            </a:r>
            <a:r>
              <a:rPr lang="en-US" sz="1800" b="1" i="1" dirty="0"/>
              <a:t> </a:t>
            </a:r>
            <a:r>
              <a:rPr lang="en-US" sz="1800" b="1" i="1" dirty="0" err="1"/>
              <a:t>akhir</a:t>
            </a:r>
            <a:r>
              <a:rPr lang="en-US" sz="1800" b="1" i="1" dirty="0"/>
              <a:t> </a:t>
            </a:r>
            <a:r>
              <a:rPr lang="en-US" sz="1800" b="1" i="1" dirty="0" err="1"/>
              <a:t>periode</a:t>
            </a:r>
            <a:r>
              <a:rPr lang="en-US" sz="1800" b="1" i="1" dirty="0"/>
              <a:t>.</a:t>
            </a:r>
            <a:endParaRPr lang="en-US" sz="1800" b="1" dirty="0"/>
          </a:p>
          <a:p>
            <a:pPr marL="0" indent="0">
              <a:buNone/>
            </a:pPr>
            <a:r>
              <a:rPr lang="en-US" sz="1800" dirty="0"/>
              <a:t>a. </a:t>
            </a:r>
            <a:r>
              <a:rPr lang="en-US" sz="1800" dirty="0" err="1" smtClean="0"/>
              <a:t>Menutup</a:t>
            </a:r>
            <a:r>
              <a:rPr lang="en-US" sz="1800" dirty="0" smtClean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smtClean="0"/>
              <a:t>BB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angkut</a:t>
            </a:r>
            <a:r>
              <a:rPr lang="en-US" sz="1800" dirty="0"/>
              <a:t> </a:t>
            </a:r>
            <a:r>
              <a:rPr lang="en-US" sz="1800" dirty="0" err="1"/>
              <a:t>masuk</a:t>
            </a:r>
            <a:r>
              <a:rPr lang="en-US" sz="1800" dirty="0"/>
              <a:t> </a:t>
            </a:r>
            <a:r>
              <a:rPr lang="en-US" sz="1800" dirty="0" err="1" smtClean="0"/>
              <a:t>ke</a:t>
            </a:r>
            <a:r>
              <a:rPr lang="en-US" sz="1800" dirty="0" smtClean="0"/>
              <a:t> </a:t>
            </a:r>
            <a:r>
              <a:rPr lang="en-US" sz="1800" dirty="0" err="1" smtClean="0"/>
              <a:t>akun</a:t>
            </a:r>
            <a:r>
              <a:rPr lang="en-US" sz="1800" dirty="0" smtClean="0"/>
              <a:t> </a:t>
            </a:r>
            <a:r>
              <a:rPr lang="en-US" sz="1800" dirty="0" err="1"/>
              <a:t>ikhtisar</a:t>
            </a:r>
            <a:r>
              <a:rPr lang="en-US" sz="1800" dirty="0"/>
              <a:t> </a:t>
            </a:r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produksi</a:t>
            </a:r>
            <a:r>
              <a:rPr lang="en-US" sz="1800" dirty="0" smtClean="0"/>
              <a:t> </a:t>
            </a:r>
            <a:r>
              <a:rPr lang="en-US" sz="1800" dirty="0"/>
              <a:t>:</a:t>
            </a:r>
            <a:endParaRPr lang="en-US" sz="1800" dirty="0" smtClean="0">
              <a:effectLst/>
            </a:endParaRPr>
          </a:p>
          <a:p>
            <a:pPr marL="0" indent="0">
              <a:buNone/>
              <a:tabLst>
                <a:tab pos="236538" algn="l"/>
              </a:tabLst>
            </a:pPr>
            <a:r>
              <a:rPr lang="en-US" sz="1800" dirty="0" smtClean="0"/>
              <a:t>  	</a:t>
            </a:r>
            <a:r>
              <a:rPr lang="en-US" sz="1800" dirty="0" err="1" smtClean="0"/>
              <a:t>Ikhtisar</a:t>
            </a:r>
            <a:r>
              <a:rPr lang="en-US" sz="1800" dirty="0" smtClean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 ………….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	</a:t>
            </a:r>
            <a:endParaRPr lang="en-US" sz="1800" dirty="0" smtClean="0">
              <a:effectLst/>
            </a:endParaRPr>
          </a:p>
          <a:p>
            <a:pPr marL="0" indent="0">
              <a:buNone/>
              <a:tabLst>
                <a:tab pos="574675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  ….		</a:t>
            </a:r>
            <a:r>
              <a:rPr lang="en-US" sz="1800" dirty="0" smtClean="0"/>
              <a:t>  </a:t>
            </a:r>
            <a:r>
              <a:rPr lang="en-US" sz="1800" dirty="0"/>
              <a:t>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endParaRPr lang="en-US" sz="1800" dirty="0"/>
          </a:p>
          <a:p>
            <a:pPr marL="0" indent="0">
              <a:buNone/>
              <a:tabLst>
                <a:tab pos="574675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angkut</a:t>
            </a:r>
            <a:r>
              <a:rPr lang="en-US" sz="1800" dirty="0"/>
              <a:t> </a:t>
            </a:r>
            <a:r>
              <a:rPr lang="en-US" sz="1800" dirty="0" err="1"/>
              <a:t>masuk</a:t>
            </a:r>
            <a:r>
              <a:rPr lang="en-US" sz="1800" dirty="0"/>
              <a:t> ……		</a:t>
            </a:r>
            <a:r>
              <a:rPr lang="en-US" sz="1800" dirty="0" smtClean="0"/>
              <a:t>	</a:t>
            </a:r>
            <a:r>
              <a:rPr lang="en-US" sz="1800" dirty="0" err="1" smtClean="0"/>
              <a:t>Rp</a:t>
            </a:r>
            <a:r>
              <a:rPr lang="en-US" sz="1800" dirty="0" smtClean="0"/>
              <a:t>. </a:t>
            </a:r>
            <a:r>
              <a:rPr lang="en-US" sz="1800" dirty="0" err="1"/>
              <a:t>xxxxx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b. </a:t>
            </a:r>
            <a:r>
              <a:rPr lang="en-US" sz="1800" dirty="0" err="1" smtClean="0"/>
              <a:t>Menutup</a:t>
            </a:r>
            <a:r>
              <a:rPr lang="en-US" sz="1800" dirty="0" smtClean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akun</a:t>
            </a:r>
            <a:r>
              <a:rPr lang="en-US" sz="1800" dirty="0"/>
              <a:t> </a:t>
            </a:r>
            <a:r>
              <a:rPr lang="en-US" sz="1800" dirty="0" err="1"/>
              <a:t>retur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potongan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 smtClean="0"/>
              <a:t>ke</a:t>
            </a:r>
            <a:r>
              <a:rPr lang="en-US" sz="1800" dirty="0" smtClean="0"/>
              <a:t> </a:t>
            </a:r>
            <a:r>
              <a:rPr lang="en-US" sz="1800" dirty="0" err="1" smtClean="0"/>
              <a:t>akun</a:t>
            </a:r>
            <a:r>
              <a:rPr lang="en-US" sz="1800" dirty="0" smtClean="0"/>
              <a:t> </a:t>
            </a:r>
            <a:r>
              <a:rPr lang="en-US" sz="1800" dirty="0" err="1"/>
              <a:t>ikhtisar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 :</a:t>
            </a:r>
          </a:p>
          <a:p>
            <a:pPr marL="280988" indent="-280988">
              <a:buNone/>
              <a:tabLst>
                <a:tab pos="574675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Retur</a:t>
            </a:r>
            <a:r>
              <a:rPr lang="en-US" sz="1800" dirty="0" smtClean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………………..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	</a:t>
            </a:r>
            <a:endParaRPr lang="en-US" sz="1800" dirty="0" smtClean="0"/>
          </a:p>
          <a:p>
            <a:pPr marL="280988" indent="-280988">
              <a:buNone/>
              <a:tabLst>
                <a:tab pos="574675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Potongan</a:t>
            </a:r>
            <a:r>
              <a:rPr lang="en-US" sz="1800" dirty="0" smtClean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……………		</a:t>
            </a:r>
            <a:r>
              <a:rPr lang="en-US" sz="1800" dirty="0" err="1"/>
              <a:t>Rp</a:t>
            </a:r>
            <a:r>
              <a:rPr lang="en-US" sz="1800" dirty="0"/>
              <a:t>. </a:t>
            </a:r>
            <a:r>
              <a:rPr lang="en-US" sz="1800" dirty="0" err="1"/>
              <a:t>xxxxx</a:t>
            </a:r>
            <a:r>
              <a:rPr lang="en-US" sz="1800" dirty="0"/>
              <a:t>		</a:t>
            </a:r>
            <a:endParaRPr lang="en-US" sz="1800" dirty="0" smtClean="0"/>
          </a:p>
          <a:p>
            <a:pPr marL="280988" indent="-280988">
              <a:buNone/>
              <a:tabLst>
                <a:tab pos="574675" algn="l"/>
              </a:tabLst>
            </a:pPr>
            <a:r>
              <a:rPr lang="en-US" sz="1800" dirty="0"/>
              <a:t>	</a:t>
            </a:r>
            <a:r>
              <a:rPr lang="en-US" sz="1800" dirty="0" smtClean="0"/>
              <a:t>	</a:t>
            </a:r>
            <a:r>
              <a:rPr lang="en-US" sz="1800" dirty="0" err="1" smtClean="0"/>
              <a:t>Ikhtisar</a:t>
            </a:r>
            <a:r>
              <a:rPr lang="en-US" sz="1800" dirty="0" smtClean="0"/>
              <a:t>  </a:t>
            </a:r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produksi</a:t>
            </a:r>
            <a:r>
              <a:rPr lang="en-US" sz="1800" dirty="0" smtClean="0"/>
              <a:t>…………………</a:t>
            </a:r>
            <a:r>
              <a:rPr lang="en-US" sz="1800" dirty="0"/>
              <a:t>		</a:t>
            </a:r>
            <a:r>
              <a:rPr lang="en-US" sz="1800" dirty="0" err="1" smtClean="0"/>
              <a:t>Rp</a:t>
            </a:r>
            <a:r>
              <a:rPr lang="en-US" sz="1800" dirty="0"/>
              <a:t>. </a:t>
            </a:r>
            <a:r>
              <a:rPr lang="en-US" sz="1800" dirty="0" err="1" smtClean="0"/>
              <a:t>xxxxx</a:t>
            </a:r>
            <a:endParaRPr lang="en-US" sz="1800" dirty="0" smtClean="0"/>
          </a:p>
          <a:p>
            <a:pPr marL="280988" indent="-280988">
              <a:buNone/>
              <a:tabLst>
                <a:tab pos="574675" algn="l"/>
              </a:tabLst>
            </a:pPr>
            <a:endParaRPr lang="en-US" sz="1800" dirty="0" smtClean="0">
              <a:effectLst/>
            </a:endParaRPr>
          </a:p>
          <a:p>
            <a:pPr marL="280988" indent="-280988">
              <a:buNone/>
            </a:pPr>
            <a:endParaRPr lang="en-US" sz="1800" dirty="0" smtClean="0">
              <a:effectLst/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6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err="1" smtClean="0"/>
              <a:t>Contoh</a:t>
            </a:r>
            <a:r>
              <a:rPr lang="en-US" sz="1600" b="1" dirty="0" smtClean="0"/>
              <a:t>:</a:t>
            </a:r>
            <a:r>
              <a:rPr lang="en-US" sz="1600" dirty="0" smtClean="0"/>
              <a:t>  Data 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 </a:t>
            </a:r>
            <a:r>
              <a:rPr lang="en-US" sz="1600" dirty="0" err="1" smtClean="0"/>
              <a:t>menggunakan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periodik</a:t>
            </a:r>
            <a:r>
              <a:rPr lang="en-US" sz="1600" dirty="0" smtClean="0"/>
              <a:t>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Desember</a:t>
            </a:r>
            <a:r>
              <a:rPr lang="en-US" sz="1600" dirty="0" smtClean="0"/>
              <a:t> 2015, 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 smtClean="0"/>
              <a:t>berikut</a:t>
            </a:r>
            <a:r>
              <a:rPr lang="en-US" sz="1600" dirty="0" smtClean="0"/>
              <a:t>.</a:t>
            </a:r>
          </a:p>
          <a:p>
            <a:pPr marL="280988" indent="-280988">
              <a:buNone/>
            </a:pPr>
            <a:r>
              <a:rPr lang="en-US" sz="1600" dirty="0" smtClean="0"/>
              <a:t>a.  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, 1 </a:t>
            </a:r>
            <a:r>
              <a:rPr lang="en-US" sz="1600" dirty="0" err="1" smtClean="0"/>
              <a:t>Desember</a:t>
            </a:r>
            <a:r>
              <a:rPr lang="en-US" sz="1600" dirty="0" smtClean="0"/>
              <a:t> …………………….		</a:t>
            </a:r>
            <a:r>
              <a:rPr lang="en-US" sz="1600" dirty="0" err="1" smtClean="0"/>
              <a:t>Rp</a:t>
            </a:r>
            <a:r>
              <a:rPr lang="en-US" sz="1600" dirty="0" smtClean="0"/>
              <a:t>.   6.000.000,00</a:t>
            </a:r>
          </a:p>
          <a:p>
            <a:pPr marL="280988" indent="-280988">
              <a:buNone/>
            </a:pPr>
            <a:r>
              <a:rPr lang="en-US" sz="1600" dirty="0" smtClean="0"/>
              <a:t>b.  </a:t>
            </a:r>
            <a:r>
              <a:rPr lang="en-US" sz="1600" dirty="0" err="1" smtClean="0"/>
              <a:t>Pembelian</a:t>
            </a:r>
            <a:r>
              <a:rPr lang="en-US" sz="1600" dirty="0" smtClean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 </a:t>
            </a:r>
            <a:r>
              <a:rPr lang="en-US" sz="1600" dirty="0" err="1" smtClean="0"/>
              <a:t>secara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Desember</a:t>
            </a:r>
            <a:r>
              <a:rPr lang="en-US" sz="1600" dirty="0" smtClean="0"/>
              <a:t> …..	</a:t>
            </a:r>
            <a:r>
              <a:rPr lang="en-US" sz="1600" dirty="0" err="1" smtClean="0"/>
              <a:t>Rp</a:t>
            </a:r>
            <a:r>
              <a:rPr lang="en-US" sz="1600" dirty="0" smtClean="0"/>
              <a:t>. 56.300.000,00</a:t>
            </a:r>
          </a:p>
          <a:p>
            <a:pPr marL="280988" indent="-280988">
              <a:buNone/>
            </a:pPr>
            <a:r>
              <a:rPr lang="en-US" sz="1600" dirty="0" smtClean="0"/>
              <a:t>c.  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, 31 </a:t>
            </a:r>
            <a:r>
              <a:rPr lang="en-US" sz="1600" dirty="0" err="1" smtClean="0"/>
              <a:t>Desember</a:t>
            </a:r>
            <a:r>
              <a:rPr lang="en-US" sz="1600" dirty="0" smtClean="0"/>
              <a:t> …………………..		</a:t>
            </a:r>
            <a:r>
              <a:rPr lang="en-US" sz="1600" dirty="0" err="1" smtClean="0"/>
              <a:t>Rp</a:t>
            </a:r>
            <a:r>
              <a:rPr lang="en-US" sz="1600" dirty="0" smtClean="0"/>
              <a:t>.   8.500.000,00</a:t>
            </a:r>
          </a:p>
          <a:p>
            <a:pPr marL="0" indent="0">
              <a:buNone/>
            </a:pPr>
            <a:endParaRPr lang="en-US" sz="1600" i="1" dirty="0" smtClean="0"/>
          </a:p>
          <a:p>
            <a:pPr marL="0" indent="0">
              <a:buNone/>
            </a:pPr>
            <a:r>
              <a:rPr lang="en-US" sz="1600" b="1" i="1" dirty="0" err="1" smtClean="0"/>
              <a:t>Jurnal</a:t>
            </a:r>
            <a:r>
              <a:rPr lang="en-US" sz="1600" b="1" i="1" dirty="0" smtClean="0"/>
              <a:t> </a:t>
            </a:r>
            <a:r>
              <a:rPr lang="en-US" sz="1600" b="1" i="1" dirty="0" err="1"/>
              <a:t>umum</a:t>
            </a:r>
            <a:r>
              <a:rPr lang="en-US" sz="1600" b="1" i="1" dirty="0"/>
              <a:t> </a:t>
            </a:r>
            <a:r>
              <a:rPr lang="en-US" sz="1600" b="1" i="1" dirty="0" err="1"/>
              <a:t>selama</a:t>
            </a:r>
            <a:r>
              <a:rPr lang="en-US" sz="1600" b="1" i="1" dirty="0"/>
              <a:t> </a:t>
            </a:r>
            <a:r>
              <a:rPr lang="en-US" sz="1600" b="1" i="1" dirty="0" err="1"/>
              <a:t>Desember</a:t>
            </a:r>
            <a:r>
              <a:rPr lang="en-US" sz="1600" b="1" i="1" dirty="0"/>
              <a:t> </a:t>
            </a:r>
            <a:endParaRPr lang="en-US" sz="1600" b="1" dirty="0"/>
          </a:p>
          <a:p>
            <a:pPr marL="0" indent="0">
              <a:buNone/>
              <a:tabLst>
                <a:tab pos="280988" algn="l"/>
              </a:tabLst>
            </a:pPr>
            <a:r>
              <a:rPr lang="en-US" sz="1600" dirty="0" err="1"/>
              <a:t>Pembelian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……………………………	</a:t>
            </a:r>
            <a:r>
              <a:rPr lang="en-US" sz="1600" dirty="0" err="1"/>
              <a:t>Rp</a:t>
            </a:r>
            <a:r>
              <a:rPr lang="en-US" sz="1600" dirty="0"/>
              <a:t>. 56.300.000,00	</a:t>
            </a:r>
          </a:p>
          <a:p>
            <a:pPr marL="0" indent="0">
              <a:buNone/>
              <a:tabLst>
                <a:tab pos="280988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Utang</a:t>
            </a:r>
            <a:r>
              <a:rPr lang="en-US" sz="1600" dirty="0"/>
              <a:t> </a:t>
            </a:r>
            <a:r>
              <a:rPr lang="en-US" sz="1600" dirty="0" err="1"/>
              <a:t>Dagang</a:t>
            </a:r>
            <a:r>
              <a:rPr lang="en-US" sz="1600" dirty="0"/>
              <a:t> ……………………………			</a:t>
            </a:r>
            <a:r>
              <a:rPr lang="en-US" sz="1600" dirty="0" err="1"/>
              <a:t>Rp</a:t>
            </a:r>
            <a:r>
              <a:rPr lang="en-US" sz="1600" dirty="0"/>
              <a:t>. 56.300.000,00</a:t>
            </a:r>
          </a:p>
          <a:p>
            <a:pPr marL="0" indent="0">
              <a:buNone/>
            </a:pPr>
            <a:r>
              <a:rPr lang="en-US" sz="1600" b="1" i="1" dirty="0" err="1"/>
              <a:t>Ayat</a:t>
            </a:r>
            <a:r>
              <a:rPr lang="en-US" sz="1600" b="1" i="1" dirty="0"/>
              <a:t> </a:t>
            </a:r>
            <a:r>
              <a:rPr lang="en-US" sz="1600" b="1" i="1" dirty="0" err="1"/>
              <a:t>jurnal</a:t>
            </a:r>
            <a:r>
              <a:rPr lang="en-US" sz="1600" b="1" i="1" dirty="0"/>
              <a:t>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tanggal</a:t>
            </a:r>
            <a:r>
              <a:rPr lang="en-US" sz="1600" b="1" i="1" dirty="0"/>
              <a:t> 31 </a:t>
            </a:r>
            <a:r>
              <a:rPr lang="en-US" sz="1600" b="1" i="1" dirty="0" err="1"/>
              <a:t>Desember</a:t>
            </a:r>
            <a:r>
              <a:rPr lang="en-US" sz="1600" b="1" i="1" dirty="0"/>
              <a:t>. </a:t>
            </a:r>
            <a:endParaRPr lang="en-US" sz="1600" b="1" dirty="0"/>
          </a:p>
          <a:p>
            <a:pPr marL="0" indent="0">
              <a:buNone/>
            </a:pPr>
            <a:r>
              <a:rPr lang="en-US" sz="1600" dirty="0" err="1"/>
              <a:t>Memindah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 smtClean="0"/>
              <a:t>akun</a:t>
            </a:r>
            <a:r>
              <a:rPr lang="en-US" sz="1600" dirty="0" smtClean="0"/>
              <a:t> 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 smtClean="0"/>
              <a:t>periode</a:t>
            </a:r>
            <a:r>
              <a:rPr lang="en-US" sz="1600" dirty="0" smtClean="0"/>
              <a:t> </a:t>
            </a:r>
            <a:r>
              <a:rPr lang="en-US" sz="1600" dirty="0" err="1" smtClean="0"/>
              <a:t>ke</a:t>
            </a:r>
            <a:r>
              <a:rPr lang="en-US" sz="1600" dirty="0" smtClean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.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…………………………….	</a:t>
            </a:r>
            <a:r>
              <a:rPr lang="en-US" sz="1600" dirty="0" err="1"/>
              <a:t>Rp</a:t>
            </a:r>
            <a:r>
              <a:rPr lang="en-US" sz="1600" dirty="0"/>
              <a:t>. 6.000.000,00	</a:t>
            </a:r>
          </a:p>
          <a:p>
            <a:pPr marL="0" indent="0">
              <a:buNone/>
              <a:tabLst>
                <a:tab pos="236538" algn="l"/>
                <a:tab pos="574675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(</a:t>
            </a:r>
            <a:r>
              <a:rPr lang="en-US" sz="1600" dirty="0" err="1"/>
              <a:t>awal</a:t>
            </a:r>
            <a:r>
              <a:rPr lang="en-US" sz="1600" dirty="0"/>
              <a:t>) ……………		</a:t>
            </a:r>
            <a:r>
              <a:rPr lang="en-US" sz="1600" dirty="0" err="1"/>
              <a:t>Rp</a:t>
            </a:r>
            <a:r>
              <a:rPr lang="en-US" sz="1600" dirty="0"/>
              <a:t>. 6.000.000,00</a:t>
            </a:r>
          </a:p>
          <a:p>
            <a:pPr marL="0" indent="0">
              <a:buNone/>
            </a:pPr>
            <a:r>
              <a:rPr lang="en-US" sz="1600" b="1" i="1" dirty="0" err="1"/>
              <a:t>Mencatat</a:t>
            </a:r>
            <a:r>
              <a:rPr lang="en-US" sz="1600" b="1" i="1" dirty="0"/>
              <a:t> </a:t>
            </a:r>
            <a:r>
              <a:rPr lang="en-US" sz="1600" b="1" i="1" dirty="0" err="1"/>
              <a:t>saldo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persediaan</a:t>
            </a:r>
            <a:r>
              <a:rPr lang="en-US" sz="1600" b="1" i="1" dirty="0"/>
              <a:t> </a:t>
            </a:r>
            <a:r>
              <a:rPr lang="en-US" sz="1600" b="1" i="1" dirty="0" err="1"/>
              <a:t>bahan</a:t>
            </a:r>
            <a:r>
              <a:rPr lang="en-US" sz="1600" b="1" i="1" dirty="0"/>
              <a:t> </a:t>
            </a:r>
            <a:r>
              <a:rPr lang="en-US" sz="1600" b="1" i="1" dirty="0" err="1"/>
              <a:t>baku</a:t>
            </a:r>
            <a:r>
              <a:rPr lang="en-US" sz="1600" b="1" i="1" dirty="0"/>
              <a:t> </a:t>
            </a:r>
            <a:r>
              <a:rPr lang="en-US" sz="1600" b="1" i="1" dirty="0" err="1"/>
              <a:t>akhir</a:t>
            </a:r>
            <a:r>
              <a:rPr lang="en-US" sz="1600" b="1" i="1" dirty="0"/>
              <a:t> </a:t>
            </a:r>
            <a:r>
              <a:rPr lang="en-US" sz="1600" b="1" i="1" dirty="0" err="1"/>
              <a:t>periode</a:t>
            </a:r>
            <a:r>
              <a:rPr lang="en-US" sz="1600" b="1" i="1" dirty="0"/>
              <a:t> </a:t>
            </a:r>
            <a:r>
              <a:rPr lang="en-US" sz="1600" b="1" i="1" dirty="0" err="1"/>
              <a:t>dengan</a:t>
            </a:r>
            <a:r>
              <a:rPr lang="en-US" sz="1600" b="1" i="1" dirty="0"/>
              <a:t> </a:t>
            </a:r>
            <a:r>
              <a:rPr lang="en-US" sz="1600" b="1" i="1" dirty="0" err="1"/>
              <a:t>membuka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ikhtisar</a:t>
            </a:r>
            <a:r>
              <a:rPr lang="en-US" sz="1600" b="1" i="1" dirty="0"/>
              <a:t> </a:t>
            </a:r>
            <a:r>
              <a:rPr lang="en-US" sz="1600" b="1" i="1" dirty="0" err="1"/>
              <a:t>biaya</a:t>
            </a:r>
            <a:r>
              <a:rPr lang="en-US" sz="1600" b="1" i="1" dirty="0"/>
              <a:t> </a:t>
            </a:r>
            <a:r>
              <a:rPr lang="en-US" sz="1600" b="1" i="1" dirty="0" err="1"/>
              <a:t>produksi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236538" algn="l"/>
                <a:tab pos="57467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(</a:t>
            </a:r>
            <a:r>
              <a:rPr lang="en-US" sz="1600" dirty="0" err="1"/>
              <a:t>akhir</a:t>
            </a:r>
            <a:r>
              <a:rPr lang="en-US" sz="1600" dirty="0"/>
              <a:t>) ……………………	</a:t>
            </a:r>
            <a:r>
              <a:rPr lang="en-US" sz="1600" dirty="0" err="1"/>
              <a:t>Rp</a:t>
            </a:r>
            <a:r>
              <a:rPr lang="en-US" sz="1600" dirty="0"/>
              <a:t>. 8.500.000,00	</a:t>
            </a:r>
          </a:p>
          <a:p>
            <a:pPr marL="0" indent="0">
              <a:buNone/>
              <a:tabLst>
                <a:tab pos="236538" algn="l"/>
                <a:tab pos="574675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…………………...		</a:t>
            </a:r>
            <a:r>
              <a:rPr lang="en-US" sz="1600" dirty="0" smtClean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8.500.000,00</a:t>
            </a:r>
          </a:p>
          <a:p>
            <a:pPr marL="0" indent="0">
              <a:buNone/>
            </a:pPr>
            <a:r>
              <a:rPr lang="en-US" sz="1600" b="1" i="1" dirty="0" err="1"/>
              <a:t>Ayat</a:t>
            </a:r>
            <a:r>
              <a:rPr lang="en-US" sz="1600" b="1" i="1" dirty="0"/>
              <a:t> </a:t>
            </a:r>
            <a:r>
              <a:rPr lang="en-US" sz="1600" b="1" i="1" dirty="0" err="1"/>
              <a:t>jurnal</a:t>
            </a:r>
            <a:r>
              <a:rPr lang="en-US" sz="1600" b="1" i="1" dirty="0"/>
              <a:t> </a:t>
            </a:r>
            <a:r>
              <a:rPr lang="en-US" sz="1600" b="1" i="1" dirty="0" err="1"/>
              <a:t>penutup</a:t>
            </a:r>
            <a:r>
              <a:rPr lang="en-US" sz="1600" b="1" i="1" dirty="0"/>
              <a:t> </a:t>
            </a:r>
            <a:r>
              <a:rPr lang="en-US" sz="1600" b="1" i="1" dirty="0" err="1"/>
              <a:t>tanggal</a:t>
            </a:r>
            <a:r>
              <a:rPr lang="en-US" sz="1600" b="1" i="1" dirty="0"/>
              <a:t> 31 </a:t>
            </a:r>
            <a:r>
              <a:rPr lang="en-US" sz="1600" b="1" i="1" dirty="0" err="1"/>
              <a:t>Desember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</a:pPr>
            <a:r>
              <a:rPr lang="en-US" sz="1600" dirty="0" err="1"/>
              <a:t>Menutup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pembelian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</a:t>
            </a:r>
            <a:r>
              <a:rPr lang="en-US" sz="1600" dirty="0" err="1" smtClean="0"/>
              <a:t>ke</a:t>
            </a:r>
            <a:r>
              <a:rPr lang="en-US" sz="1600" dirty="0" smtClean="0"/>
              <a:t> </a:t>
            </a:r>
            <a:r>
              <a:rPr lang="en-US" sz="1600" dirty="0" err="1" smtClean="0"/>
              <a:t>akun</a:t>
            </a:r>
            <a:r>
              <a:rPr lang="en-US" sz="1600" dirty="0" smtClean="0"/>
              <a:t> 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.</a:t>
            </a:r>
          </a:p>
          <a:p>
            <a:pPr marL="0" indent="0">
              <a:buNone/>
              <a:tabLst>
                <a:tab pos="236538" algn="l"/>
                <a:tab pos="57467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…………………………...	</a:t>
            </a:r>
            <a:r>
              <a:rPr lang="en-US" sz="1600" dirty="0" err="1"/>
              <a:t>Rp</a:t>
            </a:r>
            <a:r>
              <a:rPr lang="en-US" sz="1600" dirty="0"/>
              <a:t>. 56.300.000,00	</a:t>
            </a:r>
          </a:p>
          <a:p>
            <a:pPr marL="0" indent="0">
              <a:buNone/>
              <a:tabLst>
                <a:tab pos="236538" algn="l"/>
                <a:tab pos="574675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Pembelian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……………………		</a:t>
            </a:r>
            <a:r>
              <a:rPr lang="en-US" sz="1600" dirty="0" smtClean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56.300.000,00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7159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Pencatatan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Tenaga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500" dirty="0" err="1"/>
              <a:t>Berdasarkan</a:t>
            </a:r>
            <a:r>
              <a:rPr lang="en-US" sz="1500" dirty="0"/>
              <a:t> </a:t>
            </a:r>
            <a:r>
              <a:rPr lang="en-US" sz="1500" dirty="0" err="1"/>
              <a:t>fungsi</a:t>
            </a:r>
            <a:r>
              <a:rPr lang="en-US" sz="1500" dirty="0"/>
              <a:t> </a:t>
            </a:r>
            <a:r>
              <a:rPr lang="en-US" sz="1500" dirty="0" err="1"/>
              <a:t>pokok</a:t>
            </a:r>
            <a:r>
              <a:rPr lang="en-US" sz="1500" dirty="0"/>
              <a:t> </a:t>
            </a:r>
            <a:r>
              <a:rPr lang="en-US" sz="1500" dirty="0" err="1"/>
              <a:t>perusahaan</a:t>
            </a:r>
            <a:r>
              <a:rPr lang="en-US" sz="1500" dirty="0"/>
              <a:t> </a:t>
            </a:r>
            <a:r>
              <a:rPr lang="en-US" sz="1500" dirty="0" err="1"/>
              <a:t>manufaktur</a:t>
            </a:r>
            <a:r>
              <a:rPr lang="en-US" sz="1500" dirty="0"/>
              <a:t>,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dikelompokkan</a:t>
            </a:r>
            <a:r>
              <a:rPr lang="en-US" sz="1500" dirty="0"/>
              <a:t> </a:t>
            </a:r>
            <a:r>
              <a:rPr lang="en-US" sz="1500" dirty="0" err="1"/>
              <a:t>menjadi</a:t>
            </a:r>
            <a:r>
              <a:rPr lang="en-US" sz="1500" dirty="0"/>
              <a:t> </a:t>
            </a:r>
            <a:r>
              <a:rPr lang="en-US" sz="1500" dirty="0" err="1"/>
              <a:t>tiga</a:t>
            </a:r>
            <a:r>
              <a:rPr lang="en-US" sz="1500" dirty="0"/>
              <a:t> </a:t>
            </a:r>
            <a:r>
              <a:rPr lang="en-US" sz="1500" dirty="0" smtClean="0"/>
              <a:t>,</a:t>
            </a:r>
            <a:r>
              <a:rPr lang="en-US" sz="1500" dirty="0" err="1" smtClean="0"/>
              <a:t>yaitu</a:t>
            </a:r>
            <a:r>
              <a:rPr lang="en-US" sz="1500" dirty="0" smtClean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bagian</a:t>
            </a:r>
            <a:r>
              <a:rPr lang="en-US" sz="1500" dirty="0"/>
              <a:t> </a:t>
            </a:r>
            <a:r>
              <a:rPr lang="en-US" sz="1500" dirty="0" err="1"/>
              <a:t>produksi</a:t>
            </a:r>
            <a:r>
              <a:rPr lang="en-US" sz="1500" dirty="0"/>
              <a:t>,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bagian</a:t>
            </a:r>
            <a:r>
              <a:rPr lang="en-US" sz="1500" dirty="0"/>
              <a:t> </a:t>
            </a:r>
            <a:r>
              <a:rPr lang="en-US" sz="1500" dirty="0" err="1" smtClean="0"/>
              <a:t>toko</a:t>
            </a:r>
            <a:r>
              <a:rPr lang="en-US" sz="1500" dirty="0" smtClean="0"/>
              <a:t>/</a:t>
            </a:r>
            <a:r>
              <a:rPr lang="en-US" sz="1500" dirty="0" err="1" smtClean="0"/>
              <a:t>penjualan,dan</a:t>
            </a:r>
            <a:r>
              <a:rPr lang="en-US" sz="1500" dirty="0" smtClean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bagian</a:t>
            </a:r>
            <a:r>
              <a:rPr lang="en-US" sz="1500" dirty="0"/>
              <a:t> </a:t>
            </a:r>
            <a:r>
              <a:rPr lang="en-US" sz="1500" dirty="0" err="1"/>
              <a:t>kantor</a:t>
            </a:r>
            <a:r>
              <a:rPr lang="en-US" sz="1500" dirty="0"/>
              <a:t>.  </a:t>
            </a:r>
            <a:r>
              <a:rPr lang="en-US" sz="1500" dirty="0" err="1" smtClean="0"/>
              <a:t>Tenaga</a:t>
            </a:r>
            <a:r>
              <a:rPr lang="en-US" sz="1500" dirty="0" smtClean="0"/>
              <a:t> </a:t>
            </a:r>
            <a:r>
              <a:rPr lang="en-US" sz="1500" dirty="0" err="1"/>
              <a:t>bagian</a:t>
            </a:r>
            <a:r>
              <a:rPr lang="en-US" sz="1500" dirty="0"/>
              <a:t> </a:t>
            </a:r>
            <a:r>
              <a:rPr lang="en-US" sz="1500" dirty="0" err="1"/>
              <a:t>produksi</a:t>
            </a:r>
            <a:r>
              <a:rPr lang="en-US" sz="1500" dirty="0"/>
              <a:t> </a:t>
            </a:r>
            <a:r>
              <a:rPr lang="en-US" sz="1500" dirty="0" err="1"/>
              <a:t>dibagi</a:t>
            </a:r>
            <a:r>
              <a:rPr lang="en-US" sz="1500" dirty="0"/>
              <a:t> </a:t>
            </a:r>
            <a:r>
              <a:rPr lang="en-US" sz="1500" dirty="0" err="1"/>
              <a:t>lagi</a:t>
            </a:r>
            <a:r>
              <a:rPr lang="en-US" sz="1500" dirty="0"/>
              <a:t> </a:t>
            </a:r>
            <a:r>
              <a:rPr lang="en-US" sz="1500" dirty="0" err="1"/>
              <a:t>menjadi</a:t>
            </a:r>
            <a:r>
              <a:rPr lang="en-US" sz="1500" dirty="0"/>
              <a:t> </a:t>
            </a:r>
            <a:r>
              <a:rPr lang="en-US" sz="1500" dirty="0" err="1"/>
              <a:t>dua</a:t>
            </a:r>
            <a:r>
              <a:rPr lang="en-US" sz="1500" dirty="0"/>
              <a:t>, </a:t>
            </a:r>
            <a:r>
              <a:rPr lang="en-US" sz="1500" dirty="0" err="1"/>
              <a:t>yaitu</a:t>
            </a:r>
            <a:r>
              <a:rPr lang="en-US" sz="1500" dirty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langsung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langsung</a:t>
            </a:r>
            <a:r>
              <a:rPr lang="en-US" sz="1500" dirty="0"/>
              <a:t>. </a:t>
            </a:r>
            <a:r>
              <a:rPr lang="en-US" sz="1500" dirty="0" err="1"/>
              <a:t>Berikut</a:t>
            </a:r>
            <a:r>
              <a:rPr lang="en-US" sz="1500" dirty="0"/>
              <a:t> </a:t>
            </a:r>
            <a:r>
              <a:rPr lang="en-US" sz="1500" dirty="0" err="1"/>
              <a:t>pencatatan</a:t>
            </a:r>
            <a:r>
              <a:rPr lang="en-US" sz="1500" dirty="0"/>
              <a:t> </a:t>
            </a:r>
            <a:r>
              <a:rPr lang="en-US" sz="1500" dirty="0" err="1"/>
              <a:t>terhadap</a:t>
            </a:r>
            <a:r>
              <a:rPr lang="en-US" sz="1500" dirty="0"/>
              <a:t> </a:t>
            </a:r>
            <a:r>
              <a:rPr lang="en-US" sz="1500" dirty="0" err="1"/>
              <a:t>biaya</a:t>
            </a:r>
            <a:r>
              <a:rPr lang="en-US" sz="1500" dirty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pada</a:t>
            </a:r>
            <a:r>
              <a:rPr lang="en-US" sz="1500" dirty="0"/>
              <a:t> </a:t>
            </a:r>
            <a:r>
              <a:rPr lang="en-US" sz="1500" dirty="0" err="1"/>
              <a:t>perusahaan</a:t>
            </a:r>
            <a:r>
              <a:rPr lang="en-US" sz="1500" dirty="0"/>
              <a:t> </a:t>
            </a:r>
            <a:r>
              <a:rPr lang="en-US" sz="1500" dirty="0" err="1"/>
              <a:t>manufaktur</a:t>
            </a:r>
            <a:r>
              <a:rPr lang="en-US" sz="1500" dirty="0"/>
              <a:t>.</a:t>
            </a:r>
          </a:p>
          <a:p>
            <a:pPr marL="0" indent="0">
              <a:buNone/>
            </a:pPr>
            <a:endParaRPr lang="en-US" sz="800" i="1" dirty="0" smtClean="0"/>
          </a:p>
          <a:p>
            <a:pPr marL="0" indent="0">
              <a:buNone/>
            </a:pPr>
            <a:r>
              <a:rPr lang="en-US" sz="1500" b="1" i="1" dirty="0" err="1" smtClean="0"/>
              <a:t>Mencatat</a:t>
            </a:r>
            <a:r>
              <a:rPr lang="en-US" sz="1500" b="1" i="1" dirty="0" smtClean="0"/>
              <a:t> </a:t>
            </a:r>
            <a:r>
              <a:rPr lang="en-US" sz="1500" b="1" i="1" dirty="0" err="1"/>
              <a:t>terjadinya</a:t>
            </a:r>
            <a:r>
              <a:rPr lang="en-US" sz="1500" b="1" i="1" dirty="0"/>
              <a:t> </a:t>
            </a:r>
            <a:r>
              <a:rPr lang="en-US" sz="1500" b="1" i="1" dirty="0" err="1"/>
              <a:t>gaji</a:t>
            </a:r>
            <a:r>
              <a:rPr lang="en-US" sz="1500" b="1" i="1" dirty="0"/>
              <a:t> </a:t>
            </a:r>
            <a:r>
              <a:rPr lang="en-US" sz="1500" b="1" i="1" dirty="0" err="1"/>
              <a:t>dan</a:t>
            </a:r>
            <a:r>
              <a:rPr lang="en-US" sz="1500" b="1" i="1" dirty="0"/>
              <a:t> </a:t>
            </a:r>
            <a:r>
              <a:rPr lang="en-US" sz="1500" b="1" i="1" dirty="0" err="1"/>
              <a:t>upah</a:t>
            </a:r>
            <a:r>
              <a:rPr lang="en-US" sz="1500" b="1" i="1" dirty="0"/>
              <a:t>.</a:t>
            </a:r>
            <a:endParaRPr lang="en-US" sz="1500" b="1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Gaji</a:t>
            </a:r>
            <a:r>
              <a:rPr lang="en-US" sz="1500" dirty="0" smtClean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upah</a:t>
            </a:r>
            <a:r>
              <a:rPr lang="en-US" sz="1500" dirty="0"/>
              <a:t> ……………………………………..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/>
              <a:t>	</a:t>
            </a:r>
            <a:r>
              <a:rPr lang="en-US" sz="1500" dirty="0" smtClean="0"/>
              <a:t>	</a:t>
            </a:r>
            <a:r>
              <a:rPr lang="en-US" sz="1500" dirty="0" err="1" smtClean="0"/>
              <a:t>Utang</a:t>
            </a:r>
            <a:r>
              <a:rPr lang="en-US" sz="1500" dirty="0" smtClean="0"/>
              <a:t> </a:t>
            </a:r>
            <a:r>
              <a:rPr lang="en-US" sz="1500" dirty="0" err="1"/>
              <a:t>pajak</a:t>
            </a:r>
            <a:r>
              <a:rPr lang="en-US" sz="1500" dirty="0"/>
              <a:t> </a:t>
            </a:r>
            <a:r>
              <a:rPr lang="en-US" sz="1500" dirty="0" smtClean="0"/>
              <a:t>………………………………</a:t>
            </a:r>
            <a:r>
              <a:rPr lang="en-US" sz="1500" dirty="0"/>
              <a:t>		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endParaRPr lang="en-US" sz="1500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/>
              <a:t>	</a:t>
            </a:r>
            <a:r>
              <a:rPr lang="en-US" sz="1500" dirty="0" smtClean="0"/>
              <a:t>	</a:t>
            </a:r>
            <a:r>
              <a:rPr lang="en-US" sz="1500" dirty="0" err="1" smtClean="0"/>
              <a:t>Utang</a:t>
            </a:r>
            <a:r>
              <a:rPr lang="en-US" sz="1500" dirty="0" smtClean="0"/>
              <a:t> </a:t>
            </a:r>
            <a:r>
              <a:rPr lang="en-US" sz="1500" dirty="0" err="1"/>
              <a:t>gaji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 smtClean="0"/>
              <a:t>upah</a:t>
            </a:r>
            <a:r>
              <a:rPr lang="en-US" sz="1500" dirty="0" smtClean="0"/>
              <a:t> </a:t>
            </a:r>
            <a:r>
              <a:rPr lang="en-US" sz="1500" dirty="0"/>
              <a:t>……………………..	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endParaRPr lang="en-US" sz="1500" dirty="0"/>
          </a:p>
          <a:p>
            <a:pPr marL="0" indent="0">
              <a:buNone/>
            </a:pPr>
            <a:r>
              <a:rPr lang="en-US" sz="1500" b="1" i="1" dirty="0" err="1"/>
              <a:t>Mencatat</a:t>
            </a:r>
            <a:r>
              <a:rPr lang="en-US" sz="1500" b="1" i="1" dirty="0"/>
              <a:t> </a:t>
            </a:r>
            <a:r>
              <a:rPr lang="en-US" sz="1500" b="1" i="1" dirty="0" err="1"/>
              <a:t>pembayaran</a:t>
            </a:r>
            <a:r>
              <a:rPr lang="en-US" sz="1500" b="1" i="1" dirty="0"/>
              <a:t> </a:t>
            </a:r>
            <a:r>
              <a:rPr lang="en-US" sz="1500" b="1" i="1" dirty="0" err="1"/>
              <a:t>utang</a:t>
            </a:r>
            <a:r>
              <a:rPr lang="en-US" sz="1500" b="1" i="1" dirty="0"/>
              <a:t> </a:t>
            </a:r>
            <a:r>
              <a:rPr lang="en-US" sz="1500" b="1" i="1" dirty="0" err="1"/>
              <a:t>gaji</a:t>
            </a:r>
            <a:r>
              <a:rPr lang="en-US" sz="1500" b="1" i="1" dirty="0"/>
              <a:t> </a:t>
            </a:r>
            <a:r>
              <a:rPr lang="en-US" sz="1500" b="1" i="1" dirty="0" err="1"/>
              <a:t>dan</a:t>
            </a:r>
            <a:r>
              <a:rPr lang="en-US" sz="1500" b="1" i="1" dirty="0"/>
              <a:t> </a:t>
            </a:r>
            <a:r>
              <a:rPr lang="en-US" sz="1500" b="1" i="1" dirty="0" err="1"/>
              <a:t>upah</a:t>
            </a:r>
            <a:r>
              <a:rPr lang="en-US" sz="1500" b="1" i="1" dirty="0"/>
              <a:t> </a:t>
            </a:r>
            <a:r>
              <a:rPr lang="en-US" sz="1500" b="1" i="1" dirty="0" err="1"/>
              <a:t>kepada</a:t>
            </a:r>
            <a:r>
              <a:rPr lang="en-US" sz="1500" b="1" i="1" dirty="0"/>
              <a:t> </a:t>
            </a:r>
            <a:r>
              <a:rPr lang="en-US" sz="1500" b="1" i="1" dirty="0" err="1"/>
              <a:t>karyawan</a:t>
            </a:r>
            <a:r>
              <a:rPr lang="en-US" sz="1500" b="1" i="1" dirty="0"/>
              <a:t> :</a:t>
            </a:r>
            <a:endParaRPr lang="en-US" sz="1500" b="1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Utang</a:t>
            </a:r>
            <a:r>
              <a:rPr lang="en-US" sz="1500" dirty="0" smtClean="0"/>
              <a:t> </a:t>
            </a:r>
            <a:r>
              <a:rPr lang="en-US" sz="1500" dirty="0" err="1"/>
              <a:t>gaji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upah</a:t>
            </a:r>
            <a:r>
              <a:rPr lang="en-US" sz="1500" dirty="0"/>
              <a:t> ………………………………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  <a:endParaRPr lang="en-US" sz="1500" dirty="0" smtClean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/>
              <a:t>	</a:t>
            </a:r>
            <a:r>
              <a:rPr lang="en-US" sz="1500" dirty="0" smtClean="0"/>
              <a:t>	</a:t>
            </a:r>
            <a:r>
              <a:rPr lang="en-US" sz="1500" dirty="0" err="1" smtClean="0"/>
              <a:t>Kas</a:t>
            </a:r>
            <a:r>
              <a:rPr lang="en-US" sz="1500" dirty="0" smtClean="0"/>
              <a:t> </a:t>
            </a:r>
            <a:r>
              <a:rPr lang="en-US" sz="1500" dirty="0"/>
              <a:t>………………………………………..		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endParaRPr lang="en-US" sz="1500" dirty="0"/>
          </a:p>
          <a:p>
            <a:pPr marL="0" indent="0">
              <a:buNone/>
            </a:pPr>
            <a:r>
              <a:rPr lang="en-US" sz="1500" b="1" i="1" dirty="0" err="1"/>
              <a:t>Mencatat</a:t>
            </a:r>
            <a:r>
              <a:rPr lang="en-US" sz="1500" b="1" i="1" dirty="0"/>
              <a:t> </a:t>
            </a:r>
            <a:r>
              <a:rPr lang="en-US" sz="1500" b="1" i="1" dirty="0" err="1"/>
              <a:t>pembayaran</a:t>
            </a:r>
            <a:r>
              <a:rPr lang="en-US" sz="1500" b="1" i="1" dirty="0"/>
              <a:t> </a:t>
            </a:r>
            <a:r>
              <a:rPr lang="en-US" sz="1500" b="1" i="1" dirty="0" err="1"/>
              <a:t>PPh</a:t>
            </a:r>
            <a:r>
              <a:rPr lang="en-US" sz="1500" b="1" i="1" dirty="0"/>
              <a:t> </a:t>
            </a:r>
            <a:r>
              <a:rPr lang="en-US" sz="1500" b="1" i="1" dirty="0" err="1"/>
              <a:t>karyawan</a:t>
            </a:r>
            <a:r>
              <a:rPr lang="en-US" sz="1500" b="1" i="1" dirty="0"/>
              <a:t> </a:t>
            </a:r>
            <a:r>
              <a:rPr lang="en-US" sz="1500" b="1" i="1" dirty="0" err="1"/>
              <a:t>ke</a:t>
            </a:r>
            <a:r>
              <a:rPr lang="en-US" sz="1500" b="1" i="1" dirty="0"/>
              <a:t> </a:t>
            </a:r>
            <a:r>
              <a:rPr lang="en-US" sz="1500" b="1" i="1" dirty="0" err="1"/>
              <a:t>kas</a:t>
            </a:r>
            <a:r>
              <a:rPr lang="en-US" sz="1500" b="1" i="1" dirty="0"/>
              <a:t> Negara:</a:t>
            </a:r>
            <a:endParaRPr lang="en-US" sz="1500" b="1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Utang</a:t>
            </a:r>
            <a:r>
              <a:rPr lang="en-US" sz="1500" dirty="0" smtClean="0"/>
              <a:t> </a:t>
            </a:r>
            <a:r>
              <a:rPr lang="en-US" sz="1500" dirty="0" err="1"/>
              <a:t>pajak</a:t>
            </a:r>
            <a:r>
              <a:rPr lang="en-US" sz="1500" dirty="0"/>
              <a:t>……………………………………….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/>
              <a:t>	</a:t>
            </a:r>
            <a:r>
              <a:rPr lang="en-US" sz="1500" dirty="0" err="1"/>
              <a:t>Kas</a:t>
            </a:r>
            <a:r>
              <a:rPr lang="en-US" sz="1500" dirty="0"/>
              <a:t> ……………………………………….		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endParaRPr lang="en-US" sz="1500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b="1" i="1" dirty="0" err="1"/>
              <a:t>Mencatat</a:t>
            </a:r>
            <a:r>
              <a:rPr lang="en-US" sz="1500" b="1" i="1" dirty="0"/>
              <a:t> </a:t>
            </a:r>
            <a:r>
              <a:rPr lang="en-US" sz="1500" b="1" i="1" dirty="0" err="1"/>
              <a:t>alokasi</a:t>
            </a:r>
            <a:r>
              <a:rPr lang="en-US" sz="1500" b="1" i="1" dirty="0"/>
              <a:t> </a:t>
            </a:r>
            <a:r>
              <a:rPr lang="en-US" sz="1500" b="1" i="1" dirty="0" err="1"/>
              <a:t>gaji</a:t>
            </a:r>
            <a:r>
              <a:rPr lang="en-US" sz="1500" b="1" i="1" dirty="0"/>
              <a:t> </a:t>
            </a:r>
            <a:r>
              <a:rPr lang="en-US" sz="1500" b="1" i="1" dirty="0" err="1"/>
              <a:t>dan</a:t>
            </a:r>
            <a:r>
              <a:rPr lang="en-US" sz="1500" b="1" i="1" dirty="0"/>
              <a:t> </a:t>
            </a:r>
            <a:r>
              <a:rPr lang="en-US" sz="1500" b="1" i="1" dirty="0" err="1"/>
              <a:t>upah</a:t>
            </a:r>
            <a:r>
              <a:rPr lang="en-US" sz="1500" b="1" i="1" dirty="0"/>
              <a:t>:</a:t>
            </a:r>
            <a:endParaRPr lang="en-US" sz="1500" b="1" dirty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Biaya</a:t>
            </a:r>
            <a:r>
              <a:rPr lang="en-US" sz="1500" dirty="0" smtClean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langsung</a:t>
            </a:r>
            <a:r>
              <a:rPr lang="en-US" sz="1500" dirty="0"/>
              <a:t> …………………….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Biaya</a:t>
            </a:r>
            <a:r>
              <a:rPr lang="en-US" sz="1500" dirty="0" smtClean="0"/>
              <a:t> </a:t>
            </a:r>
            <a:r>
              <a:rPr lang="en-US" sz="1500" dirty="0" err="1"/>
              <a:t>tenaga</a:t>
            </a:r>
            <a:r>
              <a:rPr lang="en-US" sz="1500" dirty="0"/>
              <a:t> </a:t>
            </a:r>
            <a:r>
              <a:rPr lang="en-US" sz="1500" dirty="0" err="1"/>
              <a:t>kerja</a:t>
            </a:r>
            <a:r>
              <a:rPr lang="en-US" sz="1500" dirty="0"/>
              <a:t> </a:t>
            </a:r>
            <a:r>
              <a:rPr lang="en-US" sz="1500" dirty="0" err="1"/>
              <a:t>tak</a:t>
            </a:r>
            <a:r>
              <a:rPr lang="en-US" sz="1500" dirty="0"/>
              <a:t> </a:t>
            </a:r>
            <a:r>
              <a:rPr lang="en-US" sz="1500" dirty="0" err="1"/>
              <a:t>langsung</a:t>
            </a:r>
            <a:r>
              <a:rPr lang="en-US" sz="1500" dirty="0"/>
              <a:t> </a:t>
            </a:r>
            <a:r>
              <a:rPr lang="en-US" sz="1500" dirty="0" smtClean="0"/>
              <a:t>……………...</a:t>
            </a:r>
            <a:r>
              <a:rPr lang="en-US" sz="1500" dirty="0"/>
              <a:t>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Beban</a:t>
            </a:r>
            <a:r>
              <a:rPr lang="en-US" sz="1500" dirty="0" smtClean="0"/>
              <a:t> </a:t>
            </a:r>
            <a:r>
              <a:rPr lang="en-US" sz="1500" dirty="0" err="1"/>
              <a:t>pemasaran</a:t>
            </a:r>
            <a:r>
              <a:rPr lang="en-US" sz="1500" dirty="0"/>
              <a:t> ………………………………..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		</a:t>
            </a:r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 err="1" smtClean="0"/>
              <a:t>Beban</a:t>
            </a:r>
            <a:r>
              <a:rPr lang="en-US" sz="1500" dirty="0" smtClean="0"/>
              <a:t> </a:t>
            </a:r>
            <a:r>
              <a:rPr lang="en-US" sz="1500" dirty="0" err="1"/>
              <a:t>adm.dan</a:t>
            </a:r>
            <a:r>
              <a:rPr lang="en-US" sz="1500" dirty="0"/>
              <a:t> </a:t>
            </a:r>
            <a:r>
              <a:rPr lang="en-US" sz="1500" dirty="0" err="1"/>
              <a:t>umum</a:t>
            </a:r>
            <a:r>
              <a:rPr lang="en-US" sz="1500" dirty="0"/>
              <a:t> ………………………….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r>
              <a:rPr lang="en-US" sz="1500" dirty="0"/>
              <a:t> 		</a:t>
            </a:r>
            <a:endParaRPr lang="en-US" sz="1500" dirty="0" smtClean="0"/>
          </a:p>
          <a:p>
            <a:pPr marL="0" indent="0">
              <a:buNone/>
              <a:tabLst>
                <a:tab pos="339725" algn="l"/>
                <a:tab pos="1031875" algn="l"/>
              </a:tabLst>
            </a:pPr>
            <a:r>
              <a:rPr lang="en-US" sz="1500" dirty="0" smtClean="0"/>
              <a:t>	</a:t>
            </a:r>
            <a:r>
              <a:rPr lang="en-US" sz="1500" dirty="0"/>
              <a:t>	</a:t>
            </a:r>
            <a:r>
              <a:rPr lang="en-US" sz="1500" dirty="0" err="1"/>
              <a:t>Gaji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upah</a:t>
            </a:r>
            <a:r>
              <a:rPr lang="en-US" sz="1500" dirty="0"/>
              <a:t> ……………………………			</a:t>
            </a:r>
            <a:r>
              <a:rPr lang="en-US" sz="1500" dirty="0" err="1"/>
              <a:t>Rp</a:t>
            </a:r>
            <a:r>
              <a:rPr lang="en-US" sz="1500" dirty="0"/>
              <a:t>. </a:t>
            </a:r>
            <a:r>
              <a:rPr lang="en-US" sz="1500" dirty="0" err="1"/>
              <a:t>xxxxx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506198"/>
              </p:ext>
            </p:extLst>
          </p:nvPr>
        </p:nvGraphicFramePr>
        <p:xfrm>
          <a:off x="342900" y="1066800"/>
          <a:ext cx="8534400" cy="190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9400"/>
                <a:gridCol w="1752600"/>
                <a:gridCol w="1600200"/>
                <a:gridCol w="2362200"/>
              </a:tblGrid>
              <a:tr h="291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Jenis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Gaji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Upah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Gaji dan Upah Kotor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PPh Pasal 21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Gaji dan Upah Bersih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2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Upah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Langsung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Upah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Langsung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Gaji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Penjualan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Gaji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anministrasi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umum</a:t>
                      </a:r>
                      <a:endParaRPr lang="en-US" sz="14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10.000.000,00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5.000.000,00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9.000.000,00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10.000.000,00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500.000,00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250.000,00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450.000,00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500.000,00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9.500.000,00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4.750.000,00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8.550.000,00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9.500.000,00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34.000.000,00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1.700.000,00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32.300.000,00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15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Autofit/>
          </a:bodyPr>
          <a:lstStyle/>
          <a:p>
            <a:r>
              <a:rPr lang="en-US" sz="1600" b="1" dirty="0"/>
              <a:t>PT SEJAHTERA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Rekapitulasi</a:t>
            </a:r>
            <a:r>
              <a:rPr lang="en-US" sz="1600" dirty="0"/>
              <a:t> </a:t>
            </a:r>
            <a:r>
              <a:rPr lang="en-US" sz="1600" dirty="0" err="1"/>
              <a:t>Daftar</a:t>
            </a:r>
            <a:r>
              <a:rPr lang="en-US" sz="1600" dirty="0"/>
              <a:t> </a:t>
            </a:r>
            <a:r>
              <a:rPr lang="en-US" sz="1600" dirty="0" err="1"/>
              <a:t>Gaji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Upah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Bulan</a:t>
            </a:r>
            <a:r>
              <a:rPr lang="en-US" sz="1600" dirty="0"/>
              <a:t> </a:t>
            </a:r>
            <a:r>
              <a:rPr lang="en-US" sz="1600" dirty="0" err="1"/>
              <a:t>Desember</a:t>
            </a:r>
            <a:r>
              <a:rPr lang="en-US" sz="1600" dirty="0"/>
              <a:t> </a:t>
            </a:r>
            <a:r>
              <a:rPr lang="en-US" sz="1600" dirty="0" smtClean="0"/>
              <a:t>2015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3200400"/>
            <a:ext cx="8610600" cy="3352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i="1" dirty="0" err="1" smtClean="0"/>
              <a:t>Jurnal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umum</a:t>
            </a:r>
            <a:r>
              <a:rPr lang="en-US" sz="1600" b="1" i="1" dirty="0" smtClean="0"/>
              <a:t> yang </a:t>
            </a:r>
            <a:r>
              <a:rPr lang="en-US" sz="1600" b="1" i="1" dirty="0" err="1" smtClean="0"/>
              <a:t>diperlukan</a:t>
            </a:r>
            <a:r>
              <a:rPr lang="en-US" sz="1600" b="1" i="1" dirty="0" smtClean="0"/>
              <a:t>:</a:t>
            </a:r>
            <a:endParaRPr lang="en-US" sz="1600" b="1" dirty="0" smtClean="0"/>
          </a:p>
          <a:p>
            <a:pPr>
              <a:tabLst>
                <a:tab pos="398463" algn="l"/>
                <a:tab pos="855663" algn="l"/>
              </a:tabLst>
            </a:pPr>
            <a:r>
              <a:rPr lang="en-US" sz="1600" b="1" dirty="0" err="1" smtClean="0"/>
              <a:t>Mencatat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terjadinya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gaji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upah</a:t>
            </a:r>
            <a:endParaRPr lang="en-US" sz="1600" b="1" dirty="0" smtClean="0"/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Gaji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upah</a:t>
            </a:r>
            <a:r>
              <a:rPr lang="en-US" sz="1600" dirty="0" smtClean="0"/>
              <a:t> 	</a:t>
            </a:r>
            <a:r>
              <a:rPr lang="en-US" sz="1600" dirty="0" err="1" smtClean="0"/>
              <a:t>Rp</a:t>
            </a:r>
            <a:r>
              <a:rPr lang="en-US" sz="1600" dirty="0" smtClean="0"/>
              <a:t>. 34.000.000,00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 smtClean="0"/>
              <a:t>		</a:t>
            </a:r>
            <a:r>
              <a:rPr lang="en-US" sz="1600" dirty="0" err="1" smtClean="0"/>
              <a:t>Utang</a:t>
            </a:r>
            <a:r>
              <a:rPr lang="en-US" sz="1600" dirty="0" smtClean="0"/>
              <a:t>  </a:t>
            </a:r>
            <a:r>
              <a:rPr lang="en-US" sz="1600" dirty="0" err="1" smtClean="0"/>
              <a:t>PPh</a:t>
            </a:r>
            <a:r>
              <a:rPr lang="en-US" sz="1600" dirty="0" smtClean="0"/>
              <a:t>	 	</a:t>
            </a:r>
            <a:r>
              <a:rPr lang="en-US" sz="1600" dirty="0" err="1" smtClean="0"/>
              <a:t>Rp</a:t>
            </a:r>
            <a:r>
              <a:rPr lang="en-US" sz="1600" dirty="0" smtClean="0"/>
              <a:t>.   1.700.000,00</a:t>
            </a:r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 smtClean="0"/>
              <a:t>		</a:t>
            </a:r>
            <a:r>
              <a:rPr lang="en-US" sz="1600" dirty="0" err="1" smtClean="0"/>
              <a:t>Utang</a:t>
            </a:r>
            <a:r>
              <a:rPr lang="en-US" sz="1600" dirty="0" smtClean="0"/>
              <a:t> </a:t>
            </a:r>
            <a:r>
              <a:rPr lang="en-US" sz="1600" dirty="0" err="1" smtClean="0"/>
              <a:t>gaji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upah</a:t>
            </a:r>
            <a:r>
              <a:rPr lang="en-US" sz="1600" dirty="0" smtClean="0"/>
              <a:t>		</a:t>
            </a:r>
            <a:r>
              <a:rPr lang="en-US" sz="1600" dirty="0" err="1" smtClean="0"/>
              <a:t>Rp</a:t>
            </a:r>
            <a:r>
              <a:rPr lang="en-US" sz="1600" dirty="0" smtClean="0"/>
              <a:t>. 32.300.000,00</a:t>
            </a:r>
          </a:p>
          <a:p>
            <a:pPr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b="1" i="1" dirty="0" err="1" smtClean="0"/>
              <a:t>Mencatat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pembayaran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utang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gaji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dan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upah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kepada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karyawan</a:t>
            </a:r>
            <a:r>
              <a:rPr lang="en-US" sz="1600" b="1" i="1" dirty="0" smtClean="0"/>
              <a:t>:</a:t>
            </a:r>
            <a:endParaRPr lang="en-US" sz="1600" b="1" dirty="0" smtClean="0"/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Utang</a:t>
            </a:r>
            <a:r>
              <a:rPr lang="en-US" sz="1600" dirty="0" smtClean="0"/>
              <a:t> </a:t>
            </a:r>
            <a:r>
              <a:rPr lang="en-US" sz="1600" dirty="0" err="1" smtClean="0"/>
              <a:t>gaji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upah</a:t>
            </a:r>
            <a:r>
              <a:rPr lang="en-US" sz="1600" dirty="0" smtClean="0"/>
              <a:t> 	</a:t>
            </a:r>
            <a:r>
              <a:rPr lang="en-US" sz="1600" dirty="0" err="1" smtClean="0"/>
              <a:t>Rp</a:t>
            </a:r>
            <a:r>
              <a:rPr lang="en-US" sz="1600" dirty="0" smtClean="0"/>
              <a:t>. 32.300.000,00					</a:t>
            </a:r>
            <a:r>
              <a:rPr lang="en-US" sz="1600" dirty="0" err="1" smtClean="0"/>
              <a:t>Kas</a:t>
            </a:r>
            <a:r>
              <a:rPr lang="en-US" sz="1600" dirty="0" smtClean="0"/>
              <a:t> 		</a:t>
            </a:r>
            <a:r>
              <a:rPr lang="en-US" sz="1600" dirty="0" err="1" smtClean="0"/>
              <a:t>Rp</a:t>
            </a:r>
            <a:r>
              <a:rPr lang="en-US" sz="1600" dirty="0" smtClean="0"/>
              <a:t>. 32.3000.000,00</a:t>
            </a:r>
          </a:p>
          <a:p>
            <a:pPr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b="1" i="1" dirty="0" err="1" smtClean="0"/>
              <a:t>Mencatat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pembayaran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PPh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karyawan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ke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kas</a:t>
            </a:r>
            <a:r>
              <a:rPr lang="en-US" sz="1600" b="1" i="1" dirty="0" smtClean="0"/>
              <a:t> Negara:</a:t>
            </a:r>
            <a:endParaRPr lang="en-US" sz="1600" b="1" dirty="0" smtClean="0"/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Utang</a:t>
            </a:r>
            <a:r>
              <a:rPr lang="en-US" sz="1600" dirty="0" smtClean="0"/>
              <a:t> </a:t>
            </a:r>
            <a:r>
              <a:rPr lang="en-US" sz="1600" dirty="0" err="1" smtClean="0"/>
              <a:t>Pajak</a:t>
            </a:r>
            <a:r>
              <a:rPr lang="en-US" sz="1600" dirty="0" smtClean="0"/>
              <a:t>	</a:t>
            </a:r>
            <a:r>
              <a:rPr lang="en-US" sz="1600" dirty="0" err="1" smtClean="0"/>
              <a:t>Rp</a:t>
            </a:r>
            <a:r>
              <a:rPr lang="en-US" sz="1600" dirty="0" smtClean="0"/>
              <a:t>. 1.700.000,00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Kas</a:t>
            </a:r>
            <a:r>
              <a:rPr lang="en-US" sz="1600" dirty="0" smtClean="0"/>
              <a:t> 		</a:t>
            </a:r>
            <a:r>
              <a:rPr lang="en-US" sz="1600" dirty="0" err="1" smtClean="0"/>
              <a:t>Rp</a:t>
            </a:r>
            <a:r>
              <a:rPr lang="en-US" sz="1600" dirty="0" smtClean="0"/>
              <a:t>.   1.700.000,00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0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98463" algn="l"/>
                <a:tab pos="855663" algn="l"/>
                <a:tab pos="4911725" algn="l"/>
                <a:tab pos="6577013" algn="l"/>
              </a:tabLst>
            </a:pPr>
            <a:r>
              <a:rPr lang="en-US" sz="1600" b="1" i="1" dirty="0" err="1"/>
              <a:t>Mencatat</a:t>
            </a:r>
            <a:r>
              <a:rPr lang="en-US" sz="1600" b="1" i="1" dirty="0"/>
              <a:t> </a:t>
            </a:r>
            <a:r>
              <a:rPr lang="en-US" sz="1600" b="1" i="1" dirty="0" err="1"/>
              <a:t>alokasi</a:t>
            </a:r>
            <a:r>
              <a:rPr lang="en-US" sz="1600" b="1" i="1" dirty="0"/>
              <a:t> </a:t>
            </a:r>
            <a:r>
              <a:rPr lang="en-US" sz="1600" b="1" i="1" dirty="0" err="1"/>
              <a:t>gaji</a:t>
            </a:r>
            <a:r>
              <a:rPr lang="en-US" sz="1600" b="1" i="1" dirty="0"/>
              <a:t> </a:t>
            </a:r>
            <a:r>
              <a:rPr lang="en-US" sz="1600" b="1" i="1" dirty="0" err="1"/>
              <a:t>dan</a:t>
            </a:r>
            <a:r>
              <a:rPr lang="en-US" sz="1600" b="1" i="1" dirty="0"/>
              <a:t> </a:t>
            </a:r>
            <a:r>
              <a:rPr lang="en-US" sz="1600" b="1" i="1" dirty="0" err="1"/>
              <a:t>upah</a:t>
            </a:r>
            <a:r>
              <a:rPr lang="en-US" sz="1600" b="1" i="1" dirty="0"/>
              <a:t>:</a:t>
            </a:r>
            <a:endParaRPr lang="en-US" sz="1600" b="1" dirty="0"/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	</a:t>
            </a:r>
            <a:r>
              <a:rPr lang="en-US" sz="1600" dirty="0" err="1"/>
              <a:t>Rp</a:t>
            </a:r>
            <a:r>
              <a:rPr lang="en-US" sz="1600" dirty="0"/>
              <a:t>. 10.000.000,00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tak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	</a:t>
            </a:r>
            <a:r>
              <a:rPr lang="en-US" sz="1600" dirty="0" err="1"/>
              <a:t>Rp</a:t>
            </a:r>
            <a:r>
              <a:rPr lang="en-US" sz="1600" dirty="0"/>
              <a:t>.   5.000.000,00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 	</a:t>
            </a:r>
            <a:r>
              <a:rPr lang="en-US" sz="1600" dirty="0" err="1"/>
              <a:t>Rp</a:t>
            </a:r>
            <a:r>
              <a:rPr lang="en-US" sz="1600" dirty="0"/>
              <a:t>.   9.000.000,00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adm.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	</a:t>
            </a:r>
            <a:r>
              <a:rPr lang="en-US" sz="1600" dirty="0" err="1"/>
              <a:t>Rp</a:t>
            </a:r>
            <a:r>
              <a:rPr lang="en-US" sz="1600" dirty="0"/>
              <a:t>. 10.000.000,00	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Gaji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upah</a:t>
            </a:r>
            <a:r>
              <a:rPr lang="en-US" sz="1600" dirty="0"/>
              <a:t> 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smtClean="0"/>
              <a:t>34.000.000,00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endParaRPr lang="en-US" sz="1600" dirty="0"/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b="1" i="1" dirty="0" err="1"/>
              <a:t>Ayat</a:t>
            </a:r>
            <a:r>
              <a:rPr lang="en-US" sz="1600" b="1" i="1" dirty="0"/>
              <a:t> </a:t>
            </a:r>
            <a:r>
              <a:rPr lang="en-US" sz="1600" b="1" i="1" dirty="0" err="1"/>
              <a:t>jurnal</a:t>
            </a:r>
            <a:r>
              <a:rPr lang="en-US" sz="1600" b="1" i="1" dirty="0"/>
              <a:t> </a:t>
            </a:r>
            <a:r>
              <a:rPr lang="en-US" sz="1600" b="1" i="1" dirty="0" err="1"/>
              <a:t>penutup</a:t>
            </a:r>
            <a:r>
              <a:rPr lang="en-US" sz="1600" b="1" i="1" dirty="0"/>
              <a:t> </a:t>
            </a:r>
            <a:r>
              <a:rPr lang="en-US" sz="1600" b="1" i="1" dirty="0" err="1"/>
              <a:t>tanggal</a:t>
            </a:r>
            <a:r>
              <a:rPr lang="en-US" sz="1600" b="1" i="1" dirty="0"/>
              <a:t> 31 </a:t>
            </a:r>
            <a:r>
              <a:rPr lang="en-US" sz="1600" b="1" i="1" dirty="0" err="1"/>
              <a:t>Desember</a:t>
            </a:r>
            <a:endParaRPr lang="en-US" sz="1600" b="1" dirty="0"/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 err="1"/>
              <a:t>Penutup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.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Ikhtisar</a:t>
            </a:r>
            <a:r>
              <a:rPr lang="en-US" sz="1600" dirty="0" smtClean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	</a:t>
            </a:r>
            <a:r>
              <a:rPr lang="en-US" sz="1600" dirty="0" err="1" smtClean="0"/>
              <a:t>Rp</a:t>
            </a:r>
            <a:r>
              <a:rPr lang="en-US" sz="1600" dirty="0"/>
              <a:t>. 15.000.000,00	</a:t>
            </a:r>
            <a:endParaRPr lang="en-US" sz="1600" dirty="0" smtClean="0"/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		</a:t>
            </a:r>
            <a:r>
              <a:rPr lang="en-US" sz="1600" dirty="0" err="1"/>
              <a:t>Rp</a:t>
            </a:r>
            <a:r>
              <a:rPr lang="en-US" sz="1600" dirty="0"/>
              <a:t>. 10.000.000,00</a:t>
            </a:r>
          </a:p>
          <a:p>
            <a:pPr marL="0" indent="0">
              <a:buNone/>
              <a:tabLst>
                <a:tab pos="398463" algn="l"/>
                <a:tab pos="855663" algn="l"/>
                <a:tab pos="4351338" algn="l"/>
                <a:tab pos="6283325" algn="l"/>
              </a:tabLst>
            </a:pPr>
            <a:r>
              <a:rPr lang="en-US" sz="1600" dirty="0" smtClean="0"/>
              <a:t>	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tak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		</a:t>
            </a:r>
            <a:r>
              <a:rPr lang="en-US" sz="1600" dirty="0" err="1"/>
              <a:t>Rp</a:t>
            </a:r>
            <a:r>
              <a:rPr lang="en-US" sz="1600" dirty="0"/>
              <a:t>.   5.000.000,00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3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Pencatatan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Overhead </a:t>
            </a:r>
            <a:r>
              <a:rPr lang="en-US" b="1" dirty="0" err="1"/>
              <a:t>Pabrik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err="1"/>
              <a:t>Pencatatan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overhead </a:t>
            </a:r>
            <a:r>
              <a:rPr lang="en-US" sz="1600" dirty="0" err="1"/>
              <a:t>pabrik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i="1" dirty="0"/>
              <a:t>a.  </a:t>
            </a:r>
            <a:r>
              <a:rPr lang="en-US" sz="1600" b="1" i="1" dirty="0" err="1" smtClean="0"/>
              <a:t>Mencatat</a:t>
            </a:r>
            <a:r>
              <a:rPr lang="en-US" sz="1600" b="1" i="1" dirty="0" smtClean="0"/>
              <a:t> </a:t>
            </a:r>
            <a:r>
              <a:rPr lang="en-US" sz="1600" b="1" i="1" dirty="0" err="1"/>
              <a:t>pembayaran</a:t>
            </a:r>
            <a:r>
              <a:rPr lang="en-US" sz="1600" b="1" i="1" dirty="0"/>
              <a:t> </a:t>
            </a:r>
            <a:r>
              <a:rPr lang="en-US" sz="1600" b="1" i="1" dirty="0" smtClean="0"/>
              <a:t>BTKTL, </a:t>
            </a:r>
            <a:r>
              <a:rPr lang="en-US" sz="1600" b="1" i="1" dirty="0" err="1"/>
              <a:t>misalnya</a:t>
            </a:r>
            <a:r>
              <a:rPr lang="en-US" sz="1600" b="1" i="1" dirty="0"/>
              <a:t> </a:t>
            </a:r>
            <a:r>
              <a:rPr lang="en-US" sz="1600" b="1" i="1" dirty="0" err="1"/>
              <a:t>pembayaran</a:t>
            </a:r>
            <a:r>
              <a:rPr lang="en-US" sz="1600" b="1" i="1" dirty="0"/>
              <a:t> </a:t>
            </a:r>
            <a:r>
              <a:rPr lang="en-US" sz="1600" b="1" i="1" dirty="0" err="1"/>
              <a:t>biaya</a:t>
            </a:r>
            <a:r>
              <a:rPr lang="en-US" sz="1600" b="1" i="1" dirty="0"/>
              <a:t> </a:t>
            </a:r>
            <a:r>
              <a:rPr lang="en-US" sz="1600" b="1" i="1" dirty="0" err="1"/>
              <a:t>reparasi</a:t>
            </a:r>
            <a:r>
              <a:rPr lang="en-US" sz="1600" b="1" i="1" dirty="0"/>
              <a:t> </a:t>
            </a:r>
            <a:r>
              <a:rPr lang="en-US" sz="1600" b="1" i="1" dirty="0" err="1"/>
              <a:t>mesin</a:t>
            </a:r>
            <a:r>
              <a:rPr lang="en-US" sz="1600" b="1" i="1" dirty="0"/>
              <a:t> </a:t>
            </a:r>
            <a:r>
              <a:rPr lang="en-US" sz="1600" b="1" i="1" dirty="0" err="1"/>
              <a:t>dan</a:t>
            </a:r>
            <a:r>
              <a:rPr lang="en-US" sz="1600" b="1" i="1" dirty="0"/>
              <a:t> </a:t>
            </a:r>
            <a:r>
              <a:rPr lang="en-US" sz="1600" b="1" i="1" dirty="0" err="1"/>
              <a:t>upah</a:t>
            </a:r>
            <a:r>
              <a:rPr lang="en-US" sz="1600" b="1" i="1" dirty="0"/>
              <a:t> </a:t>
            </a:r>
            <a:r>
              <a:rPr lang="en-US" sz="1600" b="1" i="1" dirty="0" err="1"/>
              <a:t>tak</a:t>
            </a:r>
            <a:r>
              <a:rPr lang="en-US" sz="1600" b="1" i="1" dirty="0"/>
              <a:t> </a:t>
            </a:r>
            <a:r>
              <a:rPr lang="en-US" sz="1600" b="1" i="1" dirty="0" err="1" smtClean="0"/>
              <a:t>langsung</a:t>
            </a:r>
            <a:endParaRPr lang="en-US" sz="1600" b="1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reparasi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 		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Upah</a:t>
            </a:r>
            <a:r>
              <a:rPr lang="en-US" sz="1600" dirty="0" smtClean="0"/>
              <a:t> </a:t>
            </a:r>
            <a:r>
              <a:rPr lang="en-US" sz="1600" dirty="0" err="1"/>
              <a:t>tak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		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Kas</a:t>
            </a:r>
            <a:r>
              <a:rPr lang="en-US" sz="1600" dirty="0"/>
              <a:t> 			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b="1" i="1" dirty="0"/>
              <a:t>b.  </a:t>
            </a:r>
            <a:r>
              <a:rPr lang="en-US" sz="1600" b="1" i="1" dirty="0" err="1" smtClean="0"/>
              <a:t>Membuat</a:t>
            </a:r>
            <a:r>
              <a:rPr lang="en-US" sz="1600" b="1" i="1" dirty="0" smtClean="0"/>
              <a:t> </a:t>
            </a:r>
            <a:r>
              <a:rPr lang="en-US" sz="1600" b="1" i="1" dirty="0" err="1"/>
              <a:t>ayat</a:t>
            </a:r>
            <a:r>
              <a:rPr lang="en-US" sz="1600" b="1" i="1" dirty="0"/>
              <a:t> </a:t>
            </a:r>
            <a:r>
              <a:rPr lang="en-US" sz="1600" b="1" i="1" dirty="0" err="1"/>
              <a:t>jurnal</a:t>
            </a:r>
            <a:r>
              <a:rPr lang="en-US" sz="1600" b="1" i="1" dirty="0"/>
              <a:t>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akhir</a:t>
            </a:r>
            <a:r>
              <a:rPr lang="en-US" sz="1600" b="1" i="1" dirty="0"/>
              <a:t> </a:t>
            </a:r>
            <a:r>
              <a:rPr lang="en-US" sz="1600" b="1" i="1" dirty="0" err="1"/>
              <a:t>periode</a:t>
            </a:r>
            <a:r>
              <a:rPr lang="en-US" sz="1600" b="1" i="1" dirty="0"/>
              <a:t>:</a:t>
            </a:r>
            <a:endParaRPr lang="en-US" sz="1600" b="1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b="1" i="1" dirty="0"/>
              <a:t>1.)   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pemakaian</a:t>
            </a:r>
            <a:r>
              <a:rPr lang="en-US" sz="1600" b="1" i="1" dirty="0"/>
              <a:t> </a:t>
            </a:r>
            <a:r>
              <a:rPr lang="en-US" sz="1600" b="1" i="1" dirty="0" err="1"/>
              <a:t>bahan</a:t>
            </a:r>
            <a:r>
              <a:rPr lang="en-US" sz="1600" b="1" i="1" dirty="0"/>
              <a:t> </a:t>
            </a:r>
            <a:r>
              <a:rPr lang="en-US" sz="1600" b="1" i="1" dirty="0" err="1"/>
              <a:t>pembantu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pembantu</a:t>
            </a:r>
            <a:r>
              <a:rPr lang="en-US" sz="1600" dirty="0"/>
              <a:t>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	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pembantu</a:t>
            </a:r>
            <a:r>
              <a:rPr lang="en-US" sz="1600" dirty="0"/>
              <a:t> 		</a:t>
            </a: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Rp.xxxxx</a:t>
            </a:r>
            <a:endParaRPr lang="en-US" sz="1600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b="1" i="1" dirty="0"/>
              <a:t>2.)   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pemakaian</a:t>
            </a:r>
            <a:r>
              <a:rPr lang="en-US" sz="1600" b="1" i="1" dirty="0"/>
              <a:t> </a:t>
            </a:r>
            <a:r>
              <a:rPr lang="en-US" sz="1600" b="1" i="1" dirty="0" err="1"/>
              <a:t>perlengkapan</a:t>
            </a:r>
            <a:r>
              <a:rPr lang="en-US" sz="1600" b="1" i="1" dirty="0"/>
              <a:t> </a:t>
            </a:r>
            <a:r>
              <a:rPr lang="en-US" sz="1600" b="1" i="1" dirty="0" err="1"/>
              <a:t>pabrik</a:t>
            </a:r>
            <a:r>
              <a:rPr lang="en-US" sz="1600" b="1" i="1" dirty="0"/>
              <a:t>:</a:t>
            </a:r>
            <a:endParaRPr lang="en-US" sz="1600" b="1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perlengkapan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 		   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perlengkapan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/>
              <a:t>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b="1" i="1" dirty="0"/>
              <a:t>3.)   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penyusutan</a:t>
            </a:r>
            <a:r>
              <a:rPr lang="en-US" sz="1600" b="1" i="1" dirty="0"/>
              <a:t> </a:t>
            </a:r>
            <a:r>
              <a:rPr lang="en-US" sz="1600" b="1" i="1" dirty="0" err="1"/>
              <a:t>aktivitas</a:t>
            </a:r>
            <a:r>
              <a:rPr lang="en-US" sz="1600" b="1" i="1" dirty="0"/>
              <a:t> </a:t>
            </a:r>
            <a:r>
              <a:rPr lang="en-US" sz="1600" b="1" i="1" dirty="0" err="1"/>
              <a:t>tetap</a:t>
            </a:r>
            <a:r>
              <a:rPr lang="en-US" sz="1600" b="1" i="1" dirty="0"/>
              <a:t> </a:t>
            </a:r>
            <a:r>
              <a:rPr lang="en-US" sz="1600" b="1" i="1" dirty="0" err="1"/>
              <a:t>pabrik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 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gedung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	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Akum</a:t>
            </a:r>
            <a:r>
              <a:rPr lang="en-US" sz="1600" dirty="0"/>
              <a:t>.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	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Akum</a:t>
            </a:r>
            <a:r>
              <a:rPr lang="en-US" sz="1600" dirty="0"/>
              <a:t>.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gedung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 smtClean="0"/>
              <a:t>xxxxx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339725" algn="l"/>
                <a:tab pos="973138" algn="l"/>
              </a:tabLst>
            </a:pPr>
            <a:r>
              <a:rPr lang="en-US" sz="2600" i="1" dirty="0"/>
              <a:t>4.)    </a:t>
            </a:r>
            <a:r>
              <a:rPr lang="en-US" sz="2600" i="1" dirty="0" err="1"/>
              <a:t>Membuat</a:t>
            </a:r>
            <a:r>
              <a:rPr lang="en-US" sz="2600" i="1" dirty="0"/>
              <a:t> </a:t>
            </a:r>
            <a:r>
              <a:rPr lang="en-US" sz="2600" i="1" dirty="0" err="1"/>
              <a:t>ayat</a:t>
            </a:r>
            <a:r>
              <a:rPr lang="en-US" sz="2600" i="1" dirty="0"/>
              <a:t> </a:t>
            </a:r>
            <a:r>
              <a:rPr lang="en-US" sz="2600" i="1" dirty="0" err="1"/>
              <a:t>jurnal</a:t>
            </a:r>
            <a:r>
              <a:rPr lang="en-US" sz="2600" i="1" dirty="0"/>
              <a:t> </a:t>
            </a:r>
            <a:r>
              <a:rPr lang="en-US" sz="2600" i="1" dirty="0" err="1"/>
              <a:t>penutup</a:t>
            </a:r>
            <a:r>
              <a:rPr lang="en-US" sz="2600" i="1" dirty="0"/>
              <a:t> </a:t>
            </a:r>
            <a:r>
              <a:rPr lang="en-US" sz="2600" i="1" dirty="0" err="1"/>
              <a:t>akhir</a:t>
            </a:r>
            <a:r>
              <a:rPr lang="en-US" sz="2600" i="1" dirty="0"/>
              <a:t> </a:t>
            </a:r>
            <a:r>
              <a:rPr lang="en-US" sz="2600" i="1" dirty="0" err="1"/>
              <a:t>periode</a:t>
            </a:r>
            <a:r>
              <a:rPr lang="en-US" sz="2600" i="1" dirty="0"/>
              <a:t> </a:t>
            </a:r>
            <a:endParaRPr lang="en-US" sz="2600" dirty="0"/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</a:t>
            </a:r>
            <a:r>
              <a:rPr lang="en-US" sz="2600" dirty="0" err="1"/>
              <a:t>Ikhtisar</a:t>
            </a:r>
            <a:r>
              <a:rPr lang="en-US" sz="2600" dirty="0"/>
              <a:t> </a:t>
            </a:r>
            <a:r>
              <a:rPr lang="en-US" sz="2600" dirty="0" err="1"/>
              <a:t>biaya</a:t>
            </a:r>
            <a:r>
              <a:rPr lang="en-US" sz="2600" dirty="0"/>
              <a:t> </a:t>
            </a:r>
            <a:r>
              <a:rPr lang="en-US" sz="2600" dirty="0" err="1" smtClean="0"/>
              <a:t>produksi</a:t>
            </a:r>
            <a:r>
              <a:rPr lang="en-US" sz="2600" dirty="0"/>
              <a:t>	</a:t>
            </a:r>
            <a:r>
              <a:rPr lang="en-US" sz="2600" dirty="0" err="1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r>
              <a:rPr lang="en-US" sz="2600" dirty="0"/>
              <a:t>		</a:t>
            </a:r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	</a:t>
            </a:r>
            <a:r>
              <a:rPr lang="en-US" sz="2600" dirty="0" err="1"/>
              <a:t>Biaya</a:t>
            </a:r>
            <a:r>
              <a:rPr lang="en-US" sz="2600" dirty="0"/>
              <a:t> </a:t>
            </a:r>
            <a:r>
              <a:rPr lang="en-US" sz="2600" dirty="0" err="1"/>
              <a:t>reparasi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 	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endParaRPr lang="en-US" sz="2600" dirty="0"/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	</a:t>
            </a:r>
            <a:r>
              <a:rPr lang="en-US" sz="2600" dirty="0" err="1"/>
              <a:t>Upah</a:t>
            </a:r>
            <a:r>
              <a:rPr lang="en-US" sz="2600" dirty="0"/>
              <a:t> </a:t>
            </a:r>
            <a:r>
              <a:rPr lang="en-US" sz="2600" dirty="0" err="1"/>
              <a:t>tak</a:t>
            </a:r>
            <a:r>
              <a:rPr lang="en-US" sz="2600" dirty="0"/>
              <a:t> </a:t>
            </a:r>
            <a:r>
              <a:rPr lang="en-US" sz="2600" dirty="0" err="1"/>
              <a:t>langsung</a:t>
            </a:r>
            <a:r>
              <a:rPr lang="en-US" sz="2600" dirty="0"/>
              <a:t> 	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endParaRPr lang="en-US" sz="2600" dirty="0"/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	</a:t>
            </a:r>
            <a:r>
              <a:rPr lang="en-US" sz="2600" dirty="0" err="1"/>
              <a:t>Biaya</a:t>
            </a:r>
            <a:r>
              <a:rPr lang="en-US" sz="2600" dirty="0"/>
              <a:t> </a:t>
            </a:r>
            <a:r>
              <a:rPr lang="en-US" sz="2600" dirty="0" err="1"/>
              <a:t>bahan</a:t>
            </a:r>
            <a:r>
              <a:rPr lang="en-US" sz="2600" dirty="0"/>
              <a:t> </a:t>
            </a:r>
            <a:r>
              <a:rPr lang="en-US" sz="2600" dirty="0" err="1"/>
              <a:t>pembantu</a:t>
            </a:r>
            <a:r>
              <a:rPr lang="en-US" sz="2600" dirty="0"/>
              <a:t> 	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endParaRPr lang="en-US" sz="2600" dirty="0"/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	</a:t>
            </a:r>
            <a:r>
              <a:rPr lang="en-US" sz="2600" dirty="0" err="1"/>
              <a:t>Biaya</a:t>
            </a:r>
            <a:r>
              <a:rPr lang="en-US" sz="2600" dirty="0"/>
              <a:t> </a:t>
            </a:r>
            <a:r>
              <a:rPr lang="en-US" sz="2600" dirty="0" err="1"/>
              <a:t>perlengkapan</a:t>
            </a:r>
            <a:r>
              <a:rPr lang="en-US" sz="2600" dirty="0"/>
              <a:t> </a:t>
            </a:r>
            <a:r>
              <a:rPr lang="en-US" sz="2600" dirty="0" err="1"/>
              <a:t>pabrik</a:t>
            </a:r>
            <a:r>
              <a:rPr lang="en-US" sz="2600" dirty="0"/>
              <a:t>	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endParaRPr lang="en-US" sz="2600" dirty="0"/>
          </a:p>
          <a:p>
            <a:pPr marL="0" indent="0">
              <a:buNone/>
              <a:tabLst>
                <a:tab pos="339725" algn="l"/>
                <a:tab pos="973138" algn="l"/>
                <a:tab pos="5146675" algn="l"/>
                <a:tab pos="6577013" algn="l"/>
              </a:tabLst>
            </a:pPr>
            <a:r>
              <a:rPr lang="en-US" sz="2600" dirty="0"/>
              <a:t>		</a:t>
            </a:r>
            <a:r>
              <a:rPr lang="en-US" sz="2600" dirty="0" err="1"/>
              <a:t>Biaya</a:t>
            </a:r>
            <a:r>
              <a:rPr lang="en-US" sz="2600" dirty="0"/>
              <a:t> </a:t>
            </a:r>
            <a:r>
              <a:rPr lang="en-US" sz="2600" dirty="0" err="1"/>
              <a:t>penyusutan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 	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r>
              <a:rPr lang="en-US" sz="2600" dirty="0"/>
              <a:t>		</a:t>
            </a:r>
            <a:r>
              <a:rPr lang="en-US" sz="2600" dirty="0" err="1" smtClean="0"/>
              <a:t>Biaya</a:t>
            </a:r>
            <a:r>
              <a:rPr lang="en-US" sz="2600" dirty="0" smtClean="0"/>
              <a:t> </a:t>
            </a:r>
            <a:r>
              <a:rPr lang="en-US" sz="2600" dirty="0" err="1"/>
              <a:t>penyusutan</a:t>
            </a:r>
            <a:r>
              <a:rPr lang="en-US" sz="2600" dirty="0"/>
              <a:t> </a:t>
            </a:r>
            <a:r>
              <a:rPr lang="en-US" sz="2600" dirty="0" err="1"/>
              <a:t>gedung</a:t>
            </a:r>
            <a:r>
              <a:rPr lang="en-US" sz="2600" dirty="0"/>
              <a:t> </a:t>
            </a:r>
            <a:r>
              <a:rPr lang="en-US" sz="2600" dirty="0" err="1"/>
              <a:t>pabrik</a:t>
            </a:r>
            <a:r>
              <a:rPr lang="en-US" sz="2600" dirty="0"/>
              <a:t> 	</a:t>
            </a:r>
            <a:r>
              <a:rPr lang="en-US" sz="2600" dirty="0" err="1" smtClean="0"/>
              <a:t>Rp</a:t>
            </a:r>
            <a:r>
              <a:rPr lang="en-US" sz="2600" dirty="0"/>
              <a:t>. </a:t>
            </a:r>
            <a:r>
              <a:rPr lang="en-US" sz="2600" dirty="0" err="1"/>
              <a:t>xxxxx</a:t>
            </a:r>
            <a:endParaRPr lang="en-US" sz="2600" dirty="0"/>
          </a:p>
          <a:p>
            <a:pPr>
              <a:tabLst>
                <a:tab pos="339725" algn="l"/>
                <a:tab pos="973138" algn="l"/>
                <a:tab pos="5146675" algn="l"/>
                <a:tab pos="6577013" algn="l"/>
              </a:tabLst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err="1" smtClean="0"/>
              <a:t>Contoh</a:t>
            </a:r>
            <a:r>
              <a:rPr lang="en-US" sz="1600" b="1" dirty="0" smtClean="0"/>
              <a:t>:</a:t>
            </a:r>
          </a:p>
          <a:p>
            <a:pPr marL="0" indent="0">
              <a:buNone/>
            </a:pP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/>
              <a:t>overhead </a:t>
            </a:r>
            <a:r>
              <a:rPr lang="en-US" sz="1600" dirty="0" err="1"/>
              <a:t>pabrik</a:t>
            </a:r>
            <a:r>
              <a:rPr lang="en-US" sz="1600" dirty="0"/>
              <a:t> yang </a:t>
            </a:r>
            <a:r>
              <a:rPr lang="en-US" sz="1600" dirty="0" err="1"/>
              <a:t>terjadi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Desember</a:t>
            </a:r>
            <a:r>
              <a:rPr lang="en-US" sz="1600" dirty="0"/>
              <a:t> </a:t>
            </a:r>
            <a:r>
              <a:rPr lang="en-US" sz="1600" dirty="0" smtClean="0"/>
              <a:t>2015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dirty="0"/>
              <a:t>Des 5	</a:t>
            </a:r>
            <a:r>
              <a:rPr lang="en-US" sz="1600" dirty="0" err="1"/>
              <a:t>Membayar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reparasi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1.600.000,00</a:t>
            </a:r>
          </a:p>
          <a:p>
            <a:pPr marL="0" indent="0">
              <a:buNone/>
            </a:pPr>
            <a:r>
              <a:rPr lang="en-US" sz="1600" dirty="0"/>
              <a:t>Des 8	</a:t>
            </a:r>
            <a:r>
              <a:rPr lang="en-US" sz="1600" dirty="0" err="1"/>
              <a:t>Membayar</a:t>
            </a:r>
            <a:r>
              <a:rPr lang="en-US" sz="1600" dirty="0"/>
              <a:t> 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listrik</a:t>
            </a:r>
            <a:r>
              <a:rPr lang="en-US" sz="1600" dirty="0"/>
              <a:t> </a:t>
            </a:r>
            <a:r>
              <a:rPr lang="en-US" sz="1600" dirty="0" err="1"/>
              <a:t>gedung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1.000.000,00</a:t>
            </a:r>
          </a:p>
          <a:p>
            <a:pPr marL="0" indent="0">
              <a:buNone/>
            </a:pPr>
            <a:r>
              <a:rPr lang="en-US" sz="1600" dirty="0"/>
              <a:t>Des 31	BOP yang </a:t>
            </a:r>
            <a:r>
              <a:rPr lang="en-US" sz="1600" dirty="0" err="1"/>
              <a:t>terjadi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bulan</a:t>
            </a:r>
            <a:r>
              <a:rPr lang="en-US" sz="1600" dirty="0"/>
              <a:t> 31 </a:t>
            </a:r>
            <a:r>
              <a:rPr lang="en-US" sz="1600" dirty="0" err="1"/>
              <a:t>Desember</a:t>
            </a:r>
            <a:r>
              <a:rPr lang="en-US" sz="1600" dirty="0"/>
              <a:t> </a:t>
            </a:r>
            <a:r>
              <a:rPr lang="en-US" sz="1600" dirty="0" smtClean="0"/>
              <a:t>2015 </a:t>
            </a:r>
            <a:r>
              <a:rPr lang="en-US" sz="1600" dirty="0" err="1"/>
              <a:t>adalah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Ø  </a:t>
            </a:r>
            <a:r>
              <a:rPr lang="en-US" sz="1600" dirty="0" err="1"/>
              <a:t>Pemakaian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pembantu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600.000,00</a:t>
            </a:r>
          </a:p>
          <a:p>
            <a:pPr marL="0" indent="0">
              <a:buNone/>
            </a:pPr>
            <a:r>
              <a:rPr lang="en-US" sz="1600" dirty="0"/>
              <a:t>Ø 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smtClean="0"/>
              <a:t>400.000,00</a:t>
            </a:r>
          </a:p>
          <a:p>
            <a:pPr marL="0" indent="0">
              <a:buNone/>
            </a:pPr>
            <a:r>
              <a:rPr lang="en-US" sz="1600" dirty="0" smtClean="0"/>
              <a:t>Ø</a:t>
            </a:r>
            <a:r>
              <a:rPr lang="en-US" sz="1600" dirty="0"/>
              <a:t> 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gedung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500.000,00</a:t>
            </a:r>
          </a:p>
          <a:p>
            <a:pPr marL="0" indent="0">
              <a:buNone/>
            </a:pPr>
            <a:endParaRPr lang="en-US" sz="900" i="1" dirty="0" smtClean="0"/>
          </a:p>
          <a:p>
            <a:pPr marL="0" indent="0">
              <a:buNone/>
            </a:pPr>
            <a:r>
              <a:rPr lang="en-US" sz="1600" b="1" i="1" dirty="0" err="1" smtClean="0"/>
              <a:t>Jurnal</a:t>
            </a:r>
            <a:r>
              <a:rPr lang="en-US" sz="1600" b="1" i="1" dirty="0" smtClean="0"/>
              <a:t> </a:t>
            </a:r>
            <a:r>
              <a:rPr lang="en-US" sz="1600" b="1" i="1" dirty="0" err="1"/>
              <a:t>umum</a:t>
            </a:r>
            <a:r>
              <a:rPr lang="en-US" sz="1600" b="1" i="1" dirty="0"/>
              <a:t> yang </a:t>
            </a:r>
            <a:r>
              <a:rPr lang="en-US" sz="1600" b="1" i="1" dirty="0" err="1"/>
              <a:t>dikerjakan</a:t>
            </a:r>
            <a:r>
              <a:rPr lang="en-US" sz="1600" b="1" i="1" dirty="0"/>
              <a:t> </a:t>
            </a:r>
            <a:r>
              <a:rPr lang="en-US" sz="1600" b="1" i="1" dirty="0" err="1"/>
              <a:t>atas</a:t>
            </a:r>
            <a:r>
              <a:rPr lang="en-US" sz="1600" b="1" i="1" dirty="0"/>
              <a:t> </a:t>
            </a:r>
            <a:r>
              <a:rPr lang="en-US" sz="1600" b="1" i="1" dirty="0" err="1"/>
              <a:t>transaksi</a:t>
            </a:r>
            <a:r>
              <a:rPr lang="en-US" sz="1600" b="1" i="1" dirty="0"/>
              <a:t> </a:t>
            </a:r>
            <a:r>
              <a:rPr lang="en-US" sz="1600" b="1" i="1" dirty="0" err="1"/>
              <a:t>diatas</a:t>
            </a:r>
            <a:r>
              <a:rPr lang="en-US" sz="1600" b="1" i="1" dirty="0"/>
              <a:t> </a:t>
            </a:r>
            <a:endParaRPr lang="en-US" sz="1600" b="1" dirty="0"/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Des 5	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reparasi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 	</a:t>
            </a:r>
            <a:r>
              <a:rPr lang="en-US" sz="1600" dirty="0" err="1" smtClean="0"/>
              <a:t>Rp</a:t>
            </a:r>
            <a:r>
              <a:rPr lang="en-US" sz="1600" dirty="0"/>
              <a:t>. 1.600.000,00	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Kas</a:t>
            </a:r>
            <a:r>
              <a:rPr lang="en-US" sz="1600" dirty="0"/>
              <a:t>		</a:t>
            </a:r>
            <a:r>
              <a:rPr lang="en-US" sz="1600" dirty="0" err="1" smtClean="0"/>
              <a:t>Rp</a:t>
            </a:r>
            <a:r>
              <a:rPr lang="en-US" sz="1600" dirty="0"/>
              <a:t>. 1.600.000,00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Des 8	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listrik</a:t>
            </a:r>
            <a:r>
              <a:rPr lang="en-US" sz="1600" dirty="0"/>
              <a:t> </a:t>
            </a:r>
            <a:r>
              <a:rPr lang="en-US" sz="1600" dirty="0" err="1"/>
              <a:t>gudang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1.000.000,00	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Kas</a:t>
            </a:r>
            <a:r>
              <a:rPr lang="en-US" sz="1600" dirty="0"/>
              <a:t> 	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smtClean="0"/>
              <a:t>1.000.000,00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endParaRPr lang="en-US" sz="800" dirty="0"/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b="1" i="1" dirty="0" err="1"/>
              <a:t>Ayat</a:t>
            </a:r>
            <a:r>
              <a:rPr lang="en-US" sz="1600" b="1" i="1" dirty="0"/>
              <a:t> </a:t>
            </a:r>
            <a:r>
              <a:rPr lang="en-US" sz="1600" b="1" i="1" dirty="0" err="1"/>
              <a:t>jurnal</a:t>
            </a:r>
            <a:r>
              <a:rPr lang="en-US" sz="1600" b="1" i="1" dirty="0"/>
              <a:t>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penyesuaian</a:t>
            </a:r>
            <a:r>
              <a:rPr lang="en-US" sz="1600" b="1" i="1" dirty="0"/>
              <a:t> </a:t>
            </a:r>
            <a:r>
              <a:rPr lang="en-US" sz="1600" b="1" i="1" dirty="0" err="1"/>
              <a:t>tanggal</a:t>
            </a:r>
            <a:r>
              <a:rPr lang="en-US" sz="1600" b="1" i="1" dirty="0"/>
              <a:t> 31 </a:t>
            </a:r>
            <a:r>
              <a:rPr lang="en-US" sz="1600" b="1" i="1" dirty="0" err="1"/>
              <a:t>Desember</a:t>
            </a:r>
            <a:r>
              <a:rPr lang="en-US" sz="1600" b="1" i="1" dirty="0"/>
              <a:t> </a:t>
            </a:r>
            <a:r>
              <a:rPr lang="en-US" sz="1600" b="1" i="1" dirty="0" smtClean="0"/>
              <a:t>2015</a:t>
            </a:r>
            <a:endParaRPr lang="en-US" sz="1600" b="1" dirty="0"/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 smtClean="0"/>
              <a:t>Des </a:t>
            </a:r>
            <a:r>
              <a:rPr lang="en-US" sz="1600" dirty="0"/>
              <a:t>31	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pembantu</a:t>
            </a:r>
            <a:r>
              <a:rPr lang="en-US" sz="1600" dirty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   600.000,00			</a:t>
            </a:r>
            <a:r>
              <a:rPr lang="en-US" sz="1600" dirty="0" smtClean="0"/>
              <a:t>		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pembantu</a:t>
            </a:r>
            <a:r>
              <a:rPr lang="en-US" sz="1600" dirty="0"/>
              <a:t>		</a:t>
            </a:r>
            <a:r>
              <a:rPr lang="en-US" sz="1600" dirty="0" err="1"/>
              <a:t>Rp</a:t>
            </a:r>
            <a:r>
              <a:rPr lang="en-US" sz="1600" dirty="0"/>
              <a:t>.    600.000,00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Des 31	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penyusutan</a:t>
            </a:r>
            <a:r>
              <a:rPr lang="en-US" sz="1600" dirty="0"/>
              <a:t> </a:t>
            </a:r>
            <a:r>
              <a:rPr lang="en-US" sz="1600" dirty="0" err="1"/>
              <a:t>mesin</a:t>
            </a:r>
            <a:r>
              <a:rPr lang="en-US" sz="1600" dirty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   400.000,00	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Akumulasi</a:t>
            </a:r>
            <a:r>
              <a:rPr lang="en-US" sz="1600" dirty="0"/>
              <a:t> </a:t>
            </a:r>
            <a:r>
              <a:rPr lang="en-US" sz="1600" dirty="0" err="1"/>
              <a:t>peny</a:t>
            </a:r>
            <a:r>
              <a:rPr lang="en-US" sz="1600" dirty="0"/>
              <a:t>. </a:t>
            </a:r>
            <a:r>
              <a:rPr lang="en-US" sz="1600" dirty="0" err="1"/>
              <a:t>Mesin</a:t>
            </a:r>
            <a:r>
              <a:rPr lang="en-US" sz="1600" dirty="0"/>
              <a:t> 		</a:t>
            </a:r>
            <a:r>
              <a:rPr lang="en-US" sz="1600" dirty="0" err="1" smtClean="0"/>
              <a:t>Rp</a:t>
            </a:r>
            <a:r>
              <a:rPr lang="en-US" sz="1600" dirty="0"/>
              <a:t>.    400.000,00</a:t>
            </a:r>
          </a:p>
          <a:p>
            <a:pPr marL="0" indent="0">
              <a:buNone/>
              <a:tabLst>
                <a:tab pos="914400" algn="l"/>
                <a:tab pos="1430338" algn="l"/>
                <a:tab pos="4232275" algn="l"/>
                <a:tab pos="6002338" algn="l"/>
              </a:tabLst>
            </a:pPr>
            <a:r>
              <a:rPr lang="en-US" sz="1600" dirty="0"/>
              <a:t>Des 31	</a:t>
            </a:r>
            <a:r>
              <a:rPr lang="en-US" sz="1600" dirty="0" err="1"/>
              <a:t>Beban</a:t>
            </a:r>
            <a:r>
              <a:rPr lang="en-US" sz="1600" dirty="0"/>
              <a:t> </a:t>
            </a:r>
            <a:r>
              <a:rPr lang="en-US" sz="1600" dirty="0" err="1"/>
              <a:t>peny</a:t>
            </a:r>
            <a:r>
              <a:rPr lang="en-US" sz="1600" dirty="0"/>
              <a:t>. </a:t>
            </a:r>
            <a:r>
              <a:rPr lang="en-US" sz="1600" dirty="0" err="1" smtClean="0"/>
              <a:t>Gedung</a:t>
            </a:r>
            <a:r>
              <a:rPr lang="en-US" sz="1600" dirty="0" smtClean="0"/>
              <a:t> </a:t>
            </a:r>
            <a:r>
              <a:rPr lang="en-US" sz="1600" dirty="0" err="1" smtClean="0"/>
              <a:t>pabrik</a:t>
            </a:r>
            <a:r>
              <a:rPr lang="en-US" sz="1600" dirty="0"/>
              <a:t>	</a:t>
            </a:r>
            <a:r>
              <a:rPr lang="en-US" sz="1600" dirty="0" err="1" smtClean="0"/>
              <a:t>Rp</a:t>
            </a:r>
            <a:r>
              <a:rPr lang="en-US" sz="1600" dirty="0"/>
              <a:t>.    500.000,00			</a:t>
            </a:r>
            <a:r>
              <a:rPr lang="en-US" sz="1600" dirty="0" err="1"/>
              <a:t>Akumulasi</a:t>
            </a:r>
            <a:r>
              <a:rPr lang="en-US" sz="1600" dirty="0"/>
              <a:t> </a:t>
            </a:r>
            <a:r>
              <a:rPr lang="en-US" sz="1600" dirty="0" err="1"/>
              <a:t>peny.gedung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		</a:t>
            </a:r>
            <a:r>
              <a:rPr lang="en-US" sz="1600" dirty="0" err="1" smtClean="0"/>
              <a:t>Rp</a:t>
            </a:r>
            <a:r>
              <a:rPr lang="en-US" sz="1600" dirty="0"/>
              <a:t>.    500.000,00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4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4983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 err="1"/>
              <a:t>Ayat</a:t>
            </a:r>
            <a:r>
              <a:rPr lang="en-US" i="1" dirty="0"/>
              <a:t> </a:t>
            </a:r>
            <a:r>
              <a:rPr lang="en-US" i="1" dirty="0" err="1"/>
              <a:t>jurnal</a:t>
            </a:r>
            <a:r>
              <a:rPr lang="en-US" i="1" dirty="0"/>
              <a:t> </a:t>
            </a:r>
            <a:r>
              <a:rPr lang="en-US" i="1" dirty="0" err="1"/>
              <a:t>penutup</a:t>
            </a:r>
            <a:r>
              <a:rPr lang="en-US" i="1" dirty="0"/>
              <a:t> </a:t>
            </a:r>
            <a:r>
              <a:rPr lang="en-US" i="1" dirty="0" err="1"/>
              <a:t>tanggal</a:t>
            </a:r>
            <a:r>
              <a:rPr lang="en-US" i="1" dirty="0"/>
              <a:t> 31 </a:t>
            </a:r>
            <a:r>
              <a:rPr lang="en-US" i="1" dirty="0" err="1"/>
              <a:t>Desember</a:t>
            </a:r>
            <a:r>
              <a:rPr lang="en-US" i="1" dirty="0"/>
              <a:t> </a:t>
            </a:r>
            <a:r>
              <a:rPr lang="en-US" i="1" dirty="0" smtClean="0"/>
              <a:t>2015</a:t>
            </a:r>
            <a:endParaRPr lang="en-US" dirty="0"/>
          </a:p>
          <a:p>
            <a:pPr marL="0" indent="0">
              <a:buNone/>
            </a:pPr>
            <a:r>
              <a:rPr lang="en-US" i="1" dirty="0" err="1"/>
              <a:t>Menutup</a:t>
            </a:r>
            <a:r>
              <a:rPr lang="en-US" i="1" dirty="0"/>
              <a:t> </a:t>
            </a:r>
            <a:r>
              <a:rPr lang="en-US" i="1" dirty="0" err="1"/>
              <a:t>saldo</a:t>
            </a:r>
            <a:r>
              <a:rPr lang="en-US" i="1" dirty="0"/>
              <a:t> </a:t>
            </a:r>
            <a:r>
              <a:rPr lang="en-US" i="1" dirty="0" err="1"/>
              <a:t>akun</a:t>
            </a:r>
            <a:r>
              <a:rPr lang="en-US" i="1" dirty="0"/>
              <a:t> unsure </a:t>
            </a:r>
            <a:r>
              <a:rPr lang="en-US" i="1" dirty="0" err="1"/>
              <a:t>biaya</a:t>
            </a:r>
            <a:r>
              <a:rPr lang="en-US" i="1" dirty="0"/>
              <a:t> overhead </a:t>
            </a:r>
            <a:r>
              <a:rPr lang="en-US" i="1" dirty="0" err="1"/>
              <a:t>pabrik</a:t>
            </a:r>
            <a:r>
              <a:rPr lang="en-US" i="1" dirty="0"/>
              <a:t> </a:t>
            </a:r>
            <a:r>
              <a:rPr lang="en-US" i="1" dirty="0" err="1"/>
              <a:t>ke</a:t>
            </a:r>
            <a:r>
              <a:rPr lang="en-US" i="1" dirty="0"/>
              <a:t> </a:t>
            </a:r>
            <a:r>
              <a:rPr lang="en-US" i="1" dirty="0" err="1"/>
              <a:t>akun</a:t>
            </a:r>
            <a:r>
              <a:rPr lang="en-US" i="1" dirty="0"/>
              <a:t> </a:t>
            </a:r>
            <a:r>
              <a:rPr lang="en-US" i="1" dirty="0" err="1"/>
              <a:t>ikhtisar</a:t>
            </a:r>
            <a:r>
              <a:rPr lang="en-US" i="1" dirty="0"/>
              <a:t> </a:t>
            </a:r>
            <a:r>
              <a:rPr lang="en-US" i="1" dirty="0" err="1"/>
              <a:t>biaya</a:t>
            </a:r>
            <a:r>
              <a:rPr lang="en-US" i="1" dirty="0"/>
              <a:t> </a:t>
            </a:r>
            <a:r>
              <a:rPr lang="en-US" i="1" dirty="0" err="1"/>
              <a:t>produksi</a:t>
            </a:r>
            <a:r>
              <a:rPr lang="en-US" i="1" dirty="0"/>
              <a:t> </a:t>
            </a:r>
            <a:r>
              <a:rPr lang="en-US" i="1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100" dirty="0"/>
              <a:t>Des 31	</a:t>
            </a:r>
            <a:r>
              <a:rPr lang="en-US" sz="2100" dirty="0" err="1"/>
              <a:t>ikhtisar</a:t>
            </a:r>
            <a:r>
              <a:rPr lang="en-US" sz="2100" dirty="0"/>
              <a:t> </a:t>
            </a:r>
            <a:r>
              <a:rPr lang="en-US" sz="2100" dirty="0" err="1"/>
              <a:t>biaya</a:t>
            </a:r>
            <a:r>
              <a:rPr lang="en-US" sz="2100" dirty="0"/>
              <a:t> </a:t>
            </a:r>
            <a:r>
              <a:rPr lang="en-US" sz="2100" dirty="0" err="1"/>
              <a:t>produksi</a:t>
            </a:r>
            <a:r>
              <a:rPr lang="en-US" sz="2100" dirty="0"/>
              <a:t>		</a:t>
            </a:r>
            <a:r>
              <a:rPr lang="en-US" sz="2100" dirty="0" err="1" smtClean="0"/>
              <a:t>Rp</a:t>
            </a:r>
            <a:r>
              <a:rPr lang="en-US" sz="2100" dirty="0"/>
              <a:t>. 3.200.000,00	</a:t>
            </a:r>
          </a:p>
          <a:p>
            <a:pPr marL="0" indent="0">
              <a:buNone/>
              <a:tabLst>
                <a:tab pos="1430338" algn="l"/>
                <a:tab pos="4572000" algn="l"/>
                <a:tab pos="6400800" algn="l"/>
              </a:tabLst>
            </a:pPr>
            <a:r>
              <a:rPr lang="en-US" sz="2100" dirty="0"/>
              <a:t>	</a:t>
            </a:r>
            <a:r>
              <a:rPr lang="en-US" sz="2100" dirty="0" err="1" smtClean="0"/>
              <a:t>Biaya</a:t>
            </a:r>
            <a:r>
              <a:rPr lang="en-US" sz="2100" dirty="0" smtClean="0"/>
              <a:t> </a:t>
            </a:r>
            <a:r>
              <a:rPr lang="en-US" sz="2100" dirty="0" err="1"/>
              <a:t>reparasi</a:t>
            </a:r>
            <a:r>
              <a:rPr lang="en-US" sz="2100" dirty="0"/>
              <a:t> </a:t>
            </a:r>
            <a:r>
              <a:rPr lang="en-US" sz="2100" dirty="0" err="1"/>
              <a:t>mesin</a:t>
            </a:r>
            <a:r>
              <a:rPr lang="en-US" sz="2100" dirty="0"/>
              <a:t> 		</a:t>
            </a:r>
            <a:r>
              <a:rPr lang="en-US" sz="2100" dirty="0" err="1" smtClean="0"/>
              <a:t>Rp</a:t>
            </a:r>
            <a:r>
              <a:rPr lang="en-US" sz="2100" dirty="0"/>
              <a:t>.    700.000,00</a:t>
            </a:r>
          </a:p>
          <a:p>
            <a:pPr marL="0" indent="0">
              <a:buNone/>
              <a:tabLst>
                <a:tab pos="1430338" algn="l"/>
                <a:tab pos="4572000" algn="l"/>
                <a:tab pos="6400800" algn="l"/>
              </a:tabLst>
            </a:pPr>
            <a:r>
              <a:rPr lang="en-US" sz="2100" dirty="0"/>
              <a:t>	</a:t>
            </a:r>
            <a:r>
              <a:rPr lang="en-US" sz="2100" dirty="0" err="1" smtClean="0"/>
              <a:t>Beban</a:t>
            </a:r>
            <a:r>
              <a:rPr lang="en-US" sz="2100" dirty="0" smtClean="0"/>
              <a:t> </a:t>
            </a:r>
            <a:r>
              <a:rPr lang="en-US" sz="2100" dirty="0" err="1"/>
              <a:t>listrik</a:t>
            </a:r>
            <a:r>
              <a:rPr lang="en-US" sz="2100" dirty="0"/>
              <a:t> </a:t>
            </a:r>
            <a:r>
              <a:rPr lang="en-US" sz="2100" dirty="0" err="1"/>
              <a:t>gedung</a:t>
            </a:r>
            <a:r>
              <a:rPr lang="en-US" sz="2100" dirty="0"/>
              <a:t> </a:t>
            </a:r>
            <a:r>
              <a:rPr lang="en-US" sz="2100" dirty="0" err="1"/>
              <a:t>pabrik</a:t>
            </a:r>
            <a:r>
              <a:rPr lang="en-US" sz="2100" dirty="0"/>
              <a:t> 		</a:t>
            </a:r>
            <a:r>
              <a:rPr lang="en-US" sz="2100" dirty="0" err="1" smtClean="0"/>
              <a:t>Rp</a:t>
            </a:r>
            <a:r>
              <a:rPr lang="en-US" sz="2100" dirty="0"/>
              <a:t>. 1.000.000,00</a:t>
            </a:r>
          </a:p>
          <a:p>
            <a:pPr marL="0" indent="0">
              <a:buNone/>
              <a:tabLst>
                <a:tab pos="1430338" algn="l"/>
                <a:tab pos="4572000" algn="l"/>
                <a:tab pos="6400800" algn="l"/>
              </a:tabLst>
            </a:pPr>
            <a:r>
              <a:rPr lang="en-US" sz="2100" dirty="0"/>
              <a:t>	</a:t>
            </a:r>
            <a:r>
              <a:rPr lang="en-US" sz="2100" dirty="0" err="1" smtClean="0"/>
              <a:t>Biaya</a:t>
            </a:r>
            <a:r>
              <a:rPr lang="en-US" sz="2100" dirty="0" smtClean="0"/>
              <a:t> </a:t>
            </a:r>
            <a:r>
              <a:rPr lang="en-US" sz="2100" dirty="0" err="1"/>
              <a:t>beban</a:t>
            </a:r>
            <a:r>
              <a:rPr lang="en-US" sz="2100" dirty="0"/>
              <a:t> </a:t>
            </a:r>
            <a:r>
              <a:rPr lang="en-US" sz="2100" dirty="0" err="1"/>
              <a:t>pembantu</a:t>
            </a:r>
            <a:r>
              <a:rPr lang="en-US" sz="2100" dirty="0"/>
              <a:t>		</a:t>
            </a:r>
            <a:r>
              <a:rPr lang="en-US" sz="2100" dirty="0" err="1" smtClean="0"/>
              <a:t>Rp</a:t>
            </a:r>
            <a:r>
              <a:rPr lang="en-US" sz="2100" dirty="0"/>
              <a:t>.    600.000,00</a:t>
            </a:r>
          </a:p>
          <a:p>
            <a:pPr marL="0" indent="0">
              <a:buNone/>
              <a:tabLst>
                <a:tab pos="1430338" algn="l"/>
                <a:tab pos="4572000" algn="l"/>
                <a:tab pos="6400800" algn="l"/>
              </a:tabLst>
            </a:pPr>
            <a:r>
              <a:rPr lang="en-US" sz="2100" dirty="0"/>
              <a:t>	</a:t>
            </a:r>
            <a:r>
              <a:rPr lang="en-US" sz="2100" dirty="0" err="1" smtClean="0"/>
              <a:t>Biaya</a:t>
            </a:r>
            <a:r>
              <a:rPr lang="en-US" sz="2100" dirty="0" smtClean="0"/>
              <a:t> </a:t>
            </a:r>
            <a:r>
              <a:rPr lang="en-US" sz="2100" dirty="0" err="1"/>
              <a:t>penyusutan</a:t>
            </a:r>
            <a:r>
              <a:rPr lang="en-US" sz="2100" dirty="0"/>
              <a:t> </a:t>
            </a:r>
            <a:r>
              <a:rPr lang="en-US" sz="2100" dirty="0" err="1"/>
              <a:t>mesin</a:t>
            </a:r>
            <a:r>
              <a:rPr lang="en-US" sz="2100" dirty="0"/>
              <a:t> 		</a:t>
            </a:r>
            <a:r>
              <a:rPr lang="en-US" sz="2100" dirty="0" err="1" smtClean="0"/>
              <a:t>Rp</a:t>
            </a:r>
            <a:r>
              <a:rPr lang="en-US" sz="2100" dirty="0"/>
              <a:t>.    400.000,00</a:t>
            </a:r>
          </a:p>
          <a:p>
            <a:pPr marL="0" indent="0">
              <a:buNone/>
              <a:tabLst>
                <a:tab pos="1430338" algn="l"/>
                <a:tab pos="4572000" algn="l"/>
                <a:tab pos="6400800" algn="l"/>
              </a:tabLst>
            </a:pPr>
            <a:r>
              <a:rPr lang="en-US" sz="2100" dirty="0"/>
              <a:t>	</a:t>
            </a:r>
            <a:r>
              <a:rPr lang="en-US" sz="2100" dirty="0" err="1" smtClean="0"/>
              <a:t>Beban</a:t>
            </a:r>
            <a:r>
              <a:rPr lang="en-US" sz="2100" dirty="0" smtClean="0"/>
              <a:t> </a:t>
            </a:r>
            <a:r>
              <a:rPr lang="en-US" sz="2100" dirty="0" err="1"/>
              <a:t>peny</a:t>
            </a:r>
            <a:r>
              <a:rPr lang="en-US" sz="2100" dirty="0"/>
              <a:t>. </a:t>
            </a:r>
            <a:r>
              <a:rPr lang="en-US" sz="2100" dirty="0" err="1"/>
              <a:t>gedung</a:t>
            </a:r>
            <a:r>
              <a:rPr lang="en-US" sz="2100" dirty="0"/>
              <a:t> </a:t>
            </a:r>
            <a:r>
              <a:rPr lang="en-US" sz="2100" dirty="0" err="1"/>
              <a:t>pabrik</a:t>
            </a:r>
            <a:r>
              <a:rPr lang="en-US" sz="2100" dirty="0"/>
              <a:t>		</a:t>
            </a:r>
            <a:r>
              <a:rPr lang="en-US" sz="2100" dirty="0" err="1" smtClean="0"/>
              <a:t>Rp</a:t>
            </a:r>
            <a:r>
              <a:rPr lang="en-US" sz="2100" dirty="0"/>
              <a:t>.    500.000,00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1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477962"/>
          </a:xfrm>
        </p:spPr>
        <p:txBody>
          <a:bodyPr>
            <a:noAutofit/>
          </a:bodyPr>
          <a:lstStyle/>
          <a:p>
            <a:r>
              <a:rPr lang="en-US" b="1" dirty="0" err="1" smtClean="0"/>
              <a:t>Soal</a:t>
            </a:r>
            <a:r>
              <a:rPr lang="en-US" b="1" dirty="0" smtClean="0"/>
              <a:t>: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err="1"/>
              <a:t>Kerjakan</a:t>
            </a:r>
            <a:r>
              <a:rPr lang="en-US" sz="3600" b="1" dirty="0"/>
              <a:t> di </a:t>
            </a:r>
            <a:r>
              <a:rPr lang="en-US" sz="3600" b="1" dirty="0" err="1"/>
              <a:t>lampiran</a:t>
            </a:r>
            <a:r>
              <a:rPr lang="en-US" sz="3600" b="1" dirty="0"/>
              <a:t> </a:t>
            </a:r>
            <a:r>
              <a:rPr lang="en-US" sz="3600" b="1" dirty="0" err="1"/>
              <a:t>dan</a:t>
            </a:r>
            <a:r>
              <a:rPr lang="en-US" sz="3600" b="1" dirty="0"/>
              <a:t> </a:t>
            </a:r>
            <a:r>
              <a:rPr lang="en-US" sz="3600" b="1" dirty="0" err="1"/>
              <a:t>dikumpulkan</a:t>
            </a:r>
            <a:r>
              <a:rPr lang="en-US" sz="3600" b="1" dirty="0"/>
              <a:t>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Perusahaan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pesanan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produksinya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diperkirakan</a:t>
            </a:r>
            <a:r>
              <a:rPr lang="en-US" dirty="0"/>
              <a:t> total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Rp.200.000,- </a:t>
            </a:r>
            <a:r>
              <a:rPr lang="en-US" dirty="0" err="1"/>
              <a:t>dan</a:t>
            </a:r>
            <a:r>
              <a:rPr lang="en-US" dirty="0"/>
              <a:t> total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adalah</a:t>
            </a:r>
            <a:r>
              <a:rPr lang="en-US" dirty="0"/>
              <a:t> Rp.330.000,-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perkiraan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799"/>
            <a:ext cx="8305800" cy="541020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  <a:tabLst>
                <a:tab pos="236538" algn="l"/>
              </a:tabLst>
            </a:pP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Baku===============Rp.25.000,-</a:t>
            </a:r>
            <a:br>
              <a:rPr lang="en-US" dirty="0"/>
            </a:b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(BDP)Rp.10.000,-</a:t>
            </a:r>
            <a:br>
              <a:rPr lang="en-US" dirty="0"/>
            </a:b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==============Rp.40.000,-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a.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yang </a:t>
            </a:r>
            <a:r>
              <a:rPr lang="en-US" dirty="0" err="1"/>
              <a:t>dibeli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Rp.275.000,-</a:t>
            </a:r>
            <a:br>
              <a:rPr lang="en-US" dirty="0"/>
            </a:br>
            <a:r>
              <a:rPr lang="en-US" dirty="0"/>
              <a:t>b.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yang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280.000,-  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didalamnya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60.000</a:t>
            </a:r>
            <a:r>
              <a:rPr lang="en-US" dirty="0" smtClean="0"/>
              <a:t>,-</a:t>
            </a:r>
          </a:p>
          <a:p>
            <a:pPr marL="0" indent="0">
              <a:buNone/>
            </a:pPr>
            <a:r>
              <a:rPr lang="en-US" dirty="0" smtClean="0"/>
              <a:t>c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 smtClean="0"/>
              <a:t>    i</a:t>
            </a:r>
            <a:r>
              <a:rPr lang="en-US" dirty="0"/>
              <a:t>).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Rp.180.000,-</a:t>
            </a:r>
            <a:br>
              <a:rPr lang="en-US" dirty="0"/>
            </a:br>
            <a:r>
              <a:rPr lang="en-US" dirty="0" smtClean="0"/>
              <a:t>    ii</a:t>
            </a:r>
            <a:r>
              <a:rPr lang="en-US" dirty="0"/>
              <a:t>).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72.000,-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  iii</a:t>
            </a:r>
            <a:r>
              <a:rPr lang="en-US" dirty="0"/>
              <a:t>). </a:t>
            </a:r>
            <a:r>
              <a:rPr lang="en-US" dirty="0" err="1"/>
              <a:t>Komoisi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63.000,-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  iv</a:t>
            </a:r>
            <a:r>
              <a:rPr lang="en-US" dirty="0"/>
              <a:t>).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90.000,-</a:t>
            </a:r>
            <a:br>
              <a:rPr lang="en-US" dirty="0"/>
            </a:br>
            <a:r>
              <a:rPr lang="en-US" dirty="0"/>
              <a:t>d.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jatuh</a:t>
            </a:r>
            <a:r>
              <a:rPr lang="en-US" dirty="0"/>
              <a:t> tempo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18.000,- </a:t>
            </a:r>
            <a:r>
              <a:rPr lang="en-US" dirty="0" err="1"/>
              <a:t>sebesar</a:t>
            </a:r>
            <a:r>
              <a:rPr lang="en-US" dirty="0"/>
              <a:t> ==</a:t>
            </a:r>
            <a:r>
              <a:rPr lang="en-US" dirty="0" err="1"/>
              <a:t>Rp</a:t>
            </a:r>
            <a:r>
              <a:rPr lang="en-US" dirty="0"/>
              <a:t>. </a:t>
            </a:r>
            <a:r>
              <a:rPr lang="en-US" dirty="0" smtClean="0"/>
              <a:t>13.000,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e.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utilitas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57.000,-</a:t>
            </a:r>
            <a:br>
              <a:rPr lang="en-US" dirty="0"/>
            </a:br>
            <a:r>
              <a:rPr lang="en-US" dirty="0"/>
              <a:t>f.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iklan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140.000,-</a:t>
            </a:r>
            <a:br>
              <a:rPr lang="en-US" dirty="0"/>
            </a:br>
            <a:r>
              <a:rPr lang="en-US" dirty="0"/>
              <a:t>g.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penyusutan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100.000,- </a:t>
            </a:r>
            <a:r>
              <a:rPr lang="en-US" dirty="0" err="1"/>
              <a:t>sebesar</a:t>
            </a:r>
            <a:r>
              <a:rPr lang="en-US" dirty="0"/>
              <a:t> Rp.88.000,-untuk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h.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peoduk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i.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675.000,-</a:t>
            </a:r>
            <a:br>
              <a:rPr lang="en-US" dirty="0"/>
            </a:br>
            <a:r>
              <a:rPr lang="en-US" dirty="0"/>
              <a:t>j. Total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, 1.250.000,- </a:t>
            </a:r>
            <a:r>
              <a:rPr lang="en-US" dirty="0" err="1"/>
              <a:t>denan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Rp.700.000</a:t>
            </a:r>
            <a:r>
              <a:rPr lang="en-US" dirty="0" smtClean="0"/>
              <a:t>,-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6974" y="55626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Diminta</a:t>
            </a:r>
            <a:r>
              <a:rPr lang="en-US" dirty="0"/>
              <a:t> :</a:t>
            </a:r>
            <a:br>
              <a:rPr lang="en-US" dirty="0"/>
            </a:br>
            <a:r>
              <a:rPr lang="en-US" b="1" dirty="0"/>
              <a:t>1. </a:t>
            </a:r>
            <a:r>
              <a:rPr lang="en-US" b="1" dirty="0" err="1"/>
              <a:t>Buat</a:t>
            </a:r>
            <a:r>
              <a:rPr lang="en-US" b="1" dirty="0"/>
              <a:t> </a:t>
            </a:r>
            <a:r>
              <a:rPr lang="en-US" b="1" dirty="0" err="1"/>
              <a:t>jurnal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masing-masing</a:t>
            </a:r>
            <a:r>
              <a:rPr lang="en-US" b="1" dirty="0"/>
              <a:t> </a:t>
            </a:r>
            <a:r>
              <a:rPr lang="en-US" b="1" dirty="0" err="1"/>
              <a:t>transaksi</a:t>
            </a:r>
            <a:r>
              <a:rPr lang="en-US" b="1" dirty="0"/>
              <a:t> </a:t>
            </a:r>
            <a:r>
              <a:rPr lang="en-US" b="1" dirty="0" err="1" smtClean="0"/>
              <a:t>diatas</a:t>
            </a:r>
            <a:r>
              <a:rPr lang="en-US" b="1" dirty="0" smtClean="0"/>
              <a:t>  !!! </a:t>
            </a:r>
          </a:p>
        </p:txBody>
      </p:sp>
    </p:spTree>
    <p:extLst>
      <p:ext uri="{BB962C8B-B14F-4D97-AF65-F5344CB8AC3E}">
        <p14:creationId xmlns:p14="http://schemas.microsoft.com/office/powerpoint/2010/main" val="273642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1060</Words>
  <Application>Microsoft Office PowerPoint</Application>
  <PresentationFormat>On-screen Show (4:3)</PresentationFormat>
  <Paragraphs>393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Transaksi Perusahaan Manufaktur</vt:lpstr>
      <vt:lpstr>PowerPoint Presentation</vt:lpstr>
      <vt:lpstr>PowerPoint Presentation</vt:lpstr>
      <vt:lpstr>Alokasi Biaya</vt:lpstr>
      <vt:lpstr>PowerPoint Presentation</vt:lpstr>
      <vt:lpstr>PowerPoint Presentation</vt:lpstr>
      <vt:lpstr>PowerPoint Presentation</vt:lpstr>
      <vt:lpstr>PowerPoint Presentation</vt:lpstr>
      <vt:lpstr>Aliran Biaya Perusahaan Manufaktur</vt:lpstr>
      <vt:lpstr>PowerPoint Presentation</vt:lpstr>
      <vt:lpstr>Pencatatan Biaya Bahan Baku </vt:lpstr>
      <vt:lpstr>PowerPoint Presentation</vt:lpstr>
      <vt:lpstr>PowerPoint Presentation</vt:lpstr>
      <vt:lpstr>Pencatatan Biaya Tenaga Kerja Langsung</vt:lpstr>
      <vt:lpstr>PT SEJAHTERA Rekapitulasi Daftar Gaji dan Upah Bulan Desember 2015 </vt:lpstr>
      <vt:lpstr>PowerPoint Presentation</vt:lpstr>
      <vt:lpstr>Pencatatan Biaya Overhead Pabrik </vt:lpstr>
      <vt:lpstr>PowerPoint Presentation</vt:lpstr>
      <vt:lpstr>PowerPoint Presentation</vt:lpstr>
      <vt:lpstr>PowerPoint Presentation</vt:lpstr>
      <vt:lpstr>Soal: Kerjakan di lampiran dan dikumpulkan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Transaksi Perusahaan Manufaktu</dc:title>
  <dc:creator>user</dc:creator>
  <cp:lastModifiedBy>user</cp:lastModifiedBy>
  <cp:revision>27</cp:revision>
  <dcterms:created xsi:type="dcterms:W3CDTF">2016-04-12T07:13:44Z</dcterms:created>
  <dcterms:modified xsi:type="dcterms:W3CDTF">2018-03-13T08:34:50Z</dcterms:modified>
</cp:coreProperties>
</file>