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70" r:id="rId4"/>
    <p:sldId id="272" r:id="rId5"/>
    <p:sldId id="273" r:id="rId6"/>
    <p:sldId id="274" r:id="rId7"/>
    <p:sldId id="265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083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5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0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97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89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48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29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35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30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24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9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314B1-5B6C-4092-BA38-BFF8BD304B68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AC8F0-7C06-4FD6-8E68-059ADA8B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477962"/>
          </a:xfrm>
        </p:spPr>
        <p:txBody>
          <a:bodyPr>
            <a:noAutofit/>
          </a:bodyPr>
          <a:lstStyle/>
          <a:p>
            <a:r>
              <a:rPr lang="en-US" b="1" dirty="0" err="1" smtClean="0"/>
              <a:t>Soal</a:t>
            </a:r>
            <a:r>
              <a:rPr lang="en-US" b="1" dirty="0" smtClean="0"/>
              <a:t>: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err="1"/>
              <a:t>Kerjakan</a:t>
            </a:r>
            <a:r>
              <a:rPr lang="en-US" sz="3600" b="1" dirty="0"/>
              <a:t> di </a:t>
            </a:r>
            <a:r>
              <a:rPr lang="en-US" sz="3600" b="1" dirty="0" err="1"/>
              <a:t>lampiran</a:t>
            </a:r>
            <a:r>
              <a:rPr lang="en-US" sz="3600" b="1" dirty="0"/>
              <a:t> </a:t>
            </a:r>
            <a:r>
              <a:rPr lang="en-US" sz="3600" b="1" dirty="0" err="1"/>
              <a:t>dan</a:t>
            </a:r>
            <a:r>
              <a:rPr lang="en-US" sz="3600" b="1" dirty="0"/>
              <a:t> </a:t>
            </a:r>
            <a:r>
              <a:rPr lang="en-US" sz="3600" b="1" dirty="0" err="1"/>
              <a:t>dikumpulkan</a:t>
            </a:r>
            <a:r>
              <a:rPr lang="en-US" sz="3600" b="1" dirty="0"/>
              <a:t> 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Perusahaan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pesanan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produksinya</a:t>
            </a:r>
            <a:r>
              <a:rPr lang="en-US" dirty="0"/>
              <a:t>. </a:t>
            </a:r>
            <a:r>
              <a:rPr lang="en-US" dirty="0" err="1"/>
              <a:t>Biaya</a:t>
            </a:r>
            <a:r>
              <a:rPr lang="en-US" dirty="0"/>
              <a:t> overhead </a:t>
            </a:r>
            <a:r>
              <a:rPr lang="en-US" dirty="0" err="1"/>
              <a:t>dibebankan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diperkirakan</a:t>
            </a:r>
            <a:r>
              <a:rPr lang="en-US" dirty="0"/>
              <a:t> total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Rp.200.000,- </a:t>
            </a:r>
            <a:r>
              <a:rPr lang="en-US" dirty="0" err="1"/>
              <a:t>dan</a:t>
            </a:r>
            <a:r>
              <a:rPr lang="en-US" dirty="0"/>
              <a:t> total </a:t>
            </a:r>
            <a:r>
              <a:rPr lang="en-US" dirty="0" err="1"/>
              <a:t>biaya</a:t>
            </a:r>
            <a:r>
              <a:rPr lang="en-US" dirty="0"/>
              <a:t> overhead </a:t>
            </a:r>
            <a:r>
              <a:rPr lang="en-US" dirty="0" err="1"/>
              <a:t>adalah</a:t>
            </a:r>
            <a:r>
              <a:rPr lang="en-US" dirty="0"/>
              <a:t> Rp.330.000,-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perkiraan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sbb</a:t>
            </a:r>
            <a:r>
              <a:rPr lang="en-US" dirty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799"/>
            <a:ext cx="8305800" cy="541020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  <a:tabLst>
                <a:tab pos="236538" algn="l"/>
              </a:tabLst>
            </a:pP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Baku===============Rp.25.000,-</a:t>
            </a:r>
            <a:br>
              <a:rPr lang="en-US" dirty="0"/>
            </a:b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(BDP</a:t>
            </a:r>
            <a:r>
              <a:rPr lang="en-US" dirty="0" smtClean="0"/>
              <a:t>)      Rp.10.000</a:t>
            </a:r>
            <a:r>
              <a:rPr lang="en-US" dirty="0"/>
              <a:t>,-</a:t>
            </a:r>
            <a:br>
              <a:rPr lang="en-US" dirty="0"/>
            </a:b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 smtClean="0"/>
              <a:t>================</a:t>
            </a:r>
            <a:r>
              <a:rPr lang="en-US" dirty="0"/>
              <a:t>Rp.40.000,-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sbb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a.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yang </a:t>
            </a:r>
            <a:r>
              <a:rPr lang="en-US" dirty="0" err="1"/>
              <a:t>dibeli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Rp.275.000</a:t>
            </a:r>
            <a:r>
              <a:rPr lang="en-US" dirty="0" smtClean="0"/>
              <a:t>,-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b.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yang </a:t>
            </a:r>
            <a:r>
              <a:rPr lang="en-US" dirty="0" err="1"/>
              <a:t>dikirim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diproses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280.000,-  </a:t>
            </a:r>
            <a:r>
              <a:rPr lang="en-US" dirty="0" smtClean="0"/>
              <a:t>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</a:p>
          <a:p>
            <a:pPr marL="0" indent="0">
              <a:buNone/>
              <a:tabLst>
                <a:tab pos="236538" algn="l"/>
              </a:tabLst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didalamnya</a:t>
            </a:r>
            <a:r>
              <a:rPr lang="en-US" dirty="0" smtClean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penolong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60.000</a:t>
            </a:r>
            <a:r>
              <a:rPr lang="en-US" dirty="0" smtClean="0"/>
              <a:t>,-</a:t>
            </a:r>
          </a:p>
          <a:p>
            <a:pPr marL="0" indent="0">
              <a:buNone/>
            </a:pPr>
            <a:r>
              <a:rPr lang="en-US" dirty="0" smtClean="0"/>
              <a:t>c</a:t>
            </a:r>
            <a:r>
              <a:rPr lang="en-US" dirty="0"/>
              <a:t>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sbb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 smtClean="0"/>
              <a:t>    i</a:t>
            </a:r>
            <a:r>
              <a:rPr lang="en-US" dirty="0"/>
              <a:t>).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Rp.180.000,-</a:t>
            </a:r>
            <a:br>
              <a:rPr lang="en-US" dirty="0"/>
            </a:br>
            <a:r>
              <a:rPr lang="en-US" dirty="0" smtClean="0"/>
              <a:t>    ii</a:t>
            </a:r>
            <a:r>
              <a:rPr lang="en-US" dirty="0"/>
              <a:t>).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72.000,-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smtClean="0"/>
              <a:t>  iii</a:t>
            </a:r>
            <a:r>
              <a:rPr lang="en-US" dirty="0"/>
              <a:t>). </a:t>
            </a:r>
            <a:r>
              <a:rPr lang="en-US" dirty="0" err="1"/>
              <a:t>Komoisi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63.000,-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smtClean="0"/>
              <a:t>  iv</a:t>
            </a:r>
            <a:r>
              <a:rPr lang="en-US" dirty="0"/>
              <a:t>). 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90.000,-</a:t>
            </a:r>
            <a:br>
              <a:rPr lang="en-US" dirty="0"/>
            </a:br>
            <a:r>
              <a:rPr lang="en-US" dirty="0"/>
              <a:t>d.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sewa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jatuh</a:t>
            </a:r>
            <a:r>
              <a:rPr lang="en-US" dirty="0"/>
              <a:t> tempo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18.000,- </a:t>
            </a:r>
            <a:r>
              <a:rPr lang="en-US" dirty="0" err="1"/>
              <a:t>sebesar</a:t>
            </a:r>
            <a:r>
              <a:rPr lang="en-US" dirty="0"/>
              <a:t> ==</a:t>
            </a:r>
            <a:r>
              <a:rPr lang="en-US" dirty="0" err="1"/>
              <a:t>Rp</a:t>
            </a:r>
            <a:r>
              <a:rPr lang="en-US" dirty="0"/>
              <a:t>. </a:t>
            </a:r>
            <a:r>
              <a:rPr lang="en-US" dirty="0" smtClean="0"/>
              <a:t>13.000,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e.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utilitas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57.000,-</a:t>
            </a:r>
            <a:br>
              <a:rPr lang="en-US" dirty="0"/>
            </a:br>
            <a:r>
              <a:rPr lang="en-US" dirty="0"/>
              <a:t>f.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iklan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140.000,-</a:t>
            </a:r>
            <a:br>
              <a:rPr lang="en-US" dirty="0"/>
            </a:br>
            <a:r>
              <a:rPr lang="en-US" dirty="0"/>
              <a:t>g.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penyusutan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100.000,- </a:t>
            </a:r>
            <a:r>
              <a:rPr lang="en-US" dirty="0" err="1"/>
              <a:t>sebesar</a:t>
            </a:r>
            <a:r>
              <a:rPr lang="en-US" dirty="0"/>
              <a:t> Rp.88.000,-untuk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h. </a:t>
            </a:r>
            <a:r>
              <a:rPr lang="en-US" dirty="0" err="1"/>
              <a:t>Biaya</a:t>
            </a:r>
            <a:r>
              <a:rPr lang="en-US" dirty="0"/>
              <a:t> overhead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dibebankan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 smtClean="0"/>
              <a:t>produk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297.000</a:t>
            </a:r>
            <a:br>
              <a:rPr lang="en-US" dirty="0"/>
            </a:br>
            <a:r>
              <a:rPr lang="en-US" dirty="0"/>
              <a:t>i.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selesai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675.000,-</a:t>
            </a:r>
            <a:br>
              <a:rPr lang="en-US" dirty="0"/>
            </a:br>
            <a:r>
              <a:rPr lang="en-US" dirty="0"/>
              <a:t>j. Total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, 1.250.000,- </a:t>
            </a:r>
            <a:r>
              <a:rPr lang="en-US" dirty="0" err="1"/>
              <a:t>denan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Rp.700.000</a:t>
            </a:r>
            <a:r>
              <a:rPr lang="en-US" dirty="0" smtClean="0"/>
              <a:t>,-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6974" y="5562600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Diminta</a:t>
            </a:r>
            <a:r>
              <a:rPr lang="en-US" dirty="0"/>
              <a:t> :</a:t>
            </a:r>
            <a:br>
              <a:rPr lang="en-US" dirty="0"/>
            </a:br>
            <a:r>
              <a:rPr lang="en-US" b="1" dirty="0"/>
              <a:t>1. </a:t>
            </a:r>
            <a:r>
              <a:rPr lang="en-US" b="1" dirty="0" err="1"/>
              <a:t>Buat</a:t>
            </a:r>
            <a:r>
              <a:rPr lang="en-US" b="1" dirty="0"/>
              <a:t> </a:t>
            </a:r>
            <a:r>
              <a:rPr lang="en-US" b="1" dirty="0" err="1"/>
              <a:t>jurnal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masing-masing</a:t>
            </a:r>
            <a:r>
              <a:rPr lang="en-US" b="1" dirty="0"/>
              <a:t> </a:t>
            </a:r>
            <a:r>
              <a:rPr lang="en-US" b="1" dirty="0" err="1"/>
              <a:t>transaksi</a:t>
            </a:r>
            <a:r>
              <a:rPr lang="en-US" b="1" dirty="0"/>
              <a:t> </a:t>
            </a:r>
            <a:r>
              <a:rPr lang="en-US" b="1" dirty="0" err="1" smtClean="0"/>
              <a:t>diatas</a:t>
            </a:r>
            <a:r>
              <a:rPr lang="en-US" b="1" dirty="0" smtClean="0"/>
              <a:t>  !!! </a:t>
            </a:r>
          </a:p>
        </p:txBody>
      </p:sp>
    </p:spTree>
    <p:extLst>
      <p:ext uri="{BB962C8B-B14F-4D97-AF65-F5344CB8AC3E}">
        <p14:creationId xmlns:p14="http://schemas.microsoft.com/office/powerpoint/2010/main" val="302191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458200" cy="6400800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236538" algn="l"/>
              </a:tabLst>
            </a:pPr>
            <a:r>
              <a:rPr lang="en-US" sz="1600" dirty="0" smtClean="0"/>
              <a:t>a</a:t>
            </a:r>
            <a:r>
              <a:rPr lang="en-US" sz="1600" dirty="0"/>
              <a:t>.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 yang </a:t>
            </a:r>
            <a:r>
              <a:rPr lang="en-US" sz="1600" dirty="0" err="1"/>
              <a:t>dibeli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</a:t>
            </a:r>
            <a:r>
              <a:rPr lang="en-US" sz="1600" dirty="0" err="1"/>
              <a:t>kredit</a:t>
            </a:r>
            <a:r>
              <a:rPr lang="en-US" sz="1600" dirty="0"/>
              <a:t> Rp.275.000</a:t>
            </a:r>
            <a:r>
              <a:rPr lang="en-US" sz="1600" dirty="0" smtClean="0"/>
              <a:t>,-</a:t>
            </a:r>
          </a:p>
          <a:p>
            <a:pPr marL="0" indent="0">
              <a:buNone/>
              <a:tabLst>
                <a:tab pos="236538" algn="l"/>
              </a:tabLst>
            </a:pPr>
            <a:r>
              <a:rPr lang="en-US" sz="1600" dirty="0" err="1" smtClean="0"/>
              <a:t>Jwb</a:t>
            </a:r>
            <a:r>
              <a:rPr lang="en-US" sz="1600" dirty="0"/>
              <a:t>: </a:t>
            </a:r>
            <a:r>
              <a:rPr lang="en-US" sz="1600" dirty="0" smtClean="0"/>
              <a:t> </a:t>
            </a:r>
          </a:p>
          <a:p>
            <a:pPr marL="0" indent="0">
              <a:buNone/>
              <a:tabLst>
                <a:tab pos="236538" algn="l"/>
              </a:tabLst>
            </a:pPr>
            <a:endParaRPr lang="en-US" sz="1600" dirty="0"/>
          </a:p>
          <a:p>
            <a:pPr marL="0" indent="0">
              <a:buNone/>
              <a:tabLst>
                <a:tab pos="236538" algn="l"/>
              </a:tabLst>
            </a:pPr>
            <a:endParaRPr lang="en-US" sz="1600" dirty="0" smtClean="0"/>
          </a:p>
          <a:p>
            <a:pPr marL="0" indent="0">
              <a:buNone/>
              <a:tabLst>
                <a:tab pos="236538" algn="l"/>
              </a:tabLst>
            </a:pPr>
            <a:endParaRPr lang="en-US" sz="1600" dirty="0" smtClean="0"/>
          </a:p>
          <a:p>
            <a:pPr marL="0" indent="0">
              <a:buNone/>
              <a:tabLst>
                <a:tab pos="236538" algn="l"/>
              </a:tabLst>
            </a:pPr>
            <a:r>
              <a:rPr lang="en-US" sz="1600" dirty="0" smtClean="0"/>
              <a:t>b.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 yang </a:t>
            </a:r>
            <a:r>
              <a:rPr lang="en-US" sz="1600" dirty="0" err="1"/>
              <a:t>dikirim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pabrik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diproses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280.000,-  </a:t>
            </a:r>
            <a:r>
              <a:rPr lang="en-US" sz="1600" dirty="0" smtClean="0"/>
              <a:t> </a:t>
            </a:r>
            <a:r>
              <a:rPr lang="en-US" sz="1600" dirty="0" err="1" smtClean="0"/>
              <a:t>termasuk</a:t>
            </a:r>
            <a:r>
              <a:rPr lang="en-US" sz="1600" dirty="0" smtClean="0"/>
              <a:t> </a:t>
            </a:r>
          </a:p>
          <a:p>
            <a:pPr marL="0" indent="0">
              <a:buNone/>
              <a:tabLst>
                <a:tab pos="236538" algn="l"/>
              </a:tabLst>
            </a:pPr>
            <a:r>
              <a:rPr lang="en-US" sz="1600" dirty="0"/>
              <a:t> </a:t>
            </a:r>
            <a:r>
              <a:rPr lang="en-US" sz="1600" dirty="0" smtClean="0"/>
              <a:t>   </a:t>
            </a:r>
            <a:r>
              <a:rPr lang="en-US" sz="1600" dirty="0" err="1" smtClean="0"/>
              <a:t>didalamnya</a:t>
            </a:r>
            <a:r>
              <a:rPr lang="en-US" sz="1600" dirty="0" smtClean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penolong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60.000</a:t>
            </a:r>
            <a:r>
              <a:rPr lang="en-US" sz="1600" dirty="0" smtClean="0"/>
              <a:t>,-</a:t>
            </a:r>
          </a:p>
          <a:p>
            <a:pPr marL="0" indent="0">
              <a:buNone/>
              <a:tabLst>
                <a:tab pos="236538" algn="l"/>
              </a:tabLst>
            </a:pPr>
            <a:r>
              <a:rPr lang="en-US" sz="1600" dirty="0" err="1" smtClean="0"/>
              <a:t>Jwb</a:t>
            </a:r>
            <a:r>
              <a:rPr lang="en-US" sz="1600" dirty="0" smtClean="0"/>
              <a:t>:  </a:t>
            </a:r>
          </a:p>
          <a:p>
            <a:pPr marL="0" indent="0">
              <a:buNone/>
              <a:tabLst>
                <a:tab pos="236538" algn="l"/>
              </a:tabLst>
            </a:pPr>
            <a:endParaRPr lang="en-US" sz="1600" dirty="0" smtClean="0"/>
          </a:p>
          <a:p>
            <a:pPr marL="0" indent="0">
              <a:buNone/>
              <a:tabLst>
                <a:tab pos="236538" algn="l"/>
              </a:tabLst>
            </a:pPr>
            <a:endParaRPr lang="en-US" sz="1600" dirty="0" smtClean="0"/>
          </a:p>
          <a:p>
            <a:pPr marL="0" indent="0">
              <a:buNone/>
              <a:tabLst>
                <a:tab pos="236538" algn="l"/>
              </a:tabLst>
            </a:pP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c</a:t>
            </a:r>
            <a:r>
              <a:rPr lang="en-US" sz="1600" dirty="0"/>
              <a:t>.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Gaji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Upah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sbb</a:t>
            </a:r>
            <a:r>
              <a:rPr lang="en-US" sz="1600" dirty="0"/>
              <a:t>:</a:t>
            </a:r>
            <a:br>
              <a:rPr lang="en-US" sz="1600" dirty="0"/>
            </a:br>
            <a:r>
              <a:rPr lang="en-US" sz="1600" dirty="0" smtClean="0"/>
              <a:t>    i</a:t>
            </a:r>
            <a:r>
              <a:rPr lang="en-US" sz="1600" dirty="0"/>
              <a:t>).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 Rp.180.000</a:t>
            </a:r>
            <a:r>
              <a:rPr lang="en-US" sz="1600" dirty="0" smtClean="0"/>
              <a:t>,-      ii</a:t>
            </a:r>
            <a:r>
              <a:rPr lang="en-US" sz="1600" dirty="0"/>
              <a:t>).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72.000,-</a:t>
            </a:r>
            <a:br>
              <a:rPr lang="en-US" sz="1600" dirty="0"/>
            </a:br>
            <a:r>
              <a:rPr lang="en-US" sz="1600" dirty="0"/>
              <a:t> </a:t>
            </a:r>
            <a:r>
              <a:rPr lang="en-US" sz="1600" dirty="0" smtClean="0"/>
              <a:t>  iii</a:t>
            </a:r>
            <a:r>
              <a:rPr lang="en-US" sz="1600" dirty="0"/>
              <a:t>). </a:t>
            </a:r>
            <a:r>
              <a:rPr lang="en-US" sz="1600" dirty="0" err="1" smtClean="0"/>
              <a:t>Komisi</a:t>
            </a:r>
            <a:r>
              <a:rPr lang="en-US" sz="1600" dirty="0" smtClean="0"/>
              <a:t> </a:t>
            </a:r>
            <a:r>
              <a:rPr lang="en-US" sz="1600" dirty="0" err="1"/>
              <a:t>penjualan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63.000</a:t>
            </a:r>
            <a:r>
              <a:rPr lang="en-US" sz="1600" dirty="0" smtClean="0"/>
              <a:t>,-              iv</a:t>
            </a:r>
            <a:r>
              <a:rPr lang="en-US" sz="1600" dirty="0"/>
              <a:t>). </a:t>
            </a:r>
            <a:r>
              <a:rPr lang="en-US" sz="1600" dirty="0" err="1"/>
              <a:t>Gaji</a:t>
            </a:r>
            <a:r>
              <a:rPr lang="en-US" sz="1600" dirty="0"/>
              <a:t> </a:t>
            </a:r>
            <a:r>
              <a:rPr lang="en-US" sz="1600" dirty="0" err="1"/>
              <a:t>bagian</a:t>
            </a:r>
            <a:r>
              <a:rPr lang="en-US" sz="1600" dirty="0"/>
              <a:t> </a:t>
            </a:r>
            <a:r>
              <a:rPr lang="en-US" sz="1600" dirty="0" err="1"/>
              <a:t>administrasi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. 90.000</a:t>
            </a:r>
            <a:r>
              <a:rPr lang="en-US" sz="1600" dirty="0" smtClean="0"/>
              <a:t>,-</a:t>
            </a:r>
          </a:p>
          <a:p>
            <a:pPr marL="0" indent="0">
              <a:buNone/>
            </a:pPr>
            <a:r>
              <a:rPr lang="en-US" sz="1600" dirty="0" err="1" smtClean="0"/>
              <a:t>Jwb</a:t>
            </a:r>
            <a:r>
              <a:rPr lang="en-US" sz="1600" dirty="0" smtClean="0"/>
              <a:t>: 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378791"/>
              </p:ext>
            </p:extLst>
          </p:nvPr>
        </p:nvGraphicFramePr>
        <p:xfrm>
          <a:off x="762000" y="685800"/>
          <a:ext cx="7848601" cy="107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865"/>
                <a:gridCol w="1023135"/>
                <a:gridCol w="3121632"/>
                <a:gridCol w="535968"/>
                <a:gridCol w="1139576"/>
                <a:gridCol w="1146425"/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No,Bukti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Bahan</a:t>
                      </a:r>
                      <a:r>
                        <a:rPr lang="en-US" sz="1600" dirty="0" smtClean="0"/>
                        <a:t> Baku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275.000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</a:t>
                      </a:r>
                      <a:r>
                        <a:rPr lang="en-US" sz="1600" dirty="0" err="1" smtClean="0"/>
                        <a:t>Utang</a:t>
                      </a:r>
                      <a:r>
                        <a:rPr lang="en-US" sz="1600" dirty="0" smtClean="0"/>
                        <a:t> Usaha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275.000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423948"/>
              </p:ext>
            </p:extLst>
          </p:nvPr>
        </p:nvGraphicFramePr>
        <p:xfrm>
          <a:off x="762000" y="2438400"/>
          <a:ext cx="7848601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865"/>
                <a:gridCol w="1023135"/>
                <a:gridCol w="3121632"/>
                <a:gridCol w="535968"/>
                <a:gridCol w="1139576"/>
                <a:gridCol w="1146425"/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No,Bukti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BDP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Pengendali</a:t>
                      </a:r>
                      <a:r>
                        <a:rPr lang="en-US" sz="1600" baseline="0" dirty="0" smtClean="0"/>
                        <a:t> Overhead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220.000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   60.000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</a:t>
                      </a:r>
                      <a:r>
                        <a:rPr lang="en-US" sz="1600" dirty="0" err="1" smtClean="0"/>
                        <a:t>Bahan</a:t>
                      </a:r>
                      <a:r>
                        <a:rPr lang="en-US" sz="1600" baseline="0" dirty="0" smtClean="0"/>
                        <a:t> Baku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280.000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392549"/>
              </p:ext>
            </p:extLst>
          </p:nvPr>
        </p:nvGraphicFramePr>
        <p:xfrm>
          <a:off x="762000" y="4724400"/>
          <a:ext cx="7848601" cy="177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865"/>
                <a:gridCol w="1023135"/>
                <a:gridCol w="3121632"/>
                <a:gridCol w="535968"/>
                <a:gridCol w="1139576"/>
                <a:gridCol w="1146425"/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No,Bukti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BDP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Pengendali</a:t>
                      </a:r>
                      <a:r>
                        <a:rPr lang="en-US" sz="1600" baseline="0" dirty="0" smtClean="0"/>
                        <a:t> Overhead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Beban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Komisi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Penjualan</a:t>
                      </a:r>
                      <a:endParaRPr lang="en-US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Beban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Gaji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Administrasi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180.000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   72.000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   63.000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   90.000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</a:t>
                      </a:r>
                      <a:r>
                        <a:rPr lang="en-US" sz="1600" dirty="0" err="1" smtClean="0"/>
                        <a:t>Beban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Gaji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Upah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405.000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50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867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900" dirty="0" smtClean="0"/>
              <a:t>d</a:t>
            </a:r>
            <a:r>
              <a:rPr lang="en-US" sz="2900" dirty="0"/>
              <a:t>. </a:t>
            </a:r>
            <a:r>
              <a:rPr lang="en-US" sz="2900" dirty="0" err="1"/>
              <a:t>Biaya</a:t>
            </a:r>
            <a:r>
              <a:rPr lang="en-US" sz="2900" dirty="0"/>
              <a:t> </a:t>
            </a:r>
            <a:r>
              <a:rPr lang="en-US" sz="2900" dirty="0" err="1"/>
              <a:t>sewa</a:t>
            </a:r>
            <a:r>
              <a:rPr lang="en-US" sz="2900" dirty="0"/>
              <a:t> yang </a:t>
            </a:r>
            <a:r>
              <a:rPr lang="en-US" sz="2900" dirty="0" err="1"/>
              <a:t>telah</a:t>
            </a:r>
            <a:r>
              <a:rPr lang="en-US" sz="2900" dirty="0"/>
              <a:t> </a:t>
            </a:r>
            <a:r>
              <a:rPr lang="en-US" sz="2900" dirty="0" err="1"/>
              <a:t>jatuh</a:t>
            </a:r>
            <a:r>
              <a:rPr lang="en-US" sz="2900" dirty="0"/>
              <a:t> tempo </a:t>
            </a:r>
            <a:r>
              <a:rPr lang="en-US" sz="2900" dirty="0" err="1"/>
              <a:t>sebesar</a:t>
            </a:r>
            <a:r>
              <a:rPr lang="en-US" sz="2900" dirty="0"/>
              <a:t> </a:t>
            </a:r>
            <a:r>
              <a:rPr lang="en-US" sz="2900" dirty="0" err="1"/>
              <a:t>Rp</a:t>
            </a:r>
            <a:r>
              <a:rPr lang="en-US" sz="2900" dirty="0"/>
              <a:t>. 18.000,- </a:t>
            </a:r>
            <a:r>
              <a:rPr lang="en-US" sz="2900" dirty="0" err="1"/>
              <a:t>sebesar</a:t>
            </a:r>
            <a:r>
              <a:rPr lang="en-US" sz="2900" dirty="0"/>
              <a:t> ==</a:t>
            </a:r>
            <a:r>
              <a:rPr lang="en-US" sz="2900" dirty="0" err="1"/>
              <a:t>Rp</a:t>
            </a:r>
            <a:r>
              <a:rPr lang="en-US" sz="2900" dirty="0"/>
              <a:t>. 13.000, </a:t>
            </a:r>
            <a:r>
              <a:rPr lang="en-US" sz="2900" dirty="0" smtClean="0"/>
              <a:t>     </a:t>
            </a:r>
            <a:r>
              <a:rPr lang="en-US" sz="2900" dirty="0" err="1" smtClean="0"/>
              <a:t>untuk</a:t>
            </a:r>
            <a:r>
              <a:rPr lang="en-US" sz="2900" dirty="0" smtClean="0"/>
              <a:t> </a:t>
            </a:r>
            <a:r>
              <a:rPr lang="en-US" sz="2900" dirty="0" err="1" smtClean="0"/>
              <a:t>kegiatan</a:t>
            </a:r>
            <a:r>
              <a:rPr lang="en-US" sz="2900" dirty="0" smtClean="0"/>
              <a:t> </a:t>
            </a:r>
            <a:r>
              <a:rPr lang="en-US" sz="2900" dirty="0" err="1" smtClean="0"/>
              <a:t>pabrik</a:t>
            </a:r>
            <a:r>
              <a:rPr lang="en-US" sz="2900" dirty="0" smtClean="0"/>
              <a:t> </a:t>
            </a:r>
            <a:r>
              <a:rPr lang="en-US" sz="2900" dirty="0" err="1" smtClean="0"/>
              <a:t>dan</a:t>
            </a:r>
            <a:r>
              <a:rPr lang="en-US" sz="2900" dirty="0" smtClean="0"/>
              <a:t> </a:t>
            </a:r>
            <a:r>
              <a:rPr lang="en-US" sz="2900" dirty="0" err="1" smtClean="0"/>
              <a:t>sisanya</a:t>
            </a:r>
            <a:r>
              <a:rPr lang="en-US" sz="2900" dirty="0" smtClean="0"/>
              <a:t> </a:t>
            </a:r>
            <a:r>
              <a:rPr lang="en-US" sz="2900" dirty="0" err="1" smtClean="0"/>
              <a:t>untuk</a:t>
            </a:r>
            <a:r>
              <a:rPr lang="en-US" sz="2900" dirty="0" smtClean="0"/>
              <a:t> </a:t>
            </a:r>
            <a:r>
              <a:rPr lang="en-US" sz="2900" dirty="0" err="1" smtClean="0"/>
              <a:t>administrasi</a:t>
            </a:r>
            <a:r>
              <a:rPr lang="en-US" sz="2900" dirty="0" smtClean="0"/>
              <a:t> </a:t>
            </a:r>
            <a:r>
              <a:rPr lang="en-US" sz="2900" dirty="0" err="1" smtClean="0"/>
              <a:t>dan</a:t>
            </a:r>
            <a:r>
              <a:rPr lang="en-US" sz="2900" dirty="0" smtClean="0"/>
              <a:t> </a:t>
            </a:r>
            <a:r>
              <a:rPr lang="en-US" sz="2900" dirty="0" err="1" smtClean="0"/>
              <a:t>penjualan</a:t>
            </a:r>
            <a:r>
              <a:rPr lang="en-US" sz="2900" dirty="0" smtClean="0"/>
              <a:t>.</a:t>
            </a:r>
            <a:br>
              <a:rPr lang="en-US" sz="2900" dirty="0" smtClean="0"/>
            </a:br>
            <a:r>
              <a:rPr lang="en-US" sz="2900" dirty="0" err="1" smtClean="0"/>
              <a:t>Jwb</a:t>
            </a:r>
            <a:r>
              <a:rPr lang="en-US" sz="2900" dirty="0" smtClean="0"/>
              <a:t>: </a:t>
            </a:r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900" dirty="0" smtClean="0"/>
              <a:t>e</a:t>
            </a:r>
            <a:r>
              <a:rPr lang="en-US" sz="2900" dirty="0"/>
              <a:t>. </a:t>
            </a:r>
            <a:r>
              <a:rPr lang="en-US" sz="2900" dirty="0" err="1"/>
              <a:t>Biaya</a:t>
            </a:r>
            <a:r>
              <a:rPr lang="en-US" sz="2900" dirty="0"/>
              <a:t> </a:t>
            </a:r>
            <a:r>
              <a:rPr lang="en-US" sz="2900" dirty="0" err="1"/>
              <a:t>utilitas</a:t>
            </a:r>
            <a:r>
              <a:rPr lang="en-US" sz="2900" dirty="0"/>
              <a:t> </a:t>
            </a:r>
            <a:r>
              <a:rPr lang="en-US" sz="2900" dirty="0" err="1"/>
              <a:t>pabrik</a:t>
            </a:r>
            <a:r>
              <a:rPr lang="en-US" sz="2900" dirty="0"/>
              <a:t> </a:t>
            </a:r>
            <a:r>
              <a:rPr lang="en-US" sz="2900" dirty="0" err="1"/>
              <a:t>sebesar</a:t>
            </a:r>
            <a:r>
              <a:rPr lang="en-US" sz="2900" dirty="0"/>
              <a:t> </a:t>
            </a:r>
            <a:r>
              <a:rPr lang="en-US" sz="2900" dirty="0" err="1"/>
              <a:t>Rp</a:t>
            </a:r>
            <a:r>
              <a:rPr lang="en-US" sz="2900" dirty="0"/>
              <a:t>. 57.000</a:t>
            </a:r>
            <a:r>
              <a:rPr lang="en-US" sz="2900" dirty="0" smtClean="0"/>
              <a:t>,-</a:t>
            </a:r>
          </a:p>
          <a:p>
            <a:pPr marL="0" indent="0">
              <a:buNone/>
            </a:pPr>
            <a:r>
              <a:rPr lang="en-US" sz="2900" dirty="0" err="1" smtClean="0"/>
              <a:t>Jwb</a:t>
            </a:r>
            <a:r>
              <a:rPr lang="en-US" sz="2900" dirty="0" smtClean="0"/>
              <a:t>:  </a:t>
            </a:r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 smtClean="0"/>
              <a:t>f</a:t>
            </a:r>
            <a:r>
              <a:rPr lang="en-US" sz="2900" dirty="0"/>
              <a:t>. </a:t>
            </a:r>
            <a:r>
              <a:rPr lang="en-US" sz="2900" dirty="0" err="1"/>
              <a:t>Beban</a:t>
            </a:r>
            <a:r>
              <a:rPr lang="en-US" sz="2900" dirty="0"/>
              <a:t> </a:t>
            </a:r>
            <a:r>
              <a:rPr lang="en-US" sz="2900" dirty="0" err="1"/>
              <a:t>iklan</a:t>
            </a:r>
            <a:r>
              <a:rPr lang="en-US" sz="2900" dirty="0"/>
              <a:t> yang </a:t>
            </a:r>
            <a:r>
              <a:rPr lang="en-US" sz="2900" dirty="0" err="1"/>
              <a:t>terjadi</a:t>
            </a:r>
            <a:r>
              <a:rPr lang="en-US" sz="2900" dirty="0"/>
              <a:t> </a:t>
            </a:r>
            <a:r>
              <a:rPr lang="en-US" sz="2900" dirty="0" err="1"/>
              <a:t>Rp</a:t>
            </a:r>
            <a:r>
              <a:rPr lang="en-US" sz="2900" dirty="0"/>
              <a:t>. 140.000</a:t>
            </a:r>
            <a:r>
              <a:rPr lang="en-US" sz="2900" dirty="0" smtClean="0"/>
              <a:t>,-</a:t>
            </a:r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900" dirty="0" err="1"/>
              <a:t>Jwb</a:t>
            </a:r>
            <a:r>
              <a:rPr lang="en-US" sz="2900" dirty="0"/>
              <a:t>: </a:t>
            </a:r>
            <a:r>
              <a:rPr lang="en-US" sz="2900" dirty="0" smtClean="0"/>
              <a:t> </a:t>
            </a:r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4500" dirty="0"/>
          </a:p>
          <a:p>
            <a:pPr marL="0" indent="0">
              <a:buNone/>
            </a:pPr>
            <a:endParaRPr lang="en-US" sz="4900" dirty="0" smtClean="0"/>
          </a:p>
          <a:p>
            <a:pPr marL="0" indent="0">
              <a:buNone/>
            </a:pPr>
            <a:endParaRPr lang="en-US" sz="4900" dirty="0"/>
          </a:p>
          <a:p>
            <a:pPr marL="0" indent="0">
              <a:buNone/>
            </a:pPr>
            <a:endParaRPr lang="en-US" sz="49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763790"/>
              </p:ext>
            </p:extLst>
          </p:nvPr>
        </p:nvGraphicFramePr>
        <p:xfrm>
          <a:off x="1143000" y="1447800"/>
          <a:ext cx="746760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990600"/>
                <a:gridCol w="2743200"/>
                <a:gridCol w="558800"/>
                <a:gridCol w="1244600"/>
                <a:gridCol w="12446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No.Bukti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Beban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Sewa</a:t>
                      </a:r>
                      <a:endParaRPr lang="en-US" sz="1600" baseline="0" dirty="0" smtClean="0"/>
                    </a:p>
                    <a:p>
                      <a:r>
                        <a:rPr lang="en-US" sz="1600" baseline="0" dirty="0" err="1" smtClean="0"/>
                        <a:t>Pengendali</a:t>
                      </a:r>
                      <a:r>
                        <a:rPr lang="en-US" sz="1600" baseline="0" dirty="0" smtClean="0"/>
                        <a:t> Overhead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5.000</a:t>
                      </a:r>
                    </a:p>
                    <a:p>
                      <a:r>
                        <a:rPr lang="en-US" sz="1600" dirty="0" smtClean="0"/>
                        <a:t>13.000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</a:t>
                      </a:r>
                      <a:r>
                        <a:rPr lang="en-US" sz="1600" dirty="0" err="1" smtClean="0"/>
                        <a:t>Sewa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dibayar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dimuka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360514"/>
              </p:ext>
            </p:extLst>
          </p:nvPr>
        </p:nvGraphicFramePr>
        <p:xfrm>
          <a:off x="1219200" y="3276600"/>
          <a:ext cx="7467600" cy="104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990600"/>
                <a:gridCol w="2743200"/>
                <a:gridCol w="558800"/>
                <a:gridCol w="1244600"/>
                <a:gridCol w="12446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No.Bukti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Beban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Utilitas</a:t>
                      </a:r>
                      <a:endParaRPr lang="en-US" sz="16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57.000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</a:t>
                      </a:r>
                      <a:r>
                        <a:rPr lang="en-US" sz="1600" dirty="0" err="1" smtClean="0"/>
                        <a:t>Utang</a:t>
                      </a:r>
                      <a:r>
                        <a:rPr lang="en-US" sz="1600" dirty="0" smtClean="0"/>
                        <a:t> Usaha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57.000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109037"/>
              </p:ext>
            </p:extLst>
          </p:nvPr>
        </p:nvGraphicFramePr>
        <p:xfrm>
          <a:off x="1143000" y="5029200"/>
          <a:ext cx="7467600" cy="104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990600"/>
                <a:gridCol w="2743200"/>
                <a:gridCol w="558800"/>
                <a:gridCol w="1244600"/>
                <a:gridCol w="12446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No.Bukti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Beban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Iklan</a:t>
                      </a:r>
                      <a:endParaRPr lang="en-US" sz="16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140.000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</a:t>
                      </a:r>
                      <a:r>
                        <a:rPr lang="en-US" sz="1600" dirty="0" err="1" smtClean="0"/>
                        <a:t>Utang</a:t>
                      </a:r>
                      <a:r>
                        <a:rPr lang="en-US" sz="1600" dirty="0" smtClean="0"/>
                        <a:t> Usaha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140.000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94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96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g.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penyusutan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100.000,- </a:t>
            </a:r>
            <a:r>
              <a:rPr lang="en-US" dirty="0" err="1"/>
              <a:t>sebesar</a:t>
            </a:r>
            <a:r>
              <a:rPr lang="en-US" dirty="0"/>
              <a:t> Rp.88.000,-untuk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Jwb</a:t>
            </a:r>
            <a:r>
              <a:rPr lang="en-US" dirty="0"/>
              <a:t>: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</a:t>
            </a:r>
            <a:r>
              <a:rPr lang="en-US" dirty="0"/>
              <a:t>. </a:t>
            </a:r>
            <a:r>
              <a:rPr lang="en-US" dirty="0" err="1"/>
              <a:t>Biaya</a:t>
            </a:r>
            <a:r>
              <a:rPr lang="en-US" dirty="0"/>
              <a:t> overhead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dibebankan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297.000</a:t>
            </a:r>
          </a:p>
          <a:p>
            <a:pPr marL="0" indent="0">
              <a:buNone/>
            </a:pPr>
            <a:r>
              <a:rPr lang="en-US" dirty="0" err="1"/>
              <a:t>Jwb</a:t>
            </a:r>
            <a:r>
              <a:rPr lang="en-US" dirty="0"/>
              <a:t>: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</a:t>
            </a:r>
            <a:r>
              <a:rPr lang="en-US" dirty="0"/>
              <a:t>.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selesai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675.000,-</a:t>
            </a:r>
          </a:p>
          <a:p>
            <a:pPr marL="0" indent="0">
              <a:buNone/>
            </a:pPr>
            <a:r>
              <a:rPr lang="en-US" dirty="0" err="1"/>
              <a:t>Jwb</a:t>
            </a:r>
            <a:r>
              <a:rPr lang="en-US" dirty="0"/>
              <a:t>: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119612"/>
              </p:ext>
            </p:extLst>
          </p:nvPr>
        </p:nvGraphicFramePr>
        <p:xfrm>
          <a:off x="1219200" y="1371600"/>
          <a:ext cx="7391400" cy="13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066800"/>
                <a:gridCol w="2667000"/>
                <a:gridCol w="609600"/>
                <a:gridCol w="1143000"/>
                <a:gridCol w="1143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No.Bukti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Beban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Penyusutan</a:t>
                      </a:r>
                      <a:endParaRPr lang="en-US" sz="1600" dirty="0" smtClean="0"/>
                    </a:p>
                    <a:p>
                      <a:r>
                        <a:rPr lang="en-US" sz="1600" dirty="0" err="1" smtClean="0"/>
                        <a:t>Pengendali</a:t>
                      </a:r>
                      <a:r>
                        <a:rPr lang="en-US" sz="1600" dirty="0" smtClean="0"/>
                        <a:t> Overhead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12.000</a:t>
                      </a:r>
                    </a:p>
                    <a:p>
                      <a:r>
                        <a:rPr lang="en-US" sz="1600" dirty="0" smtClean="0"/>
                        <a:t>88.000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</a:t>
                      </a:r>
                      <a:r>
                        <a:rPr lang="en-US" sz="1600" dirty="0" err="1" smtClean="0"/>
                        <a:t>Akumulasi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Penyusutan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100.000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356314"/>
              </p:ext>
            </p:extLst>
          </p:nvPr>
        </p:nvGraphicFramePr>
        <p:xfrm>
          <a:off x="1219200" y="3352800"/>
          <a:ext cx="7391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066800"/>
                <a:gridCol w="2667000"/>
                <a:gridCol w="609600"/>
                <a:gridCol w="1143000"/>
                <a:gridCol w="1143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No.Bukti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BOP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297.000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Overhead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Dibebankan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297.000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090209"/>
              </p:ext>
            </p:extLst>
          </p:nvPr>
        </p:nvGraphicFramePr>
        <p:xfrm>
          <a:off x="1143000" y="5410200"/>
          <a:ext cx="7391400" cy="107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066800"/>
                <a:gridCol w="2667000"/>
                <a:gridCol w="609600"/>
                <a:gridCol w="1143000"/>
                <a:gridCol w="1143000"/>
              </a:tblGrid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No.Bukti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Barang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Jadi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675.000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BDP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675.000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472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pPr marL="339725" indent="-339725">
              <a:buNone/>
            </a:pPr>
            <a:r>
              <a:rPr lang="en-US" dirty="0"/>
              <a:t>j. Total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, 1.250.000,-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/>
              <a:t>penjualan</a:t>
            </a:r>
            <a:r>
              <a:rPr lang="en-US" dirty="0"/>
              <a:t> Rp.700.000,-</a:t>
            </a:r>
          </a:p>
          <a:p>
            <a:pPr marL="0" indent="0">
              <a:buNone/>
            </a:pPr>
            <a:r>
              <a:rPr lang="en-US" dirty="0" err="1" smtClean="0"/>
              <a:t>Jwb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759159"/>
              </p:ext>
            </p:extLst>
          </p:nvPr>
        </p:nvGraphicFramePr>
        <p:xfrm>
          <a:off x="1524000" y="1905000"/>
          <a:ext cx="6934200" cy="135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990600"/>
                <a:gridCol w="2438400"/>
                <a:gridCol w="508000"/>
                <a:gridCol w="1155700"/>
                <a:gridCol w="11557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No.Bukti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Piutang</a:t>
                      </a:r>
                      <a:r>
                        <a:rPr lang="en-US" sz="1600" dirty="0" smtClean="0"/>
                        <a:t> Usaha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1.250.000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</a:t>
                      </a:r>
                      <a:r>
                        <a:rPr lang="en-US" sz="1600" dirty="0" err="1" smtClean="0"/>
                        <a:t>Penjualan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1.250.000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905502"/>
              </p:ext>
            </p:extLst>
          </p:nvPr>
        </p:nvGraphicFramePr>
        <p:xfrm>
          <a:off x="1524000" y="3886200"/>
          <a:ext cx="6934200" cy="135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990600"/>
                <a:gridCol w="2438400"/>
                <a:gridCol w="508000"/>
                <a:gridCol w="1155700"/>
                <a:gridCol w="11557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No.Bukti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Keterangan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Debit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Kredit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HPP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700.000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</a:t>
                      </a:r>
                      <a:r>
                        <a:rPr lang="en-US" sz="1600" dirty="0" err="1" smtClean="0"/>
                        <a:t>Barang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Jadi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700.000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5807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en-US" sz="3200" b="1" dirty="0" err="1"/>
              <a:t>Pencatatan</a:t>
            </a:r>
            <a:r>
              <a:rPr lang="en-US" sz="3200" b="1" dirty="0"/>
              <a:t> </a:t>
            </a:r>
            <a:r>
              <a:rPr lang="en-US" sz="3200" b="1" dirty="0" err="1"/>
              <a:t>Harga</a:t>
            </a:r>
            <a:r>
              <a:rPr lang="en-US" sz="3200" b="1" dirty="0"/>
              <a:t> </a:t>
            </a:r>
            <a:r>
              <a:rPr lang="en-US" sz="3200" b="1" dirty="0" err="1"/>
              <a:t>Pokok</a:t>
            </a:r>
            <a:r>
              <a:rPr lang="en-US" sz="3200" b="1" dirty="0"/>
              <a:t> </a:t>
            </a:r>
            <a:r>
              <a:rPr lang="en-US" sz="3200" b="1" dirty="0" err="1"/>
              <a:t>Persediaan</a:t>
            </a:r>
            <a:r>
              <a:rPr lang="en-US" sz="3200" b="1" dirty="0"/>
              <a:t> </a:t>
            </a:r>
            <a:r>
              <a:rPr lang="en-US" sz="3200" b="1" dirty="0" err="1"/>
              <a:t>Barang</a:t>
            </a:r>
            <a:r>
              <a:rPr lang="en-US" sz="3200" b="1" dirty="0"/>
              <a:t> </a:t>
            </a:r>
            <a:r>
              <a:rPr lang="en-US" sz="3200" b="1" dirty="0" err="1"/>
              <a:t>dalam</a:t>
            </a:r>
            <a:r>
              <a:rPr lang="en-US" sz="3200" b="1" dirty="0"/>
              <a:t> Proses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proses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sebagian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yang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 </a:t>
            </a:r>
            <a:r>
              <a:rPr lang="en-US" sz="1600" dirty="0" err="1"/>
              <a:t>dikerjakan</a:t>
            </a:r>
            <a:r>
              <a:rPr lang="en-US" sz="1600" dirty="0"/>
              <a:t> yang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menyerap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baku</a:t>
            </a:r>
            <a:r>
              <a:rPr lang="en-US" sz="1600" dirty="0"/>
              <a:t>, </a:t>
            </a:r>
            <a:r>
              <a:rPr lang="en-US" sz="1600" dirty="0" err="1"/>
              <a:t>tenaga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overhead </a:t>
            </a:r>
            <a:r>
              <a:rPr lang="en-US" sz="1600" dirty="0" err="1"/>
              <a:t>pabrik</a:t>
            </a:r>
            <a:r>
              <a:rPr lang="en-US" sz="1600" dirty="0"/>
              <a:t>.</a:t>
            </a:r>
          </a:p>
          <a:p>
            <a:pPr marL="0" indent="0" algn="just">
              <a:buNone/>
            </a:pPr>
            <a:r>
              <a:rPr lang="en-US" sz="1600" dirty="0" err="1"/>
              <a:t>Apabila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awal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proses </a:t>
            </a:r>
            <a:r>
              <a:rPr lang="en-US" sz="1600" dirty="0" err="1"/>
              <a:t>terdapat</a:t>
            </a:r>
            <a:r>
              <a:rPr lang="en-US" sz="1600" dirty="0"/>
              <a:t> </a:t>
            </a:r>
            <a:r>
              <a:rPr lang="en-US" sz="1600" dirty="0" err="1"/>
              <a:t>saldo</a:t>
            </a:r>
            <a:r>
              <a:rPr lang="en-US" sz="1600" dirty="0"/>
              <a:t>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awal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terdapat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yang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 </a:t>
            </a:r>
            <a:r>
              <a:rPr lang="en-US" sz="1600" dirty="0" err="1"/>
              <a:t>diproses</a:t>
            </a:r>
            <a:r>
              <a:rPr lang="en-US" sz="1600" dirty="0"/>
              <a:t>. </a:t>
            </a:r>
            <a:r>
              <a:rPr lang="en-US" sz="1600" dirty="0" err="1"/>
              <a:t>Barang</a:t>
            </a:r>
            <a:r>
              <a:rPr lang="en-US" sz="1600" dirty="0"/>
              <a:t> yang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 </a:t>
            </a:r>
            <a:r>
              <a:rPr lang="en-US" sz="1600" dirty="0" err="1"/>
              <a:t>diproses</a:t>
            </a:r>
            <a:r>
              <a:rPr lang="en-US" sz="1600" dirty="0"/>
              <a:t> </a:t>
            </a:r>
            <a:r>
              <a:rPr lang="en-US" sz="1600" dirty="0" err="1"/>
              <a:t>awal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 smtClean="0"/>
              <a:t>dilanjutkan</a:t>
            </a:r>
            <a:r>
              <a:rPr lang="en-US" sz="1600" dirty="0" smtClean="0"/>
              <a:t> </a:t>
            </a:r>
            <a:r>
              <a:rPr lang="en-US" sz="1600" dirty="0" err="1"/>
              <a:t>diproses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 smtClean="0"/>
              <a:t>selanjutnya</a:t>
            </a:r>
            <a:r>
              <a:rPr lang="en-US" sz="1600" dirty="0"/>
              <a:t>.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proses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diketahui</a:t>
            </a:r>
            <a:r>
              <a:rPr lang="en-US" sz="1600" dirty="0"/>
              <a:t> </a:t>
            </a:r>
            <a:r>
              <a:rPr lang="en-US" sz="1600" dirty="0" err="1"/>
              <a:t>setelah</a:t>
            </a:r>
            <a:r>
              <a:rPr lang="en-US" sz="1600" dirty="0"/>
              <a:t>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pemeriksaan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perhitungan</a:t>
            </a:r>
            <a:r>
              <a:rPr lang="en-US" sz="1600" dirty="0"/>
              <a:t> </a:t>
            </a:r>
            <a:r>
              <a:rPr lang="en-US" sz="1600" dirty="0" err="1"/>
              <a:t>fisik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di </a:t>
            </a:r>
            <a:r>
              <a:rPr lang="en-US" sz="1600" dirty="0" err="1"/>
              <a:t>bagian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.</a:t>
            </a:r>
          </a:p>
          <a:p>
            <a:pPr marL="0" indent="0" algn="just">
              <a:buNone/>
            </a:pP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periodik</a:t>
            </a:r>
            <a:r>
              <a:rPr lang="en-US" sz="1600" dirty="0"/>
              <a:t>, </a:t>
            </a:r>
            <a:r>
              <a:rPr lang="en-US" sz="1600" dirty="0" err="1"/>
              <a:t>saldo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proses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dicatat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membuat</a:t>
            </a:r>
            <a:r>
              <a:rPr lang="en-US" sz="1600" dirty="0"/>
              <a:t> </a:t>
            </a:r>
            <a:r>
              <a:rPr lang="en-US" sz="1600" dirty="0" err="1"/>
              <a:t>ayat</a:t>
            </a:r>
            <a:r>
              <a:rPr lang="en-US" sz="1600" dirty="0"/>
              <a:t> </a:t>
            </a:r>
            <a:r>
              <a:rPr lang="en-US" sz="1600" dirty="0" err="1"/>
              <a:t>jurnal</a:t>
            </a:r>
            <a:r>
              <a:rPr lang="en-US" sz="1600" dirty="0"/>
              <a:t> </a:t>
            </a:r>
            <a:r>
              <a:rPr lang="en-US" sz="1600" dirty="0" err="1"/>
              <a:t>penyesuaian</a:t>
            </a:r>
            <a:r>
              <a:rPr lang="en-US" sz="1600" dirty="0"/>
              <a:t>.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membuat</a:t>
            </a:r>
            <a:r>
              <a:rPr lang="en-US" sz="1600" dirty="0"/>
              <a:t> </a:t>
            </a:r>
            <a:r>
              <a:rPr lang="en-US" sz="1600" dirty="0" err="1"/>
              <a:t>ayat</a:t>
            </a:r>
            <a:r>
              <a:rPr lang="en-US" sz="1600" dirty="0"/>
              <a:t> </a:t>
            </a:r>
            <a:r>
              <a:rPr lang="en-US" sz="1600" dirty="0" err="1"/>
              <a:t>jurnal</a:t>
            </a:r>
            <a:r>
              <a:rPr lang="en-US" sz="1600" dirty="0"/>
              <a:t> </a:t>
            </a:r>
            <a:r>
              <a:rPr lang="en-US" sz="1600" dirty="0" err="1"/>
              <a:t>penyesuaian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proses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membuka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ikhtisar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i="1" dirty="0" smtClean="0"/>
              <a:t>a</a:t>
            </a:r>
            <a:r>
              <a:rPr lang="en-US" sz="1600" b="1" i="1" dirty="0"/>
              <a:t>.      </a:t>
            </a:r>
            <a:r>
              <a:rPr lang="en-US" sz="1600" b="1" i="1" dirty="0" err="1"/>
              <a:t>Memindah</a:t>
            </a:r>
            <a:r>
              <a:rPr lang="en-US" sz="1600" b="1" i="1" dirty="0"/>
              <a:t> </a:t>
            </a:r>
            <a:r>
              <a:rPr lang="en-US" sz="1600" b="1" i="1" dirty="0" err="1"/>
              <a:t>saldo</a:t>
            </a:r>
            <a:r>
              <a:rPr lang="en-US" sz="1600" b="1" i="1" dirty="0"/>
              <a:t> </a:t>
            </a:r>
            <a:r>
              <a:rPr lang="en-US" sz="1600" b="1" i="1" dirty="0" err="1"/>
              <a:t>akun</a:t>
            </a:r>
            <a:r>
              <a:rPr lang="en-US" sz="1600" b="1" i="1" dirty="0"/>
              <a:t> </a:t>
            </a:r>
            <a:r>
              <a:rPr lang="en-US" sz="1600" b="1" i="1" dirty="0" err="1"/>
              <a:t>persediaan</a:t>
            </a:r>
            <a:r>
              <a:rPr lang="en-US" sz="1600" b="1" i="1" dirty="0"/>
              <a:t> BDP </a:t>
            </a:r>
            <a:r>
              <a:rPr lang="en-US" sz="1600" b="1" i="1" dirty="0" err="1"/>
              <a:t>awal</a:t>
            </a:r>
            <a:r>
              <a:rPr lang="en-US" sz="1600" b="1" i="1" dirty="0"/>
              <a:t> </a:t>
            </a:r>
            <a:r>
              <a:rPr lang="en-US" sz="1600" b="1" i="1" dirty="0" err="1"/>
              <a:t>periode</a:t>
            </a:r>
            <a:r>
              <a:rPr lang="en-US" sz="1600" b="1" i="1" dirty="0"/>
              <a:t> </a:t>
            </a:r>
            <a:r>
              <a:rPr lang="en-US" sz="1600" b="1" i="1" dirty="0" err="1"/>
              <a:t>ke</a:t>
            </a:r>
            <a:r>
              <a:rPr lang="en-US" sz="1600" b="1" i="1" dirty="0"/>
              <a:t> </a:t>
            </a:r>
            <a:r>
              <a:rPr lang="en-US" sz="1600" b="1" i="1" dirty="0" err="1"/>
              <a:t>akun</a:t>
            </a:r>
            <a:r>
              <a:rPr lang="en-US" sz="1600" b="1" i="1" dirty="0"/>
              <a:t> </a:t>
            </a:r>
            <a:r>
              <a:rPr lang="en-US" sz="1600" b="1" i="1" dirty="0" err="1"/>
              <a:t>ikhtisar</a:t>
            </a:r>
            <a:r>
              <a:rPr lang="en-US" sz="1600" b="1" i="1" dirty="0"/>
              <a:t> </a:t>
            </a:r>
            <a:r>
              <a:rPr lang="en-US" sz="1600" b="1" i="1" dirty="0" err="1"/>
              <a:t>biaya</a:t>
            </a:r>
            <a:r>
              <a:rPr lang="en-US" sz="1600" b="1" i="1" dirty="0"/>
              <a:t> </a:t>
            </a:r>
            <a:r>
              <a:rPr lang="en-US" sz="1600" b="1" i="1" dirty="0" err="1"/>
              <a:t>produksi</a:t>
            </a:r>
            <a:r>
              <a:rPr lang="en-US" sz="1600" b="1" i="1" dirty="0"/>
              <a:t>.</a:t>
            </a:r>
            <a:endParaRPr lang="en-US" sz="1600" b="1" dirty="0"/>
          </a:p>
          <a:p>
            <a:pPr marL="0" indent="0">
              <a:buNone/>
              <a:tabLst>
                <a:tab pos="738188" algn="l"/>
                <a:tab pos="1608138" algn="l"/>
              </a:tabLst>
            </a:pPr>
            <a:r>
              <a:rPr lang="en-US" sz="1600" dirty="0"/>
              <a:t>Des 31	</a:t>
            </a:r>
            <a:r>
              <a:rPr lang="en-US" sz="1600" dirty="0" err="1"/>
              <a:t>Iktisar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	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	</a:t>
            </a:r>
          </a:p>
          <a:p>
            <a:pPr marL="0" indent="0">
              <a:buNone/>
              <a:tabLst>
                <a:tab pos="738188" algn="l"/>
                <a:tab pos="1090613" algn="l"/>
              </a:tabLst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/>
              <a:t>BDP 			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endParaRPr lang="en-US" sz="1600" dirty="0"/>
          </a:p>
          <a:p>
            <a:pPr marL="0" indent="0">
              <a:buNone/>
            </a:pPr>
            <a:r>
              <a:rPr lang="en-US" sz="1600" b="1" i="1" dirty="0"/>
              <a:t>b.      </a:t>
            </a:r>
            <a:r>
              <a:rPr lang="en-US" sz="1600" b="1" i="1" dirty="0" err="1"/>
              <a:t>Mencatat</a:t>
            </a:r>
            <a:r>
              <a:rPr lang="en-US" sz="1600" b="1" i="1" dirty="0"/>
              <a:t> </a:t>
            </a:r>
            <a:r>
              <a:rPr lang="en-US" sz="1600" b="1" i="1" dirty="0" err="1"/>
              <a:t>saldo</a:t>
            </a:r>
            <a:r>
              <a:rPr lang="en-US" sz="1600" b="1" i="1" dirty="0"/>
              <a:t> </a:t>
            </a:r>
            <a:r>
              <a:rPr lang="en-US" sz="1600" b="1" i="1" dirty="0" err="1"/>
              <a:t>akun</a:t>
            </a:r>
            <a:r>
              <a:rPr lang="en-US" sz="1600" b="1" i="1" dirty="0"/>
              <a:t> </a:t>
            </a:r>
            <a:r>
              <a:rPr lang="en-US" sz="1600" b="1" i="1" dirty="0" err="1"/>
              <a:t>persediaan</a:t>
            </a:r>
            <a:r>
              <a:rPr lang="en-US" sz="1600" b="1" i="1" dirty="0"/>
              <a:t> BDP </a:t>
            </a:r>
            <a:r>
              <a:rPr lang="en-US" sz="1600" b="1" i="1" dirty="0" err="1"/>
              <a:t>akhir</a:t>
            </a:r>
            <a:r>
              <a:rPr lang="en-US" sz="1600" b="1" i="1" dirty="0"/>
              <a:t> </a:t>
            </a:r>
            <a:r>
              <a:rPr lang="en-US" sz="1600" b="1" i="1" dirty="0" err="1"/>
              <a:t>periode</a:t>
            </a:r>
            <a:r>
              <a:rPr lang="en-US" sz="1600" b="1" i="1" dirty="0"/>
              <a:t> </a:t>
            </a:r>
            <a:r>
              <a:rPr lang="en-US" sz="1600" b="1" i="1" dirty="0" smtClean="0"/>
              <a:t>dg </a:t>
            </a:r>
            <a:r>
              <a:rPr lang="en-US" sz="1600" b="1" i="1" dirty="0" err="1"/>
              <a:t>membuka</a:t>
            </a:r>
            <a:r>
              <a:rPr lang="en-US" sz="1600" b="1" i="1" dirty="0"/>
              <a:t> </a:t>
            </a:r>
            <a:r>
              <a:rPr lang="en-US" sz="1600" b="1" i="1" dirty="0" err="1"/>
              <a:t>akun</a:t>
            </a:r>
            <a:r>
              <a:rPr lang="en-US" sz="1600" b="1" i="1" dirty="0"/>
              <a:t> </a:t>
            </a:r>
            <a:r>
              <a:rPr lang="en-US" sz="1600" b="1" i="1" dirty="0" err="1"/>
              <a:t>ikhtisar</a:t>
            </a:r>
            <a:r>
              <a:rPr lang="en-US" sz="1600" b="1" i="1" dirty="0"/>
              <a:t> </a:t>
            </a:r>
            <a:r>
              <a:rPr lang="en-US" sz="1600" b="1" i="1" dirty="0" err="1"/>
              <a:t>biaya</a:t>
            </a:r>
            <a:r>
              <a:rPr lang="en-US" sz="1600" b="1" i="1" dirty="0"/>
              <a:t> </a:t>
            </a:r>
            <a:r>
              <a:rPr lang="en-US" sz="1600" b="1" i="1" dirty="0" err="1"/>
              <a:t>produksi</a:t>
            </a:r>
            <a:r>
              <a:rPr lang="en-US" sz="1600" b="1" i="1" dirty="0"/>
              <a:t>.</a:t>
            </a:r>
            <a:endParaRPr lang="en-US" sz="1600" b="1" dirty="0"/>
          </a:p>
          <a:p>
            <a:pPr marL="0" indent="0">
              <a:buNone/>
              <a:tabLst>
                <a:tab pos="738188" algn="l"/>
              </a:tabLst>
            </a:pPr>
            <a:r>
              <a:rPr lang="en-US" sz="1600" dirty="0"/>
              <a:t>Des 31	</a:t>
            </a:r>
            <a:r>
              <a:rPr lang="en-US" sz="1600" dirty="0" err="1"/>
              <a:t>persediaan</a:t>
            </a:r>
            <a:r>
              <a:rPr lang="en-US" sz="1600" dirty="0"/>
              <a:t> BDP 	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	</a:t>
            </a:r>
          </a:p>
          <a:p>
            <a:pPr marL="0" indent="0">
              <a:buNone/>
              <a:tabLst>
                <a:tab pos="1090613" algn="l"/>
              </a:tabLst>
            </a:pPr>
            <a:r>
              <a:rPr lang="en-US" sz="1600" dirty="0"/>
              <a:t>	</a:t>
            </a:r>
            <a:r>
              <a:rPr lang="en-US" sz="1600" dirty="0" err="1" smtClean="0"/>
              <a:t>Ikhtisar</a:t>
            </a:r>
            <a:r>
              <a:rPr lang="en-US" sz="1600" dirty="0" smtClean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		</a:t>
            </a:r>
            <a:r>
              <a:rPr lang="en-US" sz="1600" dirty="0" smtClean="0"/>
              <a:t>	</a:t>
            </a:r>
            <a:r>
              <a:rPr lang="en-US" sz="1600" dirty="0"/>
              <a:t>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0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err="1" smtClean="0"/>
              <a:t>Contoh</a:t>
            </a:r>
            <a:r>
              <a:rPr lang="en-US" b="1" dirty="0" smtClean="0"/>
              <a:t>: </a:t>
            </a:r>
            <a:r>
              <a:rPr lang="en-US" dirty="0" err="1" smtClean="0"/>
              <a:t>Diketahui</a:t>
            </a:r>
            <a:r>
              <a:rPr lang="en-US" dirty="0" smtClean="0"/>
              <a:t> </a:t>
            </a:r>
            <a:r>
              <a:rPr lang="en-US" dirty="0"/>
              <a:t>data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tanggal</a:t>
            </a:r>
            <a:r>
              <a:rPr lang="en-US" dirty="0"/>
              <a:t> 1 </a:t>
            </a:r>
            <a:r>
              <a:rPr lang="en-US" dirty="0" err="1"/>
              <a:t>Desember</a:t>
            </a:r>
            <a:r>
              <a:rPr lang="en-US" dirty="0"/>
              <a:t> </a:t>
            </a:r>
            <a:r>
              <a:rPr lang="en-US" dirty="0" smtClean="0"/>
              <a:t>2015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14.300.000,00.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31 </a:t>
            </a:r>
            <a:r>
              <a:rPr lang="en-US" dirty="0" err="1"/>
              <a:t>Desember</a:t>
            </a:r>
            <a:r>
              <a:rPr lang="en-US" dirty="0"/>
              <a:t> </a:t>
            </a:r>
            <a:r>
              <a:rPr lang="en-US" dirty="0" smtClean="0"/>
              <a:t>2015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10.200.000,00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Berdasarkan</a:t>
            </a:r>
            <a:r>
              <a:rPr lang="en-US" dirty="0"/>
              <a:t> data 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ayat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penyesuaian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31 </a:t>
            </a:r>
            <a:r>
              <a:rPr lang="en-US" dirty="0" err="1"/>
              <a:t>Desember</a:t>
            </a:r>
            <a:r>
              <a:rPr lang="en-US" dirty="0"/>
              <a:t> </a:t>
            </a:r>
            <a:r>
              <a:rPr lang="en-US" dirty="0" smtClean="0"/>
              <a:t>2015 </a:t>
            </a:r>
            <a:r>
              <a:rPr lang="en-US" dirty="0" err="1"/>
              <a:t>adalah</a:t>
            </a:r>
            <a:r>
              <a:rPr lang="en-US" dirty="0"/>
              <a:t>:</a:t>
            </a:r>
          </a:p>
          <a:p>
            <a:pPr marL="0" indent="0">
              <a:buNone/>
              <a:tabLst>
                <a:tab pos="398463" algn="l"/>
                <a:tab pos="1430338" algn="l"/>
                <a:tab pos="4748213" algn="l"/>
                <a:tab pos="6119813" algn="l"/>
              </a:tabLst>
            </a:pPr>
            <a:r>
              <a:rPr lang="en-US" b="1" i="1" dirty="0"/>
              <a:t>a.      </a:t>
            </a:r>
            <a:r>
              <a:rPr lang="en-US" b="1" i="1" dirty="0" err="1"/>
              <a:t>Memindah</a:t>
            </a:r>
            <a:r>
              <a:rPr lang="en-US" b="1" i="1" dirty="0"/>
              <a:t> </a:t>
            </a:r>
            <a:r>
              <a:rPr lang="en-US" b="1" i="1" dirty="0" err="1"/>
              <a:t>saldo</a:t>
            </a:r>
            <a:r>
              <a:rPr lang="en-US" b="1" i="1" dirty="0"/>
              <a:t> </a:t>
            </a:r>
            <a:r>
              <a:rPr lang="en-US" b="1" i="1" dirty="0" err="1"/>
              <a:t>akun</a:t>
            </a:r>
            <a:r>
              <a:rPr lang="en-US" b="1" i="1" dirty="0"/>
              <a:t> </a:t>
            </a:r>
            <a:r>
              <a:rPr lang="en-US" b="1" i="1" dirty="0" err="1"/>
              <a:t>persediaan</a:t>
            </a:r>
            <a:r>
              <a:rPr lang="en-US" b="1" i="1" dirty="0"/>
              <a:t> BDP </a:t>
            </a:r>
            <a:r>
              <a:rPr lang="en-US" b="1" i="1" dirty="0" err="1"/>
              <a:t>awal</a:t>
            </a:r>
            <a:r>
              <a:rPr lang="en-US" b="1" i="1" dirty="0"/>
              <a:t> </a:t>
            </a:r>
            <a:r>
              <a:rPr lang="en-US" b="1" i="1" dirty="0" err="1" smtClean="0"/>
              <a:t>periode</a:t>
            </a:r>
            <a:r>
              <a:rPr lang="en-US" b="1" i="1" dirty="0" smtClean="0"/>
              <a:t> </a:t>
            </a:r>
            <a:r>
              <a:rPr lang="en-US" b="1" i="1" dirty="0" err="1" smtClean="0"/>
              <a:t>ke</a:t>
            </a:r>
            <a:r>
              <a:rPr lang="en-US" b="1" i="1" dirty="0" smtClean="0"/>
              <a:t> </a:t>
            </a:r>
            <a:r>
              <a:rPr lang="en-US" b="1" i="1" dirty="0" err="1"/>
              <a:t>akun</a:t>
            </a:r>
            <a:r>
              <a:rPr lang="en-US" b="1" i="1" dirty="0"/>
              <a:t> </a:t>
            </a:r>
            <a:r>
              <a:rPr lang="en-US" b="1" i="1" dirty="0" err="1"/>
              <a:t>ikhtisar</a:t>
            </a:r>
            <a:r>
              <a:rPr lang="en-US" b="1" i="1" dirty="0"/>
              <a:t> </a:t>
            </a:r>
            <a:r>
              <a:rPr lang="en-US" b="1" i="1" dirty="0" err="1"/>
              <a:t>biaya</a:t>
            </a:r>
            <a:r>
              <a:rPr lang="en-US" b="1" i="1" dirty="0"/>
              <a:t> </a:t>
            </a:r>
            <a:r>
              <a:rPr lang="en-US" b="1" i="1" dirty="0" err="1"/>
              <a:t>produksi</a:t>
            </a:r>
            <a:r>
              <a:rPr lang="en-US" b="1" i="1" dirty="0" smtClean="0"/>
              <a:t>.</a:t>
            </a:r>
          </a:p>
          <a:p>
            <a:pPr marL="0" indent="0">
              <a:buNone/>
              <a:tabLst>
                <a:tab pos="398463" algn="l"/>
                <a:tab pos="1430338" algn="l"/>
                <a:tab pos="4748213" algn="l"/>
                <a:tab pos="6119813" algn="l"/>
              </a:tabLst>
            </a:pPr>
            <a:endParaRPr lang="en-US" b="1" dirty="0"/>
          </a:p>
          <a:p>
            <a:pPr marL="0" indent="0">
              <a:buNone/>
              <a:tabLst>
                <a:tab pos="1031875" algn="l"/>
                <a:tab pos="1828800" algn="l"/>
                <a:tab pos="4748213" algn="l"/>
                <a:tab pos="6119813" algn="l"/>
              </a:tabLst>
            </a:pPr>
            <a:r>
              <a:rPr lang="en-US" dirty="0"/>
              <a:t>Des 31 </a:t>
            </a:r>
            <a:r>
              <a:rPr lang="en-US" dirty="0" smtClean="0"/>
              <a:t>	</a:t>
            </a:r>
            <a:r>
              <a:rPr lang="en-US" dirty="0" err="1" smtClean="0"/>
              <a:t>Ikhtisar</a:t>
            </a:r>
            <a:r>
              <a:rPr lang="en-US" dirty="0" smtClean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	</a:t>
            </a:r>
            <a:r>
              <a:rPr lang="en-US" dirty="0" err="1" smtClean="0"/>
              <a:t>Rp</a:t>
            </a:r>
            <a:r>
              <a:rPr lang="en-US" dirty="0"/>
              <a:t>. 14.300.000,00	</a:t>
            </a:r>
          </a:p>
          <a:p>
            <a:pPr marL="0" indent="0">
              <a:buNone/>
              <a:tabLst>
                <a:tab pos="1031875" algn="l"/>
                <a:tab pos="1828800" algn="l"/>
                <a:tab pos="4748213" algn="l"/>
                <a:tab pos="6119813" algn="l"/>
              </a:tabLst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Persediaan</a:t>
            </a:r>
            <a:r>
              <a:rPr lang="en-US" dirty="0" smtClean="0"/>
              <a:t> </a:t>
            </a:r>
            <a:r>
              <a:rPr lang="en-US" dirty="0"/>
              <a:t>BDP		</a:t>
            </a:r>
            <a:r>
              <a:rPr lang="en-US" dirty="0" err="1"/>
              <a:t>Rp</a:t>
            </a:r>
            <a:r>
              <a:rPr lang="en-US" dirty="0"/>
              <a:t>. </a:t>
            </a:r>
            <a:r>
              <a:rPr lang="en-US" dirty="0" smtClean="0"/>
              <a:t>14.300.000,00</a:t>
            </a:r>
          </a:p>
          <a:p>
            <a:pPr marL="0" indent="0">
              <a:buNone/>
              <a:tabLst>
                <a:tab pos="1031875" algn="l"/>
                <a:tab pos="1828800" algn="l"/>
                <a:tab pos="4748213" algn="l"/>
                <a:tab pos="6119813" algn="l"/>
              </a:tabLst>
            </a:pPr>
            <a:endParaRPr lang="en-US" dirty="0"/>
          </a:p>
          <a:p>
            <a:pPr marL="0" indent="0">
              <a:buNone/>
              <a:tabLst>
                <a:tab pos="1031875" algn="l"/>
                <a:tab pos="1828800" algn="l"/>
                <a:tab pos="4748213" algn="l"/>
                <a:tab pos="6119813" algn="l"/>
              </a:tabLst>
            </a:pPr>
            <a:r>
              <a:rPr lang="en-US" b="1" i="1" dirty="0"/>
              <a:t>b.      </a:t>
            </a:r>
            <a:r>
              <a:rPr lang="en-US" b="1" i="1" dirty="0" err="1"/>
              <a:t>Mencatat</a:t>
            </a:r>
            <a:r>
              <a:rPr lang="en-US" b="1" i="1" dirty="0"/>
              <a:t> </a:t>
            </a:r>
            <a:r>
              <a:rPr lang="en-US" b="1" i="1" dirty="0" err="1"/>
              <a:t>saldo</a:t>
            </a:r>
            <a:r>
              <a:rPr lang="en-US" b="1" i="1" dirty="0"/>
              <a:t> </a:t>
            </a:r>
            <a:r>
              <a:rPr lang="en-US" b="1" i="1" dirty="0" err="1"/>
              <a:t>akun</a:t>
            </a:r>
            <a:r>
              <a:rPr lang="en-US" b="1" i="1" dirty="0"/>
              <a:t> </a:t>
            </a:r>
            <a:r>
              <a:rPr lang="en-US" b="1" i="1" dirty="0" err="1"/>
              <a:t>persediaan</a:t>
            </a:r>
            <a:r>
              <a:rPr lang="en-US" b="1" i="1" dirty="0"/>
              <a:t> BDP </a:t>
            </a:r>
            <a:r>
              <a:rPr lang="en-US" b="1" i="1" dirty="0" err="1"/>
              <a:t>akhir</a:t>
            </a:r>
            <a:r>
              <a:rPr lang="en-US" b="1" i="1" dirty="0"/>
              <a:t> </a:t>
            </a:r>
            <a:r>
              <a:rPr lang="en-US" b="1" i="1" dirty="0" err="1"/>
              <a:t>periode</a:t>
            </a:r>
            <a:r>
              <a:rPr lang="en-US" b="1" i="1" dirty="0"/>
              <a:t> </a:t>
            </a:r>
            <a:r>
              <a:rPr lang="en-US" b="1" i="1" dirty="0" err="1"/>
              <a:t>dengan</a:t>
            </a:r>
            <a:r>
              <a:rPr lang="en-US" b="1" i="1" dirty="0"/>
              <a:t> </a:t>
            </a:r>
            <a:r>
              <a:rPr lang="en-US" b="1" i="1" dirty="0" err="1"/>
              <a:t>membuka</a:t>
            </a:r>
            <a:r>
              <a:rPr lang="en-US" b="1" i="1" dirty="0"/>
              <a:t> </a:t>
            </a:r>
            <a:r>
              <a:rPr lang="en-US" b="1" i="1" dirty="0" err="1"/>
              <a:t>akun</a:t>
            </a:r>
            <a:r>
              <a:rPr lang="en-US" b="1" i="1" dirty="0"/>
              <a:t> </a:t>
            </a:r>
            <a:r>
              <a:rPr lang="en-US" b="1" i="1" dirty="0" err="1"/>
              <a:t>ikhtisar</a:t>
            </a:r>
            <a:r>
              <a:rPr lang="en-US" b="1" i="1" dirty="0"/>
              <a:t> </a:t>
            </a:r>
            <a:r>
              <a:rPr lang="en-US" b="1" i="1" dirty="0" err="1"/>
              <a:t>biaya</a:t>
            </a:r>
            <a:r>
              <a:rPr lang="en-US" b="1" i="1" dirty="0"/>
              <a:t> </a:t>
            </a:r>
            <a:r>
              <a:rPr lang="en-US" b="1" i="1" dirty="0" err="1"/>
              <a:t>produksi</a:t>
            </a:r>
            <a:r>
              <a:rPr lang="en-US" b="1" i="1" dirty="0" smtClean="0"/>
              <a:t>.</a:t>
            </a:r>
          </a:p>
          <a:p>
            <a:pPr marL="0" indent="0">
              <a:buNone/>
              <a:tabLst>
                <a:tab pos="1031875" algn="l"/>
                <a:tab pos="1828800" algn="l"/>
                <a:tab pos="4748213" algn="l"/>
                <a:tab pos="6119813" algn="l"/>
              </a:tabLst>
            </a:pPr>
            <a:endParaRPr lang="en-US" b="1" dirty="0"/>
          </a:p>
          <a:p>
            <a:pPr marL="0" indent="0">
              <a:buNone/>
              <a:tabLst>
                <a:tab pos="1031875" algn="l"/>
                <a:tab pos="1828800" algn="l"/>
                <a:tab pos="4748213" algn="l"/>
                <a:tab pos="6119813" algn="l"/>
              </a:tabLst>
            </a:pPr>
            <a:r>
              <a:rPr lang="en-US" dirty="0"/>
              <a:t>Des 31	</a:t>
            </a:r>
            <a:r>
              <a:rPr lang="en-US" dirty="0" err="1"/>
              <a:t>Persediaan</a:t>
            </a:r>
            <a:r>
              <a:rPr lang="en-US" dirty="0"/>
              <a:t> BDP	</a:t>
            </a:r>
            <a:r>
              <a:rPr lang="en-US" dirty="0" err="1" smtClean="0"/>
              <a:t>Rp</a:t>
            </a:r>
            <a:r>
              <a:rPr lang="en-US" dirty="0"/>
              <a:t>. 10.200.000,00	</a:t>
            </a:r>
          </a:p>
          <a:p>
            <a:pPr marL="0" indent="0">
              <a:buNone/>
              <a:tabLst>
                <a:tab pos="1031875" algn="l"/>
                <a:tab pos="1828800" algn="l"/>
                <a:tab pos="4748213" algn="l"/>
                <a:tab pos="6119813" algn="l"/>
              </a:tabLst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Ikhtisar</a:t>
            </a:r>
            <a:r>
              <a:rPr lang="en-US" dirty="0" smtClean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		</a:t>
            </a:r>
            <a:r>
              <a:rPr lang="en-US" dirty="0" err="1"/>
              <a:t>Rp</a:t>
            </a:r>
            <a:r>
              <a:rPr lang="en-US" dirty="0"/>
              <a:t>. 10.200.000,00</a:t>
            </a:r>
          </a:p>
          <a:p>
            <a:pPr marL="0" indent="0">
              <a:buNone/>
              <a:tabLst>
                <a:tab pos="398463" algn="l"/>
                <a:tab pos="1430338" algn="l"/>
                <a:tab pos="4748213" algn="l"/>
                <a:tab pos="6119813" algn="l"/>
              </a:tabLst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3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err="1"/>
              <a:t>Pencatatan</a:t>
            </a:r>
            <a:r>
              <a:rPr lang="en-US" sz="3200" b="1" dirty="0"/>
              <a:t> </a:t>
            </a:r>
            <a:r>
              <a:rPr lang="en-US" sz="3200" b="1" dirty="0" err="1"/>
              <a:t>Harga</a:t>
            </a:r>
            <a:r>
              <a:rPr lang="en-US" sz="3200" b="1" dirty="0"/>
              <a:t> </a:t>
            </a:r>
            <a:r>
              <a:rPr lang="en-US" sz="3200" b="1" dirty="0" err="1"/>
              <a:t>Pokok</a:t>
            </a:r>
            <a:r>
              <a:rPr lang="en-US" sz="3200" b="1" dirty="0"/>
              <a:t> </a:t>
            </a:r>
            <a:r>
              <a:rPr lang="en-US" sz="3200" b="1" dirty="0" err="1"/>
              <a:t>Persediaan</a:t>
            </a:r>
            <a:r>
              <a:rPr lang="en-US" sz="3200" b="1" dirty="0"/>
              <a:t> </a:t>
            </a:r>
            <a:r>
              <a:rPr lang="en-US" sz="3200" b="1" dirty="0" err="1"/>
              <a:t>Barang</a:t>
            </a:r>
            <a:r>
              <a:rPr lang="en-US" sz="3200" b="1" dirty="0"/>
              <a:t> </a:t>
            </a:r>
            <a:r>
              <a:rPr lang="en-US" sz="3200" b="1" dirty="0" err="1"/>
              <a:t>Jadi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jurnal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yang </a:t>
            </a:r>
            <a:r>
              <a:rPr lang="en-US" sz="1600" dirty="0" err="1"/>
              <a:t>terjadi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menghasilkan</a:t>
            </a:r>
            <a:r>
              <a:rPr lang="en-US" sz="1600" dirty="0"/>
              <a:t> unit </a:t>
            </a:r>
            <a:r>
              <a:rPr lang="en-US" sz="1600" dirty="0" err="1"/>
              <a:t>produksi</a:t>
            </a:r>
            <a:r>
              <a:rPr lang="en-US" sz="1600" dirty="0"/>
              <a:t> yang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 </a:t>
            </a:r>
            <a:r>
              <a:rPr lang="en-US" sz="1600" dirty="0" err="1"/>
              <a:t>dikerjakan</a:t>
            </a:r>
            <a:r>
              <a:rPr lang="en-US" sz="1600" dirty="0"/>
              <a:t>, </a:t>
            </a:r>
            <a:r>
              <a:rPr lang="en-US" sz="1600" dirty="0" err="1"/>
              <a:t>namun</a:t>
            </a:r>
            <a:r>
              <a:rPr lang="en-US" sz="1600" dirty="0"/>
              <a:t>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terjual</a:t>
            </a:r>
            <a:r>
              <a:rPr lang="en-US" sz="1600" dirty="0"/>
              <a:t>.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pencatatan</a:t>
            </a:r>
            <a:r>
              <a:rPr lang="en-US" sz="1600" dirty="0"/>
              <a:t> </a:t>
            </a:r>
            <a:r>
              <a:rPr lang="en-US" sz="1600" dirty="0" err="1"/>
              <a:t>periodik</a:t>
            </a:r>
            <a:r>
              <a:rPr lang="en-US" sz="1600" dirty="0"/>
              <a:t>, </a:t>
            </a:r>
            <a:r>
              <a:rPr lang="en-US" sz="1600" dirty="0" err="1"/>
              <a:t>produk</a:t>
            </a:r>
            <a:r>
              <a:rPr lang="en-US" sz="1600" dirty="0"/>
              <a:t> yang </a:t>
            </a:r>
            <a:r>
              <a:rPr lang="en-US" sz="1600" dirty="0" err="1"/>
              <a:t>sudah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 </a:t>
            </a:r>
            <a:r>
              <a:rPr lang="en-US" sz="1600" dirty="0" err="1"/>
              <a:t>dikerjakan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disertai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pencatatan</a:t>
            </a:r>
            <a:r>
              <a:rPr lang="en-US" sz="1600" dirty="0"/>
              <a:t> di </a:t>
            </a:r>
            <a:r>
              <a:rPr lang="en-US" sz="1600" dirty="0" err="1"/>
              <a:t>bagian</a:t>
            </a:r>
            <a:r>
              <a:rPr lang="en-US" sz="1600" dirty="0"/>
              <a:t> </a:t>
            </a:r>
            <a:r>
              <a:rPr lang="en-US" sz="1600" dirty="0" err="1"/>
              <a:t>jurnal</a:t>
            </a:r>
            <a:r>
              <a:rPr lang="en-US" sz="1600" dirty="0"/>
              <a:t>. </a:t>
            </a:r>
            <a:r>
              <a:rPr lang="en-US" sz="1600" dirty="0" err="1"/>
              <a:t>Jadi</a:t>
            </a:r>
            <a:r>
              <a:rPr lang="en-US" sz="1600" dirty="0"/>
              <a:t>, </a:t>
            </a:r>
            <a:r>
              <a:rPr lang="en-US" sz="1600" dirty="0" err="1"/>
              <a:t>saldo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</a:t>
            </a:r>
            <a:r>
              <a:rPr lang="en-US" sz="1600" dirty="0" err="1"/>
              <a:t>masih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 err="1"/>
              <a:t>saldo</a:t>
            </a:r>
            <a:r>
              <a:rPr lang="en-US" sz="1600" dirty="0"/>
              <a:t> </a:t>
            </a:r>
            <a:r>
              <a:rPr lang="en-US" sz="1600" dirty="0" err="1"/>
              <a:t>awal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.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,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diperlukan</a:t>
            </a:r>
            <a:r>
              <a:rPr lang="en-US" sz="1600" dirty="0"/>
              <a:t> </a:t>
            </a:r>
            <a:r>
              <a:rPr lang="en-US" sz="1600" dirty="0" err="1"/>
              <a:t>penyesuaian</a:t>
            </a:r>
            <a:r>
              <a:rPr lang="en-US" sz="1600" dirty="0"/>
              <a:t>.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membuat</a:t>
            </a:r>
            <a:r>
              <a:rPr lang="en-US" sz="1600" dirty="0"/>
              <a:t> </a:t>
            </a:r>
            <a:r>
              <a:rPr lang="en-US" sz="1600" dirty="0" err="1"/>
              <a:t>ayat</a:t>
            </a:r>
            <a:r>
              <a:rPr lang="en-US" sz="1600" dirty="0"/>
              <a:t> </a:t>
            </a:r>
            <a:r>
              <a:rPr lang="en-US" sz="1600" dirty="0" err="1"/>
              <a:t>jurnal</a:t>
            </a:r>
            <a:r>
              <a:rPr lang="en-US" sz="1600" dirty="0"/>
              <a:t> </a:t>
            </a:r>
            <a:r>
              <a:rPr lang="en-US" sz="1600" dirty="0" err="1"/>
              <a:t>penyesuaian</a:t>
            </a:r>
            <a:r>
              <a:rPr lang="en-US" sz="1600" dirty="0"/>
              <a:t> </a:t>
            </a:r>
            <a:r>
              <a:rPr lang="en-US" sz="1600" dirty="0" err="1"/>
              <a:t>saldo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membuka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ikhtisar</a:t>
            </a:r>
            <a:r>
              <a:rPr lang="en-US" sz="1600" dirty="0"/>
              <a:t> </a:t>
            </a:r>
            <a:r>
              <a:rPr lang="en-US" sz="1600" dirty="0" err="1"/>
              <a:t>laba</a:t>
            </a:r>
            <a:r>
              <a:rPr lang="en-US" sz="1600" dirty="0"/>
              <a:t> </a:t>
            </a:r>
            <a:r>
              <a:rPr lang="en-US" sz="1600" dirty="0" err="1"/>
              <a:t>rugi</a:t>
            </a:r>
            <a:r>
              <a:rPr lang="en-US" sz="1600" dirty="0"/>
              <a:t>.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diketahui</a:t>
            </a:r>
            <a:r>
              <a:rPr lang="en-US" sz="1600" dirty="0"/>
              <a:t> </a:t>
            </a:r>
            <a:r>
              <a:rPr lang="en-US" sz="1600" dirty="0" err="1"/>
              <a:t>setelah</a:t>
            </a:r>
            <a:r>
              <a:rPr lang="en-US" sz="1600" dirty="0"/>
              <a:t>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pemeriksaan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perhitungan</a:t>
            </a:r>
            <a:r>
              <a:rPr lang="en-US" sz="1600" dirty="0"/>
              <a:t> </a:t>
            </a:r>
            <a:r>
              <a:rPr lang="en-US" sz="1600" dirty="0" err="1"/>
              <a:t>fisik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</a:t>
            </a:r>
            <a:r>
              <a:rPr lang="en-US" sz="1600" dirty="0" err="1"/>
              <a:t>digudang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jurnal</a:t>
            </a:r>
            <a:r>
              <a:rPr lang="en-US" sz="1600" dirty="0"/>
              <a:t> </a:t>
            </a:r>
            <a:r>
              <a:rPr lang="en-US" sz="1600" dirty="0" err="1"/>
              <a:t>penyesuaian</a:t>
            </a:r>
            <a:r>
              <a:rPr lang="en-US" sz="1600" dirty="0"/>
              <a:t> 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en-US" sz="1600" b="1" i="1" dirty="0" err="1"/>
              <a:t>Memindah</a:t>
            </a:r>
            <a:r>
              <a:rPr lang="en-US" sz="1600" b="1" i="1" dirty="0"/>
              <a:t> </a:t>
            </a:r>
            <a:r>
              <a:rPr lang="en-US" sz="1600" b="1" i="1" dirty="0" err="1"/>
              <a:t>saldo</a:t>
            </a:r>
            <a:r>
              <a:rPr lang="en-US" sz="1600" b="1" i="1" dirty="0"/>
              <a:t> </a:t>
            </a:r>
            <a:r>
              <a:rPr lang="en-US" sz="1600" b="1" i="1" dirty="0" err="1"/>
              <a:t>akun</a:t>
            </a:r>
            <a:r>
              <a:rPr lang="en-US" sz="1600" b="1" i="1" dirty="0"/>
              <a:t> </a:t>
            </a:r>
            <a:r>
              <a:rPr lang="en-US" sz="1600" b="1" i="1" dirty="0" err="1"/>
              <a:t>persediaan</a:t>
            </a:r>
            <a:r>
              <a:rPr lang="en-US" sz="1600" b="1" i="1" dirty="0"/>
              <a:t> </a:t>
            </a:r>
            <a:r>
              <a:rPr lang="en-US" sz="1600" b="1" i="1" dirty="0" err="1"/>
              <a:t>barang</a:t>
            </a:r>
            <a:r>
              <a:rPr lang="en-US" sz="1600" b="1" i="1" dirty="0"/>
              <a:t> </a:t>
            </a:r>
            <a:r>
              <a:rPr lang="en-US" sz="1600" b="1" i="1" dirty="0" err="1"/>
              <a:t>jadi</a:t>
            </a:r>
            <a:r>
              <a:rPr lang="en-US" sz="1600" b="1" i="1" dirty="0"/>
              <a:t> </a:t>
            </a:r>
            <a:r>
              <a:rPr lang="en-US" sz="1600" b="1" i="1" dirty="0" err="1"/>
              <a:t>awal</a:t>
            </a:r>
            <a:r>
              <a:rPr lang="en-US" sz="1600" b="1" i="1" dirty="0"/>
              <a:t> </a:t>
            </a:r>
            <a:r>
              <a:rPr lang="en-US" sz="1600" b="1" i="1" dirty="0" err="1" smtClean="0"/>
              <a:t>periode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ke</a:t>
            </a:r>
            <a:r>
              <a:rPr lang="en-US" sz="1600" b="1" i="1" dirty="0" smtClean="0"/>
              <a:t> </a:t>
            </a:r>
            <a:r>
              <a:rPr lang="en-US" sz="1600" b="1" i="1" dirty="0" err="1"/>
              <a:t>ikhtisar</a:t>
            </a:r>
            <a:r>
              <a:rPr lang="en-US" sz="1600" b="1" i="1" dirty="0"/>
              <a:t> </a:t>
            </a:r>
            <a:r>
              <a:rPr lang="en-US" sz="1600" b="1" i="1" dirty="0" err="1"/>
              <a:t>laba</a:t>
            </a:r>
            <a:r>
              <a:rPr lang="en-US" sz="1600" b="1" i="1" dirty="0"/>
              <a:t> </a:t>
            </a:r>
            <a:r>
              <a:rPr lang="en-US" sz="1600" b="1" i="1" dirty="0" err="1"/>
              <a:t>rugi</a:t>
            </a:r>
            <a:r>
              <a:rPr lang="en-US" sz="1600" b="1" i="1" dirty="0"/>
              <a:t>.</a:t>
            </a:r>
            <a:endParaRPr lang="en-US" sz="1600" b="1" dirty="0"/>
          </a:p>
          <a:p>
            <a:pPr marL="0" indent="0">
              <a:buNone/>
              <a:tabLst>
                <a:tab pos="796925" algn="l"/>
                <a:tab pos="1652588" algn="l"/>
                <a:tab pos="5205413" algn="l"/>
                <a:tab pos="6577013" algn="l"/>
              </a:tabLst>
            </a:pPr>
            <a:r>
              <a:rPr lang="en-US" sz="1600" dirty="0"/>
              <a:t>Des 31	</a:t>
            </a:r>
            <a:r>
              <a:rPr lang="en-US" sz="1600" dirty="0" err="1" smtClean="0"/>
              <a:t>Ikhtisar</a:t>
            </a:r>
            <a:r>
              <a:rPr lang="en-US" sz="1600" dirty="0" smtClean="0"/>
              <a:t> </a:t>
            </a:r>
            <a:r>
              <a:rPr lang="en-US" sz="1600" dirty="0" err="1"/>
              <a:t>laba</a:t>
            </a:r>
            <a:r>
              <a:rPr lang="en-US" sz="1600" dirty="0"/>
              <a:t> </a:t>
            </a:r>
            <a:r>
              <a:rPr lang="en-US" sz="1600" dirty="0" err="1"/>
              <a:t>rugi</a:t>
            </a:r>
            <a:r>
              <a:rPr lang="en-US" sz="1600" dirty="0"/>
              <a:t> 	</a:t>
            </a:r>
            <a:r>
              <a:rPr lang="en-US" sz="1600" dirty="0" err="1" smtClean="0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			</a:t>
            </a:r>
            <a:r>
              <a:rPr lang="en-US" sz="1600" dirty="0" smtClean="0"/>
              <a:t>	</a:t>
            </a:r>
            <a:r>
              <a:rPr lang="en-US" sz="1600" dirty="0" err="1" smtClean="0"/>
              <a:t>Persediaan</a:t>
            </a:r>
            <a:r>
              <a:rPr lang="en-US" sz="1600" dirty="0" smtClean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endParaRPr lang="en-US" sz="1600" dirty="0"/>
          </a:p>
          <a:p>
            <a:pPr marL="0" indent="0">
              <a:buNone/>
              <a:tabLst>
                <a:tab pos="796925" algn="l"/>
                <a:tab pos="1652588" algn="l"/>
                <a:tab pos="5205413" algn="l"/>
                <a:tab pos="6577013" algn="l"/>
              </a:tabLst>
            </a:pPr>
            <a:r>
              <a:rPr lang="en-US" sz="1600" dirty="0"/>
              <a:t> </a:t>
            </a:r>
          </a:p>
          <a:p>
            <a:pPr marL="0" indent="0">
              <a:buNone/>
              <a:tabLst>
                <a:tab pos="796925" algn="l"/>
                <a:tab pos="1652588" algn="l"/>
                <a:tab pos="5205413" algn="l"/>
                <a:tab pos="6577013" algn="l"/>
              </a:tabLst>
            </a:pPr>
            <a:r>
              <a:rPr lang="en-US" sz="1600" b="1" i="1" dirty="0" err="1"/>
              <a:t>Mencatat</a:t>
            </a:r>
            <a:r>
              <a:rPr lang="en-US" sz="1600" b="1" i="1" dirty="0"/>
              <a:t> </a:t>
            </a:r>
            <a:r>
              <a:rPr lang="en-US" sz="1600" b="1" i="1" dirty="0" err="1"/>
              <a:t>saldo</a:t>
            </a:r>
            <a:r>
              <a:rPr lang="en-US" sz="1600" b="1" i="1" dirty="0"/>
              <a:t> </a:t>
            </a:r>
            <a:r>
              <a:rPr lang="en-US" sz="1600" b="1" i="1" dirty="0" err="1"/>
              <a:t>akun</a:t>
            </a:r>
            <a:r>
              <a:rPr lang="en-US" sz="1600" b="1" i="1" dirty="0"/>
              <a:t> </a:t>
            </a:r>
            <a:r>
              <a:rPr lang="en-US" sz="1600" b="1" i="1" dirty="0" err="1"/>
              <a:t>persediaan</a:t>
            </a:r>
            <a:r>
              <a:rPr lang="en-US" sz="1600" b="1" i="1" dirty="0"/>
              <a:t> </a:t>
            </a:r>
            <a:r>
              <a:rPr lang="en-US" sz="1600" b="1" i="1" dirty="0" err="1"/>
              <a:t>barang</a:t>
            </a:r>
            <a:r>
              <a:rPr lang="en-US" sz="1600" b="1" i="1" dirty="0"/>
              <a:t> </a:t>
            </a:r>
            <a:r>
              <a:rPr lang="en-US" sz="1600" b="1" i="1" dirty="0" err="1"/>
              <a:t>jadi</a:t>
            </a:r>
            <a:r>
              <a:rPr lang="en-US" sz="1600" b="1" i="1" dirty="0"/>
              <a:t> </a:t>
            </a:r>
            <a:r>
              <a:rPr lang="en-US" sz="1600" b="1" i="1" dirty="0" err="1"/>
              <a:t>akhir</a:t>
            </a:r>
            <a:r>
              <a:rPr lang="en-US" sz="1600" b="1" i="1" dirty="0"/>
              <a:t> </a:t>
            </a:r>
            <a:r>
              <a:rPr lang="en-US" sz="1600" b="1" i="1" dirty="0" err="1"/>
              <a:t>periode</a:t>
            </a:r>
            <a:r>
              <a:rPr lang="en-US" sz="1600" b="1" i="1" dirty="0"/>
              <a:t> </a:t>
            </a:r>
            <a:r>
              <a:rPr lang="en-US" sz="1600" b="1" i="1" dirty="0" err="1"/>
              <a:t>dengan</a:t>
            </a:r>
            <a:r>
              <a:rPr lang="en-US" sz="1600" b="1" i="1" dirty="0"/>
              <a:t> </a:t>
            </a:r>
            <a:r>
              <a:rPr lang="en-US" sz="1600" b="1" i="1" dirty="0" err="1"/>
              <a:t>membuka</a:t>
            </a:r>
            <a:r>
              <a:rPr lang="en-US" sz="1600" b="1" i="1" dirty="0"/>
              <a:t> </a:t>
            </a:r>
            <a:r>
              <a:rPr lang="en-US" sz="1600" b="1" i="1" dirty="0" err="1"/>
              <a:t>akun</a:t>
            </a:r>
            <a:r>
              <a:rPr lang="en-US" sz="1600" b="1" i="1" dirty="0"/>
              <a:t> </a:t>
            </a:r>
            <a:r>
              <a:rPr lang="en-US" sz="1600" b="1" i="1" dirty="0" err="1"/>
              <a:t>ikhtisar</a:t>
            </a:r>
            <a:r>
              <a:rPr lang="en-US" sz="1600" b="1" i="1" dirty="0"/>
              <a:t> </a:t>
            </a:r>
            <a:r>
              <a:rPr lang="en-US" sz="1600" b="1" i="1" dirty="0" err="1"/>
              <a:t>laba</a:t>
            </a:r>
            <a:r>
              <a:rPr lang="en-US" sz="1600" b="1" i="1" dirty="0"/>
              <a:t> </a:t>
            </a:r>
            <a:r>
              <a:rPr lang="en-US" sz="1600" b="1" i="1" dirty="0" err="1"/>
              <a:t>rugi</a:t>
            </a:r>
            <a:r>
              <a:rPr lang="en-US" sz="1600" b="1" i="1" dirty="0"/>
              <a:t>.</a:t>
            </a:r>
            <a:endParaRPr lang="en-US" sz="1600" b="1" dirty="0"/>
          </a:p>
          <a:p>
            <a:pPr marL="0" indent="0">
              <a:buNone/>
              <a:tabLst>
                <a:tab pos="796925" algn="l"/>
                <a:tab pos="1652588" algn="l"/>
                <a:tab pos="5205413" algn="l"/>
                <a:tab pos="6577013" algn="l"/>
              </a:tabLst>
            </a:pPr>
            <a:r>
              <a:rPr lang="en-US" sz="1600" dirty="0"/>
              <a:t>Des 31	</a:t>
            </a:r>
            <a:r>
              <a:rPr lang="en-US" sz="1600" dirty="0" err="1"/>
              <a:t>Persediaan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jadi</a:t>
            </a:r>
            <a:r>
              <a:rPr lang="en-US" sz="1600" dirty="0"/>
              <a:t> 	</a:t>
            </a:r>
            <a:r>
              <a:rPr lang="en-US" sz="1600" dirty="0" err="1" smtClean="0"/>
              <a:t>Rp</a:t>
            </a:r>
            <a:r>
              <a:rPr lang="en-US" sz="1600" dirty="0"/>
              <a:t>. </a:t>
            </a:r>
            <a:r>
              <a:rPr lang="en-US" sz="1600" dirty="0" err="1"/>
              <a:t>xxxxx</a:t>
            </a:r>
            <a:r>
              <a:rPr lang="en-US" sz="1600" dirty="0"/>
              <a:t>	</a:t>
            </a:r>
          </a:p>
          <a:p>
            <a:pPr marL="0" indent="0">
              <a:buNone/>
              <a:tabLst>
                <a:tab pos="796925" algn="l"/>
                <a:tab pos="1652588" algn="l"/>
                <a:tab pos="5205413" algn="l"/>
                <a:tab pos="6577013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Ikhtisar</a:t>
            </a:r>
            <a:r>
              <a:rPr lang="en-US" sz="1600" dirty="0"/>
              <a:t> </a:t>
            </a:r>
            <a:r>
              <a:rPr lang="en-US" sz="1600" dirty="0" err="1"/>
              <a:t>laba</a:t>
            </a:r>
            <a:r>
              <a:rPr lang="en-US" sz="1600" dirty="0"/>
              <a:t> </a:t>
            </a:r>
            <a:r>
              <a:rPr lang="en-US" sz="1600" dirty="0" err="1"/>
              <a:t>rugi</a:t>
            </a:r>
            <a:r>
              <a:rPr lang="en-US" sz="1600" dirty="0"/>
              <a:t> 		</a:t>
            </a:r>
            <a:r>
              <a:rPr lang="en-US" sz="1600" dirty="0" err="1"/>
              <a:t>Rp</a:t>
            </a:r>
            <a:r>
              <a:rPr lang="en-US" sz="1600" dirty="0"/>
              <a:t>. </a:t>
            </a:r>
            <a:r>
              <a:rPr lang="en-US" sz="1600" dirty="0" err="1" smtClean="0"/>
              <a:t>Xxxxx</a:t>
            </a: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5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b="1" dirty="0" err="1" smtClean="0"/>
              <a:t>Contoh</a:t>
            </a:r>
            <a:r>
              <a:rPr lang="en-US" b="1" dirty="0" smtClean="0"/>
              <a:t>: </a:t>
            </a:r>
            <a:r>
              <a:rPr lang="en-US" dirty="0" err="1" smtClean="0"/>
              <a:t>Diketahui</a:t>
            </a:r>
            <a:r>
              <a:rPr lang="en-US" dirty="0" smtClean="0"/>
              <a:t> </a:t>
            </a:r>
            <a:r>
              <a:rPr lang="en-US" dirty="0"/>
              <a:t>data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1 </a:t>
            </a:r>
            <a:r>
              <a:rPr lang="en-US" dirty="0" err="1"/>
              <a:t>Desember</a:t>
            </a:r>
            <a:r>
              <a:rPr lang="en-US" dirty="0"/>
              <a:t> </a:t>
            </a:r>
            <a:r>
              <a:rPr lang="en-US" dirty="0" smtClean="0"/>
              <a:t>2015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53.500.000,00.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31 </a:t>
            </a:r>
            <a:r>
              <a:rPr lang="en-US" dirty="0" err="1"/>
              <a:t>Desember</a:t>
            </a:r>
            <a:r>
              <a:rPr lang="en-US" dirty="0"/>
              <a:t> </a:t>
            </a:r>
            <a:r>
              <a:rPr lang="en-US" dirty="0" smtClean="0"/>
              <a:t>2015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34.000.000,00.</a:t>
            </a:r>
          </a:p>
          <a:p>
            <a:pPr marL="0" indent="0" algn="just">
              <a:buNone/>
            </a:pPr>
            <a:r>
              <a:rPr lang="en-US" dirty="0" err="1"/>
              <a:t>Berdasarkan</a:t>
            </a:r>
            <a:r>
              <a:rPr lang="en-US" dirty="0"/>
              <a:t> data 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ayat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penyesuaian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31 </a:t>
            </a:r>
            <a:r>
              <a:rPr lang="en-US" dirty="0" err="1"/>
              <a:t>Desember</a:t>
            </a:r>
            <a:r>
              <a:rPr lang="en-US" dirty="0"/>
              <a:t> </a:t>
            </a:r>
            <a:r>
              <a:rPr lang="en-US" dirty="0" smtClean="0"/>
              <a:t>2015 </a:t>
            </a:r>
            <a:r>
              <a:rPr lang="en-US" dirty="0" err="1" smtClean="0"/>
              <a:t>adalah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i="1" dirty="0" err="1"/>
              <a:t>Memindah</a:t>
            </a:r>
            <a:r>
              <a:rPr lang="en-US" i="1" dirty="0"/>
              <a:t> </a:t>
            </a:r>
            <a:r>
              <a:rPr lang="en-US" i="1" dirty="0" err="1"/>
              <a:t>saldo</a:t>
            </a:r>
            <a:r>
              <a:rPr lang="en-US" i="1" dirty="0"/>
              <a:t> </a:t>
            </a:r>
            <a:r>
              <a:rPr lang="en-US" i="1" dirty="0" err="1"/>
              <a:t>akun</a:t>
            </a:r>
            <a:r>
              <a:rPr lang="en-US" i="1" dirty="0"/>
              <a:t> </a:t>
            </a:r>
            <a:r>
              <a:rPr lang="en-US" i="1" dirty="0" err="1"/>
              <a:t>persediaan</a:t>
            </a:r>
            <a:r>
              <a:rPr lang="en-US" i="1" dirty="0"/>
              <a:t> </a:t>
            </a:r>
            <a:r>
              <a:rPr lang="en-US" i="1" dirty="0" err="1"/>
              <a:t>barang</a:t>
            </a:r>
            <a:r>
              <a:rPr lang="en-US" i="1" dirty="0"/>
              <a:t> </a:t>
            </a:r>
            <a:r>
              <a:rPr lang="en-US" i="1" dirty="0" err="1"/>
              <a:t>jadi</a:t>
            </a:r>
            <a:r>
              <a:rPr lang="en-US" i="1" dirty="0"/>
              <a:t> </a:t>
            </a:r>
            <a:r>
              <a:rPr lang="en-US" i="1" dirty="0" err="1"/>
              <a:t>awal</a:t>
            </a:r>
            <a:r>
              <a:rPr lang="en-US" i="1" dirty="0"/>
              <a:t> period eke </a:t>
            </a:r>
            <a:r>
              <a:rPr lang="en-US" i="1" dirty="0" err="1"/>
              <a:t>akun</a:t>
            </a:r>
            <a:r>
              <a:rPr lang="en-US" i="1" dirty="0"/>
              <a:t> </a:t>
            </a:r>
            <a:r>
              <a:rPr lang="en-US" i="1" dirty="0" err="1"/>
              <a:t>ikhtisar</a:t>
            </a:r>
            <a:r>
              <a:rPr lang="en-US" i="1" dirty="0"/>
              <a:t> </a:t>
            </a:r>
            <a:r>
              <a:rPr lang="en-US" i="1" dirty="0" err="1"/>
              <a:t>laba</a:t>
            </a:r>
            <a:r>
              <a:rPr lang="en-US" i="1" dirty="0"/>
              <a:t> </a:t>
            </a:r>
            <a:r>
              <a:rPr lang="en-US" i="1" dirty="0" err="1"/>
              <a:t>rugi</a:t>
            </a:r>
            <a:r>
              <a:rPr lang="en-US" i="1" dirty="0"/>
              <a:t>’</a:t>
            </a:r>
            <a:endParaRPr lang="en-US" dirty="0"/>
          </a:p>
          <a:p>
            <a:pPr marL="0" indent="0">
              <a:buNone/>
              <a:tabLst>
                <a:tab pos="515938" algn="l"/>
                <a:tab pos="1150938" algn="l"/>
                <a:tab pos="1711325" algn="l"/>
                <a:tab pos="4630738" algn="l"/>
                <a:tab pos="6119813" algn="l"/>
              </a:tabLst>
            </a:pPr>
            <a:r>
              <a:rPr lang="en-US" dirty="0"/>
              <a:t> Des </a:t>
            </a:r>
            <a:r>
              <a:rPr lang="en-US" dirty="0" smtClean="0"/>
              <a:t>31	</a:t>
            </a:r>
            <a:r>
              <a:rPr lang="en-US" dirty="0" err="1" smtClean="0"/>
              <a:t>Ikhtisar</a:t>
            </a:r>
            <a:r>
              <a:rPr lang="en-US" dirty="0" smtClean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rugi</a:t>
            </a:r>
            <a:r>
              <a:rPr lang="en-US" dirty="0"/>
              <a:t>	</a:t>
            </a:r>
            <a:r>
              <a:rPr lang="en-US" dirty="0" err="1" smtClean="0"/>
              <a:t>Rp</a:t>
            </a:r>
            <a:r>
              <a:rPr lang="en-US" dirty="0"/>
              <a:t>. 53.500.000,00	</a:t>
            </a:r>
          </a:p>
          <a:p>
            <a:pPr marL="0" indent="0">
              <a:buNone/>
              <a:tabLst>
                <a:tab pos="515938" algn="l"/>
                <a:tab pos="1150938" algn="l"/>
                <a:tab pos="1711325" algn="l"/>
                <a:tab pos="4630738" algn="l"/>
                <a:tab pos="5826125" algn="l"/>
              </a:tabLst>
            </a:pPr>
            <a:r>
              <a:rPr lang="en-US" dirty="0"/>
              <a:t>		</a:t>
            </a:r>
            <a:r>
              <a:rPr lang="en-US" dirty="0" smtClean="0"/>
              <a:t>	</a:t>
            </a:r>
            <a:r>
              <a:rPr lang="en-US" dirty="0" err="1" smtClean="0"/>
              <a:t>Persediaan</a:t>
            </a:r>
            <a:r>
              <a:rPr lang="en-US" dirty="0" smtClean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	</a:t>
            </a:r>
            <a:r>
              <a:rPr lang="en-US" dirty="0" smtClean="0"/>
              <a:t>	</a:t>
            </a:r>
            <a:r>
              <a:rPr lang="en-US" dirty="0" err="1" smtClean="0"/>
              <a:t>Rp</a:t>
            </a:r>
            <a:r>
              <a:rPr lang="en-US" dirty="0"/>
              <a:t>. </a:t>
            </a:r>
            <a:r>
              <a:rPr lang="en-US" dirty="0" smtClean="0"/>
              <a:t>53.500.000,00</a:t>
            </a:r>
          </a:p>
          <a:p>
            <a:pPr marL="0" indent="0">
              <a:buNone/>
              <a:tabLst>
                <a:tab pos="515938" algn="l"/>
                <a:tab pos="1150938" algn="l"/>
                <a:tab pos="1711325" algn="l"/>
                <a:tab pos="4630738" algn="l"/>
                <a:tab pos="5826125" algn="l"/>
              </a:tabLst>
            </a:pPr>
            <a:endParaRPr lang="en-US" dirty="0"/>
          </a:p>
          <a:p>
            <a:pPr>
              <a:tabLst>
                <a:tab pos="515938" algn="l"/>
                <a:tab pos="1150938" algn="l"/>
                <a:tab pos="1711325" algn="l"/>
                <a:tab pos="4630738" algn="l"/>
                <a:tab pos="6119813" algn="l"/>
              </a:tabLst>
            </a:pPr>
            <a:r>
              <a:rPr lang="en-US" i="1" dirty="0" err="1"/>
              <a:t>Mencatat</a:t>
            </a:r>
            <a:r>
              <a:rPr lang="en-US" i="1" dirty="0"/>
              <a:t> </a:t>
            </a:r>
            <a:r>
              <a:rPr lang="en-US" i="1" dirty="0" err="1"/>
              <a:t>saldo</a:t>
            </a:r>
            <a:r>
              <a:rPr lang="en-US" i="1" dirty="0"/>
              <a:t> </a:t>
            </a:r>
            <a:r>
              <a:rPr lang="en-US" i="1" dirty="0" err="1"/>
              <a:t>akun</a:t>
            </a:r>
            <a:r>
              <a:rPr lang="en-US" i="1" dirty="0"/>
              <a:t> </a:t>
            </a:r>
            <a:r>
              <a:rPr lang="en-US" i="1" dirty="0" err="1"/>
              <a:t>persediaan</a:t>
            </a:r>
            <a:r>
              <a:rPr lang="en-US" i="1" dirty="0"/>
              <a:t> </a:t>
            </a:r>
            <a:r>
              <a:rPr lang="en-US" i="1" dirty="0" err="1"/>
              <a:t>barang</a:t>
            </a:r>
            <a:r>
              <a:rPr lang="en-US" i="1" dirty="0"/>
              <a:t> </a:t>
            </a:r>
            <a:r>
              <a:rPr lang="en-US" i="1" dirty="0" err="1"/>
              <a:t>jadi</a:t>
            </a:r>
            <a:r>
              <a:rPr lang="en-US" i="1" dirty="0"/>
              <a:t> </a:t>
            </a:r>
            <a:r>
              <a:rPr lang="en-US" i="1" dirty="0" err="1"/>
              <a:t>akhir</a:t>
            </a:r>
            <a:r>
              <a:rPr lang="en-US" i="1" dirty="0"/>
              <a:t> </a:t>
            </a:r>
            <a:r>
              <a:rPr lang="en-US" i="1" dirty="0" err="1"/>
              <a:t>periode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 </a:t>
            </a:r>
            <a:r>
              <a:rPr lang="en-US" i="1" dirty="0" err="1"/>
              <a:t>membuka</a:t>
            </a:r>
            <a:r>
              <a:rPr lang="en-US" i="1" dirty="0"/>
              <a:t> </a:t>
            </a:r>
            <a:r>
              <a:rPr lang="en-US" i="1" dirty="0" err="1"/>
              <a:t>akun</a:t>
            </a:r>
            <a:r>
              <a:rPr lang="en-US" i="1" dirty="0"/>
              <a:t> </a:t>
            </a:r>
            <a:r>
              <a:rPr lang="en-US" i="1" dirty="0" err="1"/>
              <a:t>ikhtisar</a:t>
            </a:r>
            <a:r>
              <a:rPr lang="en-US" i="1" dirty="0"/>
              <a:t> </a:t>
            </a:r>
            <a:r>
              <a:rPr lang="en-US" i="1" dirty="0" err="1"/>
              <a:t>laba</a:t>
            </a:r>
            <a:r>
              <a:rPr lang="en-US" i="1" dirty="0"/>
              <a:t> </a:t>
            </a:r>
            <a:r>
              <a:rPr lang="en-US" i="1" dirty="0" err="1"/>
              <a:t>rugi</a:t>
            </a:r>
            <a:r>
              <a:rPr lang="en-US" i="1" dirty="0"/>
              <a:t>.</a:t>
            </a:r>
            <a:endParaRPr lang="en-US" dirty="0"/>
          </a:p>
          <a:p>
            <a:pPr marL="0" indent="0">
              <a:buNone/>
              <a:tabLst>
                <a:tab pos="515938" algn="l"/>
                <a:tab pos="1150938" algn="l"/>
                <a:tab pos="1711325" algn="l"/>
                <a:tab pos="4630738" algn="l"/>
                <a:tab pos="6119813" algn="l"/>
              </a:tabLst>
            </a:pPr>
            <a:r>
              <a:rPr lang="en-US" dirty="0"/>
              <a:t>Des 31	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	</a:t>
            </a:r>
            <a:r>
              <a:rPr lang="en-US" dirty="0" err="1" smtClean="0"/>
              <a:t>Rp</a:t>
            </a:r>
            <a:r>
              <a:rPr lang="en-US" dirty="0" smtClean="0"/>
              <a:t> </a:t>
            </a:r>
            <a:r>
              <a:rPr lang="en-US" dirty="0"/>
              <a:t>34.000.000,00	</a:t>
            </a:r>
          </a:p>
          <a:p>
            <a:pPr marL="0" indent="0">
              <a:buNone/>
              <a:tabLst>
                <a:tab pos="515938" algn="l"/>
                <a:tab pos="1150938" algn="l"/>
                <a:tab pos="1711325" algn="l"/>
                <a:tab pos="4630738" algn="l"/>
                <a:tab pos="5826125" algn="l"/>
                <a:tab pos="6119813" algn="l"/>
              </a:tabLst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 err="1" smtClean="0"/>
              <a:t>Ikhtisar</a:t>
            </a:r>
            <a:r>
              <a:rPr lang="en-US" dirty="0" smtClean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rugi</a:t>
            </a:r>
            <a:r>
              <a:rPr lang="en-US" dirty="0"/>
              <a:t> 	</a:t>
            </a:r>
            <a:r>
              <a:rPr lang="en-US" dirty="0" smtClean="0"/>
              <a:t>	</a:t>
            </a:r>
            <a:r>
              <a:rPr lang="en-US" dirty="0" err="1" smtClean="0"/>
              <a:t>Rp</a:t>
            </a:r>
            <a:r>
              <a:rPr lang="en-US" dirty="0"/>
              <a:t>. 34.000.000,00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CDE0-7994-4201-9D2C-327508CB10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14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778</Words>
  <Application>Microsoft Office PowerPoint</Application>
  <PresentationFormat>On-screen Show (4:3)</PresentationFormat>
  <Paragraphs>257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Soal: Kerjakan di lampiran dan dikumpulkan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Pencatatan Harga Pokok Persediaan Barang dalam Proses</vt:lpstr>
      <vt:lpstr>PowerPoint Presentation</vt:lpstr>
      <vt:lpstr>Pencatatan Harga Pokok Persediaan Barang Jadi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Pencatatan Harga Pokok Persediaan Barang dalam Proses</dc:title>
  <dc:creator>user</dc:creator>
  <cp:lastModifiedBy>user</cp:lastModifiedBy>
  <cp:revision>15</cp:revision>
  <dcterms:created xsi:type="dcterms:W3CDTF">2017-03-22T02:24:33Z</dcterms:created>
  <dcterms:modified xsi:type="dcterms:W3CDTF">2018-03-20T08:46:54Z</dcterms:modified>
</cp:coreProperties>
</file>