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7" r:id="rId5"/>
    <p:sldId id="259" r:id="rId6"/>
    <p:sldId id="268" r:id="rId7"/>
    <p:sldId id="269" r:id="rId8"/>
    <p:sldId id="271" r:id="rId9"/>
    <p:sldId id="272" r:id="rId10"/>
    <p:sldId id="273" r:id="rId11"/>
    <p:sldId id="274" r:id="rId12"/>
    <p:sldId id="260" r:id="rId13"/>
    <p:sldId id="261" r:id="rId14"/>
    <p:sldId id="262" r:id="rId15"/>
    <p:sldId id="263" r:id="rId16"/>
    <p:sldId id="264" r:id="rId17"/>
    <p:sldId id="265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DA25E-84A9-43D8-87C2-43259CF30855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A09DB-6C3D-4ED9-A8B8-D105534BA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62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EF90C-0D68-4894-8E1E-D0A8BFA00CA2}" type="datetime1">
              <a:rPr lang="en-US" smtClean="0"/>
              <a:t>3/13/2018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9BC2F-5D98-438B-9763-9F59741E8103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7413-393D-4752-96EC-4D9416C5EFFB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301B7-F018-4DDE-8FDC-6385F4ED3012}" type="datetime1">
              <a:rPr lang="en-US" smtClean="0"/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E7EF-1B75-451B-9C2A-EB38F2D57794}" type="datetime1">
              <a:rPr lang="en-US" smtClean="0"/>
              <a:t>3/13/2018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020B-FF15-4306-8EFD-3AC0648E79FD}" type="datetime1">
              <a:rPr lang="en-US" smtClean="0"/>
              <a:t>3/13/2018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BEED8-C87D-46A8-ACFF-15607F894C47}" type="datetime1">
              <a:rPr lang="en-US" smtClean="0"/>
              <a:t>3/13/2018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43C29-F26D-4FD3-A27F-7DBA6722EA09}" type="datetime1">
              <a:rPr lang="en-US" smtClean="0"/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3F96B6E-6829-49BE-83D3-6566A5A4E312}" type="datetime1">
              <a:rPr lang="en-US" smtClean="0"/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CF06-57EA-4731-9E4A-9A8C26FF0596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2977-D7CD-4D4B-A662-82ED9461A30C}" type="datetime1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0E89252-9F9C-4CEE-B4EA-9A2EC28ABC96}" type="datetime1">
              <a:rPr lang="en-US" smtClean="0"/>
              <a:t>3/13/2018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6FE908A-E680-4AA4-9949-9D50813F710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id.wikipedia.org/w/index.php?title=Certified_Public_Accountant&amp;action=edit&amp;redlink=1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Akuntansi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Suatu</a:t>
            </a:r>
            <a:r>
              <a:rPr lang="en-US" b="1" dirty="0"/>
              <a:t> </a:t>
            </a:r>
            <a:r>
              <a:rPr lang="en-US" b="1" dirty="0" err="1"/>
              <a:t>Profesi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Kebutuhan</a:t>
            </a:r>
            <a:r>
              <a:rPr lang="en-US" b="1" dirty="0"/>
              <a:t> </a:t>
            </a:r>
            <a:r>
              <a:rPr lang="en-US" b="1" dirty="0" err="1"/>
              <a:t>Atas</a:t>
            </a:r>
            <a:r>
              <a:rPr lang="en-US" b="1" dirty="0"/>
              <a:t> </a:t>
            </a:r>
            <a:r>
              <a:rPr lang="en-US" b="1" dirty="0" err="1"/>
              <a:t>Etika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467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Inuk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Wahyuni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Istiqomah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, SE,.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Ak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,.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M.Si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., CA.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36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Pengertian Profesi Akuntansi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i="1" dirty="0"/>
              <a:t>International Federation of Accountants </a:t>
            </a:r>
            <a:r>
              <a:rPr lang="en-US" dirty="0"/>
              <a:t>(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Regar</a:t>
            </a:r>
            <a:r>
              <a:rPr lang="en-US" dirty="0"/>
              <a:t>, 2003) 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 err="1">
                <a:solidFill>
                  <a:srgbClr val="FFC000"/>
                </a:solidFill>
              </a:rPr>
              <a:t>P</a:t>
            </a:r>
            <a:r>
              <a:rPr lang="en-US" i="1" dirty="0" err="1" smtClean="0">
                <a:solidFill>
                  <a:srgbClr val="FFC000"/>
                </a:solidFill>
              </a:rPr>
              <a:t>rofesi</a:t>
            </a:r>
            <a:r>
              <a:rPr lang="en-US" i="1" dirty="0" smtClean="0">
                <a:solidFill>
                  <a:srgbClr val="FFC000"/>
                </a:solidFill>
              </a:rPr>
              <a:t> </a:t>
            </a:r>
            <a:r>
              <a:rPr lang="en-US" i="1" dirty="0" err="1">
                <a:solidFill>
                  <a:srgbClr val="FFC000"/>
                </a:solidFill>
              </a:rPr>
              <a:t>A</a:t>
            </a:r>
            <a:r>
              <a:rPr lang="en-US" i="1" dirty="0" err="1" smtClean="0">
                <a:solidFill>
                  <a:srgbClr val="FFC000"/>
                </a:solidFill>
              </a:rPr>
              <a:t>kuntan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mempergunakan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, </a:t>
            </a:r>
            <a:r>
              <a:rPr lang="en-US" dirty="0" err="1"/>
              <a:t>akuntan</a:t>
            </a:r>
            <a:r>
              <a:rPr lang="en-US" dirty="0"/>
              <a:t> intern yang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,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dagang</a:t>
            </a:r>
            <a:r>
              <a:rPr lang="en-US" dirty="0"/>
              <a:t>, </a:t>
            </a:r>
            <a:r>
              <a:rPr lang="en-US" dirty="0" err="1"/>
              <a:t>akuntan</a:t>
            </a:r>
            <a:r>
              <a:rPr lang="en-US" dirty="0"/>
              <a:t> yang </a:t>
            </a:r>
            <a:r>
              <a:rPr lang="en-US" dirty="0" err="1"/>
              <a:t>bekerja</a:t>
            </a:r>
            <a:r>
              <a:rPr lang="en-US" dirty="0"/>
              <a:t> di </a:t>
            </a:r>
            <a:r>
              <a:rPr lang="en-US" dirty="0" err="1"/>
              <a:t>pemerintah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 smtClean="0"/>
              <a:t>pendidik</a:t>
            </a: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sempit</a:t>
            </a:r>
            <a:r>
              <a:rPr lang="en-US" dirty="0"/>
              <a:t>, </a:t>
            </a:r>
            <a:r>
              <a:rPr lang="en-US" i="1" dirty="0" err="1">
                <a:solidFill>
                  <a:srgbClr val="FFC000"/>
                </a:solidFill>
              </a:rPr>
              <a:t>P</a:t>
            </a:r>
            <a:r>
              <a:rPr lang="en-US" i="1" dirty="0" err="1" smtClean="0">
                <a:solidFill>
                  <a:srgbClr val="FFC000"/>
                </a:solidFill>
              </a:rPr>
              <a:t>rofesi</a:t>
            </a:r>
            <a:r>
              <a:rPr lang="en-US" i="1" dirty="0" smtClean="0">
                <a:solidFill>
                  <a:srgbClr val="FFC000"/>
                </a:solidFill>
              </a:rPr>
              <a:t> </a:t>
            </a:r>
            <a:r>
              <a:rPr lang="en-US" i="1" dirty="0" err="1" smtClean="0">
                <a:solidFill>
                  <a:srgbClr val="FFC000"/>
                </a:solidFill>
              </a:rPr>
              <a:t>Akuntan</a:t>
            </a:r>
            <a:r>
              <a:rPr lang="en-US" i="1" dirty="0" smtClean="0">
                <a:solidFill>
                  <a:srgbClr val="FFC000"/>
                </a:solidFill>
              </a:rPr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 yang </a:t>
            </a:r>
            <a:r>
              <a:rPr lang="en-US" dirty="0" err="1"/>
              <a:t>lazimnya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audit, </a:t>
            </a:r>
            <a:r>
              <a:rPr lang="en-US" dirty="0" err="1"/>
              <a:t>akuntansi</a:t>
            </a:r>
            <a:r>
              <a:rPr lang="en-US" dirty="0"/>
              <a:t>,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konsultan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9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Perkembangan</a:t>
            </a:r>
            <a:r>
              <a:rPr lang="en-US" b="1" dirty="0"/>
              <a:t> </a:t>
            </a:r>
            <a:r>
              <a:rPr lang="en-US" b="1" dirty="0" err="1"/>
              <a:t>Profesi</a:t>
            </a:r>
            <a:r>
              <a:rPr lang="en-US" b="1" dirty="0"/>
              <a:t> </a:t>
            </a:r>
            <a:r>
              <a:rPr lang="en-US" b="1" dirty="0" err="1"/>
              <a:t>Akuntan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/>
              <a:t>Menurut</a:t>
            </a:r>
            <a:r>
              <a:rPr lang="en-US" dirty="0"/>
              <a:t> Baily, </a:t>
            </a:r>
            <a:r>
              <a:rPr lang="en-US" dirty="0" err="1" smtClean="0"/>
              <a:t>dibagi</a:t>
            </a:r>
            <a:r>
              <a:rPr lang="en-US" dirty="0" smtClean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4 </a:t>
            </a:r>
            <a:r>
              <a:rPr lang="en-US" dirty="0" err="1" smtClean="0"/>
              <a:t>periode</a:t>
            </a:r>
            <a:r>
              <a:rPr lang="en-US" dirty="0" smtClean="0"/>
              <a:t>: </a:t>
            </a:r>
            <a:endParaRPr lang="en-US" dirty="0" smtClean="0"/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r>
              <a:rPr lang="en-US" b="1" dirty="0" smtClean="0"/>
              <a:t>1. </a:t>
            </a:r>
            <a:r>
              <a:rPr lang="en-US" b="1" dirty="0" err="1" smtClean="0"/>
              <a:t>Pra</a:t>
            </a:r>
            <a:r>
              <a:rPr lang="en-US" b="1" dirty="0" smtClean="0"/>
              <a:t> </a:t>
            </a:r>
            <a:r>
              <a:rPr lang="en-US" b="1" dirty="0" err="1"/>
              <a:t>Revolusi</a:t>
            </a:r>
            <a:r>
              <a:rPr lang="en-US" b="1" dirty="0"/>
              <a:t> </a:t>
            </a:r>
            <a:r>
              <a:rPr lang="en-US" b="1" dirty="0" err="1"/>
              <a:t>Industri</a:t>
            </a:r>
            <a:r>
              <a:rPr lang="en-US" b="1" dirty="0"/>
              <a:t> </a:t>
            </a:r>
            <a:endParaRPr lang="en-US" b="1" dirty="0" smtClean="0"/>
          </a:p>
          <a:p>
            <a:pPr marL="339725" indent="-163513">
              <a:buNone/>
            </a:pPr>
            <a:r>
              <a:rPr lang="en-US" dirty="0" smtClean="0"/>
              <a:t>- </a:t>
            </a:r>
            <a:r>
              <a:rPr lang="en-US" dirty="0" err="1" smtClean="0"/>
              <a:t>Profesi</a:t>
            </a:r>
            <a:r>
              <a:rPr lang="en-US" dirty="0" smtClean="0"/>
              <a:t> </a:t>
            </a: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 smtClean="0"/>
              <a:t>resmi</a:t>
            </a:r>
            <a:r>
              <a:rPr lang="en-US" dirty="0" smtClean="0"/>
              <a:t>.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disamakan</a:t>
            </a:r>
            <a:r>
              <a:rPr lang="en-US" dirty="0"/>
              <a:t> </a:t>
            </a:r>
            <a:r>
              <a:rPr lang="en-US" dirty="0" smtClean="0"/>
              <a:t>dg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.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juru</a:t>
            </a:r>
            <a:r>
              <a:rPr lang="en-US" dirty="0" smtClean="0"/>
              <a:t> </a:t>
            </a:r>
            <a:r>
              <a:rPr lang="en-US" dirty="0" err="1" smtClean="0"/>
              <a:t>tulis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terpisah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independen</a:t>
            </a:r>
            <a:r>
              <a:rPr lang="en-US" dirty="0" smtClean="0"/>
              <a:t>.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menyakinkan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dilanggar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menilai</a:t>
            </a:r>
            <a:r>
              <a:rPr lang="en-US" dirty="0" smtClean="0"/>
              <a:t> </a:t>
            </a:r>
            <a:r>
              <a:rPr lang="en-US" dirty="0" err="1" smtClean="0"/>
              <a:t>pertanggungjawaban</a:t>
            </a:r>
            <a:r>
              <a:rPr lang="en-US" dirty="0" smtClean="0"/>
              <a:t> </a:t>
            </a:r>
            <a:r>
              <a:rPr lang="en-US" dirty="0" err="1" smtClean="0"/>
              <a:t>pegawainya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penyajian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.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dibandingkan</a:t>
            </a:r>
            <a:r>
              <a:rPr lang="en-US" dirty="0" smtClean="0"/>
              <a:t>,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perbandingan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audit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100%. </a:t>
            </a:r>
          </a:p>
          <a:p>
            <a:pPr marL="339725" indent="-163513">
              <a:buNone/>
            </a:pPr>
            <a:r>
              <a:rPr lang="en-US" dirty="0" smtClean="0"/>
              <a:t>- </a:t>
            </a:r>
            <a:r>
              <a:rPr lang="en-US" dirty="0" err="1" smtClean="0"/>
              <a:t>Tujuan</a:t>
            </a:r>
            <a:r>
              <a:rPr lang="en-US" dirty="0" smtClean="0"/>
              <a:t> audit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pertanggung-jawaban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pencarian</a:t>
            </a:r>
            <a:r>
              <a:rPr lang="en-US" dirty="0" smtClean="0"/>
              <a:t> </a:t>
            </a:r>
            <a:r>
              <a:rPr lang="en-US" dirty="0" err="1" smtClean="0"/>
              <a:t>kemungkinan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dirty="0" err="1" smtClean="0"/>
              <a:t>penyelewengan</a:t>
            </a:r>
            <a:r>
              <a:rPr lang="en-US" dirty="0" smtClean="0"/>
              <a:t>. </a:t>
            </a:r>
            <a:r>
              <a:rPr lang="en-US" dirty="0" err="1" smtClean="0"/>
              <a:t>Pemakai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audit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pemilik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.</a:t>
            </a:r>
          </a:p>
          <a:p>
            <a:pPr marL="339725" indent="-163513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2. </a:t>
            </a:r>
            <a:r>
              <a:rPr lang="en-US" b="1" dirty="0" err="1" smtClean="0"/>
              <a:t>Masa</a:t>
            </a:r>
            <a:r>
              <a:rPr lang="en-US" b="1" dirty="0" smtClean="0"/>
              <a:t> </a:t>
            </a:r>
            <a:r>
              <a:rPr lang="en-US" b="1" dirty="0" err="1"/>
              <a:t>Revolusi</a:t>
            </a:r>
            <a:r>
              <a:rPr lang="en-US" b="1" dirty="0"/>
              <a:t> </a:t>
            </a:r>
            <a:r>
              <a:rPr lang="en-US" b="1" dirty="0" err="1"/>
              <a:t>Industri</a:t>
            </a:r>
            <a:r>
              <a:rPr lang="en-US" b="1" dirty="0"/>
              <a:t> </a:t>
            </a:r>
            <a:r>
              <a:rPr lang="en-US" b="1" dirty="0" err="1"/>
              <a:t>Tahun</a:t>
            </a:r>
            <a:r>
              <a:rPr lang="en-US" b="1" dirty="0"/>
              <a:t> 1900</a:t>
            </a:r>
            <a:r>
              <a:rPr lang="en-US" dirty="0"/>
              <a:t> </a:t>
            </a:r>
            <a:endParaRPr lang="en-US" dirty="0" smtClean="0"/>
          </a:p>
          <a:p>
            <a:pPr marL="339725" indent="-222250">
              <a:buNone/>
            </a:pPr>
            <a:r>
              <a:rPr lang="en-US" dirty="0" smtClean="0"/>
              <a:t>-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pembukuan</a:t>
            </a:r>
            <a:r>
              <a:rPr lang="en-US" dirty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/>
              <a:t>rapi</a:t>
            </a:r>
            <a:r>
              <a:rPr lang="en-US" dirty="0"/>
              <a:t>. </a:t>
            </a:r>
            <a:r>
              <a:rPr lang="en-US" dirty="0" err="1" smtClean="0"/>
              <a:t>Pemisahan</a:t>
            </a:r>
            <a:r>
              <a:rPr lang="en-US" dirty="0" smtClean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smtClean="0"/>
              <a:t>dg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kentara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 smtClean="0"/>
              <a:t>terlibat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smtClean="0"/>
              <a:t>sehari2 &amp; </a:t>
            </a:r>
            <a:r>
              <a:rPr lang="en-US" dirty="0" err="1"/>
              <a:t>muncullah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mengenal</a:t>
            </a:r>
            <a:r>
              <a:rPr lang="en-US" dirty="0"/>
              <a:t> </a:t>
            </a: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penyelewengan</a:t>
            </a:r>
            <a:r>
              <a:rPr lang="en-US" dirty="0"/>
              <a:t>. </a:t>
            </a:r>
            <a:endParaRPr lang="en-US" dirty="0" smtClean="0"/>
          </a:p>
          <a:p>
            <a:pPr marL="339725" indent="-222250">
              <a:buNone/>
            </a:pPr>
            <a:r>
              <a:rPr lang="en-US" dirty="0" smtClean="0"/>
              <a:t>-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/>
              <a:t>resmi</a:t>
            </a:r>
            <a:r>
              <a:rPr lang="en-US" dirty="0"/>
              <a:t> di </a:t>
            </a:r>
            <a:r>
              <a:rPr lang="en-US" dirty="0" err="1"/>
              <a:t>Inggris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smtClean="0"/>
              <a:t>UU </a:t>
            </a:r>
            <a:r>
              <a:rPr lang="en-US" dirty="0"/>
              <a:t>Perusahaan </a:t>
            </a:r>
            <a:r>
              <a:rPr lang="en-US" dirty="0" err="1" smtClean="0"/>
              <a:t>th.</a:t>
            </a:r>
            <a:r>
              <a:rPr lang="en-US" dirty="0" smtClean="0"/>
              <a:t> </a:t>
            </a:r>
            <a:r>
              <a:rPr lang="en-US" dirty="0"/>
              <a:t>1882,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pemeriksan</a:t>
            </a:r>
            <a:r>
              <a:rPr lang="en-US" dirty="0"/>
              <a:t> </a:t>
            </a:r>
            <a:r>
              <a:rPr lang="en-US" dirty="0" err="1"/>
              <a:t>independen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. </a:t>
            </a:r>
            <a:r>
              <a:rPr lang="en-US" dirty="0" err="1"/>
              <a:t>Inilah</a:t>
            </a:r>
            <a:r>
              <a:rPr lang="en-US" dirty="0"/>
              <a:t> </a:t>
            </a:r>
            <a:r>
              <a:rPr lang="en-US" dirty="0" err="1"/>
              <a:t>asal</a:t>
            </a:r>
            <a:r>
              <a:rPr lang="en-US" dirty="0"/>
              <a:t> </a:t>
            </a:r>
            <a:r>
              <a:rPr lang="en-US" dirty="0" err="1"/>
              <a:t>mula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resmi</a:t>
            </a:r>
            <a:r>
              <a:rPr lang="en-US" dirty="0"/>
              <a:t> (formal). </a:t>
            </a:r>
          </a:p>
          <a:p>
            <a:pPr marL="0" indent="0">
              <a:buNone/>
            </a:pPr>
            <a:endParaRPr lang="en-US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5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82000" cy="61722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3. </a:t>
            </a:r>
            <a:r>
              <a:rPr lang="en-US" b="1" dirty="0" err="1" smtClean="0"/>
              <a:t>Tahun</a:t>
            </a:r>
            <a:r>
              <a:rPr lang="en-US" b="1" dirty="0" smtClean="0"/>
              <a:t> </a:t>
            </a:r>
            <a:r>
              <a:rPr lang="en-US" b="1" dirty="0"/>
              <a:t>1900 – 1930 </a:t>
            </a:r>
            <a:endParaRPr lang="en-US" b="1" dirty="0" smtClean="0"/>
          </a:p>
          <a:p>
            <a:pPr marL="457200" indent="-169863">
              <a:buNone/>
            </a:pPr>
            <a:r>
              <a:rPr lang="en-US" dirty="0" smtClean="0"/>
              <a:t>-  </a:t>
            </a:r>
            <a:r>
              <a:rPr lang="id-ID" dirty="0" smtClean="0"/>
              <a:t>Sejak </a:t>
            </a:r>
            <a:r>
              <a:rPr lang="id-ID" dirty="0" smtClean="0"/>
              <a:t>t</a:t>
            </a:r>
            <a:r>
              <a:rPr lang="en-US" dirty="0" smtClean="0"/>
              <a:t>h.</a:t>
            </a:r>
            <a:r>
              <a:rPr lang="id-ID" dirty="0" smtClean="0"/>
              <a:t> </a:t>
            </a:r>
            <a:r>
              <a:rPr lang="id-ID" dirty="0"/>
              <a:t>1900 mulai muncul </a:t>
            </a:r>
            <a:r>
              <a:rPr lang="id-ID" dirty="0" smtClean="0"/>
              <a:t>perusahaan</a:t>
            </a:r>
            <a:r>
              <a:rPr lang="en-US" dirty="0" smtClean="0"/>
              <a:t>2</a:t>
            </a:r>
            <a:r>
              <a:rPr lang="id-ID" dirty="0" smtClean="0"/>
              <a:t> </a:t>
            </a:r>
            <a:r>
              <a:rPr lang="id-ID" dirty="0"/>
              <a:t>besar baru dan pihak-pihak lain </a:t>
            </a:r>
            <a:r>
              <a:rPr lang="id-ID" dirty="0" smtClean="0"/>
              <a:t>yg </a:t>
            </a:r>
            <a:r>
              <a:rPr lang="id-ID" dirty="0"/>
              <a:t>mempunyai kaitan kepentingan </a:t>
            </a:r>
            <a:r>
              <a:rPr lang="id-ID" dirty="0" smtClean="0"/>
              <a:t>thd </a:t>
            </a:r>
            <a:r>
              <a:rPr lang="id-ID" dirty="0"/>
              <a:t>perusahaan tersebut. Keadaan ini menimbulkan perubahan </a:t>
            </a:r>
            <a:r>
              <a:rPr lang="id-ID" dirty="0" smtClean="0"/>
              <a:t>dlm </a:t>
            </a:r>
            <a:r>
              <a:rPr lang="id-ID" dirty="0"/>
              <a:t>pelaksanaan tujuan audit. Pelaksanaan audit mulai menggunakan pemeriksaan secara testing/ pengujian karena semakin baiknya sistem akuntansi/ administrasi pembukuan perusahaan, dan tujuan audit bukan hanya untuk menemukan penyelewengan </a:t>
            </a:r>
            <a:r>
              <a:rPr lang="id-ID" dirty="0" smtClean="0"/>
              <a:t>thd </a:t>
            </a:r>
            <a:r>
              <a:rPr lang="id-ID" dirty="0"/>
              <a:t>kebenaran laporan Neraca </a:t>
            </a:r>
            <a:r>
              <a:rPr lang="en-US" dirty="0" smtClean="0"/>
              <a:t>&amp;</a:t>
            </a:r>
            <a:r>
              <a:rPr lang="id-ID" dirty="0" smtClean="0"/>
              <a:t> </a:t>
            </a:r>
            <a:r>
              <a:rPr lang="id-ID" dirty="0"/>
              <a:t>laporan Laba Rugi </a:t>
            </a:r>
            <a:r>
              <a:rPr lang="id-ID" dirty="0" smtClean="0"/>
              <a:t>ttpi </a:t>
            </a:r>
            <a:r>
              <a:rPr lang="id-ID" dirty="0"/>
              <a:t>juga </a:t>
            </a:r>
            <a:r>
              <a:rPr lang="id-ID" dirty="0" smtClean="0"/>
              <a:t>utk </a:t>
            </a:r>
            <a:r>
              <a:rPr lang="id-ID" dirty="0"/>
              <a:t>menentukan kewajaran laporan keuangan. </a:t>
            </a:r>
            <a:endParaRPr lang="en-US" dirty="0" smtClean="0"/>
          </a:p>
          <a:p>
            <a:pPr marL="457200" indent="-169863">
              <a:buNone/>
            </a:pPr>
            <a:r>
              <a:rPr lang="en-US" dirty="0"/>
              <a:t>-</a:t>
            </a:r>
            <a:r>
              <a:rPr lang="en-US" dirty="0" smtClean="0"/>
              <a:t>  </a:t>
            </a:r>
            <a:r>
              <a:rPr lang="en-US" dirty="0" err="1" smtClean="0"/>
              <a:t>Pihak</a:t>
            </a:r>
            <a:r>
              <a:rPr lang="en-US" dirty="0" smtClean="0"/>
              <a:t> yang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kreditor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 err="1" smtClean="0"/>
              <a:t>Tahun</a:t>
            </a:r>
            <a:r>
              <a:rPr lang="en-US" dirty="0" smtClean="0"/>
              <a:t> 1930 </a:t>
            </a:r>
            <a:r>
              <a:rPr lang="en-US" dirty="0"/>
              <a:t>- </a:t>
            </a:r>
            <a:r>
              <a:rPr lang="en-US" dirty="0" err="1"/>
              <a:t>Sekarang</a:t>
            </a:r>
            <a:r>
              <a:rPr lang="en-US" dirty="0"/>
              <a:t> </a:t>
            </a:r>
            <a:endParaRPr lang="en-US" dirty="0" smtClean="0"/>
          </a:p>
          <a:p>
            <a:pPr marL="457200" indent="-220663">
              <a:buFontTx/>
              <a:buChar char="-"/>
            </a:pP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th</a:t>
            </a:r>
            <a:r>
              <a:rPr lang="en-US" dirty="0" smtClean="0"/>
              <a:t> </a:t>
            </a:r>
            <a:r>
              <a:rPr lang="en-US" dirty="0"/>
              <a:t>1930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merajalela</a:t>
            </a:r>
            <a:r>
              <a:rPr lang="en-US" dirty="0"/>
              <a:t>, </a:t>
            </a:r>
            <a:r>
              <a:rPr lang="en-US" dirty="0" err="1"/>
              <a:t>demikian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pengawasan</a:t>
            </a:r>
            <a:r>
              <a:rPr lang="en-US" dirty="0"/>
              <a:t> intern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/>
              <a:t>baik</a:t>
            </a:r>
            <a:r>
              <a:rPr lang="en-US" dirty="0"/>
              <a:t>.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auditpun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(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statistik</a:t>
            </a:r>
            <a:r>
              <a:rPr lang="en-US" dirty="0"/>
              <a:t> sampling). </a:t>
            </a:r>
            <a:endParaRPr lang="en-US" dirty="0" smtClean="0"/>
          </a:p>
          <a:p>
            <a:pPr marL="457200" indent="-220663">
              <a:buFontTx/>
              <a:buChar char="-"/>
            </a:pP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/>
              <a:t>auditpun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US" b="1" dirty="0" err="1" smtClean="0"/>
              <a:t>menyatakan</a:t>
            </a:r>
            <a:r>
              <a:rPr lang="en-US" b="1" dirty="0" smtClean="0"/>
              <a:t> </a:t>
            </a:r>
            <a:r>
              <a:rPr lang="en-US" b="1" dirty="0" err="1"/>
              <a:t>pendapat</a:t>
            </a:r>
            <a:r>
              <a:rPr lang="en-US" b="1" dirty="0"/>
              <a:t> </a:t>
            </a:r>
            <a:r>
              <a:rPr lang="en-US" b="1" dirty="0" err="1"/>
              <a:t>atas</a:t>
            </a:r>
            <a:r>
              <a:rPr lang="en-US" b="1" dirty="0"/>
              <a:t> </a:t>
            </a:r>
            <a:r>
              <a:rPr lang="en-US" b="1" dirty="0" err="1"/>
              <a:t>kewajaran</a:t>
            </a:r>
            <a:r>
              <a:rPr lang="en-US" b="1" dirty="0"/>
              <a:t> </a:t>
            </a:r>
            <a:r>
              <a:rPr lang="en-US" b="1" dirty="0" err="1"/>
              <a:t>laporan</a:t>
            </a:r>
            <a:r>
              <a:rPr lang="en-US" b="1" dirty="0"/>
              <a:t> </a:t>
            </a:r>
            <a:r>
              <a:rPr lang="en-US" b="1" dirty="0" err="1" smtClean="0"/>
              <a:t>keuangan</a:t>
            </a:r>
            <a:r>
              <a:rPr lang="en-US" dirty="0" smtClean="0"/>
              <a:t>”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Neraca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Rugi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smtClean="0"/>
              <a:t>Dana/Modal. </a:t>
            </a:r>
            <a:endParaRPr lang="en-US" dirty="0" smtClean="0"/>
          </a:p>
          <a:p>
            <a:pPr marL="457200" indent="-220663">
              <a:buFontTx/>
              <a:buChar char="-"/>
            </a:pP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akuntanpun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bertambah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: </a:t>
            </a:r>
            <a:r>
              <a:rPr lang="en-US" dirty="0" err="1"/>
              <a:t>pemilik</a:t>
            </a:r>
            <a:r>
              <a:rPr lang="en-US" dirty="0"/>
              <a:t>, </a:t>
            </a:r>
            <a:r>
              <a:rPr lang="en-US" dirty="0" err="1"/>
              <a:t>kreditor</a:t>
            </a:r>
            <a:r>
              <a:rPr lang="en-US" dirty="0"/>
              <a:t>, </a:t>
            </a:r>
            <a:r>
              <a:rPr lang="en-US" dirty="0" err="1"/>
              <a:t>pemerintah</a:t>
            </a:r>
            <a:r>
              <a:rPr lang="en-US" dirty="0"/>
              <a:t>, </a:t>
            </a:r>
            <a:r>
              <a:rPr lang="en-US" dirty="0" err="1"/>
              <a:t>serikat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, </a:t>
            </a:r>
            <a:r>
              <a:rPr lang="en-US" dirty="0" err="1"/>
              <a:t>konsumen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kelompok-kelompok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, </a:t>
            </a:r>
            <a:r>
              <a:rPr lang="en-US" dirty="0" err="1"/>
              <a:t>akademisi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lain-lain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639762"/>
          </a:xfrm>
        </p:spPr>
        <p:txBody>
          <a:bodyPr>
            <a:noAutofit/>
          </a:bodyPr>
          <a:lstStyle/>
          <a:p>
            <a:r>
              <a:rPr lang="en-US" sz="3600" b="1" dirty="0" err="1"/>
              <a:t>Perkembangan</a:t>
            </a:r>
            <a:r>
              <a:rPr lang="en-US" sz="3600" b="1" dirty="0"/>
              <a:t> </a:t>
            </a:r>
            <a:r>
              <a:rPr lang="en-US" sz="3600" b="1" dirty="0" err="1"/>
              <a:t>Profesi</a:t>
            </a:r>
            <a:r>
              <a:rPr lang="en-US" sz="3600" b="1" dirty="0"/>
              <a:t> </a:t>
            </a:r>
            <a:r>
              <a:rPr lang="en-US" sz="3600" b="1" dirty="0" err="1"/>
              <a:t>Akuntan</a:t>
            </a:r>
            <a:r>
              <a:rPr lang="en-US" sz="3600" b="1" dirty="0"/>
              <a:t> di Indonesia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Autofit/>
          </a:bodyPr>
          <a:lstStyle/>
          <a:p>
            <a:pPr marL="236538" indent="-200025"/>
            <a:r>
              <a:rPr lang="en-US" sz="1600" b="1" dirty="0" err="1"/>
              <a:t>Periode</a:t>
            </a:r>
            <a:r>
              <a:rPr lang="en-US" sz="1600" b="1" dirty="0"/>
              <a:t> </a:t>
            </a:r>
            <a:r>
              <a:rPr lang="en-US" sz="1600" b="1" dirty="0" err="1"/>
              <a:t>Kolonial</a:t>
            </a:r>
            <a:r>
              <a:rPr lang="en-US" sz="1600" b="1" dirty="0"/>
              <a:t> </a:t>
            </a:r>
            <a:endParaRPr lang="en-US" sz="1600" b="1" dirty="0" smtClean="0"/>
          </a:p>
          <a:p>
            <a:pPr marL="346075" indent="0">
              <a:buNone/>
            </a:pPr>
            <a:r>
              <a:rPr lang="en-US" sz="1600" dirty="0" err="1"/>
              <a:t>Selama</a:t>
            </a:r>
            <a:r>
              <a:rPr lang="en-US" sz="1600" dirty="0"/>
              <a:t> </a:t>
            </a:r>
            <a:r>
              <a:rPr lang="en-US" sz="1600" dirty="0" err="1"/>
              <a:t>masa</a:t>
            </a:r>
            <a:r>
              <a:rPr lang="en-US" sz="1600" dirty="0"/>
              <a:t> </a:t>
            </a:r>
            <a:r>
              <a:rPr lang="en-US" sz="1600" dirty="0" err="1"/>
              <a:t>penjajahan</a:t>
            </a:r>
            <a:r>
              <a:rPr lang="en-US" sz="1600" dirty="0"/>
              <a:t> </a:t>
            </a:r>
            <a:r>
              <a:rPr lang="en-US" sz="1600" dirty="0" err="1"/>
              <a:t>kolonial</a:t>
            </a:r>
            <a:r>
              <a:rPr lang="en-US" sz="1600" dirty="0"/>
              <a:t> </a:t>
            </a:r>
            <a:r>
              <a:rPr lang="en-US" sz="1600" dirty="0" err="1"/>
              <a:t>Belanda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anggota</a:t>
            </a:r>
            <a:r>
              <a:rPr lang="en-US" sz="1600" dirty="0"/>
              <a:t> </a:t>
            </a:r>
            <a:r>
              <a:rPr lang="en-US" sz="1600" dirty="0" err="1"/>
              <a:t>profesi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 smtClean="0"/>
              <a:t>adl</a:t>
            </a:r>
            <a:r>
              <a:rPr lang="en-US" sz="1600" dirty="0" smtClean="0"/>
              <a:t> akuntan2 </a:t>
            </a:r>
            <a:r>
              <a:rPr lang="en-US" sz="1600" dirty="0" err="1"/>
              <a:t>Belanda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beberapa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Indonesia. </a:t>
            </a:r>
            <a:r>
              <a:rPr lang="en-US" sz="1600" dirty="0" err="1"/>
              <a:t>P</a:t>
            </a:r>
            <a:r>
              <a:rPr lang="en-US" sz="1600" dirty="0" err="1" smtClean="0"/>
              <a:t>endidikan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 smtClean="0"/>
              <a:t>adalah</a:t>
            </a:r>
            <a:r>
              <a:rPr lang="en-US" sz="1600" dirty="0" smtClean="0"/>
              <a:t> </a:t>
            </a:r>
            <a:r>
              <a:rPr lang="en-US" sz="1600" dirty="0" err="1"/>
              <a:t>pendidikan</a:t>
            </a:r>
            <a:r>
              <a:rPr lang="en-US" sz="1600" dirty="0"/>
              <a:t> </a:t>
            </a:r>
            <a:r>
              <a:rPr lang="en-US" sz="1600" dirty="0" err="1"/>
              <a:t>tata</a:t>
            </a:r>
            <a:r>
              <a:rPr lang="en-US" sz="1600" dirty="0"/>
              <a:t> </a:t>
            </a:r>
            <a:r>
              <a:rPr lang="en-US" sz="1600" dirty="0" err="1"/>
              <a:t>buku</a:t>
            </a:r>
            <a:r>
              <a:rPr lang="en-US" sz="1600" dirty="0"/>
              <a:t> </a:t>
            </a:r>
            <a:r>
              <a:rPr lang="en-US" sz="1600" dirty="0" err="1"/>
              <a:t>diberikan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formal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smtClean="0"/>
              <a:t>SMA</a:t>
            </a:r>
            <a:r>
              <a:rPr lang="en-US" sz="1600" dirty="0" smtClean="0"/>
              <a:t> </a:t>
            </a:r>
            <a:r>
              <a:rPr lang="en-US" sz="1600" dirty="0" err="1"/>
              <a:t>sedangkan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non formal </a:t>
            </a:r>
            <a:r>
              <a:rPr lang="en-US" sz="1600" dirty="0" err="1"/>
              <a:t>pendidikan</a:t>
            </a:r>
            <a:r>
              <a:rPr lang="en-US" sz="1600" dirty="0"/>
              <a:t> </a:t>
            </a:r>
            <a:r>
              <a:rPr lang="en-US" sz="1600" dirty="0" err="1"/>
              <a:t>akuntansi</a:t>
            </a:r>
            <a:r>
              <a:rPr lang="en-US" sz="1600" dirty="0"/>
              <a:t> </a:t>
            </a:r>
            <a:r>
              <a:rPr lang="en-US" sz="1600" dirty="0" err="1"/>
              <a:t>diberikan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kursus</a:t>
            </a:r>
            <a:r>
              <a:rPr lang="en-US" sz="1600" dirty="0"/>
              <a:t> </a:t>
            </a:r>
            <a:r>
              <a:rPr lang="en-US" sz="1600" dirty="0" err="1"/>
              <a:t>tata</a:t>
            </a:r>
            <a:r>
              <a:rPr lang="en-US" sz="1600" dirty="0"/>
              <a:t> </a:t>
            </a:r>
            <a:r>
              <a:rPr lang="en-US" sz="1600" dirty="0" err="1"/>
              <a:t>buku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memperoleh</a:t>
            </a:r>
            <a:r>
              <a:rPr lang="en-US" sz="1600" dirty="0"/>
              <a:t> </a:t>
            </a:r>
            <a:r>
              <a:rPr lang="en-US" sz="1600" dirty="0" err="1" smtClean="0"/>
              <a:t>ijazah</a:t>
            </a:r>
            <a:r>
              <a:rPr lang="en-US" sz="1600" dirty="0" smtClean="0"/>
              <a:t>.</a:t>
            </a:r>
          </a:p>
          <a:p>
            <a:pPr marL="346075" indent="0">
              <a:buNone/>
            </a:pPr>
            <a:endParaRPr lang="en-US" sz="900" b="1" dirty="0" smtClean="0"/>
          </a:p>
          <a:p>
            <a:pPr marL="236538" indent="-200025"/>
            <a:r>
              <a:rPr lang="en-US" sz="1600" b="1" dirty="0" err="1"/>
              <a:t>Periode</a:t>
            </a:r>
            <a:r>
              <a:rPr lang="en-US" sz="1600" b="1" dirty="0"/>
              <a:t> </a:t>
            </a:r>
            <a:r>
              <a:rPr lang="en-US" sz="1600" b="1" dirty="0" err="1"/>
              <a:t>Sesudah</a:t>
            </a:r>
            <a:r>
              <a:rPr lang="en-US" sz="1600" b="1" dirty="0"/>
              <a:t> </a:t>
            </a:r>
            <a:r>
              <a:rPr lang="en-US" sz="1600" b="1" dirty="0" err="1"/>
              <a:t>Kemerdekaan</a:t>
            </a:r>
            <a:r>
              <a:rPr lang="en-US" sz="1600" b="1" dirty="0"/>
              <a:t> </a:t>
            </a:r>
            <a:endParaRPr lang="en-US" sz="1600" b="1" dirty="0" smtClean="0"/>
          </a:p>
          <a:p>
            <a:pPr marL="339725" indent="0">
              <a:buNone/>
            </a:pPr>
            <a:r>
              <a:rPr lang="en-US" sz="1600" dirty="0" err="1" smtClean="0"/>
              <a:t>Perkembangan</a:t>
            </a:r>
            <a:r>
              <a:rPr lang="en-US" sz="1600" dirty="0" smtClean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sesudah</a:t>
            </a:r>
            <a:r>
              <a:rPr lang="en-US" sz="1600" dirty="0"/>
              <a:t> </a:t>
            </a:r>
            <a:r>
              <a:rPr lang="en-US" sz="1600" dirty="0" err="1"/>
              <a:t>kemerdekaan</a:t>
            </a:r>
            <a:r>
              <a:rPr lang="en-US" sz="1600" dirty="0"/>
              <a:t> di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enam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 smtClean="0"/>
              <a:t>yaitu</a:t>
            </a:r>
            <a:r>
              <a:rPr lang="en-US" sz="1600" dirty="0" smtClean="0"/>
              <a:t>: </a:t>
            </a:r>
          </a:p>
          <a:p>
            <a:pPr marL="176213" indent="0">
              <a:buNone/>
            </a:pPr>
            <a:r>
              <a:rPr lang="en-US" sz="1600" b="1" dirty="0" smtClean="0"/>
              <a:t>1. </a:t>
            </a:r>
            <a:r>
              <a:rPr lang="en-US" sz="1600" b="1" dirty="0" err="1" smtClean="0"/>
              <a:t>Periode</a:t>
            </a:r>
            <a:r>
              <a:rPr lang="en-US" sz="1600" b="1" dirty="0" smtClean="0"/>
              <a:t> </a:t>
            </a:r>
            <a:r>
              <a:rPr lang="en-US" sz="1600" b="1" dirty="0"/>
              <a:t>I </a:t>
            </a:r>
            <a:r>
              <a:rPr lang="en-US" sz="1600" b="1" dirty="0" smtClean="0"/>
              <a:t>(</a:t>
            </a:r>
            <a:r>
              <a:rPr lang="en-US" sz="1600" b="1" dirty="0" err="1" smtClean="0"/>
              <a:t>sebelum</a:t>
            </a:r>
            <a:r>
              <a:rPr lang="en-US" sz="1600" b="1" dirty="0" smtClean="0"/>
              <a:t> </a:t>
            </a:r>
            <a:r>
              <a:rPr lang="en-US" sz="1600" b="1" dirty="0" err="1"/>
              <a:t>tahun</a:t>
            </a:r>
            <a:r>
              <a:rPr lang="en-US" sz="1600" b="1" dirty="0"/>
              <a:t> </a:t>
            </a:r>
            <a:r>
              <a:rPr lang="en-US" sz="1600" b="1" dirty="0" smtClean="0"/>
              <a:t>1954)</a:t>
            </a:r>
          </a:p>
          <a:p>
            <a:pPr marL="633413" indent="-176213"/>
            <a:r>
              <a:rPr lang="en-US" sz="1600" dirty="0" err="1" smtClean="0"/>
              <a:t>Periode</a:t>
            </a:r>
            <a:r>
              <a:rPr lang="en-US" sz="1600" dirty="0" smtClean="0"/>
              <a:t> </a:t>
            </a:r>
            <a:r>
              <a:rPr lang="en-US" sz="1600" dirty="0" err="1" smtClean="0"/>
              <a:t>ini</a:t>
            </a:r>
            <a:r>
              <a:rPr lang="en-US" sz="1600" dirty="0" smtClean="0"/>
              <a:t>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jasa</a:t>
            </a:r>
            <a:r>
              <a:rPr lang="en-US" sz="1600" dirty="0"/>
              <a:t> </a:t>
            </a:r>
            <a:r>
              <a:rPr lang="en-US" sz="1600" dirty="0" err="1"/>
              <a:t>pekerjaan</a:t>
            </a:r>
            <a:r>
              <a:rPr lang="en-US" sz="1600" dirty="0"/>
              <a:t> </a:t>
            </a:r>
            <a:r>
              <a:rPr lang="en-US" sz="1600" dirty="0" err="1" smtClean="0"/>
              <a:t>akuntan</a:t>
            </a:r>
            <a:r>
              <a:rPr lang="en-US" sz="1600" dirty="0" smtClean="0"/>
              <a:t>. </a:t>
            </a:r>
            <a:r>
              <a:rPr lang="en-US" sz="1600" dirty="0"/>
              <a:t>Hal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disebabkan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hubungan</a:t>
            </a:r>
            <a:r>
              <a:rPr lang="en-US" sz="1600" dirty="0"/>
              <a:t> </a:t>
            </a:r>
            <a:r>
              <a:rPr lang="en-US" sz="1600" dirty="0" err="1"/>
              <a:t>ekonomi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makin</a:t>
            </a:r>
            <a:r>
              <a:rPr lang="en-US" sz="1600" dirty="0"/>
              <a:t> </a:t>
            </a:r>
            <a:r>
              <a:rPr lang="en-US" sz="1600" dirty="0" err="1"/>
              <a:t>sulit</a:t>
            </a:r>
            <a:r>
              <a:rPr lang="en-US" sz="1600" dirty="0"/>
              <a:t>, </a:t>
            </a:r>
            <a:r>
              <a:rPr lang="en-US" sz="1600" dirty="0" err="1"/>
              <a:t>meruncingnya</a:t>
            </a:r>
            <a:r>
              <a:rPr lang="en-US" sz="1600" dirty="0"/>
              <a:t> </a:t>
            </a:r>
            <a:r>
              <a:rPr lang="en-US" sz="1600" dirty="0" err="1"/>
              <a:t>persaingan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naiknya</a:t>
            </a:r>
            <a:r>
              <a:rPr lang="en-US" sz="1600" dirty="0"/>
              <a:t> </a:t>
            </a:r>
            <a:r>
              <a:rPr lang="en-US" sz="1600" dirty="0" smtClean="0"/>
              <a:t>pajak2 </a:t>
            </a:r>
            <a:r>
              <a:rPr lang="en-US" sz="1600" dirty="0" err="1"/>
              <a:t>para</a:t>
            </a:r>
            <a:r>
              <a:rPr lang="en-US" sz="1600" dirty="0"/>
              <a:t> </a:t>
            </a:r>
            <a:r>
              <a:rPr lang="en-US" sz="1600" dirty="0" err="1" smtClean="0"/>
              <a:t>pengusaha</a:t>
            </a:r>
            <a:r>
              <a:rPr lang="en-US" sz="1600" dirty="0" smtClean="0"/>
              <a:t>. </a:t>
            </a:r>
            <a:r>
              <a:rPr lang="en-US" sz="1600" dirty="0" err="1"/>
              <a:t>Kebutuhan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bantuan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makin</a:t>
            </a:r>
            <a:r>
              <a:rPr lang="en-US" sz="1600" dirty="0"/>
              <a:t> </a:t>
            </a:r>
            <a:r>
              <a:rPr lang="en-US" sz="1600" dirty="0" err="1"/>
              <a:t>besar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alasan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khalayak</a:t>
            </a:r>
            <a:r>
              <a:rPr lang="en-US" sz="1600" dirty="0"/>
              <a:t> </a:t>
            </a:r>
            <a:r>
              <a:rPr lang="en-US" sz="1600" dirty="0" err="1"/>
              <a:t>umum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berpengetahuan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berpengalaman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 smtClean="0"/>
              <a:t>bidang</a:t>
            </a:r>
            <a:r>
              <a:rPr lang="en-US" sz="1600" dirty="0" smtClean="0"/>
              <a:t> </a:t>
            </a:r>
            <a:r>
              <a:rPr lang="en-US" sz="1600" dirty="0" err="1"/>
              <a:t>akuntansi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bekerja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. </a:t>
            </a:r>
          </a:p>
          <a:p>
            <a:pPr marL="633413" indent="-176213"/>
            <a:r>
              <a:rPr lang="en-US" sz="1600" dirty="0" err="1"/>
              <a:t>Padahal</a:t>
            </a:r>
            <a:r>
              <a:rPr lang="en-US" sz="1600" dirty="0"/>
              <a:t>, </a:t>
            </a:r>
            <a:r>
              <a:rPr lang="en-US" sz="1600" dirty="0" err="1"/>
              <a:t>pengetahuan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dimiliki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sederajat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syarat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ditetapkan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pemerintah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juga</a:t>
            </a:r>
            <a:r>
              <a:rPr lang="en-US" sz="1600" dirty="0"/>
              <a:t> </a:t>
            </a:r>
            <a:r>
              <a:rPr lang="en-US" sz="1600" dirty="0" err="1"/>
              <a:t>mereka</a:t>
            </a:r>
            <a:r>
              <a:rPr lang="en-US" sz="1600" dirty="0"/>
              <a:t>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mengikuti</a:t>
            </a:r>
            <a:r>
              <a:rPr lang="en-US" sz="1600" dirty="0"/>
              <a:t> </a:t>
            </a:r>
            <a:r>
              <a:rPr lang="en-US" sz="1600" dirty="0" err="1"/>
              <a:t>pelajaran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perguruan</a:t>
            </a:r>
            <a:r>
              <a:rPr lang="en-US" sz="1600" dirty="0"/>
              <a:t> </a:t>
            </a:r>
            <a:r>
              <a:rPr lang="en-US" sz="1600" dirty="0" err="1"/>
              <a:t>tinggi</a:t>
            </a:r>
            <a:r>
              <a:rPr lang="en-US" sz="1600" dirty="0"/>
              <a:t> </a:t>
            </a:r>
            <a:r>
              <a:rPr lang="en-US" sz="1600" dirty="0" err="1"/>
              <a:t>negeri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hasil</a:t>
            </a:r>
            <a:r>
              <a:rPr lang="en-US" sz="1600" dirty="0"/>
              <a:t> </a:t>
            </a:r>
            <a:r>
              <a:rPr lang="en-US" sz="1600" dirty="0" err="1"/>
              <a:t>baik</a:t>
            </a:r>
            <a:r>
              <a:rPr lang="en-US" sz="1600" dirty="0"/>
              <a:t>.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, </a:t>
            </a:r>
            <a:r>
              <a:rPr lang="en-US" sz="1600" dirty="0" err="1"/>
              <a:t>pemerintah</a:t>
            </a:r>
            <a:r>
              <a:rPr lang="en-US" sz="1600" dirty="0"/>
              <a:t> </a:t>
            </a:r>
            <a:r>
              <a:rPr lang="en-US" sz="1600" dirty="0" err="1"/>
              <a:t>menetapkan</a:t>
            </a:r>
            <a:r>
              <a:rPr lang="en-US" sz="1600" dirty="0"/>
              <a:t> </a:t>
            </a:r>
            <a:r>
              <a:rPr lang="en-US" sz="1600" dirty="0" err="1"/>
              <a:t>peraturan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smtClean="0"/>
              <a:t>UU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melindungi</a:t>
            </a:r>
            <a:r>
              <a:rPr lang="en-US" sz="1600" dirty="0"/>
              <a:t> </a:t>
            </a:r>
            <a:r>
              <a:rPr lang="en-US" sz="1600" dirty="0" err="1"/>
              <a:t>ijazah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agar </a:t>
            </a:r>
            <a:r>
              <a:rPr lang="en-US" sz="1600" dirty="0" err="1"/>
              <a:t>pengusaha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badan</a:t>
            </a:r>
            <a:r>
              <a:rPr lang="en-US" sz="1600" dirty="0"/>
              <a:t> yang lain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tertipu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pemakaian</a:t>
            </a:r>
            <a:r>
              <a:rPr lang="en-US" sz="1600" dirty="0"/>
              <a:t> </a:t>
            </a:r>
            <a:r>
              <a:rPr lang="en-US" sz="1600" dirty="0" err="1"/>
              <a:t>gelar</a:t>
            </a:r>
            <a:r>
              <a:rPr lang="en-US" sz="1600" dirty="0"/>
              <a:t> “</a:t>
            </a:r>
            <a:r>
              <a:rPr lang="en-US" sz="1600" dirty="0" err="1"/>
              <a:t>akuntan</a:t>
            </a:r>
            <a:r>
              <a:rPr lang="en-US" sz="1600" dirty="0"/>
              <a:t>” yang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sah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458200" cy="6096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b="1" dirty="0" smtClean="0"/>
              <a:t>b. </a:t>
            </a:r>
            <a:r>
              <a:rPr lang="id-ID" sz="3800" b="1" dirty="0"/>
              <a:t>Periode II </a:t>
            </a:r>
            <a:r>
              <a:rPr lang="en-US" sz="3800" b="1" dirty="0"/>
              <a:t>(</a:t>
            </a:r>
            <a:r>
              <a:rPr lang="id-ID" sz="3800" b="1" dirty="0"/>
              <a:t>tahun 1954 – 1973</a:t>
            </a:r>
            <a:r>
              <a:rPr lang="en-US" sz="3800" b="1" dirty="0" smtClean="0"/>
              <a:t>)</a:t>
            </a:r>
          </a:p>
          <a:p>
            <a:pPr marL="0" indent="0">
              <a:buNone/>
            </a:pPr>
            <a:endParaRPr lang="en-US" sz="1800" b="1" dirty="0"/>
          </a:p>
          <a:p>
            <a:pPr marL="457200" indent="-220663"/>
            <a:r>
              <a:rPr lang="id-ID" sz="3400" dirty="0"/>
              <a:t>Setelah adanya </a:t>
            </a:r>
            <a:r>
              <a:rPr lang="id-ID" sz="3400" dirty="0" smtClean="0"/>
              <a:t>UU </a:t>
            </a:r>
            <a:r>
              <a:rPr lang="id-ID" sz="3400" dirty="0"/>
              <a:t>No. 34 tahun 1954 </a:t>
            </a:r>
            <a:r>
              <a:rPr lang="id-ID" sz="3400" dirty="0" smtClean="0"/>
              <a:t>ttg </a:t>
            </a:r>
            <a:r>
              <a:rPr lang="id-ID" sz="3400" dirty="0" smtClean="0"/>
              <a:t>pemakaian</a:t>
            </a:r>
            <a:r>
              <a:rPr lang="en-US" sz="3400" dirty="0" smtClean="0"/>
              <a:t> </a:t>
            </a:r>
            <a:r>
              <a:rPr lang="id-ID" sz="3400" dirty="0" smtClean="0"/>
              <a:t>gelar </a:t>
            </a:r>
            <a:r>
              <a:rPr lang="id-ID" sz="3400" dirty="0"/>
              <a:t>akuntan, </a:t>
            </a:r>
            <a:r>
              <a:rPr lang="id-ID" sz="3400" dirty="0" smtClean="0"/>
              <a:t>perkembangan </a:t>
            </a:r>
            <a:r>
              <a:rPr lang="id-ID" sz="3400" dirty="0"/>
              <a:t>profesi akuntan dan auditor di </a:t>
            </a:r>
            <a:r>
              <a:rPr lang="id-ID" sz="3400" dirty="0" smtClean="0"/>
              <a:t>Indonesia</a:t>
            </a:r>
            <a:r>
              <a:rPr lang="en-US" sz="3400" dirty="0" smtClean="0"/>
              <a:t> </a:t>
            </a:r>
            <a:r>
              <a:rPr lang="en-US" sz="3400" dirty="0" err="1" smtClean="0"/>
              <a:t>masih</a:t>
            </a:r>
            <a:r>
              <a:rPr lang="id-ID" sz="3400" dirty="0" smtClean="0"/>
              <a:t> lamban</a:t>
            </a:r>
            <a:r>
              <a:rPr lang="en-US" sz="3400" dirty="0" smtClean="0"/>
              <a:t>, </a:t>
            </a:r>
            <a:r>
              <a:rPr lang="id-ID" sz="3400" dirty="0" smtClean="0"/>
              <a:t>namun </a:t>
            </a:r>
            <a:r>
              <a:rPr lang="id-ID" sz="3400" dirty="0"/>
              <a:t>perkembangan ekonomi mulai pesat pada saat </a:t>
            </a:r>
            <a:r>
              <a:rPr lang="id-ID" sz="3400" dirty="0" smtClean="0"/>
              <a:t>dilakukan</a:t>
            </a:r>
            <a:r>
              <a:rPr lang="en-US" sz="3400" dirty="0" smtClean="0"/>
              <a:t> </a:t>
            </a:r>
            <a:r>
              <a:rPr lang="id-ID" sz="3400" dirty="0" smtClean="0"/>
              <a:t>nasionalisasi </a:t>
            </a:r>
            <a:r>
              <a:rPr lang="id-ID" sz="3400" dirty="0" smtClean="0"/>
              <a:t>perusahaan</a:t>
            </a:r>
            <a:r>
              <a:rPr lang="en-US" sz="3400" dirty="0" smtClean="0"/>
              <a:t>2</a:t>
            </a:r>
            <a:r>
              <a:rPr lang="id-ID" sz="3400" dirty="0" smtClean="0"/>
              <a:t> </a:t>
            </a:r>
            <a:r>
              <a:rPr lang="id-ID" sz="3400" dirty="0"/>
              <a:t>milik Belanda. </a:t>
            </a:r>
            <a:r>
              <a:rPr lang="en-US" sz="3400" dirty="0" err="1"/>
              <a:t>Mengingat</a:t>
            </a:r>
            <a:r>
              <a:rPr lang="en-US" sz="3400" dirty="0"/>
              <a:t> </a:t>
            </a:r>
            <a:r>
              <a:rPr lang="en-US" sz="3400" dirty="0" err="1" smtClean="0"/>
              <a:t>terbatasnya</a:t>
            </a:r>
            <a:r>
              <a:rPr lang="en-US" sz="3400" dirty="0" smtClean="0"/>
              <a:t> </a:t>
            </a:r>
            <a:r>
              <a:rPr lang="en-US" sz="3400" dirty="0" err="1" smtClean="0"/>
              <a:t>tenaga</a:t>
            </a:r>
            <a:r>
              <a:rPr lang="en-US" sz="3400" dirty="0" smtClean="0"/>
              <a:t> </a:t>
            </a:r>
            <a:r>
              <a:rPr lang="en-US" sz="3400" dirty="0" err="1"/>
              <a:t>akuntan</a:t>
            </a:r>
            <a:r>
              <a:rPr lang="en-US" sz="3400" dirty="0"/>
              <a:t> </a:t>
            </a:r>
            <a:r>
              <a:rPr lang="en-US" sz="3400" dirty="0" err="1"/>
              <a:t>dan</a:t>
            </a:r>
            <a:r>
              <a:rPr lang="en-US" sz="3400" dirty="0"/>
              <a:t> </a:t>
            </a:r>
            <a:r>
              <a:rPr lang="en-US" sz="3400" dirty="0" err="1"/>
              <a:t>ajun</a:t>
            </a:r>
            <a:r>
              <a:rPr lang="en-US" sz="3400" dirty="0"/>
              <a:t> </a:t>
            </a:r>
            <a:r>
              <a:rPr lang="en-US" sz="3400" dirty="0" err="1"/>
              <a:t>akuntan</a:t>
            </a:r>
            <a:r>
              <a:rPr lang="en-US" sz="3400" dirty="0"/>
              <a:t> </a:t>
            </a:r>
            <a:r>
              <a:rPr lang="en-US" sz="3400" dirty="0" err="1" smtClean="0"/>
              <a:t>yg</a:t>
            </a:r>
            <a:r>
              <a:rPr lang="en-US" sz="3400" dirty="0" smtClean="0"/>
              <a:t> </a:t>
            </a:r>
            <a:r>
              <a:rPr lang="en-US" sz="3400" dirty="0" err="1" smtClean="0"/>
              <a:t>menjadi</a:t>
            </a:r>
            <a:r>
              <a:rPr lang="en-US" sz="3400" dirty="0" smtClean="0"/>
              <a:t> </a:t>
            </a:r>
            <a:r>
              <a:rPr lang="en-US" sz="3400" dirty="0"/>
              <a:t>auditor </a:t>
            </a:r>
            <a:r>
              <a:rPr lang="en-US" sz="3400" dirty="0" err="1"/>
              <a:t>pada</a:t>
            </a:r>
            <a:r>
              <a:rPr lang="en-US" sz="3400" dirty="0"/>
              <a:t> </a:t>
            </a:r>
            <a:r>
              <a:rPr lang="en-US" sz="3400" dirty="0" err="1"/>
              <a:t>waktu</a:t>
            </a:r>
            <a:r>
              <a:rPr lang="en-US" sz="3400" dirty="0"/>
              <a:t> </a:t>
            </a:r>
            <a:r>
              <a:rPr lang="en-US" sz="3400" dirty="0" err="1"/>
              <a:t>itu</a:t>
            </a:r>
            <a:r>
              <a:rPr lang="en-US" sz="3400" dirty="0"/>
              <a:t>, </a:t>
            </a:r>
            <a:r>
              <a:rPr lang="en-US" sz="3400" dirty="0" err="1" smtClean="0"/>
              <a:t>Direktorat</a:t>
            </a:r>
            <a:r>
              <a:rPr lang="en-US" sz="3400" dirty="0" smtClean="0"/>
              <a:t> </a:t>
            </a:r>
            <a:r>
              <a:rPr lang="en-US" sz="3400" dirty="0" err="1" smtClean="0"/>
              <a:t>Akuntan</a:t>
            </a:r>
            <a:r>
              <a:rPr lang="en-US" sz="3400" dirty="0" smtClean="0"/>
              <a:t> </a:t>
            </a:r>
            <a:r>
              <a:rPr lang="en-US" sz="3400" dirty="0"/>
              <a:t>Negara </a:t>
            </a:r>
            <a:r>
              <a:rPr lang="en-US" sz="3400" dirty="0" err="1"/>
              <a:t>meminta</a:t>
            </a:r>
            <a:r>
              <a:rPr lang="en-US" sz="3400" dirty="0"/>
              <a:t> </a:t>
            </a:r>
            <a:r>
              <a:rPr lang="en-US" sz="3400" dirty="0" err="1"/>
              <a:t>bantuan</a:t>
            </a:r>
            <a:r>
              <a:rPr lang="en-US" sz="3400" dirty="0"/>
              <a:t> </a:t>
            </a:r>
            <a:r>
              <a:rPr lang="en-US" sz="3400" dirty="0" err="1"/>
              <a:t>kantor</a:t>
            </a:r>
            <a:r>
              <a:rPr lang="en-US" sz="3400" dirty="0"/>
              <a:t> </a:t>
            </a:r>
            <a:r>
              <a:rPr lang="en-US" sz="3400" dirty="0" smtClean="0"/>
              <a:t> </a:t>
            </a:r>
            <a:r>
              <a:rPr lang="en-US" sz="3400" dirty="0" err="1" smtClean="0"/>
              <a:t>akuntan</a:t>
            </a:r>
            <a:r>
              <a:rPr lang="en-US" sz="3400" dirty="0" smtClean="0"/>
              <a:t> </a:t>
            </a:r>
            <a:r>
              <a:rPr lang="en-US" sz="3400" dirty="0" err="1"/>
              <a:t>publik</a:t>
            </a:r>
            <a:r>
              <a:rPr lang="en-US" sz="3400" dirty="0"/>
              <a:t> </a:t>
            </a:r>
            <a:r>
              <a:rPr lang="en-US" sz="3400" dirty="0" err="1"/>
              <a:t>untuk</a:t>
            </a:r>
            <a:r>
              <a:rPr lang="en-US" sz="3400" dirty="0"/>
              <a:t> </a:t>
            </a:r>
            <a:r>
              <a:rPr lang="en-US" sz="3400" dirty="0" err="1"/>
              <a:t>melakukan</a:t>
            </a:r>
            <a:r>
              <a:rPr lang="en-US" sz="3400" dirty="0"/>
              <a:t> </a:t>
            </a:r>
            <a:r>
              <a:rPr lang="en-US" sz="3400" dirty="0" smtClean="0"/>
              <a:t>audit </a:t>
            </a:r>
            <a:r>
              <a:rPr lang="en-US" sz="3400" dirty="0" err="1" smtClean="0"/>
              <a:t>atas</a:t>
            </a:r>
            <a:r>
              <a:rPr lang="en-US" sz="3400" dirty="0" smtClean="0"/>
              <a:t> </a:t>
            </a:r>
            <a:r>
              <a:rPr lang="en-US" sz="3400" dirty="0" err="1"/>
              <a:t>nama</a:t>
            </a:r>
            <a:r>
              <a:rPr lang="en-US" sz="3400" dirty="0"/>
              <a:t> </a:t>
            </a:r>
            <a:r>
              <a:rPr lang="en-US" sz="3400" dirty="0" err="1"/>
              <a:t>Direktorat</a:t>
            </a:r>
            <a:r>
              <a:rPr lang="en-US" sz="3400" dirty="0"/>
              <a:t> </a:t>
            </a:r>
            <a:r>
              <a:rPr lang="en-US" sz="3400" dirty="0" smtClean="0"/>
              <a:t> </a:t>
            </a:r>
            <a:r>
              <a:rPr lang="en-US" sz="3400" dirty="0" err="1" smtClean="0"/>
              <a:t>Akuntan</a:t>
            </a:r>
            <a:r>
              <a:rPr lang="en-US" sz="3400" dirty="0" smtClean="0"/>
              <a:t> </a:t>
            </a:r>
            <a:r>
              <a:rPr lang="en-US" sz="3400" dirty="0"/>
              <a:t>Negara</a:t>
            </a:r>
            <a:r>
              <a:rPr lang="en-US" sz="3400" dirty="0" smtClean="0"/>
              <a:t>.</a:t>
            </a:r>
          </a:p>
          <a:p>
            <a:pPr marL="236537" indent="0">
              <a:buNone/>
            </a:pPr>
            <a:endParaRPr lang="en-US" sz="1300" dirty="0"/>
          </a:p>
          <a:p>
            <a:pPr marL="457200" indent="-220663"/>
            <a:r>
              <a:rPr lang="en-US" sz="3400" dirty="0" err="1"/>
              <a:t>Perluasan</a:t>
            </a:r>
            <a:r>
              <a:rPr lang="en-US" sz="3400" dirty="0"/>
              <a:t> </a:t>
            </a:r>
            <a:r>
              <a:rPr lang="en-US" sz="3400" dirty="0" err="1"/>
              <a:t>pasar</a:t>
            </a:r>
            <a:r>
              <a:rPr lang="en-US" sz="3400" dirty="0"/>
              <a:t> </a:t>
            </a:r>
            <a:r>
              <a:rPr lang="en-US" sz="3400" dirty="0" err="1"/>
              <a:t>profesi</a:t>
            </a:r>
            <a:r>
              <a:rPr lang="en-US" sz="3400" dirty="0"/>
              <a:t> </a:t>
            </a:r>
            <a:r>
              <a:rPr lang="en-US" sz="3400" dirty="0" err="1"/>
              <a:t>akuntan</a:t>
            </a:r>
            <a:r>
              <a:rPr lang="en-US" sz="3400" dirty="0"/>
              <a:t> </a:t>
            </a:r>
            <a:r>
              <a:rPr lang="en-US" sz="3400" dirty="0" err="1"/>
              <a:t>publik</a:t>
            </a:r>
            <a:r>
              <a:rPr lang="en-US" sz="3400" dirty="0"/>
              <a:t> </a:t>
            </a:r>
            <a:r>
              <a:rPr lang="en-US" sz="3400" dirty="0" err="1"/>
              <a:t>semakin</a:t>
            </a:r>
            <a:r>
              <a:rPr lang="en-US" sz="3400" dirty="0"/>
              <a:t> </a:t>
            </a:r>
            <a:r>
              <a:rPr lang="en-US" sz="3400" dirty="0" err="1"/>
              <a:t>bertambah</a:t>
            </a:r>
            <a:r>
              <a:rPr lang="en-US" sz="3400" dirty="0"/>
              <a:t> </a:t>
            </a:r>
            <a:r>
              <a:rPr lang="en-US" sz="3400" dirty="0" err="1"/>
              <a:t>yaitu</a:t>
            </a:r>
            <a:r>
              <a:rPr lang="en-US" sz="3400" dirty="0"/>
              <a:t> </a:t>
            </a:r>
            <a:r>
              <a:rPr lang="en-US" sz="3400" dirty="0" err="1"/>
              <a:t>pada</a:t>
            </a:r>
            <a:r>
              <a:rPr lang="en-US" sz="3400" dirty="0"/>
              <a:t> </a:t>
            </a:r>
            <a:r>
              <a:rPr lang="en-US" sz="3400" dirty="0" err="1" smtClean="0"/>
              <a:t>saat</a:t>
            </a:r>
            <a:r>
              <a:rPr lang="en-US" sz="3400" dirty="0" smtClean="0"/>
              <a:t> </a:t>
            </a:r>
            <a:r>
              <a:rPr lang="en-US" sz="3400" dirty="0" err="1" smtClean="0"/>
              <a:t>pemerintah</a:t>
            </a:r>
            <a:r>
              <a:rPr lang="en-US" sz="3400" dirty="0" smtClean="0"/>
              <a:t> </a:t>
            </a:r>
            <a:r>
              <a:rPr lang="en-US" sz="3400" dirty="0" err="1"/>
              <a:t>mengeluarkan</a:t>
            </a:r>
            <a:r>
              <a:rPr lang="en-US" sz="3400" dirty="0"/>
              <a:t> </a:t>
            </a:r>
            <a:r>
              <a:rPr lang="en-US" sz="3400" dirty="0" smtClean="0"/>
              <a:t>UU </a:t>
            </a:r>
            <a:r>
              <a:rPr lang="en-US" sz="3400" dirty="0" err="1"/>
              <a:t>Penanaman</a:t>
            </a:r>
            <a:r>
              <a:rPr lang="en-US" sz="3400" dirty="0"/>
              <a:t> Modal </a:t>
            </a:r>
            <a:r>
              <a:rPr lang="en-US" sz="3400" dirty="0" err="1"/>
              <a:t>Asing</a:t>
            </a:r>
            <a:r>
              <a:rPr lang="en-US" sz="3400" dirty="0"/>
              <a:t> (PMA) </a:t>
            </a:r>
            <a:r>
              <a:rPr lang="en-US" sz="3400" dirty="0" err="1" smtClean="0"/>
              <a:t>dan</a:t>
            </a:r>
            <a:r>
              <a:rPr lang="en-US" sz="3400" dirty="0" smtClean="0"/>
              <a:t> </a:t>
            </a:r>
            <a:r>
              <a:rPr lang="en-US" sz="3400" dirty="0" err="1" smtClean="0"/>
              <a:t>Penanaman</a:t>
            </a:r>
            <a:r>
              <a:rPr lang="en-US" sz="3400" dirty="0" smtClean="0"/>
              <a:t> </a:t>
            </a:r>
            <a:r>
              <a:rPr lang="en-US" sz="3400" dirty="0"/>
              <a:t>Modal </a:t>
            </a:r>
            <a:r>
              <a:rPr lang="en-US" sz="3400" dirty="0" err="1"/>
              <a:t>Dalam</a:t>
            </a:r>
            <a:r>
              <a:rPr lang="en-US" sz="3400" dirty="0"/>
              <a:t> </a:t>
            </a:r>
            <a:r>
              <a:rPr lang="en-US" sz="3400" dirty="0" err="1"/>
              <a:t>Negeri</a:t>
            </a:r>
            <a:r>
              <a:rPr lang="en-US" sz="3400" dirty="0"/>
              <a:t> (</a:t>
            </a:r>
            <a:r>
              <a:rPr lang="en-US" sz="3400" dirty="0" smtClean="0"/>
              <a:t>PMDN) </a:t>
            </a:r>
            <a:r>
              <a:rPr lang="en-US" sz="3400" dirty="0" err="1"/>
              <a:t>tahun</a:t>
            </a:r>
            <a:r>
              <a:rPr lang="en-US" sz="3400" dirty="0"/>
              <a:t> 1967/1968. </a:t>
            </a:r>
            <a:endParaRPr lang="en-US" sz="3400" dirty="0" smtClean="0"/>
          </a:p>
          <a:p>
            <a:pPr marL="236537" indent="0">
              <a:buNone/>
            </a:pPr>
            <a:endParaRPr lang="en-US" sz="1300" dirty="0" smtClean="0"/>
          </a:p>
          <a:p>
            <a:pPr marL="457200" indent="-220663"/>
            <a:r>
              <a:rPr lang="en-US" sz="3400" dirty="0" err="1" smtClean="0"/>
              <a:t>Profesi</a:t>
            </a:r>
            <a:r>
              <a:rPr lang="en-US" sz="3400" dirty="0" smtClean="0"/>
              <a:t> </a:t>
            </a:r>
            <a:r>
              <a:rPr lang="en-US" sz="3400" dirty="0" err="1"/>
              <a:t>akuntan</a:t>
            </a:r>
            <a:r>
              <a:rPr lang="en-US" sz="3400" dirty="0"/>
              <a:t> </a:t>
            </a:r>
            <a:r>
              <a:rPr lang="en-US" sz="3400" dirty="0" err="1"/>
              <a:t>publik</a:t>
            </a:r>
            <a:r>
              <a:rPr lang="en-US" sz="3400" dirty="0"/>
              <a:t> </a:t>
            </a:r>
            <a:r>
              <a:rPr lang="en-US" sz="3400" dirty="0" err="1"/>
              <a:t>mengalami</a:t>
            </a:r>
            <a:r>
              <a:rPr lang="en-US" sz="3400" dirty="0"/>
              <a:t> </a:t>
            </a:r>
            <a:r>
              <a:rPr lang="en-US" sz="3400" dirty="0" err="1"/>
              <a:t>perkembangan</a:t>
            </a:r>
            <a:r>
              <a:rPr lang="en-US" sz="3400" dirty="0"/>
              <a:t> </a:t>
            </a:r>
            <a:r>
              <a:rPr lang="en-US" sz="3400" dirty="0" err="1" smtClean="0"/>
              <a:t>yg</a:t>
            </a:r>
            <a:r>
              <a:rPr lang="en-US" sz="3400" dirty="0" smtClean="0"/>
              <a:t> </a:t>
            </a:r>
            <a:r>
              <a:rPr lang="en-US" sz="3400" dirty="0" err="1"/>
              <a:t>berarti</a:t>
            </a:r>
            <a:r>
              <a:rPr lang="en-US" sz="3400" dirty="0"/>
              <a:t> </a:t>
            </a:r>
            <a:r>
              <a:rPr lang="en-US" sz="3400" dirty="0" err="1"/>
              <a:t>sejak</a:t>
            </a:r>
            <a:r>
              <a:rPr lang="en-US" sz="3400" dirty="0"/>
              <a:t> </a:t>
            </a:r>
            <a:r>
              <a:rPr lang="en-US" sz="3400" dirty="0" err="1" smtClean="0"/>
              <a:t>awal</a:t>
            </a:r>
            <a:r>
              <a:rPr lang="en-US" sz="3400" dirty="0" smtClean="0"/>
              <a:t> </a:t>
            </a:r>
            <a:r>
              <a:rPr lang="en-US" sz="3400" dirty="0" err="1" smtClean="0"/>
              <a:t>tahun</a:t>
            </a:r>
            <a:r>
              <a:rPr lang="en-US" sz="3400" dirty="0" smtClean="0"/>
              <a:t> </a:t>
            </a:r>
            <a:r>
              <a:rPr lang="en-US" sz="3400" dirty="0"/>
              <a:t>70-an </a:t>
            </a:r>
            <a:r>
              <a:rPr lang="en-US" sz="3400" dirty="0" err="1"/>
              <a:t>dengan</a:t>
            </a:r>
            <a:r>
              <a:rPr lang="en-US" sz="3400" dirty="0"/>
              <a:t> </a:t>
            </a:r>
            <a:r>
              <a:rPr lang="en-US" sz="3400" dirty="0" err="1"/>
              <a:t>adanya</a:t>
            </a:r>
            <a:r>
              <a:rPr lang="en-US" sz="3400" dirty="0"/>
              <a:t> </a:t>
            </a:r>
            <a:r>
              <a:rPr lang="en-US" sz="3400" dirty="0" err="1"/>
              <a:t>perluasan</a:t>
            </a:r>
            <a:r>
              <a:rPr lang="en-US" sz="3400" dirty="0"/>
              <a:t> </a:t>
            </a:r>
            <a:r>
              <a:rPr lang="en-US" sz="3400" dirty="0" err="1" smtClean="0"/>
              <a:t>kredit</a:t>
            </a:r>
            <a:r>
              <a:rPr lang="en-US" sz="3400" dirty="0" smtClean="0"/>
              <a:t> </a:t>
            </a:r>
            <a:r>
              <a:rPr lang="en-US" sz="3400" dirty="0" err="1"/>
              <a:t>perbankan</a:t>
            </a:r>
            <a:r>
              <a:rPr lang="en-US" sz="3400" dirty="0"/>
              <a:t> </a:t>
            </a:r>
            <a:r>
              <a:rPr lang="en-US" sz="3400" dirty="0" err="1"/>
              <a:t>kepada</a:t>
            </a:r>
            <a:r>
              <a:rPr lang="en-US" sz="3400" dirty="0"/>
              <a:t> </a:t>
            </a:r>
            <a:r>
              <a:rPr lang="en-US" sz="3400" dirty="0" err="1" smtClean="0"/>
              <a:t>perusahaan</a:t>
            </a:r>
            <a:r>
              <a:rPr lang="en-US" sz="3400" dirty="0" smtClean="0"/>
              <a:t>. </a:t>
            </a:r>
            <a:r>
              <a:rPr lang="en-US" sz="3400" dirty="0" err="1" smtClean="0"/>
              <a:t>Shg</a:t>
            </a:r>
            <a:r>
              <a:rPr lang="en-US" sz="3400" dirty="0" smtClean="0"/>
              <a:t> Bank </a:t>
            </a:r>
            <a:r>
              <a:rPr lang="en-US" sz="3400" dirty="0" err="1" smtClean="0"/>
              <a:t>mewajibkan</a:t>
            </a:r>
            <a:r>
              <a:rPr lang="en-US" sz="3400" dirty="0" smtClean="0"/>
              <a:t> </a:t>
            </a:r>
            <a:r>
              <a:rPr lang="en-US" sz="3400" dirty="0" err="1"/>
              <a:t>nasabah</a:t>
            </a:r>
            <a:r>
              <a:rPr lang="en-US" sz="3400" dirty="0"/>
              <a:t> yang </a:t>
            </a:r>
            <a:r>
              <a:rPr lang="en-US" sz="3400" dirty="0" err="1"/>
              <a:t>akan</a:t>
            </a:r>
            <a:r>
              <a:rPr lang="en-US" sz="3400" dirty="0"/>
              <a:t> </a:t>
            </a:r>
            <a:r>
              <a:rPr lang="en-US" sz="3400" dirty="0" err="1"/>
              <a:t>menerima</a:t>
            </a:r>
            <a:r>
              <a:rPr lang="en-US" sz="3400" dirty="0"/>
              <a:t> </a:t>
            </a:r>
            <a:r>
              <a:rPr lang="en-US" sz="3400" dirty="0" err="1"/>
              <a:t>kredit</a:t>
            </a:r>
            <a:r>
              <a:rPr lang="en-US" sz="3400" dirty="0"/>
              <a:t> </a:t>
            </a:r>
            <a:r>
              <a:rPr lang="en-US" sz="3400" dirty="0" err="1"/>
              <a:t>dalam</a:t>
            </a:r>
            <a:r>
              <a:rPr lang="en-US" sz="3400" dirty="0"/>
              <a:t> </a:t>
            </a:r>
            <a:r>
              <a:rPr lang="en-US" sz="3400" dirty="0" err="1" smtClean="0"/>
              <a:t>jumlah</a:t>
            </a:r>
            <a:r>
              <a:rPr lang="en-US" sz="3400" dirty="0" smtClean="0"/>
              <a:t> </a:t>
            </a:r>
            <a:r>
              <a:rPr lang="en-US" sz="3400" dirty="0" err="1" smtClean="0"/>
              <a:t>tertentu</a:t>
            </a:r>
            <a:r>
              <a:rPr lang="en-US" sz="3400" dirty="0" smtClean="0"/>
              <a:t> </a:t>
            </a:r>
            <a:r>
              <a:rPr lang="en-US" sz="3400" dirty="0" err="1"/>
              <a:t>untuk</a:t>
            </a:r>
            <a:r>
              <a:rPr lang="en-US" sz="3400" dirty="0"/>
              <a:t> </a:t>
            </a:r>
            <a:r>
              <a:rPr lang="en-US" sz="3400" dirty="0" err="1"/>
              <a:t>menyerahkan</a:t>
            </a:r>
            <a:r>
              <a:rPr lang="en-US" sz="3400" dirty="0"/>
              <a:t> </a:t>
            </a:r>
            <a:r>
              <a:rPr lang="en-US" sz="3400" dirty="0" err="1"/>
              <a:t>secara</a:t>
            </a:r>
            <a:r>
              <a:rPr lang="en-US" sz="3400" dirty="0"/>
              <a:t> </a:t>
            </a:r>
            <a:r>
              <a:rPr lang="en-US" sz="3400" dirty="0" err="1"/>
              <a:t>periodik</a:t>
            </a:r>
            <a:r>
              <a:rPr lang="en-US" sz="3400" dirty="0"/>
              <a:t> </a:t>
            </a:r>
            <a:r>
              <a:rPr lang="en-US" sz="3400" dirty="0" err="1"/>
              <a:t>laporan</a:t>
            </a:r>
            <a:r>
              <a:rPr lang="en-US" sz="3400" dirty="0"/>
              <a:t> </a:t>
            </a:r>
            <a:r>
              <a:rPr lang="en-US" sz="3400" dirty="0" err="1"/>
              <a:t>keuangan</a:t>
            </a:r>
            <a:r>
              <a:rPr lang="en-US" sz="3400" dirty="0"/>
              <a:t> </a:t>
            </a:r>
            <a:r>
              <a:rPr lang="en-US" sz="3400" dirty="0" err="1" smtClean="0"/>
              <a:t>yg</a:t>
            </a:r>
            <a:r>
              <a:rPr lang="en-US" sz="3400" dirty="0" smtClean="0"/>
              <a:t> </a:t>
            </a:r>
            <a:r>
              <a:rPr lang="en-US" sz="3400" dirty="0" err="1" smtClean="0"/>
              <a:t>telah</a:t>
            </a:r>
            <a:r>
              <a:rPr lang="en-US" sz="3400" dirty="0" smtClean="0"/>
              <a:t> </a:t>
            </a:r>
            <a:r>
              <a:rPr lang="en-US" sz="3400" dirty="0" err="1" smtClean="0"/>
              <a:t>diperiksa</a:t>
            </a:r>
            <a:r>
              <a:rPr lang="en-US" sz="3400" dirty="0" smtClean="0"/>
              <a:t> </a:t>
            </a:r>
            <a:r>
              <a:rPr lang="en-US" sz="3400" dirty="0" err="1"/>
              <a:t>akuntan</a:t>
            </a:r>
            <a:r>
              <a:rPr lang="en-US" sz="3400" dirty="0"/>
              <a:t> </a:t>
            </a:r>
            <a:r>
              <a:rPr lang="en-US" sz="3400" dirty="0" err="1"/>
              <a:t>publik</a:t>
            </a:r>
            <a:r>
              <a:rPr lang="en-US" sz="3400" dirty="0" smtClean="0"/>
              <a:t>..</a:t>
            </a:r>
            <a:endParaRPr lang="en-US" sz="3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897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6096000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en-US" sz="2400" b="1" dirty="0"/>
              <a:t>c. </a:t>
            </a:r>
            <a:r>
              <a:rPr lang="id-ID" sz="2400" b="1" dirty="0"/>
              <a:t>Periode III </a:t>
            </a:r>
            <a:r>
              <a:rPr lang="en-US" sz="2400" b="1" dirty="0"/>
              <a:t>(</a:t>
            </a:r>
            <a:r>
              <a:rPr lang="id-ID" sz="2400" b="1" dirty="0"/>
              <a:t>tahun 1973 – </a:t>
            </a:r>
            <a:r>
              <a:rPr lang="id-ID" sz="2400" b="1" dirty="0" smtClean="0"/>
              <a:t>197</a:t>
            </a:r>
            <a:r>
              <a:rPr lang="en-US" sz="2400" b="1" dirty="0" smtClean="0"/>
              <a:t>9</a:t>
            </a:r>
            <a:r>
              <a:rPr lang="en-US" sz="2400" b="1" dirty="0" smtClean="0"/>
              <a:t>)</a:t>
            </a:r>
          </a:p>
          <a:p>
            <a:pPr marL="36576" indent="0">
              <a:buNone/>
            </a:pPr>
            <a:endParaRPr lang="en-US" sz="2000" b="1" dirty="0" smtClean="0"/>
          </a:p>
          <a:p>
            <a:r>
              <a:rPr lang="id-ID" sz="1600" dirty="0" smtClean="0"/>
              <a:t>Kon</a:t>
            </a:r>
            <a:r>
              <a:rPr lang="en-US" sz="1600" dirty="0" err="1" smtClean="0"/>
              <a:t>fr</a:t>
            </a:r>
            <a:r>
              <a:rPr lang="id-ID" sz="1600" dirty="0" smtClean="0"/>
              <a:t>ensi </a:t>
            </a:r>
            <a:r>
              <a:rPr lang="id-ID" sz="1600" dirty="0"/>
              <a:t>Nasional Akuntansi I di Surabaya </a:t>
            </a:r>
            <a:r>
              <a:rPr lang="id-ID" sz="1600" dirty="0" smtClean="0"/>
              <a:t>Desember</a:t>
            </a:r>
            <a:r>
              <a:rPr lang="en-US" sz="1600" dirty="0" smtClean="0"/>
              <a:t> </a:t>
            </a:r>
            <a:r>
              <a:rPr lang="id-ID" sz="1600" dirty="0" smtClean="0"/>
              <a:t>1989 </a:t>
            </a:r>
            <a:r>
              <a:rPr lang="en-US" sz="1600" dirty="0" smtClean="0"/>
              <a:t>: </a:t>
            </a:r>
            <a:r>
              <a:rPr lang="id-ID" sz="1600" dirty="0" smtClean="0"/>
              <a:t>profesi </a:t>
            </a:r>
            <a:r>
              <a:rPr lang="id-ID" sz="1600" dirty="0"/>
              <a:t>akuntan publik </a:t>
            </a:r>
            <a:r>
              <a:rPr lang="id-ID" sz="1600" dirty="0" smtClean="0"/>
              <a:t>ditandai</a:t>
            </a:r>
            <a:r>
              <a:rPr lang="en-US" sz="1600" dirty="0" smtClean="0"/>
              <a:t> </a:t>
            </a:r>
            <a:r>
              <a:rPr lang="id-ID" sz="1600" dirty="0" smtClean="0"/>
              <a:t>dg </a:t>
            </a:r>
            <a:r>
              <a:rPr lang="id-ID" sz="1600" dirty="0"/>
              <a:t>satu kemajuan besar </a:t>
            </a:r>
            <a:r>
              <a:rPr lang="id-ID" sz="1600" dirty="0" smtClean="0"/>
              <a:t>y</a:t>
            </a:r>
            <a:r>
              <a:rPr lang="en-US" sz="1600" dirty="0" smtClean="0"/>
              <a:t>g</a:t>
            </a:r>
            <a:r>
              <a:rPr lang="id-ID" sz="1600" dirty="0" smtClean="0"/>
              <a:t> </a:t>
            </a:r>
            <a:r>
              <a:rPr lang="id-ID" sz="1600" dirty="0"/>
              <a:t>dicapai Ikatan Akuntan Indonesia </a:t>
            </a:r>
            <a:r>
              <a:rPr lang="id-ID" sz="1600" dirty="0" smtClean="0"/>
              <a:t>dg</a:t>
            </a:r>
            <a:r>
              <a:rPr lang="en-US" sz="1600" dirty="0" smtClean="0"/>
              <a:t> </a:t>
            </a:r>
            <a:r>
              <a:rPr lang="id-ID" sz="1600" dirty="0" smtClean="0"/>
              <a:t>diterbitkannya </a:t>
            </a:r>
            <a:r>
              <a:rPr lang="id-ID" sz="1600" dirty="0"/>
              <a:t>buku </a:t>
            </a:r>
            <a:r>
              <a:rPr lang="id-ID" sz="1600" b="1" dirty="0"/>
              <a:t>Prinsip Akuntansi Indonesia</a:t>
            </a:r>
            <a:r>
              <a:rPr lang="id-ID" sz="1600" dirty="0"/>
              <a:t> (PAI</a:t>
            </a:r>
            <a:r>
              <a:rPr lang="id-ID" sz="1600" dirty="0" smtClean="0"/>
              <a:t>)</a:t>
            </a:r>
            <a:r>
              <a:rPr lang="en-US" sz="1600" dirty="0" smtClean="0"/>
              <a:t> (</a:t>
            </a:r>
            <a:r>
              <a:rPr lang="en-US" sz="1600" dirty="0" err="1" smtClean="0"/>
              <a:t>skrg</a:t>
            </a:r>
            <a:r>
              <a:rPr lang="en-US" sz="1600" dirty="0" smtClean="0"/>
              <a:t> PSAK-IAI) </a:t>
            </a:r>
            <a:r>
              <a:rPr lang="id-ID" sz="1600" dirty="0" smtClean="0"/>
              <a:t> </a:t>
            </a:r>
            <a:r>
              <a:rPr lang="id-ID" sz="1600" b="1" dirty="0"/>
              <a:t>dan Norma </a:t>
            </a:r>
            <a:r>
              <a:rPr lang="id-ID" sz="1600" b="1" dirty="0" smtClean="0"/>
              <a:t>Pemeriksaan</a:t>
            </a:r>
            <a:r>
              <a:rPr lang="en-US" sz="1600" b="1" dirty="0" smtClean="0"/>
              <a:t> </a:t>
            </a:r>
            <a:r>
              <a:rPr lang="id-ID" sz="1600" b="1" dirty="0" smtClean="0"/>
              <a:t>Akuntan</a:t>
            </a:r>
            <a:r>
              <a:rPr lang="id-ID" sz="1600" dirty="0" smtClean="0"/>
              <a:t> </a:t>
            </a:r>
            <a:r>
              <a:rPr lang="id-ID" sz="1600" dirty="0"/>
              <a:t>(NPA</a:t>
            </a:r>
            <a:r>
              <a:rPr lang="id-ID" sz="1600" dirty="0" smtClean="0"/>
              <a:t>)</a:t>
            </a:r>
            <a:r>
              <a:rPr lang="en-US" sz="1600" dirty="0" smtClean="0"/>
              <a:t> (</a:t>
            </a:r>
            <a:r>
              <a:rPr lang="en-US" sz="1600" dirty="0" err="1" smtClean="0"/>
              <a:t>skrg</a:t>
            </a:r>
            <a:r>
              <a:rPr lang="en-US" sz="1600" dirty="0" smtClean="0"/>
              <a:t> SPAP-IAPI) </a:t>
            </a:r>
            <a:r>
              <a:rPr lang="id-ID" sz="1600" dirty="0" smtClean="0"/>
              <a:t> </a:t>
            </a:r>
            <a:r>
              <a:rPr lang="id-ID" sz="1600" dirty="0"/>
              <a:t>dalam kongres </a:t>
            </a:r>
            <a:r>
              <a:rPr lang="id-ID" sz="1600" b="1" dirty="0"/>
              <a:t>Ikatan Akuntan Indonesia </a:t>
            </a:r>
            <a:r>
              <a:rPr lang="id-ID" sz="1600" dirty="0"/>
              <a:t>di Jakarta </a:t>
            </a:r>
            <a:r>
              <a:rPr lang="id-ID" sz="1600" dirty="0" smtClean="0"/>
              <a:t>tgl </a:t>
            </a:r>
            <a:r>
              <a:rPr lang="id-ID" sz="1600" dirty="0" smtClean="0"/>
              <a:t>30</a:t>
            </a:r>
            <a:r>
              <a:rPr lang="en-US" sz="1600" dirty="0" smtClean="0"/>
              <a:t> </a:t>
            </a:r>
            <a:r>
              <a:rPr lang="id-ID" sz="1600" dirty="0" smtClean="0"/>
              <a:t>November </a:t>
            </a:r>
            <a:r>
              <a:rPr lang="id-ID" sz="1600" dirty="0"/>
              <a:t>– 2 Desember </a:t>
            </a:r>
            <a:r>
              <a:rPr lang="id-ID" sz="1600" dirty="0" smtClean="0"/>
              <a:t>1973</a:t>
            </a:r>
            <a:r>
              <a:rPr lang="en-US" sz="1600" dirty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Disahkan</a:t>
            </a:r>
            <a:r>
              <a:rPr lang="en-US" sz="1600" dirty="0" smtClean="0"/>
              <a:t> </a:t>
            </a:r>
            <a:r>
              <a:rPr lang="en-US" sz="1600" dirty="0"/>
              <a:t>pula </a:t>
            </a:r>
            <a:r>
              <a:rPr lang="en-US" sz="1600" b="1" dirty="0" err="1"/>
              <a:t>Kode</a:t>
            </a:r>
            <a:r>
              <a:rPr lang="en-US" sz="1600" b="1" dirty="0"/>
              <a:t> </a:t>
            </a:r>
            <a:r>
              <a:rPr lang="en-US" sz="1600" b="1" dirty="0" err="1"/>
              <a:t>Etik</a:t>
            </a:r>
            <a:r>
              <a:rPr lang="en-US" sz="1600" b="1" dirty="0"/>
              <a:t> </a:t>
            </a:r>
            <a:r>
              <a:rPr lang="en-US" sz="1600" b="1" dirty="0" err="1"/>
              <a:t>Akuntan</a:t>
            </a:r>
            <a:r>
              <a:rPr lang="en-US" sz="1600" b="1" dirty="0"/>
              <a:t> Indonesia</a:t>
            </a:r>
            <a:r>
              <a:rPr lang="en-US" sz="1600" dirty="0"/>
              <a:t> </a:t>
            </a:r>
            <a:r>
              <a:rPr lang="en-US" sz="1600" dirty="0" err="1" smtClean="0"/>
              <a:t>shg</a:t>
            </a:r>
            <a:r>
              <a:rPr lang="en-US" sz="1600" dirty="0" smtClean="0"/>
              <a:t> </a:t>
            </a:r>
            <a:r>
              <a:rPr lang="en-US" sz="1600" dirty="0" err="1"/>
              <a:t>lengkaplah</a:t>
            </a:r>
            <a:r>
              <a:rPr lang="en-US" sz="1600" dirty="0"/>
              <a:t> </a:t>
            </a:r>
            <a:r>
              <a:rPr lang="en-US" sz="1600" dirty="0" err="1" smtClean="0"/>
              <a:t>profesi</a:t>
            </a:r>
            <a:r>
              <a:rPr lang="en-US" sz="1600" dirty="0" smtClean="0"/>
              <a:t> </a:t>
            </a:r>
            <a:r>
              <a:rPr lang="en-US" sz="1600" dirty="0" err="1" smtClean="0"/>
              <a:t>akuntan</a:t>
            </a:r>
            <a:r>
              <a:rPr lang="en-US" sz="1600" dirty="0" smtClean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perangkatnya</a:t>
            </a:r>
            <a:r>
              <a:rPr lang="en-US" sz="1600" dirty="0"/>
              <a:t> </a:t>
            </a:r>
            <a:r>
              <a:rPr lang="en-US" sz="1600" dirty="0" err="1" smtClean="0"/>
              <a:t>sbg</a:t>
            </a:r>
            <a:r>
              <a:rPr lang="en-US" sz="1600" dirty="0" smtClean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profesi</a:t>
            </a:r>
            <a:r>
              <a:rPr lang="en-US" sz="1600" dirty="0"/>
              <a:t>. </a:t>
            </a:r>
            <a:endParaRPr lang="en-US" sz="1600" dirty="0" smtClean="0"/>
          </a:p>
          <a:p>
            <a:pPr marL="36576" indent="0">
              <a:buNone/>
            </a:pPr>
            <a:endParaRPr lang="en-US" sz="800" dirty="0" smtClean="0"/>
          </a:p>
          <a:p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tahun</a:t>
            </a:r>
            <a:r>
              <a:rPr lang="en-US" sz="1600" dirty="0"/>
              <a:t> 1976 </a:t>
            </a:r>
            <a:r>
              <a:rPr lang="en-US" sz="1600" dirty="0" err="1"/>
              <a:t>Presiden</a:t>
            </a:r>
            <a:r>
              <a:rPr lang="en-US" sz="1600" dirty="0"/>
              <a:t> </a:t>
            </a:r>
            <a:r>
              <a:rPr lang="en-US" sz="1600" dirty="0" smtClean="0"/>
              <a:t>RI 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surat</a:t>
            </a:r>
            <a:r>
              <a:rPr lang="en-US" sz="1600" dirty="0" smtClean="0"/>
              <a:t> </a:t>
            </a:r>
            <a:r>
              <a:rPr lang="en-US" sz="1600" dirty="0" err="1" smtClean="0"/>
              <a:t>keputusannya</a:t>
            </a:r>
            <a:r>
              <a:rPr lang="en-US" sz="1600" dirty="0" smtClean="0"/>
              <a:t> </a:t>
            </a:r>
            <a:r>
              <a:rPr lang="en-US" sz="1600" dirty="0" err="1"/>
              <a:t>nomor</a:t>
            </a:r>
            <a:r>
              <a:rPr lang="en-US" sz="1600" dirty="0"/>
              <a:t> 52/1976, </a:t>
            </a:r>
            <a:r>
              <a:rPr lang="en-US" sz="1600" dirty="0" err="1"/>
              <a:t>menetapkan</a:t>
            </a:r>
            <a:r>
              <a:rPr lang="en-US" sz="1600" dirty="0"/>
              <a:t> </a:t>
            </a:r>
            <a:r>
              <a:rPr lang="en-US" sz="1600" dirty="0" err="1"/>
              <a:t>pasar</a:t>
            </a:r>
            <a:r>
              <a:rPr lang="en-US" sz="1600" dirty="0"/>
              <a:t> modal </a:t>
            </a:r>
            <a:r>
              <a:rPr lang="en-US" sz="1600" dirty="0" err="1" smtClean="0"/>
              <a:t>untuk</a:t>
            </a:r>
            <a:r>
              <a:rPr lang="en-US" sz="1600" dirty="0" smtClean="0"/>
              <a:t> </a:t>
            </a:r>
            <a:r>
              <a:rPr lang="en-US" sz="1600" dirty="0" err="1" smtClean="0"/>
              <a:t>pertama</a:t>
            </a:r>
            <a:r>
              <a:rPr lang="en-US" sz="1600" dirty="0" smtClean="0"/>
              <a:t> </a:t>
            </a:r>
            <a:r>
              <a:rPr lang="en-US" sz="1600" dirty="0" err="1" smtClean="0"/>
              <a:t>kalinya</a:t>
            </a:r>
            <a:r>
              <a:rPr lang="en-US" sz="1600" dirty="0" smtClean="0"/>
              <a:t>.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adanya</a:t>
            </a:r>
            <a:r>
              <a:rPr lang="en-US" sz="1600" dirty="0"/>
              <a:t> </a:t>
            </a:r>
            <a:r>
              <a:rPr lang="en-US" sz="1600" dirty="0" err="1"/>
              <a:t>pasar</a:t>
            </a:r>
            <a:r>
              <a:rPr lang="en-US" sz="1600" dirty="0"/>
              <a:t> modal di Indonesia, </a:t>
            </a:r>
            <a:r>
              <a:rPr lang="en-US" sz="1600" dirty="0" err="1" smtClean="0"/>
              <a:t>kebutuhan</a:t>
            </a:r>
            <a:r>
              <a:rPr lang="en-US" sz="1600" dirty="0" smtClean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/>
              <a:t>profesi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meningkat</a:t>
            </a:r>
            <a:r>
              <a:rPr lang="en-US" sz="1600" dirty="0"/>
              <a:t> </a:t>
            </a:r>
            <a:r>
              <a:rPr lang="en-US" sz="1600" dirty="0" err="1" smtClean="0"/>
              <a:t>pesat</a:t>
            </a:r>
            <a:r>
              <a:rPr lang="en-US" sz="1600" dirty="0" smtClean="0"/>
              <a:t>.</a:t>
            </a:r>
          </a:p>
          <a:p>
            <a:pPr marL="36576" indent="0">
              <a:buNone/>
            </a:pPr>
            <a:endParaRPr lang="en-US" sz="800" dirty="0" smtClean="0"/>
          </a:p>
          <a:p>
            <a:r>
              <a:rPr lang="id-ID" sz="1600" dirty="0" smtClean="0"/>
              <a:t>Katjep </a:t>
            </a:r>
            <a:r>
              <a:rPr lang="id-ID" sz="1600" dirty="0"/>
              <a:t>dalam “</a:t>
            </a:r>
            <a:r>
              <a:rPr lang="id-ID" sz="1600" i="1" dirty="0"/>
              <a:t>The Perception of Accountant and Accounting Profession in Indonesia</a:t>
            </a:r>
            <a:r>
              <a:rPr lang="id-ID" sz="1600" dirty="0"/>
              <a:t>” </a:t>
            </a:r>
            <a:r>
              <a:rPr lang="id-ID" sz="1600" dirty="0" smtClean="0"/>
              <a:t>yg </a:t>
            </a:r>
            <a:r>
              <a:rPr lang="id-ID" sz="1600" dirty="0"/>
              <a:t>dipertahankan </a:t>
            </a:r>
            <a:r>
              <a:rPr lang="en-US" sz="1600" dirty="0" smtClean="0"/>
              <a:t>(</a:t>
            </a:r>
            <a:r>
              <a:rPr lang="id-ID" sz="1600" dirty="0" smtClean="0"/>
              <a:t>1982</a:t>
            </a:r>
            <a:r>
              <a:rPr lang="en-US" sz="1600" dirty="0" smtClean="0"/>
              <a:t>)</a:t>
            </a:r>
            <a:r>
              <a:rPr lang="id-ID" sz="1600" dirty="0" smtClean="0"/>
              <a:t> </a:t>
            </a:r>
            <a:r>
              <a:rPr lang="id-ID" sz="1600" dirty="0"/>
              <a:t>di Texas, A&amp;M University menyatakan bahwa profesi akuntan publik dibutuhkan </a:t>
            </a:r>
            <a:r>
              <a:rPr lang="id-ID" sz="1600" dirty="0" smtClean="0"/>
              <a:t>untuk</a:t>
            </a:r>
            <a:r>
              <a:rPr lang="en-US" sz="1600" dirty="0" smtClean="0"/>
              <a:t> </a:t>
            </a:r>
            <a:r>
              <a:rPr lang="id-ID" sz="1600" dirty="0" smtClean="0"/>
              <a:t>mengaudit </a:t>
            </a:r>
            <a:r>
              <a:rPr lang="id-ID" sz="1600" dirty="0"/>
              <a:t>dan memberikan pendapat tanpa catatan (</a:t>
            </a:r>
            <a:r>
              <a:rPr lang="id-ID" sz="1600" i="1" dirty="0"/>
              <a:t>unqualified opinion</a:t>
            </a:r>
            <a:r>
              <a:rPr lang="id-ID" sz="1600" dirty="0"/>
              <a:t>) </a:t>
            </a:r>
            <a:r>
              <a:rPr lang="id-ID" sz="1600" dirty="0" smtClean="0"/>
              <a:t>pada</a:t>
            </a:r>
            <a:r>
              <a:rPr lang="en-US" sz="1600" dirty="0" smtClean="0"/>
              <a:t> </a:t>
            </a:r>
            <a:r>
              <a:rPr lang="id-ID" sz="1600" dirty="0" smtClean="0"/>
              <a:t>laporan </a:t>
            </a:r>
            <a:r>
              <a:rPr lang="id-ID" sz="1600" dirty="0"/>
              <a:t>keuangan yang </a:t>
            </a:r>
            <a:r>
              <a:rPr lang="id-ID" sz="1600" i="1" dirty="0"/>
              <a:t>go public </a:t>
            </a:r>
            <a:r>
              <a:rPr lang="id-ID" sz="1600" dirty="0"/>
              <a:t>atau memperdagangkan sahamnya di </a:t>
            </a:r>
            <a:r>
              <a:rPr lang="id-ID" sz="1600" dirty="0" smtClean="0"/>
              <a:t>pasar</a:t>
            </a:r>
            <a:r>
              <a:rPr lang="en-US" sz="1600" dirty="0" smtClean="0"/>
              <a:t> </a:t>
            </a:r>
            <a:r>
              <a:rPr lang="id-ID" sz="1600" dirty="0" smtClean="0"/>
              <a:t>modal.Untuk </a:t>
            </a:r>
            <a:r>
              <a:rPr lang="id-ID" sz="1600" dirty="0"/>
              <a:t>lebih mengefektifkan pengawasan terhadap akuntan publik, pada tanggal 1 Mei 1978 dibentuk Seksi Akuntan Publik (IAI-SAP) </a:t>
            </a:r>
            <a:r>
              <a:rPr lang="id-ID" sz="1600" dirty="0" smtClean="0"/>
              <a:t>yg </a:t>
            </a:r>
            <a:r>
              <a:rPr lang="id-ID" sz="1600" dirty="0"/>
              <a:t>bernaung dibawah IAI. </a:t>
            </a:r>
            <a:r>
              <a:rPr lang="en-US" sz="1600" dirty="0" err="1"/>
              <a:t>Sampai</a:t>
            </a:r>
            <a:r>
              <a:rPr lang="en-US" sz="1600" dirty="0"/>
              <a:t> </a:t>
            </a:r>
            <a:r>
              <a:rPr lang="en-US" sz="1600" dirty="0" err="1"/>
              <a:t>sekarang</a:t>
            </a:r>
            <a:r>
              <a:rPr lang="en-US" sz="1600" dirty="0"/>
              <a:t> </a:t>
            </a:r>
            <a:r>
              <a:rPr lang="en-US" sz="1600" dirty="0" err="1"/>
              <a:t>seksi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ada</a:t>
            </a:r>
            <a:r>
              <a:rPr lang="en-US" sz="1600" dirty="0"/>
              <a:t> di IAI, </a:t>
            </a:r>
            <a:r>
              <a:rPr lang="en-US" sz="1600" dirty="0" err="1"/>
              <a:t>selain</a:t>
            </a:r>
            <a:r>
              <a:rPr lang="en-US" sz="1600" dirty="0"/>
              <a:t> </a:t>
            </a:r>
            <a:r>
              <a:rPr lang="en-US" sz="1600" dirty="0" err="1"/>
              <a:t>seksi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seksi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manajemen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seksi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pendidik</a:t>
            </a:r>
            <a:r>
              <a:rPr lang="en-US" sz="1600" dirty="0"/>
              <a:t>.</a:t>
            </a:r>
          </a:p>
          <a:p>
            <a:pPr marL="36576" indent="0">
              <a:buNone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Inuk </a:t>
            </a:r>
            <a:r>
              <a:rPr lang="en-US" dirty="0" err="1" smtClean="0"/>
              <a:t>Wahyuni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90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610600" cy="6324600"/>
          </a:xfrm>
        </p:spPr>
        <p:txBody>
          <a:bodyPr>
            <a:noAutofit/>
          </a:bodyPr>
          <a:lstStyle/>
          <a:p>
            <a:pPr marL="339725" indent="-303213"/>
            <a:r>
              <a:rPr lang="id-ID" sz="1600" dirty="0"/>
              <a:t>Sophar Lumban Toruan </a:t>
            </a:r>
            <a:r>
              <a:rPr lang="en-US" sz="1600" dirty="0"/>
              <a:t>(</a:t>
            </a:r>
            <a:r>
              <a:rPr lang="id-ID" sz="1600" dirty="0"/>
              <a:t>1989</a:t>
            </a:r>
            <a:r>
              <a:rPr lang="en-US" sz="1600" dirty="0" smtClean="0"/>
              <a:t>):</a:t>
            </a:r>
            <a:r>
              <a:rPr lang="id-ID" sz="1600" dirty="0" smtClean="0"/>
              <a:t> pertambaha</a:t>
            </a:r>
            <a:r>
              <a:rPr lang="en-US" sz="1600" dirty="0" smtClean="0"/>
              <a:t>n j</a:t>
            </a:r>
            <a:r>
              <a:rPr lang="id-ID" sz="1600" dirty="0" smtClean="0"/>
              <a:t>umlah </a:t>
            </a:r>
            <a:r>
              <a:rPr lang="id-ID" sz="1600" dirty="0"/>
              <a:t>akuntan </a:t>
            </a:r>
            <a:r>
              <a:rPr lang="id-ID" sz="1600" dirty="0" smtClean="0"/>
              <a:t>yg </a:t>
            </a:r>
            <a:r>
              <a:rPr lang="id-ID" sz="1600" dirty="0"/>
              <a:t>berpraktek terus meningkat sehingga </a:t>
            </a:r>
            <a:r>
              <a:rPr lang="id-ID" sz="1600" dirty="0" smtClean="0"/>
              <a:t>Di</a:t>
            </a:r>
            <a:r>
              <a:rPr lang="en-US" sz="1600" dirty="0" err="1" smtClean="0"/>
              <a:t>rjen</a:t>
            </a:r>
            <a:r>
              <a:rPr lang="en-US" sz="1600" dirty="0" smtClean="0"/>
              <a:t> </a:t>
            </a:r>
            <a:r>
              <a:rPr lang="id-ID" sz="1600" dirty="0"/>
              <a:t>Pajak </a:t>
            </a:r>
            <a:r>
              <a:rPr lang="en-US" sz="1600" dirty="0" err="1" smtClean="0"/>
              <a:t>Dep</a:t>
            </a:r>
            <a:r>
              <a:rPr lang="id-ID" sz="1600" dirty="0" smtClean="0"/>
              <a:t>Keu dg </a:t>
            </a:r>
            <a:r>
              <a:rPr lang="id-ID" sz="1600" dirty="0"/>
              <a:t>IAI membuat pernyataan bersama </a:t>
            </a:r>
            <a:r>
              <a:rPr lang="id-ID" sz="1600" dirty="0" smtClean="0"/>
              <a:t>yg</a:t>
            </a:r>
            <a:r>
              <a:rPr lang="en-US" sz="1600" dirty="0" smtClean="0"/>
              <a:t> </a:t>
            </a:r>
            <a:r>
              <a:rPr lang="id-ID" sz="1600" dirty="0"/>
              <a:t>mengatur hal-hal berikut:</a:t>
            </a:r>
            <a:endParaRPr lang="en-US" sz="1600" dirty="0"/>
          </a:p>
          <a:p>
            <a:pPr marL="574675" indent="-228600">
              <a:buNone/>
            </a:pPr>
            <a:r>
              <a:rPr lang="en-US" sz="1600" dirty="0"/>
              <a:t>1</a:t>
            </a:r>
            <a:r>
              <a:rPr lang="en-US" sz="1600" dirty="0" smtClean="0"/>
              <a:t>) </a:t>
            </a:r>
            <a:r>
              <a:rPr lang="en-US" sz="1600" dirty="0" err="1" smtClean="0"/>
              <a:t>Kesepakatan</a:t>
            </a:r>
            <a:r>
              <a:rPr lang="en-US" sz="1600" dirty="0" smtClean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pemakaian</a:t>
            </a:r>
            <a:r>
              <a:rPr lang="en-US" sz="1600" dirty="0"/>
              <a:t> PAI </a:t>
            </a:r>
            <a:r>
              <a:rPr lang="en-US" sz="1600" dirty="0" err="1"/>
              <a:t>dan</a:t>
            </a:r>
            <a:r>
              <a:rPr lang="en-US" sz="1600" dirty="0"/>
              <a:t> NPA </a:t>
            </a:r>
            <a:r>
              <a:rPr lang="en-US" sz="1600" dirty="0" err="1" smtClean="0"/>
              <a:t>sbg</a:t>
            </a:r>
            <a:r>
              <a:rPr lang="en-US" sz="1600" dirty="0" smtClean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landasan</a:t>
            </a:r>
            <a:r>
              <a:rPr lang="en-US" sz="1600" dirty="0"/>
              <a:t> </a:t>
            </a:r>
            <a:r>
              <a:rPr lang="en-US" sz="1600" dirty="0" err="1"/>
              <a:t>objektif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diterima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semua</a:t>
            </a:r>
            <a:r>
              <a:rPr lang="en-US" sz="1600" dirty="0"/>
              <a:t> </a:t>
            </a:r>
            <a:r>
              <a:rPr lang="en-US" sz="1600" dirty="0" err="1"/>
              <a:t>pihak</a:t>
            </a:r>
            <a:r>
              <a:rPr lang="en-US" sz="1600" dirty="0"/>
              <a:t>.</a:t>
            </a:r>
          </a:p>
          <a:p>
            <a:pPr marL="574675" indent="-228600">
              <a:buNone/>
            </a:pPr>
            <a:r>
              <a:rPr lang="en-US" sz="1600" dirty="0"/>
              <a:t>2</a:t>
            </a:r>
            <a:r>
              <a:rPr lang="en-US" sz="1600" dirty="0" smtClean="0"/>
              <a:t>) </a:t>
            </a:r>
            <a:r>
              <a:rPr lang="en-US" sz="1600" dirty="0" err="1" smtClean="0"/>
              <a:t>Kepada</a:t>
            </a:r>
            <a:r>
              <a:rPr lang="en-US" sz="1600" dirty="0" smtClean="0"/>
              <a:t> </a:t>
            </a:r>
            <a:r>
              <a:rPr lang="en-US" sz="1600" dirty="0" err="1"/>
              <a:t>wajib</a:t>
            </a:r>
            <a:r>
              <a:rPr lang="en-US" sz="1600" dirty="0"/>
              <a:t> </a:t>
            </a:r>
            <a:r>
              <a:rPr lang="en-US" sz="1600" dirty="0" err="1"/>
              <a:t>pajak</a:t>
            </a:r>
            <a:r>
              <a:rPr lang="en-US" sz="1600" dirty="0"/>
              <a:t> </a:t>
            </a:r>
            <a:r>
              <a:rPr lang="en-US" sz="1600" dirty="0" err="1"/>
              <a:t>badan</a:t>
            </a:r>
            <a:r>
              <a:rPr lang="en-US" sz="1600" dirty="0"/>
              <a:t> </a:t>
            </a:r>
            <a:r>
              <a:rPr lang="en-US" sz="1600" dirty="0" err="1"/>
              <a:t>dianjurkan</a:t>
            </a:r>
            <a:r>
              <a:rPr lang="en-US" sz="1600" dirty="0"/>
              <a:t> agar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 </a:t>
            </a:r>
            <a:r>
              <a:rPr lang="en-US" sz="1600" dirty="0" err="1"/>
              <a:t>diperiksa</a:t>
            </a:r>
            <a:r>
              <a:rPr lang="en-US" sz="1600" dirty="0"/>
              <a:t> </a:t>
            </a:r>
            <a:r>
              <a:rPr lang="en-US" sz="1600" dirty="0" err="1"/>
              <a:t>terlebih</a:t>
            </a:r>
            <a:r>
              <a:rPr lang="en-US" sz="1600" dirty="0"/>
              <a:t> </a:t>
            </a:r>
            <a:r>
              <a:rPr lang="en-US" sz="1600" dirty="0" err="1"/>
              <a:t>dahulu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sebelum</a:t>
            </a:r>
            <a:r>
              <a:rPr lang="en-US" sz="1600" dirty="0"/>
              <a:t> </a:t>
            </a:r>
            <a:r>
              <a:rPr lang="en-US" sz="1600" dirty="0" err="1"/>
              <a:t>diserahkan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 smtClean="0"/>
              <a:t>KantorI</a:t>
            </a:r>
            <a:r>
              <a:rPr lang="en-US" sz="1600" dirty="0" smtClean="0"/>
              <a:t> </a:t>
            </a:r>
            <a:r>
              <a:rPr lang="en-US" sz="1600" dirty="0" err="1" smtClean="0"/>
              <a:t>nspeksi</a:t>
            </a:r>
            <a:r>
              <a:rPr lang="en-US" sz="1600" dirty="0" smtClean="0"/>
              <a:t> </a:t>
            </a:r>
            <a:r>
              <a:rPr lang="en-US" sz="1600" dirty="0" err="1"/>
              <a:t>Pajak</a:t>
            </a:r>
            <a:r>
              <a:rPr lang="en-US" sz="1600" dirty="0"/>
              <a:t> (</a:t>
            </a:r>
            <a:r>
              <a:rPr lang="en-US" sz="1600" dirty="0" err="1" smtClean="0"/>
              <a:t>sekarang</a:t>
            </a:r>
            <a:r>
              <a:rPr lang="en-US" sz="1600" dirty="0" smtClean="0"/>
              <a:t> Kantor </a:t>
            </a:r>
            <a:r>
              <a:rPr lang="en-US" sz="1600" dirty="0" err="1"/>
              <a:t>Pelayanan</a:t>
            </a:r>
            <a:r>
              <a:rPr lang="en-US" sz="1600" dirty="0"/>
              <a:t> </a:t>
            </a:r>
            <a:r>
              <a:rPr lang="en-US" sz="1600" dirty="0" err="1"/>
              <a:t>Pajak</a:t>
            </a:r>
            <a:r>
              <a:rPr lang="en-US" sz="1600" dirty="0"/>
              <a:t>).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 smtClean="0"/>
              <a:t>dipergunakan</a:t>
            </a:r>
            <a:r>
              <a:rPr lang="en-US" sz="1600" dirty="0" smtClean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dasar</a:t>
            </a:r>
            <a:r>
              <a:rPr lang="en-US" sz="1600" dirty="0"/>
              <a:t> </a:t>
            </a:r>
            <a:r>
              <a:rPr lang="en-US" sz="1600" dirty="0" err="1"/>
              <a:t>penetapan</a:t>
            </a:r>
            <a:r>
              <a:rPr lang="en-US" sz="1600" dirty="0"/>
              <a:t> </a:t>
            </a:r>
            <a:r>
              <a:rPr lang="en-US" sz="1600" dirty="0" err="1"/>
              <a:t>pajak</a:t>
            </a:r>
            <a:r>
              <a:rPr lang="en-US" sz="1600" dirty="0"/>
              <a:t>.</a:t>
            </a:r>
          </a:p>
          <a:p>
            <a:pPr marL="574675" indent="-228600">
              <a:buNone/>
            </a:pPr>
            <a:r>
              <a:rPr lang="en-US" sz="1600" dirty="0"/>
              <a:t>3</a:t>
            </a:r>
            <a:r>
              <a:rPr lang="en-US" sz="1600" dirty="0" smtClean="0"/>
              <a:t>) </a:t>
            </a:r>
            <a:r>
              <a:rPr lang="en-US" sz="1600" dirty="0" err="1" smtClean="0"/>
              <a:t>Kalau</a:t>
            </a:r>
            <a:r>
              <a:rPr lang="en-US" sz="1600" dirty="0" smtClean="0"/>
              <a:t> </a:t>
            </a:r>
            <a:r>
              <a:rPr lang="en-US" sz="1600" dirty="0" err="1"/>
              <a:t>terjadi</a:t>
            </a:r>
            <a:r>
              <a:rPr lang="en-US" sz="1600" dirty="0"/>
              <a:t> </a:t>
            </a:r>
            <a:r>
              <a:rPr lang="en-US" sz="1600" dirty="0" err="1"/>
              <a:t>penyimpangan</a:t>
            </a:r>
            <a:r>
              <a:rPr lang="en-US" sz="1600" dirty="0"/>
              <a:t> </a:t>
            </a:r>
            <a:r>
              <a:rPr lang="en-US" sz="1600" dirty="0" err="1"/>
              <a:t>etika</a:t>
            </a:r>
            <a:r>
              <a:rPr lang="en-US" sz="1600" dirty="0"/>
              <a:t> </a:t>
            </a:r>
            <a:r>
              <a:rPr lang="en-US" sz="1600" dirty="0" err="1"/>
              <a:t>profesi</a:t>
            </a:r>
            <a:r>
              <a:rPr lang="en-US" sz="1600" dirty="0"/>
              <a:t> (professional conduct)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seorang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,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dilaporkan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Direktur</a:t>
            </a:r>
            <a:r>
              <a:rPr lang="en-US" sz="1600" dirty="0"/>
              <a:t> </a:t>
            </a:r>
            <a:r>
              <a:rPr lang="en-US" sz="1600" dirty="0" err="1"/>
              <a:t>Jenderal</a:t>
            </a:r>
            <a:r>
              <a:rPr lang="en-US" sz="1600" dirty="0"/>
              <a:t> </a:t>
            </a:r>
            <a:r>
              <a:rPr lang="en-US" sz="1600" dirty="0" err="1"/>
              <a:t>Pajak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IAI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 smtClean="0"/>
              <a:t>diselidiki</a:t>
            </a:r>
            <a:r>
              <a:rPr lang="en-US" sz="1600" dirty="0" smtClean="0"/>
              <a:t> yang </a:t>
            </a:r>
            <a:r>
              <a:rPr lang="en-US" sz="1600" dirty="0" err="1"/>
              <a:t>berguna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memutuskan</a:t>
            </a:r>
            <a:r>
              <a:rPr lang="en-US" sz="1600" dirty="0"/>
              <a:t> </a:t>
            </a:r>
            <a:r>
              <a:rPr lang="en-US" sz="1600" dirty="0" err="1"/>
              <a:t>pengenaan</a:t>
            </a:r>
            <a:r>
              <a:rPr lang="en-US" sz="1600" dirty="0"/>
              <a:t> </a:t>
            </a:r>
            <a:r>
              <a:rPr lang="en-US" sz="1600" dirty="0" err="1"/>
              <a:t>sanksi</a:t>
            </a:r>
            <a:r>
              <a:rPr lang="en-US" sz="1600" dirty="0" smtClean="0"/>
              <a:t>.</a:t>
            </a:r>
          </a:p>
          <a:p>
            <a:pPr marL="574675" indent="-228600">
              <a:buNone/>
            </a:pPr>
            <a:endParaRPr lang="en-US" sz="800" dirty="0"/>
          </a:p>
          <a:p>
            <a:pPr marL="339725" indent="-303213"/>
            <a:r>
              <a:rPr lang="en-US" sz="1600" dirty="0" err="1"/>
              <a:t>Kesepakatan</a:t>
            </a:r>
            <a:r>
              <a:rPr lang="en-US" sz="1600" dirty="0"/>
              <a:t> </a:t>
            </a:r>
            <a:r>
              <a:rPr lang="en-US" sz="1600" dirty="0" err="1" smtClean="0"/>
              <a:t>tsb</a:t>
            </a:r>
            <a:r>
              <a:rPr lang="en-US" sz="1600" dirty="0" smtClean="0"/>
              <a:t> </a:t>
            </a:r>
            <a:r>
              <a:rPr lang="en-US" sz="1600" dirty="0" err="1" smtClean="0"/>
              <a:t>dikuatkan</a:t>
            </a:r>
            <a:r>
              <a:rPr lang="en-US" sz="1600" dirty="0" smtClean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smtClean="0"/>
              <a:t>IP No</a:t>
            </a:r>
            <a:r>
              <a:rPr lang="en-US" sz="1600" dirty="0"/>
              <a:t>. 6 tahun1979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Keputusan</a:t>
            </a:r>
            <a:r>
              <a:rPr lang="en-US" sz="1600" dirty="0"/>
              <a:t> </a:t>
            </a:r>
            <a:r>
              <a:rPr lang="en-US" sz="1600" dirty="0" err="1" smtClean="0"/>
              <a:t>Menkeu</a:t>
            </a:r>
            <a:r>
              <a:rPr lang="en-US" sz="1600" dirty="0" smtClean="0"/>
              <a:t> </a:t>
            </a:r>
            <a:r>
              <a:rPr lang="en-US" sz="1600" dirty="0"/>
              <a:t>No. 108/1979 </a:t>
            </a:r>
            <a:r>
              <a:rPr lang="en-US" sz="1600" dirty="0" err="1" smtClean="0"/>
              <a:t>tgl</a:t>
            </a:r>
            <a:r>
              <a:rPr lang="en-US" sz="1600" dirty="0" smtClean="0"/>
              <a:t> </a:t>
            </a:r>
            <a:r>
              <a:rPr lang="en-US" sz="1600" dirty="0"/>
              <a:t>27 </a:t>
            </a:r>
            <a:r>
              <a:rPr lang="en-US" sz="1600" dirty="0" err="1"/>
              <a:t>Maret</a:t>
            </a:r>
            <a:r>
              <a:rPr lang="en-US" sz="1600" dirty="0"/>
              <a:t> 1979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menggariskan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didasarkan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pemeriksaan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mengikuti</a:t>
            </a:r>
            <a:r>
              <a:rPr lang="en-US" sz="1600" dirty="0"/>
              <a:t> PAI. </a:t>
            </a:r>
            <a:r>
              <a:rPr lang="en-US" sz="1600" dirty="0" err="1"/>
              <a:t>Maksud</a:t>
            </a:r>
            <a:r>
              <a:rPr lang="en-US" sz="1600" dirty="0"/>
              <a:t> </a:t>
            </a:r>
            <a:r>
              <a:rPr lang="en-US" sz="1600" dirty="0" err="1"/>
              <a:t>instruksi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surat</a:t>
            </a:r>
            <a:r>
              <a:rPr lang="en-US" sz="1600" dirty="0"/>
              <a:t> </a:t>
            </a:r>
            <a:r>
              <a:rPr lang="en-US" sz="1600" dirty="0" err="1"/>
              <a:t>keputusan</a:t>
            </a:r>
            <a:r>
              <a:rPr lang="en-US" sz="1600" dirty="0"/>
              <a:t> </a:t>
            </a:r>
            <a:r>
              <a:rPr lang="en-US" sz="1600" dirty="0" err="1" smtClean="0"/>
              <a:t>tsb</a:t>
            </a:r>
            <a:r>
              <a:rPr lang="en-US" sz="1600" dirty="0" smtClean="0"/>
              <a:t> </a:t>
            </a:r>
            <a:r>
              <a:rPr lang="en-US" sz="1600" dirty="0" err="1" smtClean="0"/>
              <a:t>adalah</a:t>
            </a:r>
            <a:r>
              <a:rPr lang="en-US" sz="1600" dirty="0" smtClean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merangsang</a:t>
            </a:r>
            <a:r>
              <a:rPr lang="en-US" sz="1600" dirty="0"/>
              <a:t> </a:t>
            </a:r>
            <a:r>
              <a:rPr lang="en-US" sz="1600" dirty="0" err="1"/>
              <a:t>wajib</a:t>
            </a:r>
            <a:r>
              <a:rPr lang="en-US" sz="1600" dirty="0"/>
              <a:t> </a:t>
            </a:r>
            <a:r>
              <a:rPr lang="en-US" sz="1600" dirty="0" err="1"/>
              <a:t>pajak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telah</a:t>
            </a:r>
            <a:r>
              <a:rPr lang="en-US" sz="1600" dirty="0" smtClean="0"/>
              <a:t> </a:t>
            </a:r>
            <a:r>
              <a:rPr lang="en-US" sz="1600" dirty="0" err="1" smtClean="0"/>
              <a:t>diperiksa</a:t>
            </a:r>
            <a:r>
              <a:rPr lang="en-US" sz="1600" dirty="0" smtClean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, </a:t>
            </a:r>
            <a:r>
              <a:rPr lang="en-US" sz="1600" dirty="0" smtClean="0"/>
              <a:t>dg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keringanan</a:t>
            </a:r>
            <a:r>
              <a:rPr lang="en-US" sz="1600" dirty="0"/>
              <a:t> </a:t>
            </a:r>
            <a:r>
              <a:rPr lang="en-US" sz="1600" dirty="0" err="1"/>
              <a:t>pembayaran</a:t>
            </a:r>
            <a:r>
              <a:rPr lang="en-US" sz="1600" dirty="0"/>
              <a:t> </a:t>
            </a:r>
            <a:r>
              <a:rPr lang="en-US" sz="1600" dirty="0" err="1" smtClean="0"/>
              <a:t>pajak</a:t>
            </a:r>
            <a:r>
              <a:rPr lang="en-US" sz="1600" dirty="0" smtClean="0"/>
              <a:t> </a:t>
            </a:r>
            <a:r>
              <a:rPr lang="en-US" sz="1600" dirty="0" err="1" smtClean="0"/>
              <a:t>perseroan</a:t>
            </a:r>
            <a:r>
              <a:rPr lang="en-US" sz="1600" dirty="0" smtClean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memperoleh</a:t>
            </a:r>
            <a:r>
              <a:rPr lang="en-US" sz="1600" dirty="0"/>
              <a:t> </a:t>
            </a:r>
            <a:r>
              <a:rPr lang="en-US" sz="1600" dirty="0" err="1"/>
              <a:t>pelayanan</a:t>
            </a:r>
            <a:r>
              <a:rPr lang="en-US" sz="1600" dirty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baik</a:t>
            </a:r>
            <a:r>
              <a:rPr lang="en-US" sz="1600" dirty="0"/>
              <a:t> di </a:t>
            </a:r>
            <a:r>
              <a:rPr lang="en-US" sz="1600" dirty="0" err="1"/>
              <a:t>bidang</a:t>
            </a:r>
            <a:r>
              <a:rPr lang="en-US" sz="1600" dirty="0"/>
              <a:t> </a:t>
            </a:r>
            <a:r>
              <a:rPr lang="en-US" sz="1600" dirty="0" err="1"/>
              <a:t>perpajakan.Keputusan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dikenal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nama</a:t>
            </a:r>
            <a:r>
              <a:rPr lang="en-US" sz="1600" dirty="0"/>
              <a:t> 27 </a:t>
            </a:r>
            <a:r>
              <a:rPr lang="en-US" sz="1600" dirty="0" err="1"/>
              <a:t>Maret</a:t>
            </a:r>
            <a:r>
              <a:rPr lang="en-US" sz="1600" dirty="0"/>
              <a:t> 1979.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 smtClean="0"/>
              <a:t>keputusan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/>
              <a:t>penting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sejarah</a:t>
            </a:r>
            <a:r>
              <a:rPr lang="en-US" sz="1600" dirty="0"/>
              <a:t> </a:t>
            </a:r>
            <a:r>
              <a:rPr lang="en-US" sz="1600" dirty="0" err="1"/>
              <a:t>perkembangan</a:t>
            </a:r>
            <a:r>
              <a:rPr lang="en-US" sz="1600" dirty="0"/>
              <a:t> </a:t>
            </a:r>
            <a:r>
              <a:rPr lang="en-US" sz="1600" dirty="0" err="1"/>
              <a:t>profesi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 smtClean="0"/>
              <a:t>sekaligus</a:t>
            </a:r>
            <a:r>
              <a:rPr lang="en-US" sz="1600" dirty="0" smtClean="0"/>
              <a:t> </a:t>
            </a:r>
            <a:r>
              <a:rPr lang="en-US" sz="1600" dirty="0" err="1" smtClean="0"/>
              <a:t>sebagai</a:t>
            </a:r>
            <a:r>
              <a:rPr lang="en-US" sz="1600" dirty="0" smtClean="0"/>
              <a:t> </a:t>
            </a:r>
            <a:r>
              <a:rPr lang="en-US" sz="1600" dirty="0" err="1"/>
              <a:t>batu</a:t>
            </a:r>
            <a:r>
              <a:rPr lang="en-US" sz="1600" dirty="0"/>
              <a:t> </a:t>
            </a:r>
            <a:r>
              <a:rPr lang="en-US" sz="1600" dirty="0" err="1"/>
              <a:t>ujian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akuntan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masyarakat</a:t>
            </a:r>
            <a:r>
              <a:rPr lang="en-US" sz="1600" dirty="0"/>
              <a:t> </a:t>
            </a:r>
            <a:r>
              <a:rPr lang="en-US" sz="1600" dirty="0" err="1"/>
              <a:t>pemakainya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66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077200" cy="5592763"/>
          </a:xfrm>
        </p:spPr>
        <p:txBody>
          <a:bodyPr>
            <a:normAutofit fontScale="85000" lnSpcReduction="20000"/>
          </a:bodyPr>
          <a:lstStyle/>
          <a:p>
            <a:pPr marL="36576" indent="0">
              <a:buNone/>
            </a:pPr>
            <a:r>
              <a:rPr lang="en-US" sz="3200" b="1" dirty="0"/>
              <a:t>d. </a:t>
            </a:r>
            <a:r>
              <a:rPr lang="en-US" sz="3200" b="1" dirty="0" err="1"/>
              <a:t>Periode</a:t>
            </a:r>
            <a:r>
              <a:rPr lang="en-US" sz="3200" b="1" dirty="0"/>
              <a:t> IV </a:t>
            </a:r>
            <a:r>
              <a:rPr lang="en-US" sz="3200" b="1" dirty="0" smtClean="0"/>
              <a:t>(</a:t>
            </a:r>
            <a:r>
              <a:rPr lang="en-US" sz="3200" b="1" dirty="0" err="1" smtClean="0"/>
              <a:t>tahun</a:t>
            </a:r>
            <a:r>
              <a:rPr lang="en-US" sz="3200" b="1" dirty="0" smtClean="0"/>
              <a:t> </a:t>
            </a:r>
            <a:r>
              <a:rPr lang="en-US" sz="3200" b="1" dirty="0"/>
              <a:t>1979 – </a:t>
            </a:r>
            <a:r>
              <a:rPr lang="en-US" sz="3200" b="1" dirty="0" smtClean="0"/>
              <a:t>1983)</a:t>
            </a:r>
            <a:endParaRPr lang="en-US" sz="3200" b="1" dirty="0"/>
          </a:p>
          <a:p>
            <a:r>
              <a:rPr lang="en-US" sz="3200" dirty="0" err="1"/>
              <a:t>Periode</a:t>
            </a:r>
            <a:r>
              <a:rPr lang="en-US" sz="3200" dirty="0"/>
              <a:t>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merupakan</a:t>
            </a:r>
            <a:r>
              <a:rPr lang="en-US" sz="3200" dirty="0"/>
              <a:t> </a:t>
            </a:r>
            <a:r>
              <a:rPr lang="en-US" sz="3200" dirty="0" err="1"/>
              <a:t>periode</a:t>
            </a:r>
            <a:r>
              <a:rPr lang="en-US" sz="3200" dirty="0"/>
              <a:t> </a:t>
            </a:r>
            <a:r>
              <a:rPr lang="en-US" sz="3200" dirty="0" err="1"/>
              <a:t>suram</a:t>
            </a:r>
            <a:r>
              <a:rPr lang="en-US" sz="3200" dirty="0"/>
              <a:t> </a:t>
            </a:r>
            <a:r>
              <a:rPr lang="en-US" sz="3200" dirty="0" err="1"/>
              <a:t>bagi</a:t>
            </a:r>
            <a:r>
              <a:rPr lang="en-US" sz="3200" dirty="0"/>
              <a:t> </a:t>
            </a:r>
            <a:r>
              <a:rPr lang="en-US" sz="3200" dirty="0" err="1"/>
              <a:t>profesi</a:t>
            </a:r>
            <a:r>
              <a:rPr lang="en-US" sz="3200" dirty="0"/>
              <a:t> </a:t>
            </a:r>
            <a:r>
              <a:rPr lang="en-US" sz="3200" dirty="0" err="1"/>
              <a:t>akuntan</a:t>
            </a:r>
            <a:r>
              <a:rPr lang="en-US" sz="3200" dirty="0"/>
              <a:t> </a:t>
            </a:r>
            <a:r>
              <a:rPr lang="en-US" sz="3200" dirty="0" err="1"/>
              <a:t>publik</a:t>
            </a:r>
            <a:r>
              <a:rPr lang="en-US" sz="3200" dirty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pelaksanaan</a:t>
            </a:r>
            <a:r>
              <a:rPr lang="en-US" sz="3200" dirty="0" smtClean="0"/>
              <a:t> </a:t>
            </a:r>
            <a:r>
              <a:rPr lang="en-US" sz="3200" dirty="0" err="1"/>
              <a:t>paket</a:t>
            </a:r>
            <a:r>
              <a:rPr lang="en-US" sz="3200" dirty="0"/>
              <a:t> 27 </a:t>
            </a:r>
            <a:r>
              <a:rPr lang="en-US" sz="3200" dirty="0" err="1"/>
              <a:t>Maret</a:t>
            </a:r>
            <a:r>
              <a:rPr lang="en-US" sz="3200" dirty="0"/>
              <a:t>. </a:t>
            </a:r>
            <a:r>
              <a:rPr lang="en-US" sz="3200" dirty="0" err="1"/>
              <a:t>Tiga</a:t>
            </a:r>
            <a:r>
              <a:rPr lang="en-US" sz="3200" dirty="0"/>
              <a:t> </a:t>
            </a:r>
            <a:r>
              <a:rPr lang="en-US" sz="3200" dirty="0" err="1"/>
              <a:t>tahun</a:t>
            </a:r>
            <a:r>
              <a:rPr lang="en-US" sz="3200" dirty="0"/>
              <a:t> </a:t>
            </a:r>
            <a:r>
              <a:rPr lang="en-US" sz="3200" dirty="0" err="1"/>
              <a:t>setelah</a:t>
            </a:r>
            <a:r>
              <a:rPr lang="en-US" sz="3200" dirty="0"/>
              <a:t> </a:t>
            </a:r>
            <a:r>
              <a:rPr lang="en-US" sz="3200" dirty="0" err="1"/>
              <a:t>kemudahan</a:t>
            </a:r>
            <a:r>
              <a:rPr lang="en-US" sz="3200" dirty="0"/>
              <a:t> </a:t>
            </a:r>
            <a:r>
              <a:rPr lang="en-US" sz="3200" dirty="0" err="1"/>
              <a:t>diberikan</a:t>
            </a:r>
            <a:r>
              <a:rPr lang="en-US" sz="3200" dirty="0"/>
              <a:t> </a:t>
            </a:r>
            <a:r>
              <a:rPr lang="en-US" sz="3200" dirty="0" err="1" smtClean="0"/>
              <a:t>pemerintah</a:t>
            </a:r>
            <a:r>
              <a:rPr lang="en-US" sz="3200" dirty="0" smtClean="0"/>
              <a:t> </a:t>
            </a:r>
            <a:r>
              <a:rPr lang="en-US" sz="3200" dirty="0" err="1" smtClean="0"/>
              <a:t>masih</a:t>
            </a:r>
            <a:r>
              <a:rPr lang="en-US" sz="3200" dirty="0" smtClean="0"/>
              <a:t> </a:t>
            </a:r>
            <a:r>
              <a:rPr lang="en-US" sz="3200" dirty="0" err="1"/>
              <a:t>ada</a:t>
            </a:r>
            <a:r>
              <a:rPr lang="en-US" sz="3200" dirty="0"/>
              <a:t> </a:t>
            </a:r>
            <a:r>
              <a:rPr lang="en-US" sz="3200" dirty="0" err="1"/>
              <a:t>akuntan</a:t>
            </a:r>
            <a:r>
              <a:rPr lang="en-US" sz="3200" dirty="0"/>
              <a:t> </a:t>
            </a:r>
            <a:r>
              <a:rPr lang="en-US" sz="3200" dirty="0" err="1"/>
              <a:t>publik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memanfaatkan</a:t>
            </a:r>
            <a:r>
              <a:rPr lang="en-US" sz="3200" dirty="0"/>
              <a:t> </a:t>
            </a:r>
            <a:r>
              <a:rPr lang="en-US" sz="3200" dirty="0" err="1"/>
              <a:t>maksud</a:t>
            </a:r>
            <a:r>
              <a:rPr lang="en-US" sz="3200" dirty="0"/>
              <a:t> </a:t>
            </a:r>
            <a:r>
              <a:rPr lang="en-US" sz="3200" dirty="0" err="1"/>
              <a:t>baik</a:t>
            </a:r>
            <a:r>
              <a:rPr lang="en-US" sz="3200" dirty="0"/>
              <a:t> </a:t>
            </a:r>
            <a:r>
              <a:rPr lang="en-US" sz="3200" dirty="0" err="1"/>
              <a:t>pemerintah</a:t>
            </a:r>
            <a:r>
              <a:rPr lang="en-US" sz="3200" dirty="0"/>
              <a:t> </a:t>
            </a:r>
            <a:r>
              <a:rPr lang="en-US" sz="3200" dirty="0" err="1"/>
              <a:t>tersebut.Beberapa</a:t>
            </a:r>
            <a:r>
              <a:rPr lang="en-US" sz="3200" dirty="0"/>
              <a:t> </a:t>
            </a:r>
            <a:r>
              <a:rPr lang="en-US" sz="3200" dirty="0" err="1"/>
              <a:t>akuntan</a:t>
            </a:r>
            <a:r>
              <a:rPr lang="en-US" sz="3200" dirty="0"/>
              <a:t> </a:t>
            </a:r>
            <a:r>
              <a:rPr lang="en-US" sz="3200" dirty="0" err="1"/>
              <a:t>publik</a:t>
            </a:r>
            <a:r>
              <a:rPr lang="en-US" sz="3200" dirty="0"/>
              <a:t> </a:t>
            </a:r>
            <a:r>
              <a:rPr lang="en-US" sz="3200" dirty="0" err="1"/>
              <a:t>melakukan</a:t>
            </a:r>
            <a:r>
              <a:rPr lang="en-US" sz="3200" dirty="0"/>
              <a:t> </a:t>
            </a:r>
            <a:r>
              <a:rPr lang="en-US" sz="3200" dirty="0" err="1"/>
              <a:t>malpraktik</a:t>
            </a:r>
            <a:r>
              <a:rPr lang="en-US" sz="3200" dirty="0"/>
              <a:t> yang </a:t>
            </a:r>
            <a:r>
              <a:rPr lang="en-US" sz="3200" dirty="0" err="1"/>
              <a:t>sangat</a:t>
            </a:r>
            <a:r>
              <a:rPr lang="en-US" sz="3200" dirty="0"/>
              <a:t> </a:t>
            </a:r>
            <a:r>
              <a:rPr lang="en-US" sz="3200" dirty="0" err="1"/>
              <a:t>merugikanpenerimaan</a:t>
            </a:r>
            <a:r>
              <a:rPr lang="en-US" sz="3200" dirty="0"/>
              <a:t> </a:t>
            </a:r>
            <a:r>
              <a:rPr lang="en-US" sz="3200" dirty="0" err="1"/>
              <a:t>pajak</a:t>
            </a:r>
            <a:r>
              <a:rPr lang="en-US" sz="3200" dirty="0"/>
              <a:t> </a:t>
            </a:r>
            <a:r>
              <a:rPr lang="en-US" sz="3200" dirty="0" err="1"/>
              <a:t>yaitu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cara</a:t>
            </a:r>
            <a:r>
              <a:rPr lang="en-US" sz="3200" dirty="0"/>
              <a:t> </a:t>
            </a:r>
            <a:r>
              <a:rPr lang="en-US" sz="3200" dirty="0" err="1"/>
              <a:t>bekerjasama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pihak</a:t>
            </a:r>
            <a:r>
              <a:rPr lang="en-US" sz="3200" dirty="0"/>
              <a:t> </a:t>
            </a:r>
            <a:r>
              <a:rPr lang="en-US" sz="3200" dirty="0" err="1"/>
              <a:t>manajemenperusahaan</a:t>
            </a:r>
            <a:r>
              <a:rPr lang="en-US" sz="3200" dirty="0"/>
              <a:t> </a:t>
            </a:r>
            <a:r>
              <a:rPr lang="en-US" sz="3200" dirty="0" err="1"/>
              <a:t>melakukan</a:t>
            </a:r>
            <a:r>
              <a:rPr lang="en-US" sz="3200" dirty="0"/>
              <a:t> </a:t>
            </a:r>
            <a:r>
              <a:rPr lang="en-US" sz="3200" dirty="0" err="1"/>
              <a:t>penggelapan</a:t>
            </a:r>
            <a:r>
              <a:rPr lang="en-US" sz="3200" dirty="0"/>
              <a:t> </a:t>
            </a:r>
            <a:r>
              <a:rPr lang="en-US" sz="3200" dirty="0" err="1"/>
              <a:t>pajak</a:t>
            </a:r>
            <a:r>
              <a:rPr lang="en-US" sz="3200" dirty="0"/>
              <a:t>. Ada pula </a:t>
            </a:r>
            <a:r>
              <a:rPr lang="en-US" sz="3200" dirty="0" err="1"/>
              <a:t>akuntan</a:t>
            </a:r>
            <a:r>
              <a:rPr lang="en-US" sz="3200" dirty="0"/>
              <a:t> </a:t>
            </a:r>
            <a:r>
              <a:rPr lang="en-US" sz="3200" dirty="0" err="1"/>
              <a:t>publik</a:t>
            </a:r>
            <a:r>
              <a:rPr lang="en-US" sz="3200" dirty="0"/>
              <a:t> yang </a:t>
            </a:r>
            <a:r>
              <a:rPr lang="en-US" sz="3200" dirty="0" err="1"/>
              <a:t>tidakmemeriksa</a:t>
            </a:r>
            <a:r>
              <a:rPr lang="en-US" sz="3200" dirty="0"/>
              <a:t> </a:t>
            </a:r>
            <a:r>
              <a:rPr lang="en-US" sz="3200" dirty="0" err="1"/>
              <a:t>kembali</a:t>
            </a:r>
            <a:r>
              <a:rPr lang="en-US" sz="3200" dirty="0"/>
              <a:t> </a:t>
            </a:r>
            <a:r>
              <a:rPr lang="en-US" sz="3200" dirty="0" err="1"/>
              <a:t>laporan</a:t>
            </a:r>
            <a:r>
              <a:rPr lang="en-US" sz="3200" dirty="0"/>
              <a:t> </a:t>
            </a:r>
            <a:r>
              <a:rPr lang="en-US" sz="3200" dirty="0" err="1"/>
              <a:t>keuangan</a:t>
            </a:r>
            <a:r>
              <a:rPr lang="en-US" sz="3200" dirty="0"/>
              <a:t> yang </a:t>
            </a:r>
            <a:r>
              <a:rPr lang="en-US" sz="3200" dirty="0" err="1"/>
              <a:t>diserahkan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perusahaan</a:t>
            </a:r>
            <a:r>
              <a:rPr lang="en-US" sz="3200" dirty="0"/>
              <a:t> </a:t>
            </a:r>
            <a:r>
              <a:rPr lang="en-US" sz="3200" dirty="0" err="1"/>
              <a:t>atauopini</a:t>
            </a:r>
            <a:r>
              <a:rPr lang="en-US" sz="3200" dirty="0"/>
              <a:t> </a:t>
            </a:r>
            <a:r>
              <a:rPr lang="en-US" sz="3200" dirty="0" err="1"/>
              <a:t>akuntan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disertakan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laporan</a:t>
            </a:r>
            <a:r>
              <a:rPr lang="en-US" sz="3200" dirty="0"/>
              <a:t> </a:t>
            </a:r>
            <a:r>
              <a:rPr lang="en-US" sz="3200" dirty="0" err="1"/>
              <a:t>keuangan</a:t>
            </a:r>
            <a:r>
              <a:rPr lang="en-US" sz="3200" dirty="0"/>
              <a:t> yang </a:t>
            </a:r>
            <a:r>
              <a:rPr lang="en-US" sz="3200" dirty="0" err="1"/>
              <a:t>diserahkan</a:t>
            </a:r>
            <a:r>
              <a:rPr lang="en-US" sz="3200" dirty="0"/>
              <a:t> </a:t>
            </a:r>
            <a:r>
              <a:rPr lang="en-US" sz="3200" dirty="0" err="1"/>
              <a:t>kekantor</a:t>
            </a:r>
            <a:r>
              <a:rPr lang="en-US" sz="3200" dirty="0"/>
              <a:t> </a:t>
            </a:r>
            <a:r>
              <a:rPr lang="en-US" sz="3200" dirty="0" err="1"/>
              <a:t>inspeksi</a:t>
            </a:r>
            <a:r>
              <a:rPr lang="en-US" sz="3200" dirty="0"/>
              <a:t> </a:t>
            </a:r>
            <a:r>
              <a:rPr lang="en-US" sz="3200" dirty="0" err="1"/>
              <a:t>pajak</a:t>
            </a:r>
            <a:r>
              <a:rPr lang="en-US" sz="3200" dirty="0"/>
              <a:t>.</a:t>
            </a:r>
          </a:p>
          <a:p>
            <a:pPr marL="36576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32460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5500" b="1" dirty="0"/>
              <a:t>e. </a:t>
            </a:r>
            <a:r>
              <a:rPr lang="en-US" sz="5500" b="1" dirty="0" err="1"/>
              <a:t>Periode</a:t>
            </a:r>
            <a:r>
              <a:rPr lang="en-US" sz="5500" b="1" dirty="0"/>
              <a:t> V </a:t>
            </a:r>
            <a:r>
              <a:rPr lang="en-US" sz="5500" b="1" dirty="0" smtClean="0"/>
              <a:t>(</a:t>
            </a:r>
            <a:r>
              <a:rPr lang="en-US" sz="5500" b="1" dirty="0" err="1" smtClean="0"/>
              <a:t>tahun</a:t>
            </a:r>
            <a:r>
              <a:rPr lang="en-US" sz="5500" b="1" dirty="0" smtClean="0"/>
              <a:t> </a:t>
            </a:r>
            <a:r>
              <a:rPr lang="en-US" sz="5500" b="1" dirty="0"/>
              <a:t>1983 – </a:t>
            </a:r>
            <a:r>
              <a:rPr lang="en-US" sz="5500" b="1" dirty="0" smtClean="0"/>
              <a:t>1989)</a:t>
            </a:r>
            <a:endParaRPr lang="en-US" sz="5500" b="1" dirty="0"/>
          </a:p>
          <a:p>
            <a:pPr marL="36512" indent="0">
              <a:buNone/>
            </a:pPr>
            <a:endParaRPr lang="en-US" sz="2000" dirty="0" smtClean="0"/>
          </a:p>
          <a:p>
            <a:pPr marL="228600" indent="-192088"/>
            <a:r>
              <a:rPr lang="en-US" sz="4600" dirty="0" err="1" smtClean="0"/>
              <a:t>Periode</a:t>
            </a:r>
            <a:r>
              <a:rPr lang="en-US" sz="4600" dirty="0" smtClean="0"/>
              <a:t> </a:t>
            </a:r>
            <a:r>
              <a:rPr lang="en-US" sz="4600" dirty="0" err="1"/>
              <a:t>ini</a:t>
            </a:r>
            <a:r>
              <a:rPr lang="en-US" sz="4600" dirty="0"/>
              <a:t> </a:t>
            </a:r>
            <a:r>
              <a:rPr lang="en-US" sz="4600" dirty="0" err="1" smtClean="0"/>
              <a:t>berisi</a:t>
            </a:r>
            <a:r>
              <a:rPr lang="en-US" sz="4600" dirty="0" smtClean="0"/>
              <a:t> </a:t>
            </a:r>
            <a:r>
              <a:rPr lang="en-US" sz="4600" dirty="0" err="1"/>
              <a:t>upaya</a:t>
            </a:r>
            <a:r>
              <a:rPr lang="en-US" sz="4600" dirty="0"/>
              <a:t> </a:t>
            </a:r>
            <a:r>
              <a:rPr lang="en-US" sz="4600" dirty="0" err="1" smtClean="0"/>
              <a:t>konsolidasi</a:t>
            </a:r>
            <a:r>
              <a:rPr lang="en-US" sz="4600" dirty="0" smtClean="0"/>
              <a:t> </a:t>
            </a:r>
            <a:r>
              <a:rPr lang="en-US" sz="4600" dirty="0" err="1" smtClean="0"/>
              <a:t>profesi</a:t>
            </a:r>
            <a:r>
              <a:rPr lang="en-US" sz="4600" dirty="0" smtClean="0"/>
              <a:t> </a:t>
            </a:r>
            <a:r>
              <a:rPr lang="en-US" sz="4600" dirty="0" err="1"/>
              <a:t>akuntan</a:t>
            </a:r>
            <a:r>
              <a:rPr lang="en-US" sz="4600" dirty="0"/>
              <a:t> </a:t>
            </a:r>
            <a:r>
              <a:rPr lang="en-US" sz="4600" dirty="0" err="1"/>
              <a:t>termasuk</a:t>
            </a:r>
            <a:r>
              <a:rPr lang="en-US" sz="4600" dirty="0"/>
              <a:t> </a:t>
            </a:r>
            <a:r>
              <a:rPr lang="en-US" sz="4600" dirty="0" smtClean="0"/>
              <a:t> AP. </a:t>
            </a:r>
            <a:r>
              <a:rPr lang="en-US" sz="4600" dirty="0"/>
              <a:t>PAI 1973 </a:t>
            </a:r>
            <a:r>
              <a:rPr lang="en-US" sz="4600" dirty="0" err="1"/>
              <a:t>disempurnakan</a:t>
            </a:r>
            <a:r>
              <a:rPr lang="en-US" sz="4600" dirty="0"/>
              <a:t> </a:t>
            </a:r>
            <a:r>
              <a:rPr lang="en-US" sz="4600" dirty="0" err="1" smtClean="0"/>
              <a:t>dlm</a:t>
            </a:r>
            <a:r>
              <a:rPr lang="en-US" sz="4600" dirty="0" smtClean="0"/>
              <a:t> </a:t>
            </a:r>
            <a:r>
              <a:rPr lang="en-US" sz="4600" dirty="0"/>
              <a:t>tahun1985, </a:t>
            </a:r>
            <a:r>
              <a:rPr lang="en-US" sz="4600" dirty="0" err="1"/>
              <a:t>disusul</a:t>
            </a:r>
            <a:r>
              <a:rPr lang="en-US" sz="4600" dirty="0"/>
              <a:t> </a:t>
            </a:r>
            <a:r>
              <a:rPr lang="en-US" sz="4600" dirty="0" err="1" smtClean="0"/>
              <a:t>penyempurnaan</a:t>
            </a:r>
            <a:r>
              <a:rPr lang="en-US" sz="4600" dirty="0" smtClean="0"/>
              <a:t> </a:t>
            </a:r>
            <a:r>
              <a:rPr lang="en-US" sz="4600" dirty="0"/>
              <a:t>NPA </a:t>
            </a:r>
            <a:r>
              <a:rPr lang="en-US" sz="4600" dirty="0" err="1" smtClean="0"/>
              <a:t>tahun</a:t>
            </a:r>
            <a:r>
              <a:rPr lang="en-US" sz="4600" dirty="0" smtClean="0"/>
              <a:t> </a:t>
            </a:r>
            <a:r>
              <a:rPr lang="en-US" sz="4600" dirty="0"/>
              <a:t>1985, </a:t>
            </a:r>
            <a:r>
              <a:rPr lang="en-US" sz="4600" dirty="0" err="1"/>
              <a:t>dan</a:t>
            </a:r>
            <a:r>
              <a:rPr lang="en-US" sz="4600" dirty="0"/>
              <a:t> </a:t>
            </a:r>
            <a:r>
              <a:rPr lang="en-US" sz="4600" dirty="0" err="1" smtClean="0"/>
              <a:t>penyempurnaan</a:t>
            </a:r>
            <a:r>
              <a:rPr lang="en-US" sz="4600" dirty="0" smtClean="0"/>
              <a:t> </a:t>
            </a:r>
            <a:r>
              <a:rPr lang="en-US" sz="4600" dirty="0" err="1" smtClean="0"/>
              <a:t>kode</a:t>
            </a:r>
            <a:r>
              <a:rPr lang="en-US" sz="4600" dirty="0" smtClean="0"/>
              <a:t> </a:t>
            </a:r>
            <a:r>
              <a:rPr lang="en-US" sz="4600" dirty="0" err="1"/>
              <a:t>etik</a:t>
            </a:r>
            <a:r>
              <a:rPr lang="en-US" sz="4600" dirty="0"/>
              <a:t> </a:t>
            </a:r>
            <a:r>
              <a:rPr lang="en-US" sz="4600" dirty="0" err="1" smtClean="0"/>
              <a:t>dlm</a:t>
            </a:r>
            <a:r>
              <a:rPr lang="en-US" sz="4600" dirty="0" smtClean="0"/>
              <a:t> </a:t>
            </a:r>
            <a:r>
              <a:rPr lang="en-US" sz="4600" dirty="0" err="1"/>
              <a:t>kongres</a:t>
            </a:r>
            <a:r>
              <a:rPr lang="en-US" sz="4600" dirty="0"/>
              <a:t> </a:t>
            </a:r>
            <a:r>
              <a:rPr lang="en-US" sz="4600" dirty="0" err="1"/>
              <a:t>ke</a:t>
            </a:r>
            <a:r>
              <a:rPr lang="en-US" sz="4600" dirty="0"/>
              <a:t> V </a:t>
            </a:r>
            <a:r>
              <a:rPr lang="en-US" sz="4600" dirty="0" err="1"/>
              <a:t>tahun</a:t>
            </a:r>
            <a:r>
              <a:rPr lang="en-US" sz="4600" dirty="0"/>
              <a:t> 1986.</a:t>
            </a:r>
          </a:p>
          <a:p>
            <a:pPr marL="228600" indent="-192088"/>
            <a:r>
              <a:rPr lang="en-US" sz="4600" dirty="0" err="1" smtClean="0"/>
              <a:t>Th</a:t>
            </a:r>
            <a:r>
              <a:rPr lang="en-US" sz="4600" dirty="0" smtClean="0"/>
              <a:t> </a:t>
            </a:r>
            <a:r>
              <a:rPr lang="en-US" sz="4600" dirty="0"/>
              <a:t>1986 </a:t>
            </a:r>
            <a:r>
              <a:rPr lang="en-US" sz="4600" dirty="0" err="1" smtClean="0"/>
              <a:t>pemerintah</a:t>
            </a:r>
            <a:r>
              <a:rPr lang="en-US" sz="4600" dirty="0" smtClean="0"/>
              <a:t> </a:t>
            </a:r>
            <a:r>
              <a:rPr lang="en-US" sz="4600" dirty="0" err="1" smtClean="0"/>
              <a:t>mengeluarkan</a:t>
            </a:r>
            <a:r>
              <a:rPr lang="en-US" sz="4600" dirty="0" smtClean="0"/>
              <a:t> </a:t>
            </a:r>
            <a:r>
              <a:rPr lang="en-US" sz="4600" dirty="0" err="1"/>
              <a:t>Keputusan</a:t>
            </a:r>
            <a:r>
              <a:rPr lang="en-US" sz="4600" dirty="0"/>
              <a:t> </a:t>
            </a:r>
            <a:r>
              <a:rPr lang="en-US" sz="4600" dirty="0" err="1" smtClean="0"/>
              <a:t>Menkeu</a:t>
            </a:r>
            <a:r>
              <a:rPr lang="en-US" sz="4600" dirty="0" smtClean="0"/>
              <a:t> No</a:t>
            </a:r>
            <a:r>
              <a:rPr lang="en-US" sz="4600" dirty="0"/>
              <a:t>. 763/KMK.001/1986 </a:t>
            </a:r>
            <a:r>
              <a:rPr lang="en-US" sz="4600" dirty="0" err="1" smtClean="0"/>
              <a:t>ttg</a:t>
            </a:r>
            <a:r>
              <a:rPr lang="en-US" sz="4600" dirty="0" smtClean="0"/>
              <a:t> </a:t>
            </a:r>
            <a:r>
              <a:rPr lang="en-US" sz="4600" dirty="0" smtClean="0"/>
              <a:t>AP. </a:t>
            </a:r>
            <a:r>
              <a:rPr lang="en-US" sz="4600" dirty="0" err="1"/>
              <a:t>Keputusan</a:t>
            </a:r>
            <a:r>
              <a:rPr lang="en-US" sz="4600" dirty="0"/>
              <a:t> </a:t>
            </a:r>
            <a:r>
              <a:rPr lang="en-US" sz="4600" dirty="0" err="1"/>
              <a:t>ini</a:t>
            </a:r>
            <a:r>
              <a:rPr lang="en-US" sz="4600" dirty="0"/>
              <a:t> </a:t>
            </a:r>
            <a:r>
              <a:rPr lang="en-US" sz="4600" dirty="0" err="1"/>
              <a:t>mengatur</a:t>
            </a:r>
            <a:r>
              <a:rPr lang="en-US" sz="4600" dirty="0"/>
              <a:t> </a:t>
            </a:r>
            <a:r>
              <a:rPr lang="en-US" sz="4600" dirty="0" smtClean="0"/>
              <a:t> </a:t>
            </a:r>
            <a:r>
              <a:rPr lang="en-US" sz="4600" dirty="0" err="1" smtClean="0"/>
              <a:t>bidang</a:t>
            </a:r>
            <a:r>
              <a:rPr lang="en-US" sz="4600" dirty="0" smtClean="0"/>
              <a:t> </a:t>
            </a:r>
            <a:r>
              <a:rPr lang="en-US" sz="4600" dirty="0" err="1"/>
              <a:t>pekerjaan</a:t>
            </a:r>
            <a:r>
              <a:rPr lang="en-US" sz="4600" dirty="0"/>
              <a:t> </a:t>
            </a:r>
            <a:r>
              <a:rPr lang="en-US" sz="4600" dirty="0" smtClean="0"/>
              <a:t>AP, </a:t>
            </a:r>
            <a:r>
              <a:rPr lang="en-US" sz="4600" dirty="0" err="1" smtClean="0"/>
              <a:t>prosedur</a:t>
            </a:r>
            <a:r>
              <a:rPr lang="en-US" sz="4600" dirty="0" smtClean="0"/>
              <a:t> </a:t>
            </a:r>
            <a:r>
              <a:rPr lang="en-US" sz="4600" dirty="0" smtClean="0"/>
              <a:t>&amp; </a:t>
            </a:r>
            <a:r>
              <a:rPr lang="en-US" sz="4600" dirty="0" err="1"/>
              <a:t>persyaratan</a:t>
            </a:r>
            <a:r>
              <a:rPr lang="en-US" sz="4600" dirty="0"/>
              <a:t> </a:t>
            </a:r>
            <a:r>
              <a:rPr lang="en-US" sz="4600" dirty="0" err="1" smtClean="0"/>
              <a:t>utk</a:t>
            </a:r>
            <a:r>
              <a:rPr lang="en-US" sz="4600" dirty="0" smtClean="0"/>
              <a:t> </a:t>
            </a:r>
            <a:r>
              <a:rPr lang="en-US" sz="4600" dirty="0" err="1"/>
              <a:t>memperoleh</a:t>
            </a:r>
            <a:r>
              <a:rPr lang="en-US" sz="4600" dirty="0"/>
              <a:t> </a:t>
            </a:r>
            <a:r>
              <a:rPr lang="en-US" sz="4600" dirty="0" err="1"/>
              <a:t>izin</a:t>
            </a:r>
            <a:r>
              <a:rPr lang="en-US" sz="4600" dirty="0"/>
              <a:t> </a:t>
            </a:r>
            <a:r>
              <a:rPr lang="en-US" sz="4600" dirty="0" err="1"/>
              <a:t>praktik</a:t>
            </a:r>
            <a:r>
              <a:rPr lang="en-US" sz="4600" dirty="0"/>
              <a:t> </a:t>
            </a:r>
            <a:r>
              <a:rPr lang="en-US" sz="4600" dirty="0" smtClean="0"/>
              <a:t>AP </a:t>
            </a:r>
            <a:r>
              <a:rPr lang="en-US" sz="4600" dirty="0" err="1" smtClean="0"/>
              <a:t>dan</a:t>
            </a:r>
            <a:r>
              <a:rPr lang="en-US" sz="4600" dirty="0" smtClean="0"/>
              <a:t> </a:t>
            </a:r>
            <a:r>
              <a:rPr lang="en-US" sz="4600" dirty="0" err="1" smtClean="0"/>
              <a:t>pendirian</a:t>
            </a:r>
            <a:r>
              <a:rPr lang="en-US" sz="4600" dirty="0" smtClean="0"/>
              <a:t> KAP </a:t>
            </a:r>
            <a:r>
              <a:rPr lang="en-US" sz="4600" dirty="0" err="1" smtClean="0"/>
              <a:t>beserta</a:t>
            </a:r>
            <a:r>
              <a:rPr lang="en-US" sz="4600" dirty="0" smtClean="0"/>
              <a:t> sanksi</a:t>
            </a:r>
            <a:r>
              <a:rPr lang="en-US" sz="4600" dirty="0"/>
              <a:t>2</a:t>
            </a:r>
            <a:r>
              <a:rPr lang="en-US" sz="4600" dirty="0" smtClean="0"/>
              <a:t> </a:t>
            </a:r>
            <a:r>
              <a:rPr lang="en-US" sz="4600" dirty="0" err="1" smtClean="0"/>
              <a:t>yg</a:t>
            </a:r>
            <a:r>
              <a:rPr lang="en-US" sz="4600" dirty="0" smtClean="0"/>
              <a:t> </a:t>
            </a:r>
            <a:r>
              <a:rPr lang="en-US" sz="4600" dirty="0" err="1" smtClean="0"/>
              <a:t>dpt</a:t>
            </a:r>
            <a:r>
              <a:rPr lang="en-US" sz="4600" dirty="0" smtClean="0"/>
              <a:t> </a:t>
            </a:r>
            <a:r>
              <a:rPr lang="en-US" sz="4600" dirty="0" err="1" smtClean="0"/>
              <a:t>dijatuhkan</a:t>
            </a:r>
            <a:r>
              <a:rPr lang="en-US" sz="4600" dirty="0" smtClean="0"/>
              <a:t> </a:t>
            </a:r>
            <a:r>
              <a:rPr lang="en-US" sz="4600" dirty="0" err="1" smtClean="0"/>
              <a:t>kepada</a:t>
            </a:r>
            <a:r>
              <a:rPr lang="en-US" sz="4600" dirty="0" smtClean="0"/>
              <a:t> AP </a:t>
            </a:r>
            <a:r>
              <a:rPr lang="en-US" sz="4600" dirty="0" err="1" smtClean="0"/>
              <a:t>yg</a:t>
            </a:r>
            <a:r>
              <a:rPr lang="en-US" sz="4600" dirty="0" smtClean="0"/>
              <a:t> </a:t>
            </a:r>
            <a:r>
              <a:rPr lang="en-US" sz="4600" dirty="0" err="1"/>
              <a:t>melanggar</a:t>
            </a:r>
            <a:r>
              <a:rPr lang="en-US" sz="4600" dirty="0"/>
              <a:t> </a:t>
            </a:r>
            <a:r>
              <a:rPr lang="en-US" sz="4600" dirty="0" err="1"/>
              <a:t>persyaratan</a:t>
            </a:r>
            <a:r>
              <a:rPr lang="en-US" sz="4600" dirty="0"/>
              <a:t> </a:t>
            </a:r>
            <a:r>
              <a:rPr lang="en-US" sz="4600" dirty="0" err="1"/>
              <a:t>praktik</a:t>
            </a:r>
            <a:r>
              <a:rPr lang="en-US" sz="4600" dirty="0"/>
              <a:t> </a:t>
            </a:r>
            <a:r>
              <a:rPr lang="en-US" sz="4600" dirty="0" smtClean="0"/>
              <a:t>AP</a:t>
            </a:r>
            <a:r>
              <a:rPr lang="en-US" sz="4600" dirty="0" smtClean="0"/>
              <a:t>.</a:t>
            </a:r>
            <a:endParaRPr lang="en-US" sz="4600" dirty="0"/>
          </a:p>
          <a:p>
            <a:pPr marL="228600" indent="-192088"/>
            <a:r>
              <a:rPr lang="en-US" sz="4600" dirty="0" err="1" smtClean="0"/>
              <a:t>Th</a:t>
            </a:r>
            <a:r>
              <a:rPr lang="en-US" sz="4600" dirty="0" smtClean="0"/>
              <a:t> </a:t>
            </a:r>
            <a:r>
              <a:rPr lang="en-US" sz="4600" dirty="0"/>
              <a:t>1988 </a:t>
            </a:r>
            <a:r>
              <a:rPr lang="en-US" sz="4600" dirty="0" err="1"/>
              <a:t>diterbitkan</a:t>
            </a:r>
            <a:r>
              <a:rPr lang="en-US" sz="4600" dirty="0"/>
              <a:t> </a:t>
            </a:r>
            <a:r>
              <a:rPr lang="en-US" sz="4600" dirty="0" err="1" smtClean="0"/>
              <a:t>Juklak</a:t>
            </a:r>
            <a:r>
              <a:rPr lang="en-US" sz="4600" dirty="0" smtClean="0"/>
              <a:t> </a:t>
            </a:r>
            <a:r>
              <a:rPr lang="en-US" sz="4600" dirty="0" err="1"/>
              <a:t>keputusan</a:t>
            </a:r>
            <a:r>
              <a:rPr lang="en-US" sz="4600" dirty="0"/>
              <a:t> </a:t>
            </a:r>
            <a:r>
              <a:rPr lang="en-US" sz="4600" dirty="0" err="1" smtClean="0"/>
              <a:t>Menkeu</a:t>
            </a:r>
            <a:r>
              <a:rPr lang="en-US" sz="4600" dirty="0" smtClean="0"/>
              <a:t> </a:t>
            </a:r>
            <a:r>
              <a:rPr lang="en-US" sz="4600" dirty="0" err="1" smtClean="0"/>
              <a:t>melalui</a:t>
            </a:r>
            <a:r>
              <a:rPr lang="en-US" sz="4600" dirty="0" smtClean="0"/>
              <a:t> </a:t>
            </a:r>
            <a:r>
              <a:rPr lang="en-US" sz="4600" dirty="0" err="1"/>
              <a:t>Keputusan</a:t>
            </a:r>
            <a:r>
              <a:rPr lang="en-US" sz="4600" dirty="0"/>
              <a:t> </a:t>
            </a:r>
            <a:r>
              <a:rPr lang="en-US" sz="4600" dirty="0" err="1" smtClean="0"/>
              <a:t>Dirjen</a:t>
            </a:r>
            <a:r>
              <a:rPr lang="en-US" sz="4600" dirty="0" smtClean="0"/>
              <a:t> </a:t>
            </a:r>
            <a:r>
              <a:rPr lang="en-US" sz="4600" dirty="0" err="1"/>
              <a:t>Moneter</a:t>
            </a:r>
            <a:r>
              <a:rPr lang="en-US" sz="4600" dirty="0"/>
              <a:t> No. </a:t>
            </a:r>
            <a:r>
              <a:rPr lang="en-US" sz="4600" dirty="0" smtClean="0"/>
              <a:t>Kep.2894/M/1988 </a:t>
            </a:r>
            <a:r>
              <a:rPr lang="en-US" sz="4600" dirty="0" err="1" smtClean="0"/>
              <a:t>tgl</a:t>
            </a:r>
            <a:r>
              <a:rPr lang="en-US" sz="4600" dirty="0" smtClean="0"/>
              <a:t> </a:t>
            </a:r>
            <a:r>
              <a:rPr lang="en-US" sz="4600" dirty="0"/>
              <a:t>21 </a:t>
            </a:r>
            <a:r>
              <a:rPr lang="en-US" sz="4600" dirty="0" err="1"/>
              <a:t>Maret</a:t>
            </a:r>
            <a:r>
              <a:rPr lang="en-US" sz="4600" dirty="0"/>
              <a:t> 1988. </a:t>
            </a:r>
            <a:r>
              <a:rPr lang="en-US" sz="4600" dirty="0" err="1"/>
              <a:t>Suatu</a:t>
            </a:r>
            <a:r>
              <a:rPr lang="en-US" sz="4600" dirty="0"/>
              <a:t> </a:t>
            </a:r>
            <a:r>
              <a:rPr lang="en-US" sz="4600" dirty="0" err="1"/>
              <a:t>hal</a:t>
            </a:r>
            <a:r>
              <a:rPr lang="en-US" sz="4600" dirty="0"/>
              <a:t> </a:t>
            </a:r>
            <a:r>
              <a:rPr lang="en-US" sz="4600" dirty="0" err="1" smtClean="0"/>
              <a:t>yg</a:t>
            </a:r>
            <a:r>
              <a:rPr lang="en-US" sz="4600" dirty="0" smtClean="0"/>
              <a:t> </a:t>
            </a:r>
            <a:r>
              <a:rPr lang="en-US" sz="4600" dirty="0" err="1"/>
              <a:t>mendasar</a:t>
            </a:r>
            <a:r>
              <a:rPr lang="en-US" sz="4600" dirty="0"/>
              <a:t> </a:t>
            </a:r>
            <a:r>
              <a:rPr lang="en-US" sz="4600" dirty="0" err="1"/>
              <a:t>dari</a:t>
            </a:r>
            <a:r>
              <a:rPr lang="en-US" sz="4600" dirty="0"/>
              <a:t> </a:t>
            </a:r>
            <a:r>
              <a:rPr lang="en-US" sz="4600" dirty="0" err="1"/>
              <a:t>keputusan</a:t>
            </a:r>
            <a:r>
              <a:rPr lang="en-US" sz="4600" dirty="0"/>
              <a:t> </a:t>
            </a:r>
            <a:r>
              <a:rPr lang="en-US" sz="4600" dirty="0" err="1" smtClean="0"/>
              <a:t>tsb</a:t>
            </a:r>
            <a:r>
              <a:rPr lang="en-US" sz="4600" dirty="0" smtClean="0"/>
              <a:t> </a:t>
            </a:r>
            <a:r>
              <a:rPr lang="en-US" sz="4600" dirty="0" err="1" smtClean="0"/>
              <a:t>adl</a:t>
            </a:r>
            <a:r>
              <a:rPr lang="en-US" sz="4600" dirty="0" smtClean="0"/>
              <a:t> </a:t>
            </a:r>
            <a:r>
              <a:rPr lang="en-US" sz="4600" dirty="0" err="1" smtClean="0"/>
              <a:t>pembinaan</a:t>
            </a:r>
            <a:r>
              <a:rPr lang="en-US" sz="4600" dirty="0" smtClean="0"/>
              <a:t> </a:t>
            </a:r>
            <a:r>
              <a:rPr lang="en-US" sz="4600" dirty="0" err="1"/>
              <a:t>para</a:t>
            </a:r>
            <a:r>
              <a:rPr lang="en-US" sz="4600" dirty="0"/>
              <a:t> </a:t>
            </a:r>
            <a:r>
              <a:rPr lang="en-US" sz="4600" dirty="0" smtClean="0"/>
              <a:t> AP </a:t>
            </a:r>
            <a:r>
              <a:rPr lang="en-US" sz="4600" dirty="0" err="1" smtClean="0"/>
              <a:t>yg</a:t>
            </a:r>
            <a:r>
              <a:rPr lang="en-US" sz="4600" dirty="0" smtClean="0"/>
              <a:t> </a:t>
            </a:r>
            <a:r>
              <a:rPr lang="en-US" sz="4600" dirty="0" err="1"/>
              <a:t>bertujuan</a:t>
            </a:r>
            <a:r>
              <a:rPr lang="en-US" sz="4600" dirty="0"/>
              <a:t>:</a:t>
            </a:r>
          </a:p>
          <a:p>
            <a:pPr marL="400050" indent="-174625">
              <a:buNone/>
            </a:pPr>
            <a:r>
              <a:rPr lang="en-US" sz="4600" dirty="0"/>
              <a:t>1</a:t>
            </a:r>
            <a:r>
              <a:rPr lang="en-US" sz="4600" dirty="0" smtClean="0"/>
              <a:t>) </a:t>
            </a:r>
            <a:r>
              <a:rPr lang="en-US" sz="4600" dirty="0" err="1" smtClean="0"/>
              <a:t>Membantu</a:t>
            </a:r>
            <a:r>
              <a:rPr lang="en-US" sz="4600" dirty="0" smtClean="0"/>
              <a:t> </a:t>
            </a:r>
            <a:r>
              <a:rPr lang="en-US" sz="4600" dirty="0" err="1"/>
              <a:t>perkembangan</a:t>
            </a:r>
            <a:r>
              <a:rPr lang="en-US" sz="4600" dirty="0"/>
              <a:t> </a:t>
            </a:r>
            <a:r>
              <a:rPr lang="en-US" sz="4600" dirty="0" err="1"/>
              <a:t>profesi</a:t>
            </a:r>
            <a:r>
              <a:rPr lang="en-US" sz="4600" dirty="0"/>
              <a:t> </a:t>
            </a:r>
            <a:r>
              <a:rPr lang="en-US" sz="4600" dirty="0" err="1"/>
              <a:t>akuntan</a:t>
            </a:r>
            <a:r>
              <a:rPr lang="en-US" sz="4600" dirty="0"/>
              <a:t> </a:t>
            </a:r>
            <a:r>
              <a:rPr lang="en-US" sz="4600" dirty="0" err="1"/>
              <a:t>publik</a:t>
            </a:r>
            <a:r>
              <a:rPr lang="en-US" sz="4600" dirty="0"/>
              <a:t> di Indonesia</a:t>
            </a:r>
          </a:p>
          <a:p>
            <a:pPr marL="400050" indent="-174625">
              <a:buNone/>
            </a:pPr>
            <a:r>
              <a:rPr lang="en-US" sz="4600" dirty="0"/>
              <a:t>2</a:t>
            </a:r>
            <a:r>
              <a:rPr lang="en-US" sz="4600" dirty="0" smtClean="0"/>
              <a:t>) </a:t>
            </a:r>
            <a:r>
              <a:rPr lang="en-US" sz="4600" dirty="0" err="1" smtClean="0"/>
              <a:t>Memberikan</a:t>
            </a:r>
            <a:r>
              <a:rPr lang="en-US" sz="4600" dirty="0" smtClean="0"/>
              <a:t> </a:t>
            </a:r>
            <a:r>
              <a:rPr lang="en-US" sz="4600" dirty="0" err="1"/>
              <a:t>masukan</a:t>
            </a:r>
            <a:r>
              <a:rPr lang="en-US" sz="4600" dirty="0"/>
              <a:t> </a:t>
            </a:r>
            <a:r>
              <a:rPr lang="en-US" sz="4600" dirty="0" err="1" smtClean="0"/>
              <a:t>kpd</a:t>
            </a:r>
            <a:r>
              <a:rPr lang="en-US" sz="4600" dirty="0" smtClean="0"/>
              <a:t> </a:t>
            </a:r>
            <a:r>
              <a:rPr lang="en-US" sz="4600" dirty="0"/>
              <a:t>IAI </a:t>
            </a:r>
            <a:r>
              <a:rPr lang="en-US" sz="4600" dirty="0" err="1"/>
              <a:t>atau</a:t>
            </a:r>
            <a:r>
              <a:rPr lang="en-US" sz="4600" dirty="0"/>
              <a:t> </a:t>
            </a:r>
            <a:r>
              <a:rPr lang="en-US" sz="4600" dirty="0" err="1"/>
              <a:t>seksi</a:t>
            </a:r>
            <a:r>
              <a:rPr lang="en-US" sz="4600" dirty="0"/>
              <a:t> </a:t>
            </a:r>
            <a:r>
              <a:rPr lang="en-US" sz="4600" dirty="0" smtClean="0"/>
              <a:t> AP </a:t>
            </a:r>
            <a:r>
              <a:rPr lang="en-US" sz="4600" dirty="0" err="1"/>
              <a:t>mengenai</a:t>
            </a:r>
            <a:r>
              <a:rPr lang="en-US" sz="4600" dirty="0"/>
              <a:t> </a:t>
            </a:r>
            <a:r>
              <a:rPr lang="en-US" sz="4600" dirty="0" err="1"/>
              <a:t>liputan</a:t>
            </a:r>
            <a:r>
              <a:rPr lang="en-US" sz="4600" dirty="0"/>
              <a:t> </a:t>
            </a:r>
            <a:r>
              <a:rPr lang="en-US" sz="4600" dirty="0" err="1" smtClean="0"/>
              <a:t>yg</a:t>
            </a:r>
            <a:r>
              <a:rPr lang="en-US" sz="4600" dirty="0" smtClean="0"/>
              <a:t> </a:t>
            </a:r>
            <a:r>
              <a:rPr lang="en-US" sz="4600" dirty="0" err="1"/>
              <a:t>dikehendaki</a:t>
            </a:r>
            <a:r>
              <a:rPr lang="en-US" sz="4600" dirty="0"/>
              <a:t> </a:t>
            </a:r>
            <a:r>
              <a:rPr lang="en-US" sz="4600" dirty="0" err="1" smtClean="0"/>
              <a:t>Kemenkeu</a:t>
            </a:r>
            <a:r>
              <a:rPr lang="en-US" sz="4600" dirty="0" smtClean="0"/>
              <a:t> </a:t>
            </a:r>
            <a:r>
              <a:rPr lang="en-US" sz="4600" dirty="0" err="1" smtClean="0"/>
              <a:t>dlm</a:t>
            </a:r>
            <a:r>
              <a:rPr lang="en-US" sz="4600" dirty="0" smtClean="0"/>
              <a:t> </a:t>
            </a:r>
            <a:r>
              <a:rPr lang="en-US" sz="4600" dirty="0"/>
              <a:t>program </a:t>
            </a:r>
            <a:r>
              <a:rPr lang="en-US" sz="4600" dirty="0" err="1"/>
              <a:t>pendidikan</a:t>
            </a:r>
            <a:endParaRPr lang="en-US" sz="4600" dirty="0"/>
          </a:p>
          <a:p>
            <a:pPr marL="400050" indent="-174625">
              <a:buNone/>
            </a:pPr>
            <a:r>
              <a:rPr lang="en-US" sz="4600" dirty="0"/>
              <a:t>3</a:t>
            </a:r>
            <a:r>
              <a:rPr lang="en-US" sz="4600" dirty="0" smtClean="0"/>
              <a:t>) </a:t>
            </a:r>
            <a:r>
              <a:rPr lang="en-US" sz="4600" dirty="0" err="1" smtClean="0"/>
              <a:t>Melaksanakan</a:t>
            </a:r>
            <a:r>
              <a:rPr lang="en-US" sz="4600" dirty="0" smtClean="0"/>
              <a:t> </a:t>
            </a:r>
            <a:r>
              <a:rPr lang="en-US" sz="4600" dirty="0" err="1"/>
              <a:t>penataran</a:t>
            </a:r>
            <a:r>
              <a:rPr lang="en-US" sz="4600" dirty="0"/>
              <a:t> </a:t>
            </a:r>
            <a:r>
              <a:rPr lang="en-US" sz="4600" dirty="0" err="1"/>
              <a:t>bersama</a:t>
            </a:r>
            <a:r>
              <a:rPr lang="en-US" sz="4600" dirty="0"/>
              <a:t> IAI </a:t>
            </a:r>
            <a:r>
              <a:rPr lang="en-US" sz="4600" dirty="0" err="1"/>
              <a:t>atau</a:t>
            </a:r>
            <a:r>
              <a:rPr lang="en-US" sz="4600" dirty="0"/>
              <a:t> IAI-</a:t>
            </a:r>
            <a:r>
              <a:rPr lang="en-US" sz="4600" dirty="0" err="1"/>
              <a:t>seksi</a:t>
            </a:r>
            <a:r>
              <a:rPr lang="en-US" sz="4600" dirty="0"/>
              <a:t> </a:t>
            </a:r>
            <a:r>
              <a:rPr lang="en-US" sz="4600" dirty="0" err="1"/>
              <a:t>akuntan</a:t>
            </a:r>
            <a:r>
              <a:rPr lang="en-US" sz="4600" dirty="0"/>
              <a:t> </a:t>
            </a:r>
            <a:r>
              <a:rPr lang="en-US" sz="4600" dirty="0" err="1" smtClean="0"/>
              <a:t>publik</a:t>
            </a:r>
            <a:r>
              <a:rPr lang="en-US" sz="4600" dirty="0"/>
              <a:t> </a:t>
            </a:r>
            <a:r>
              <a:rPr lang="en-US" sz="4600" dirty="0" err="1" smtClean="0"/>
              <a:t>mengenai</a:t>
            </a:r>
            <a:r>
              <a:rPr lang="en-US" sz="4600" dirty="0" smtClean="0"/>
              <a:t> ha2 </a:t>
            </a:r>
            <a:r>
              <a:rPr lang="en-US" sz="4600" dirty="0" err="1" smtClean="0"/>
              <a:t>yg</a:t>
            </a:r>
            <a:r>
              <a:rPr lang="en-US" sz="4600" dirty="0" smtClean="0"/>
              <a:t> </a:t>
            </a:r>
            <a:r>
              <a:rPr lang="en-US" sz="4600" dirty="0" err="1"/>
              <a:t>dianggap</a:t>
            </a:r>
            <a:r>
              <a:rPr lang="en-US" sz="4600" dirty="0"/>
              <a:t> </a:t>
            </a:r>
            <a:r>
              <a:rPr lang="en-US" sz="4600" dirty="0" err="1"/>
              <a:t>perlu</a:t>
            </a:r>
            <a:r>
              <a:rPr lang="en-US" sz="4600" dirty="0"/>
              <a:t> </a:t>
            </a:r>
            <a:r>
              <a:rPr lang="en-US" sz="4600" dirty="0" err="1"/>
              <a:t>diketahui</a:t>
            </a:r>
            <a:r>
              <a:rPr lang="en-US" sz="4600" dirty="0"/>
              <a:t> </a:t>
            </a:r>
            <a:r>
              <a:rPr lang="en-US" sz="4600" dirty="0" err="1"/>
              <a:t>publik</a:t>
            </a:r>
            <a:r>
              <a:rPr lang="en-US" sz="4600" dirty="0"/>
              <a:t> (KAP), </a:t>
            </a:r>
            <a:r>
              <a:rPr lang="en-US" sz="4600" dirty="0" err="1" smtClean="0"/>
              <a:t>termasuk</a:t>
            </a:r>
            <a:r>
              <a:rPr lang="en-US" sz="4600" dirty="0"/>
              <a:t> </a:t>
            </a:r>
            <a:r>
              <a:rPr lang="en-US" sz="4600" dirty="0" err="1" smtClean="0"/>
              <a:t>mengenai</a:t>
            </a:r>
            <a:r>
              <a:rPr lang="en-US" sz="4600" dirty="0" smtClean="0"/>
              <a:t> </a:t>
            </a:r>
            <a:r>
              <a:rPr lang="en-US" sz="4600" dirty="0" err="1"/>
              <a:t>manajemen</a:t>
            </a:r>
            <a:r>
              <a:rPr lang="en-US" sz="4600" dirty="0"/>
              <a:t> KAP.</a:t>
            </a:r>
          </a:p>
          <a:p>
            <a:pPr marL="400050" indent="-174625">
              <a:buNone/>
            </a:pPr>
            <a:r>
              <a:rPr lang="en-US" sz="4600" dirty="0"/>
              <a:t>4</a:t>
            </a:r>
            <a:r>
              <a:rPr lang="en-US" sz="4600" dirty="0" smtClean="0"/>
              <a:t>) </a:t>
            </a:r>
            <a:r>
              <a:rPr lang="en-US" sz="4600" dirty="0" err="1" smtClean="0"/>
              <a:t>Mengusahakan</a:t>
            </a:r>
            <a:r>
              <a:rPr lang="en-US" sz="4600" dirty="0" smtClean="0"/>
              <a:t> </a:t>
            </a:r>
            <a:r>
              <a:rPr lang="en-US" sz="4600" dirty="0"/>
              <a:t>agar </a:t>
            </a:r>
            <a:r>
              <a:rPr lang="en-US" sz="4600" dirty="0" err="1"/>
              <a:t>staf</a:t>
            </a:r>
            <a:r>
              <a:rPr lang="en-US" sz="4600" dirty="0"/>
              <a:t> KAP </a:t>
            </a:r>
            <a:r>
              <a:rPr lang="en-US" sz="4600" dirty="0" err="1"/>
              <a:t>asing</a:t>
            </a:r>
            <a:r>
              <a:rPr lang="en-US" sz="4600" dirty="0"/>
              <a:t> </a:t>
            </a:r>
            <a:r>
              <a:rPr lang="en-US" sz="4600" dirty="0" err="1" smtClean="0"/>
              <a:t>yg</a:t>
            </a:r>
            <a:r>
              <a:rPr lang="en-US" sz="4600" dirty="0" smtClean="0"/>
              <a:t> </a:t>
            </a:r>
            <a:r>
              <a:rPr lang="en-US" sz="4600" dirty="0" err="1"/>
              <a:t>diperbantukan</a:t>
            </a:r>
            <a:r>
              <a:rPr lang="en-US" sz="4600" dirty="0"/>
              <a:t> di Indonesia </a:t>
            </a:r>
            <a:r>
              <a:rPr lang="en-US" sz="4600" dirty="0" err="1" smtClean="0"/>
              <a:t>untuk</a:t>
            </a:r>
            <a:r>
              <a:rPr lang="en-US" sz="4600" dirty="0" smtClean="0"/>
              <a:t> </a:t>
            </a:r>
            <a:r>
              <a:rPr lang="en-US" sz="4600" dirty="0" err="1" smtClean="0"/>
              <a:t>memberi</a:t>
            </a:r>
            <a:r>
              <a:rPr lang="en-US" sz="4600" dirty="0" smtClean="0"/>
              <a:t> </a:t>
            </a:r>
            <a:r>
              <a:rPr lang="en-US" sz="4600" dirty="0" err="1"/>
              <a:t>penataran</a:t>
            </a:r>
            <a:r>
              <a:rPr lang="en-US" sz="4600" dirty="0"/>
              <a:t> </a:t>
            </a:r>
            <a:r>
              <a:rPr lang="en-US" sz="4600" dirty="0" err="1"/>
              <a:t>bagi</a:t>
            </a:r>
            <a:r>
              <a:rPr lang="en-US" sz="4600" dirty="0"/>
              <a:t> KAP </a:t>
            </a:r>
            <a:r>
              <a:rPr lang="en-US" sz="4600" dirty="0" err="1"/>
              <a:t>lainnya</a:t>
            </a:r>
            <a:r>
              <a:rPr lang="en-US" sz="4600" dirty="0"/>
              <a:t> </a:t>
            </a:r>
            <a:r>
              <a:rPr lang="en-US" sz="4600" dirty="0" err="1"/>
              <a:t>melalui</a:t>
            </a:r>
            <a:r>
              <a:rPr lang="en-US" sz="4600" dirty="0"/>
              <a:t> IAI </a:t>
            </a:r>
            <a:r>
              <a:rPr lang="en-US" sz="4600" dirty="0" err="1"/>
              <a:t>atau</a:t>
            </a:r>
            <a:r>
              <a:rPr lang="en-US" sz="4600" dirty="0"/>
              <a:t> IAI-</a:t>
            </a:r>
            <a:r>
              <a:rPr lang="en-US" sz="4600" dirty="0" err="1"/>
              <a:t>Seksi</a:t>
            </a:r>
            <a:r>
              <a:rPr lang="en-US" sz="4600" dirty="0"/>
              <a:t> </a:t>
            </a:r>
            <a:r>
              <a:rPr lang="en-US" sz="4600" dirty="0" smtClean="0"/>
              <a:t>AP </a:t>
            </a:r>
            <a:r>
              <a:rPr lang="en-US" sz="4600" dirty="0" err="1"/>
              <a:t>dan</a:t>
            </a:r>
            <a:r>
              <a:rPr lang="en-US" sz="4600" dirty="0"/>
              <a:t> </a:t>
            </a:r>
            <a:r>
              <a:rPr lang="en-US" sz="4600" dirty="0" err="1"/>
              <a:t>membantu</a:t>
            </a:r>
            <a:r>
              <a:rPr lang="en-US" sz="4600" dirty="0"/>
              <a:t> </a:t>
            </a:r>
            <a:r>
              <a:rPr lang="en-US" sz="4600" dirty="0" err="1"/>
              <a:t>pelaksanaannya</a:t>
            </a:r>
            <a:endParaRPr lang="en-US" sz="4600" dirty="0"/>
          </a:p>
          <a:p>
            <a:pPr marL="400050" indent="-174625">
              <a:buNone/>
            </a:pPr>
            <a:r>
              <a:rPr lang="en-US" sz="4600" dirty="0" smtClean="0"/>
              <a:t>5) </a:t>
            </a:r>
            <a:r>
              <a:rPr lang="en-US" sz="4600" dirty="0" err="1" smtClean="0"/>
              <a:t>Memantau</a:t>
            </a:r>
            <a:r>
              <a:rPr lang="en-US" sz="4600" dirty="0" smtClean="0"/>
              <a:t> </a:t>
            </a:r>
            <a:r>
              <a:rPr lang="en-US" sz="4600" dirty="0" err="1"/>
              <a:t>laporan</a:t>
            </a:r>
            <a:r>
              <a:rPr lang="en-US" sz="4600" dirty="0"/>
              <a:t> </a:t>
            </a:r>
            <a:r>
              <a:rPr lang="en-US" sz="4600" dirty="0" err="1"/>
              <a:t>berkala</a:t>
            </a:r>
            <a:r>
              <a:rPr lang="en-US" sz="4600" dirty="0"/>
              <a:t> </a:t>
            </a:r>
            <a:r>
              <a:rPr lang="en-US" sz="4600" dirty="0" err="1"/>
              <a:t>kegiatan</a:t>
            </a:r>
            <a:r>
              <a:rPr lang="en-US" sz="4600" dirty="0"/>
              <a:t> </a:t>
            </a:r>
            <a:r>
              <a:rPr lang="en-US" sz="4600" dirty="0" err="1"/>
              <a:t>tahunan</a:t>
            </a:r>
            <a:r>
              <a:rPr lang="en-US" sz="4600" dirty="0"/>
              <a:t> </a:t>
            </a:r>
            <a:r>
              <a:rPr lang="en-US" sz="4600" dirty="0" smtClean="0"/>
              <a:t>KAP</a:t>
            </a:r>
          </a:p>
          <a:p>
            <a:pPr marL="400050" indent="-174625">
              <a:buNone/>
            </a:pPr>
            <a:endParaRPr lang="en-US" sz="4600" dirty="0" smtClean="0"/>
          </a:p>
          <a:p>
            <a:pPr marL="228600" indent="-192088"/>
            <a:r>
              <a:rPr lang="en-US" sz="4600" dirty="0" err="1" smtClean="0"/>
              <a:t>Sblm</a:t>
            </a:r>
            <a:r>
              <a:rPr lang="en-US" sz="4600" dirty="0" smtClean="0"/>
              <a:t> </a:t>
            </a:r>
            <a:r>
              <a:rPr lang="en-US" sz="4600" dirty="0" err="1"/>
              <a:t>diterbitkan</a:t>
            </a:r>
            <a:r>
              <a:rPr lang="en-US" sz="4600" dirty="0"/>
              <a:t> </a:t>
            </a:r>
            <a:r>
              <a:rPr lang="en-US" sz="4600" dirty="0" err="1"/>
              <a:t>Keputusan</a:t>
            </a:r>
            <a:r>
              <a:rPr lang="en-US" sz="4600" dirty="0"/>
              <a:t> </a:t>
            </a:r>
            <a:r>
              <a:rPr lang="en-US" sz="4600" dirty="0" err="1" smtClean="0"/>
              <a:t>Dirjen</a:t>
            </a:r>
            <a:r>
              <a:rPr lang="en-US" sz="4600" dirty="0" smtClean="0"/>
              <a:t> </a:t>
            </a:r>
            <a:r>
              <a:rPr lang="en-US" sz="4600" dirty="0" err="1"/>
              <a:t>Moneter</a:t>
            </a:r>
            <a:r>
              <a:rPr lang="en-US" sz="4600" dirty="0"/>
              <a:t> </a:t>
            </a:r>
            <a:r>
              <a:rPr lang="en-US" sz="4600" dirty="0" err="1" smtClean="0"/>
              <a:t>tsb</a:t>
            </a:r>
            <a:r>
              <a:rPr lang="en-US" sz="4600" dirty="0" smtClean="0"/>
              <a:t>, </a:t>
            </a:r>
            <a:r>
              <a:rPr lang="en-US" sz="4600" dirty="0" err="1" smtClean="0"/>
              <a:t>pd</a:t>
            </a:r>
            <a:r>
              <a:rPr lang="en-US" sz="4600" dirty="0" smtClean="0"/>
              <a:t> </a:t>
            </a:r>
            <a:r>
              <a:rPr lang="en-US" sz="4600" dirty="0" err="1" smtClean="0"/>
              <a:t>tahun</a:t>
            </a:r>
            <a:r>
              <a:rPr lang="en-US" sz="4600" dirty="0" smtClean="0"/>
              <a:t> </a:t>
            </a:r>
            <a:r>
              <a:rPr lang="en-US" sz="4600" dirty="0"/>
              <a:t>1987 </a:t>
            </a:r>
            <a:r>
              <a:rPr lang="en-US" sz="4600" dirty="0" err="1"/>
              <a:t>profesi</a:t>
            </a:r>
            <a:r>
              <a:rPr lang="en-US" sz="4600" dirty="0"/>
              <a:t> </a:t>
            </a:r>
            <a:r>
              <a:rPr lang="en-US" sz="4600" dirty="0" smtClean="0"/>
              <a:t> AP </a:t>
            </a:r>
            <a:r>
              <a:rPr lang="en-US" sz="4600" dirty="0" err="1" smtClean="0"/>
              <a:t>tlh</a:t>
            </a:r>
            <a:r>
              <a:rPr lang="en-US" sz="4600" dirty="0" smtClean="0"/>
              <a:t> </a:t>
            </a:r>
            <a:r>
              <a:rPr lang="en-US" sz="4600" dirty="0" err="1"/>
              <a:t>mendapatkan</a:t>
            </a:r>
            <a:r>
              <a:rPr lang="en-US" sz="4600" dirty="0"/>
              <a:t> </a:t>
            </a:r>
            <a:r>
              <a:rPr lang="en-US" sz="4600" dirty="0" err="1"/>
              <a:t>tempat</a:t>
            </a:r>
            <a:r>
              <a:rPr lang="en-US" sz="4600" dirty="0"/>
              <a:t> </a:t>
            </a:r>
            <a:r>
              <a:rPr lang="en-US" sz="4600" dirty="0" err="1"/>
              <a:t>terhormat</a:t>
            </a:r>
            <a:r>
              <a:rPr lang="en-US" sz="4600" dirty="0"/>
              <a:t> </a:t>
            </a:r>
            <a:r>
              <a:rPr lang="en-US" sz="4600" dirty="0" err="1" smtClean="0"/>
              <a:t>dan</a:t>
            </a:r>
            <a:r>
              <a:rPr lang="en-US" sz="4600" dirty="0" smtClean="0"/>
              <a:t> </a:t>
            </a:r>
            <a:r>
              <a:rPr lang="en-US" sz="4600" dirty="0" err="1" smtClean="0"/>
              <a:t>strategis</a:t>
            </a:r>
            <a:r>
              <a:rPr lang="en-US" sz="4600" dirty="0" smtClean="0"/>
              <a:t> </a:t>
            </a:r>
            <a:r>
              <a:rPr lang="en-US" sz="4600" dirty="0" err="1"/>
              <a:t>dari</a:t>
            </a:r>
            <a:r>
              <a:rPr lang="en-US" sz="4600" dirty="0"/>
              <a:t> </a:t>
            </a:r>
            <a:r>
              <a:rPr lang="en-US" sz="4600" dirty="0" err="1"/>
              <a:t>pemerintah</a:t>
            </a:r>
            <a:r>
              <a:rPr lang="en-US" sz="4600" dirty="0"/>
              <a:t> </a:t>
            </a:r>
            <a:r>
              <a:rPr lang="en-US" sz="4600" dirty="0" err="1"/>
              <a:t>yaitu</a:t>
            </a:r>
            <a:r>
              <a:rPr lang="en-US" sz="4600" dirty="0"/>
              <a:t> </a:t>
            </a:r>
            <a:r>
              <a:rPr lang="en-US" sz="4600" dirty="0" smtClean="0"/>
              <a:t>dg </a:t>
            </a:r>
            <a:r>
              <a:rPr lang="en-US" sz="4600" dirty="0" err="1"/>
              <a:t>dikeluarkannya</a:t>
            </a:r>
            <a:r>
              <a:rPr lang="en-US" sz="4600" dirty="0"/>
              <a:t> </a:t>
            </a:r>
            <a:r>
              <a:rPr lang="en-US" sz="4600" dirty="0" err="1"/>
              <a:t>Keputusan</a:t>
            </a:r>
            <a:r>
              <a:rPr lang="en-US" sz="4600" dirty="0"/>
              <a:t> </a:t>
            </a:r>
            <a:r>
              <a:rPr lang="en-US" sz="4600" dirty="0" err="1" smtClean="0"/>
              <a:t>MenKeu</a:t>
            </a:r>
            <a:r>
              <a:rPr lang="en-US" sz="4600" dirty="0" smtClean="0"/>
              <a:t> RI </a:t>
            </a:r>
            <a:r>
              <a:rPr lang="en-US" sz="4600" dirty="0"/>
              <a:t>No. 859/KMK.01/1987 </a:t>
            </a:r>
            <a:r>
              <a:rPr lang="en-US" sz="4600" dirty="0" err="1" smtClean="0"/>
              <a:t>ttg</a:t>
            </a:r>
            <a:r>
              <a:rPr lang="en-US" sz="4600" dirty="0" smtClean="0"/>
              <a:t> </a:t>
            </a:r>
            <a:r>
              <a:rPr lang="en-US" sz="4600" dirty="0" err="1"/>
              <a:t>Emisi</a:t>
            </a:r>
            <a:r>
              <a:rPr lang="en-US" sz="4600" dirty="0"/>
              <a:t> </a:t>
            </a:r>
            <a:r>
              <a:rPr lang="en-US" sz="4600" dirty="0" err="1" smtClean="0"/>
              <a:t>Efek</a:t>
            </a:r>
            <a:r>
              <a:rPr lang="en-US" sz="4600" dirty="0" smtClean="0"/>
              <a:t> </a:t>
            </a:r>
            <a:r>
              <a:rPr lang="en-US" sz="4600" dirty="0" err="1" smtClean="0"/>
              <a:t>melalui</a:t>
            </a:r>
            <a:r>
              <a:rPr lang="en-US" sz="4600" dirty="0" smtClean="0"/>
              <a:t> </a:t>
            </a:r>
            <a:r>
              <a:rPr lang="en-US" sz="4600" dirty="0"/>
              <a:t>Bursa </a:t>
            </a:r>
            <a:r>
              <a:rPr lang="en-US" sz="4600" dirty="0" err="1" smtClean="0"/>
              <a:t>yg</a:t>
            </a:r>
            <a:r>
              <a:rPr lang="en-US" sz="4600" dirty="0" smtClean="0"/>
              <a:t> </a:t>
            </a:r>
            <a:r>
              <a:rPr lang="en-US" sz="4600" dirty="0" err="1" smtClean="0"/>
              <a:t>tlh</a:t>
            </a:r>
            <a:r>
              <a:rPr lang="en-US" sz="4600" dirty="0" smtClean="0"/>
              <a:t> </a:t>
            </a:r>
            <a:r>
              <a:rPr lang="en-US" sz="4600" dirty="0" err="1"/>
              <a:t>menentukan</a:t>
            </a:r>
            <a:r>
              <a:rPr lang="en-US" sz="4600" dirty="0"/>
              <a:t> </a:t>
            </a:r>
            <a:r>
              <a:rPr lang="en-US" sz="4600" dirty="0" err="1"/>
              <a:t>bahwa</a:t>
            </a:r>
            <a:r>
              <a:rPr lang="en-US" sz="4600" dirty="0"/>
              <a:t>:</a:t>
            </a:r>
          </a:p>
          <a:p>
            <a:pPr marL="400050" indent="-174625">
              <a:buNone/>
            </a:pPr>
            <a:r>
              <a:rPr lang="en-US" sz="4600" dirty="0"/>
              <a:t>1) </a:t>
            </a:r>
            <a:r>
              <a:rPr lang="en-US" sz="4600" dirty="0" err="1" smtClean="0"/>
              <a:t>Utk</a:t>
            </a:r>
            <a:r>
              <a:rPr lang="en-US" sz="4600" dirty="0" smtClean="0"/>
              <a:t> </a:t>
            </a:r>
            <a:r>
              <a:rPr lang="en-US" sz="4600" dirty="0" err="1"/>
              <a:t>melakukan</a:t>
            </a:r>
            <a:r>
              <a:rPr lang="en-US" sz="4600" dirty="0"/>
              <a:t> </a:t>
            </a:r>
            <a:r>
              <a:rPr lang="en-US" sz="4600" dirty="0" err="1"/>
              <a:t>emisi</a:t>
            </a:r>
            <a:r>
              <a:rPr lang="en-US" sz="4600" dirty="0"/>
              <a:t> </a:t>
            </a:r>
            <a:r>
              <a:rPr lang="en-US" sz="4600" dirty="0" err="1"/>
              <a:t>efek</a:t>
            </a:r>
            <a:r>
              <a:rPr lang="en-US" sz="4600" dirty="0"/>
              <a:t>, </a:t>
            </a:r>
            <a:r>
              <a:rPr lang="en-US" sz="4600" dirty="0" err="1"/>
              <a:t>emiten</a:t>
            </a:r>
            <a:r>
              <a:rPr lang="en-US" sz="4600" dirty="0"/>
              <a:t> </a:t>
            </a:r>
            <a:r>
              <a:rPr lang="en-US" sz="4600" dirty="0" err="1" smtClean="0"/>
              <a:t>hrs</a:t>
            </a:r>
            <a:r>
              <a:rPr lang="en-US" sz="4600" dirty="0" smtClean="0"/>
              <a:t> </a:t>
            </a:r>
            <a:r>
              <a:rPr lang="en-US" sz="4600" dirty="0" err="1"/>
              <a:t>memenuhi</a:t>
            </a:r>
            <a:r>
              <a:rPr lang="en-US" sz="4600" dirty="0"/>
              <a:t> </a:t>
            </a:r>
            <a:r>
              <a:rPr lang="en-US" sz="4600" dirty="0" err="1"/>
              <a:t>persyaratan</a:t>
            </a:r>
            <a:r>
              <a:rPr lang="en-US" sz="4600" dirty="0"/>
              <a:t>, </a:t>
            </a:r>
            <a:r>
              <a:rPr lang="en-US" sz="4600" dirty="0" err="1" smtClean="0"/>
              <a:t>antara</a:t>
            </a:r>
            <a:r>
              <a:rPr lang="en-US" sz="4600" dirty="0" smtClean="0"/>
              <a:t> lain</a:t>
            </a:r>
            <a:r>
              <a:rPr lang="en-US" sz="4600" dirty="0"/>
              <a:t>: </a:t>
            </a:r>
            <a:r>
              <a:rPr lang="en-US" sz="4600" dirty="0" err="1"/>
              <a:t>mempunyai</a:t>
            </a:r>
            <a:r>
              <a:rPr lang="en-US" sz="4600" dirty="0"/>
              <a:t> </a:t>
            </a:r>
            <a:r>
              <a:rPr lang="en-US" sz="4600" dirty="0" err="1"/>
              <a:t>laporan</a:t>
            </a:r>
            <a:r>
              <a:rPr lang="en-US" sz="4600" dirty="0"/>
              <a:t> </a:t>
            </a:r>
            <a:r>
              <a:rPr lang="en-US" sz="4600" dirty="0" err="1"/>
              <a:t>keuangan</a:t>
            </a:r>
            <a:r>
              <a:rPr lang="en-US" sz="4600" dirty="0"/>
              <a:t> </a:t>
            </a:r>
            <a:r>
              <a:rPr lang="en-US" sz="4600" dirty="0" err="1" smtClean="0"/>
              <a:t>yg</a:t>
            </a:r>
            <a:r>
              <a:rPr lang="en-US" sz="4600" dirty="0" smtClean="0"/>
              <a:t> </a:t>
            </a:r>
            <a:r>
              <a:rPr lang="en-US" sz="4600" dirty="0" err="1"/>
              <a:t>telah</a:t>
            </a:r>
            <a:r>
              <a:rPr lang="en-US" sz="4600" dirty="0"/>
              <a:t> </a:t>
            </a:r>
            <a:r>
              <a:rPr lang="en-US" sz="4600" dirty="0" err="1"/>
              <a:t>diperiksa</a:t>
            </a:r>
            <a:r>
              <a:rPr lang="en-US" sz="4600" dirty="0"/>
              <a:t> </a:t>
            </a:r>
            <a:r>
              <a:rPr lang="en-US" sz="4600" dirty="0" err="1"/>
              <a:t>oleh</a:t>
            </a:r>
            <a:r>
              <a:rPr lang="en-US" sz="4600" dirty="0"/>
              <a:t> </a:t>
            </a:r>
            <a:r>
              <a:rPr lang="en-US" sz="4600" dirty="0" smtClean="0"/>
              <a:t>AP/</a:t>
            </a:r>
            <a:r>
              <a:rPr lang="en-US" sz="4600" dirty="0" err="1" smtClean="0"/>
              <a:t>akuntan</a:t>
            </a:r>
            <a:r>
              <a:rPr lang="en-US" sz="4600" dirty="0" smtClean="0"/>
              <a:t> </a:t>
            </a:r>
            <a:r>
              <a:rPr lang="en-US" sz="4600" dirty="0" err="1"/>
              <a:t>negara</a:t>
            </a:r>
            <a:r>
              <a:rPr lang="en-US" sz="4600" dirty="0"/>
              <a:t> </a:t>
            </a:r>
            <a:r>
              <a:rPr lang="en-US" sz="4600" dirty="0" err="1" smtClean="0"/>
              <a:t>utk</a:t>
            </a:r>
            <a:r>
              <a:rPr lang="en-US" sz="4600" dirty="0" smtClean="0"/>
              <a:t> </a:t>
            </a:r>
            <a:r>
              <a:rPr lang="en-US" sz="4600" dirty="0" smtClean="0"/>
              <a:t>2 </a:t>
            </a:r>
            <a:r>
              <a:rPr lang="en-US" sz="4600" dirty="0" err="1" smtClean="0"/>
              <a:t>tahun</a:t>
            </a:r>
            <a:r>
              <a:rPr lang="en-US" sz="4600" dirty="0" smtClean="0"/>
              <a:t> (</a:t>
            </a:r>
            <a:r>
              <a:rPr lang="en-US" sz="4600" dirty="0" err="1" smtClean="0"/>
              <a:t>skrg</a:t>
            </a:r>
            <a:r>
              <a:rPr lang="en-US" sz="4600" dirty="0" smtClean="0"/>
              <a:t> 3 </a:t>
            </a:r>
            <a:r>
              <a:rPr lang="en-US" sz="4600" dirty="0" err="1" smtClean="0"/>
              <a:t>thn</a:t>
            </a:r>
            <a:r>
              <a:rPr lang="en-US" sz="4600" dirty="0" smtClean="0"/>
              <a:t>) </a:t>
            </a:r>
            <a:r>
              <a:rPr lang="en-US" sz="4600" dirty="0" err="1" smtClean="0"/>
              <a:t>buku</a:t>
            </a:r>
            <a:r>
              <a:rPr lang="en-US" sz="4600" dirty="0" smtClean="0"/>
              <a:t> </a:t>
            </a:r>
            <a:r>
              <a:rPr lang="en-US" sz="4600" dirty="0" err="1"/>
              <a:t>terakhir</a:t>
            </a:r>
            <a:r>
              <a:rPr lang="en-US" sz="4600" dirty="0"/>
              <a:t> </a:t>
            </a:r>
            <a:r>
              <a:rPr lang="en-US" sz="4600" dirty="0" err="1"/>
              <a:t>secara</a:t>
            </a:r>
            <a:r>
              <a:rPr lang="en-US" sz="4600" dirty="0"/>
              <a:t> </a:t>
            </a:r>
            <a:r>
              <a:rPr lang="en-US" sz="4600" dirty="0" smtClean="0"/>
              <a:t>berturut2 dg </a:t>
            </a:r>
            <a:r>
              <a:rPr lang="en-US" sz="4600" dirty="0" err="1"/>
              <a:t>pernyataan</a:t>
            </a:r>
            <a:r>
              <a:rPr lang="en-US" sz="4600" dirty="0"/>
              <a:t> </a:t>
            </a:r>
            <a:r>
              <a:rPr lang="en-US" sz="4600" dirty="0" err="1"/>
              <a:t>pendapat</a:t>
            </a:r>
            <a:r>
              <a:rPr lang="en-US" sz="4600" dirty="0"/>
              <a:t> “</a:t>
            </a:r>
            <a:r>
              <a:rPr lang="en-US" sz="4600" dirty="0" err="1"/>
              <a:t>wajar</a:t>
            </a:r>
            <a:r>
              <a:rPr lang="en-US" sz="4600" dirty="0"/>
              <a:t> </a:t>
            </a:r>
            <a:r>
              <a:rPr lang="en-US" sz="4600" dirty="0" err="1"/>
              <a:t>tanpa</a:t>
            </a:r>
            <a:r>
              <a:rPr lang="en-US" sz="4600" dirty="0"/>
              <a:t> </a:t>
            </a:r>
            <a:r>
              <a:rPr lang="en-US" sz="4600" dirty="0" err="1"/>
              <a:t>syarat</a:t>
            </a:r>
            <a:r>
              <a:rPr lang="en-US" sz="4600" dirty="0"/>
              <a:t>” </a:t>
            </a:r>
            <a:r>
              <a:rPr lang="en-US" sz="4600" dirty="0" err="1"/>
              <a:t>untuk</a:t>
            </a:r>
            <a:r>
              <a:rPr lang="en-US" sz="4600" dirty="0"/>
              <a:t> </a:t>
            </a:r>
            <a:r>
              <a:rPr lang="en-US" sz="4600" dirty="0" err="1"/>
              <a:t>tahun</a:t>
            </a:r>
            <a:r>
              <a:rPr lang="en-US" sz="4600" dirty="0"/>
              <a:t> </a:t>
            </a:r>
            <a:r>
              <a:rPr lang="en-US" sz="4600" dirty="0" err="1"/>
              <a:t>terakhir</a:t>
            </a:r>
            <a:r>
              <a:rPr lang="en-US" sz="4600" dirty="0"/>
              <a:t>.</a:t>
            </a:r>
          </a:p>
          <a:p>
            <a:pPr marL="400050" indent="-174625">
              <a:buNone/>
            </a:pPr>
            <a:r>
              <a:rPr lang="en-US" sz="4600" dirty="0"/>
              <a:t>2) </a:t>
            </a:r>
            <a:r>
              <a:rPr lang="en-US" sz="4600" dirty="0" err="1"/>
              <a:t>Laporan</a:t>
            </a:r>
            <a:r>
              <a:rPr lang="en-US" sz="4600" dirty="0"/>
              <a:t> </a:t>
            </a:r>
            <a:r>
              <a:rPr lang="en-US" sz="4600" dirty="0" err="1"/>
              <a:t>keuangan</a:t>
            </a:r>
            <a:r>
              <a:rPr lang="en-US" sz="4600" dirty="0"/>
              <a:t> </a:t>
            </a:r>
            <a:r>
              <a:rPr lang="en-US" sz="4600" dirty="0" err="1"/>
              <a:t>emiten</a:t>
            </a:r>
            <a:r>
              <a:rPr lang="en-US" sz="4600" dirty="0"/>
              <a:t> </a:t>
            </a:r>
            <a:r>
              <a:rPr lang="en-US" sz="4600" dirty="0" err="1"/>
              <a:t>untuk</a:t>
            </a:r>
            <a:r>
              <a:rPr lang="en-US" sz="4600" dirty="0"/>
              <a:t> </a:t>
            </a:r>
            <a:r>
              <a:rPr lang="en-US" sz="4600" dirty="0" err="1"/>
              <a:t>dua</a:t>
            </a:r>
            <a:r>
              <a:rPr lang="en-US" sz="4600" dirty="0"/>
              <a:t> </a:t>
            </a:r>
            <a:r>
              <a:rPr lang="en-US" sz="4600" dirty="0" err="1"/>
              <a:t>tahun</a:t>
            </a:r>
            <a:r>
              <a:rPr lang="en-US" sz="4600" dirty="0"/>
              <a:t> </a:t>
            </a:r>
            <a:r>
              <a:rPr lang="en-US" sz="4600" dirty="0" err="1"/>
              <a:t>terakhir</a:t>
            </a:r>
            <a:r>
              <a:rPr lang="en-US" sz="4600" dirty="0"/>
              <a:t> </a:t>
            </a:r>
            <a:r>
              <a:rPr lang="en-US" sz="4600" dirty="0" err="1"/>
              <a:t>tersebut</a:t>
            </a:r>
            <a:r>
              <a:rPr lang="en-US" sz="4600" dirty="0"/>
              <a:t> </a:t>
            </a:r>
            <a:r>
              <a:rPr lang="en-US" sz="4600" dirty="0" err="1"/>
              <a:t>harus</a:t>
            </a:r>
            <a:r>
              <a:rPr lang="en-US" sz="4600" dirty="0"/>
              <a:t> </a:t>
            </a:r>
            <a:r>
              <a:rPr lang="en-US" sz="4600" dirty="0" err="1" smtClean="0"/>
              <a:t>disusun</a:t>
            </a:r>
            <a:r>
              <a:rPr lang="en-US" sz="4600" dirty="0" smtClean="0"/>
              <a:t> </a:t>
            </a:r>
            <a:r>
              <a:rPr lang="en-US" sz="4600" dirty="0" err="1" smtClean="0"/>
              <a:t>sesuai</a:t>
            </a:r>
            <a:r>
              <a:rPr lang="en-US" sz="4600" dirty="0" smtClean="0"/>
              <a:t> </a:t>
            </a:r>
            <a:r>
              <a:rPr lang="en-US" sz="4600" dirty="0" err="1"/>
              <a:t>dengan</a:t>
            </a:r>
            <a:r>
              <a:rPr lang="en-US" sz="4600" dirty="0"/>
              <a:t> PABU di Indonesia </a:t>
            </a:r>
            <a:r>
              <a:rPr lang="en-US" sz="4600" dirty="0" err="1"/>
              <a:t>disertai</a:t>
            </a:r>
            <a:r>
              <a:rPr lang="en-US" sz="4600" dirty="0"/>
              <a:t> </a:t>
            </a:r>
            <a:r>
              <a:rPr lang="en-US" sz="4600" dirty="0" err="1"/>
              <a:t>dengan</a:t>
            </a:r>
            <a:r>
              <a:rPr lang="en-US" sz="4600" dirty="0"/>
              <a:t> </a:t>
            </a:r>
            <a:r>
              <a:rPr lang="en-US" sz="4600" dirty="0" err="1"/>
              <a:t>laporan</a:t>
            </a:r>
            <a:r>
              <a:rPr lang="en-US" sz="4600" dirty="0"/>
              <a:t> </a:t>
            </a:r>
            <a:r>
              <a:rPr lang="en-US" sz="4600" dirty="0" err="1"/>
              <a:t>akuntan</a:t>
            </a:r>
            <a:r>
              <a:rPr lang="en-US" sz="4600" dirty="0"/>
              <a:t> </a:t>
            </a:r>
            <a:r>
              <a:rPr lang="en-US" sz="4600" dirty="0" err="1"/>
              <a:t>publik</a:t>
            </a:r>
            <a:r>
              <a:rPr lang="en-US" sz="4600" dirty="0"/>
              <a:t>/</a:t>
            </a:r>
            <a:r>
              <a:rPr lang="en-US" sz="4600" dirty="0" err="1"/>
              <a:t>akuntan</a:t>
            </a:r>
            <a:r>
              <a:rPr lang="en-US" sz="4600" dirty="0"/>
              <a:t> </a:t>
            </a:r>
            <a:r>
              <a:rPr lang="en-US" sz="4600" dirty="0" err="1"/>
              <a:t>negara</a:t>
            </a:r>
            <a:r>
              <a:rPr lang="en-US" sz="4600" dirty="0"/>
              <a:t>.</a:t>
            </a:r>
          </a:p>
          <a:p>
            <a:pPr marL="400050" indent="-174625">
              <a:buNone/>
            </a:pPr>
            <a:r>
              <a:rPr lang="en-US" sz="4600" dirty="0"/>
              <a:t>3) </a:t>
            </a:r>
            <a:r>
              <a:rPr lang="en-US" sz="4600" dirty="0" err="1"/>
              <a:t>Jangka</a:t>
            </a:r>
            <a:r>
              <a:rPr lang="en-US" sz="4600" dirty="0"/>
              <a:t> </a:t>
            </a:r>
            <a:r>
              <a:rPr lang="en-US" sz="4600" dirty="0" err="1"/>
              <a:t>waktu</a:t>
            </a:r>
            <a:r>
              <a:rPr lang="en-US" sz="4600" dirty="0"/>
              <a:t> </a:t>
            </a:r>
            <a:r>
              <a:rPr lang="en-US" sz="4600" dirty="0" err="1"/>
              <a:t>antara</a:t>
            </a:r>
            <a:r>
              <a:rPr lang="en-US" sz="4600" dirty="0"/>
              <a:t> </a:t>
            </a:r>
            <a:r>
              <a:rPr lang="en-US" sz="4600" dirty="0" err="1"/>
              <a:t>laporan</a:t>
            </a:r>
            <a:r>
              <a:rPr lang="en-US" sz="4600" dirty="0"/>
              <a:t> </a:t>
            </a:r>
            <a:r>
              <a:rPr lang="en-US" sz="4600" dirty="0" err="1"/>
              <a:t>keuangan</a:t>
            </a:r>
            <a:r>
              <a:rPr lang="en-US" sz="4600" dirty="0"/>
              <a:t> </a:t>
            </a:r>
            <a:r>
              <a:rPr lang="en-US" sz="4600" dirty="0" err="1"/>
              <a:t>dan</a:t>
            </a:r>
            <a:r>
              <a:rPr lang="en-US" sz="4600" dirty="0"/>
              <a:t> </a:t>
            </a:r>
            <a:r>
              <a:rPr lang="en-US" sz="4600" dirty="0" err="1"/>
              <a:t>tanggal</a:t>
            </a:r>
            <a:r>
              <a:rPr lang="en-US" sz="4600" dirty="0"/>
              <a:t> </a:t>
            </a:r>
            <a:r>
              <a:rPr lang="en-US" sz="4600" dirty="0" err="1"/>
              <a:t>pemberian</a:t>
            </a:r>
            <a:r>
              <a:rPr lang="en-US" sz="4600" dirty="0"/>
              <a:t> </a:t>
            </a:r>
            <a:r>
              <a:rPr lang="en-US" sz="4600" dirty="0" err="1"/>
              <a:t>izin</a:t>
            </a:r>
            <a:r>
              <a:rPr lang="en-US" sz="4600" dirty="0"/>
              <a:t> </a:t>
            </a:r>
            <a:r>
              <a:rPr lang="en-US" sz="4600" dirty="0" err="1"/>
              <a:t>emisi</a:t>
            </a:r>
            <a:r>
              <a:rPr lang="en-US" sz="4600" dirty="0"/>
              <a:t> </a:t>
            </a:r>
            <a:r>
              <a:rPr lang="en-US" sz="4600" dirty="0" err="1"/>
              <a:t>efek</a:t>
            </a:r>
            <a:r>
              <a:rPr lang="en-US" sz="4600" dirty="0"/>
              <a:t> </a:t>
            </a:r>
            <a:r>
              <a:rPr lang="en-US" sz="4600" dirty="0" err="1"/>
              <a:t>tidak</a:t>
            </a:r>
            <a:r>
              <a:rPr lang="en-US" sz="4600" dirty="0"/>
              <a:t> </a:t>
            </a:r>
            <a:r>
              <a:rPr lang="en-US" sz="4600" dirty="0" err="1"/>
              <a:t>boleh</a:t>
            </a:r>
            <a:r>
              <a:rPr lang="en-US" sz="4600" dirty="0"/>
              <a:t> </a:t>
            </a:r>
            <a:r>
              <a:rPr lang="en-US" sz="4600" dirty="0" err="1"/>
              <a:t>melebihi</a:t>
            </a:r>
            <a:r>
              <a:rPr lang="en-US" sz="4600" dirty="0"/>
              <a:t> 180 </a:t>
            </a:r>
            <a:r>
              <a:rPr lang="en-US" sz="4600" dirty="0" err="1"/>
              <a:t>hari</a:t>
            </a:r>
            <a:r>
              <a:rPr lang="en-US" sz="4600" dirty="0"/>
              <a:t>. (M. </a:t>
            </a:r>
            <a:r>
              <a:rPr lang="en-US" sz="4600" dirty="0" err="1"/>
              <a:t>Sutojo</a:t>
            </a:r>
            <a:r>
              <a:rPr lang="en-US" sz="4600" dirty="0"/>
              <a:t>, 1989: 10</a:t>
            </a:r>
            <a:r>
              <a:rPr lang="en-US" sz="4600" dirty="0" smtClean="0"/>
              <a:t>)</a:t>
            </a:r>
            <a:endParaRPr lang="en-US" sz="4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47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458200" cy="6248400"/>
          </a:xfrm>
        </p:spPr>
        <p:txBody>
          <a:bodyPr>
            <a:normAutofit fontScale="40000" lnSpcReduction="20000"/>
          </a:bodyPr>
          <a:lstStyle/>
          <a:p>
            <a:pPr marL="36576" indent="0">
              <a:buNone/>
            </a:pPr>
            <a:r>
              <a:rPr lang="en-US" sz="5000" b="1" dirty="0"/>
              <a:t>f. </a:t>
            </a:r>
            <a:r>
              <a:rPr lang="en-US" sz="5000" b="1" dirty="0" err="1"/>
              <a:t>Periode</a:t>
            </a:r>
            <a:r>
              <a:rPr lang="en-US" sz="5000" b="1" dirty="0"/>
              <a:t> VI </a:t>
            </a:r>
            <a:r>
              <a:rPr lang="en-US" sz="5000" b="1" dirty="0" smtClean="0"/>
              <a:t>(</a:t>
            </a:r>
            <a:r>
              <a:rPr lang="en-US" sz="5000" b="1" dirty="0" err="1" smtClean="0"/>
              <a:t>tahun</a:t>
            </a:r>
            <a:r>
              <a:rPr lang="en-US" sz="5000" b="1" dirty="0" smtClean="0"/>
              <a:t> </a:t>
            </a:r>
            <a:r>
              <a:rPr lang="en-US" sz="5000" b="1" dirty="0"/>
              <a:t>1990 – </a:t>
            </a:r>
            <a:r>
              <a:rPr lang="en-US" sz="5000" b="1" dirty="0" err="1" smtClean="0"/>
              <a:t>sekarang</a:t>
            </a:r>
            <a:r>
              <a:rPr lang="en-US" sz="5000" b="1" dirty="0"/>
              <a:t>)</a:t>
            </a:r>
            <a:endParaRPr lang="en-US" sz="5000" b="1" dirty="0" smtClean="0"/>
          </a:p>
          <a:p>
            <a:pPr marL="169863" indent="0">
              <a:buNone/>
            </a:pPr>
            <a:r>
              <a:rPr lang="en-US" sz="3300" dirty="0" err="1"/>
              <a:t>P</a:t>
            </a:r>
            <a:r>
              <a:rPr lang="en-US" sz="3300" dirty="0" err="1" smtClean="0"/>
              <a:t>rofesi</a:t>
            </a:r>
            <a:r>
              <a:rPr lang="en-US" sz="3300" dirty="0" smtClean="0"/>
              <a:t> AP </a:t>
            </a:r>
            <a:r>
              <a:rPr lang="en-US" sz="3300" dirty="0" err="1" smtClean="0"/>
              <a:t>terus</a:t>
            </a:r>
            <a:r>
              <a:rPr lang="en-US" sz="3300" dirty="0" smtClean="0"/>
              <a:t> </a:t>
            </a:r>
            <a:r>
              <a:rPr lang="en-US" sz="3300" dirty="0" err="1"/>
              <a:t>berkembang</a:t>
            </a:r>
            <a:r>
              <a:rPr lang="en-US" sz="3300" dirty="0"/>
              <a:t> </a:t>
            </a:r>
            <a:r>
              <a:rPr lang="en-US" sz="3300" dirty="0" err="1"/>
              <a:t>seiring</a:t>
            </a:r>
            <a:r>
              <a:rPr lang="en-US" sz="3300" dirty="0"/>
              <a:t> </a:t>
            </a:r>
            <a:r>
              <a:rPr lang="en-US" sz="3300" dirty="0" smtClean="0"/>
              <a:t>dg </a:t>
            </a:r>
            <a:r>
              <a:rPr lang="en-US" sz="3300" dirty="0" err="1" smtClean="0"/>
              <a:t>berkembangnya</a:t>
            </a:r>
            <a:r>
              <a:rPr lang="en-US" sz="3300" dirty="0" smtClean="0"/>
              <a:t> </a:t>
            </a:r>
            <a:r>
              <a:rPr lang="en-US" sz="3300" dirty="0" err="1"/>
              <a:t>dunia</a:t>
            </a:r>
            <a:r>
              <a:rPr lang="en-US" sz="3300" dirty="0"/>
              <a:t> </a:t>
            </a:r>
            <a:r>
              <a:rPr lang="en-US" sz="3300" dirty="0" err="1"/>
              <a:t>usaha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pasar</a:t>
            </a:r>
            <a:r>
              <a:rPr lang="en-US" sz="3300" dirty="0"/>
              <a:t> modal </a:t>
            </a:r>
            <a:r>
              <a:rPr lang="en-US" sz="3300" dirty="0" err="1" smtClean="0"/>
              <a:t>meski</a:t>
            </a:r>
            <a:r>
              <a:rPr lang="en-US" sz="3300" dirty="0" smtClean="0"/>
              <a:t> </a:t>
            </a:r>
            <a:r>
              <a:rPr lang="en-US" sz="3300" dirty="0" err="1" smtClean="0"/>
              <a:t>masih</a:t>
            </a:r>
            <a:r>
              <a:rPr lang="en-US" sz="3300" dirty="0" smtClean="0"/>
              <a:t> </a:t>
            </a:r>
            <a:r>
              <a:rPr lang="en-US" sz="3300" dirty="0" err="1"/>
              <a:t>banyak</a:t>
            </a:r>
            <a:r>
              <a:rPr lang="en-US" sz="3300" dirty="0"/>
              <a:t> </a:t>
            </a:r>
            <a:r>
              <a:rPr lang="en-US" sz="3300" dirty="0" err="1" smtClean="0"/>
              <a:t>kritikan</a:t>
            </a:r>
            <a:r>
              <a:rPr lang="en-US" sz="3300" dirty="0" smtClean="0"/>
              <a:t> </a:t>
            </a:r>
            <a:r>
              <a:rPr lang="en-US" sz="3300" dirty="0" err="1" smtClean="0"/>
              <a:t>yng</a:t>
            </a:r>
            <a:r>
              <a:rPr lang="en-US" sz="3300" dirty="0" smtClean="0"/>
              <a:t> </a:t>
            </a:r>
            <a:r>
              <a:rPr lang="en-US" sz="3300" dirty="0" err="1"/>
              <a:t>dilontarkan</a:t>
            </a:r>
            <a:r>
              <a:rPr lang="en-US" sz="3300" dirty="0"/>
              <a:t> </a:t>
            </a:r>
            <a:r>
              <a:rPr lang="en-US" sz="3300" dirty="0" err="1"/>
              <a:t>oleh</a:t>
            </a:r>
            <a:r>
              <a:rPr lang="en-US" sz="3300" dirty="0"/>
              <a:t> </a:t>
            </a:r>
            <a:r>
              <a:rPr lang="en-US" sz="3300" dirty="0" err="1"/>
              <a:t>para</a:t>
            </a:r>
            <a:r>
              <a:rPr lang="en-US" sz="3300" dirty="0"/>
              <a:t> </a:t>
            </a:r>
            <a:r>
              <a:rPr lang="en-US" sz="3300" dirty="0" err="1"/>
              <a:t>usahawan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akademisi</a:t>
            </a:r>
            <a:r>
              <a:rPr lang="en-US" sz="3300" dirty="0"/>
              <a:t>.</a:t>
            </a:r>
          </a:p>
          <a:p>
            <a:pPr marL="169863" indent="0">
              <a:buNone/>
            </a:pPr>
            <a:r>
              <a:rPr lang="en-US" sz="3300" dirty="0" err="1" smtClean="0"/>
              <a:t>Beberapa</a:t>
            </a:r>
            <a:r>
              <a:rPr lang="en-US" sz="3300" dirty="0" smtClean="0"/>
              <a:t> </a:t>
            </a:r>
            <a:r>
              <a:rPr lang="en-US" sz="3300" dirty="0" err="1"/>
              <a:t>faktor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dinilai</a:t>
            </a:r>
            <a:r>
              <a:rPr lang="en-US" sz="3300" dirty="0"/>
              <a:t> </a:t>
            </a:r>
            <a:r>
              <a:rPr lang="en-US" sz="3300" dirty="0" err="1"/>
              <a:t>banyak</a:t>
            </a:r>
            <a:r>
              <a:rPr lang="en-US" sz="3300" dirty="0"/>
              <a:t> </a:t>
            </a:r>
            <a:r>
              <a:rPr lang="en-US" sz="3300" dirty="0" err="1" smtClean="0"/>
              <a:t>mendorong</a:t>
            </a:r>
            <a:r>
              <a:rPr lang="en-US" sz="3300" dirty="0" smtClean="0"/>
              <a:t> </a:t>
            </a:r>
            <a:r>
              <a:rPr lang="en-US" sz="3300" dirty="0" err="1" smtClean="0"/>
              <a:t>berkembangnya</a:t>
            </a:r>
            <a:r>
              <a:rPr lang="en-US" sz="3300" dirty="0" smtClean="0"/>
              <a:t> </a:t>
            </a:r>
            <a:r>
              <a:rPr lang="en-US" sz="3300" dirty="0" err="1" smtClean="0"/>
              <a:t>profesi</a:t>
            </a:r>
            <a:r>
              <a:rPr lang="en-US" sz="3300" dirty="0" smtClean="0"/>
              <a:t> </a:t>
            </a:r>
            <a:r>
              <a:rPr lang="en-US" sz="3300" dirty="0" err="1" smtClean="0"/>
              <a:t>adl</a:t>
            </a:r>
            <a:r>
              <a:rPr lang="en-US" sz="3300" dirty="0" smtClean="0"/>
              <a:t>:</a:t>
            </a:r>
            <a:endParaRPr lang="en-US" sz="3300" dirty="0"/>
          </a:p>
          <a:p>
            <a:pPr marL="169863" indent="0">
              <a:buNone/>
            </a:pPr>
            <a:r>
              <a:rPr lang="en-US" sz="3300" dirty="0"/>
              <a:t>1</a:t>
            </a:r>
            <a:r>
              <a:rPr lang="en-US" sz="3300" dirty="0" smtClean="0"/>
              <a:t>) </a:t>
            </a:r>
            <a:r>
              <a:rPr lang="en-US" sz="3300" dirty="0" err="1" smtClean="0"/>
              <a:t>Tumbuhnya</a:t>
            </a:r>
            <a:r>
              <a:rPr lang="en-US" sz="3300" dirty="0" smtClean="0"/>
              <a:t> </a:t>
            </a:r>
            <a:r>
              <a:rPr lang="en-US" sz="3300" dirty="0" err="1"/>
              <a:t>pasar</a:t>
            </a:r>
            <a:r>
              <a:rPr lang="en-US" sz="3300" dirty="0"/>
              <a:t> modal</a:t>
            </a:r>
          </a:p>
          <a:p>
            <a:pPr marL="169863" indent="0">
              <a:buNone/>
            </a:pPr>
            <a:r>
              <a:rPr lang="en-US" sz="3300" dirty="0"/>
              <a:t>2</a:t>
            </a:r>
            <a:r>
              <a:rPr lang="en-US" sz="3300" dirty="0" smtClean="0"/>
              <a:t>) </a:t>
            </a:r>
            <a:r>
              <a:rPr lang="en-US" sz="3300" dirty="0" err="1" smtClean="0"/>
              <a:t>Pesatnya</a:t>
            </a:r>
            <a:r>
              <a:rPr lang="en-US" sz="3300" dirty="0" smtClean="0"/>
              <a:t> </a:t>
            </a:r>
            <a:r>
              <a:rPr lang="en-US" sz="3300" dirty="0" err="1"/>
              <a:t>pertumbuhan</a:t>
            </a:r>
            <a:r>
              <a:rPr lang="en-US" sz="3300" dirty="0"/>
              <a:t> </a:t>
            </a:r>
            <a:r>
              <a:rPr lang="en-US" sz="3300" dirty="0" err="1"/>
              <a:t>lembaga-lembaga</a:t>
            </a:r>
            <a:r>
              <a:rPr lang="en-US" sz="3300" dirty="0"/>
              <a:t> </a:t>
            </a:r>
            <a:r>
              <a:rPr lang="en-US" sz="3300" dirty="0" err="1"/>
              <a:t>keuangan</a:t>
            </a:r>
            <a:r>
              <a:rPr lang="en-US" sz="3300" dirty="0"/>
              <a:t> </a:t>
            </a:r>
            <a:r>
              <a:rPr lang="en-US" sz="3300" dirty="0" err="1"/>
              <a:t>baik</a:t>
            </a:r>
            <a:r>
              <a:rPr lang="en-US" sz="3300" dirty="0"/>
              <a:t> bank </a:t>
            </a:r>
            <a:r>
              <a:rPr lang="en-US" sz="3300" dirty="0" err="1"/>
              <a:t>maupun</a:t>
            </a:r>
            <a:r>
              <a:rPr lang="en-US" sz="3300" dirty="0"/>
              <a:t> non- bank.</a:t>
            </a:r>
          </a:p>
          <a:p>
            <a:pPr marL="169863" indent="0">
              <a:buNone/>
            </a:pPr>
            <a:r>
              <a:rPr lang="en-US" sz="3300" dirty="0" smtClean="0"/>
              <a:t>3) </a:t>
            </a:r>
            <a:r>
              <a:rPr lang="en-US" sz="3300" dirty="0" err="1" smtClean="0"/>
              <a:t>Kerjasama</a:t>
            </a:r>
            <a:r>
              <a:rPr lang="en-US" sz="3300" dirty="0" smtClean="0"/>
              <a:t> </a:t>
            </a:r>
            <a:r>
              <a:rPr lang="en-US" sz="3300" dirty="0"/>
              <a:t>IAI </a:t>
            </a:r>
            <a:r>
              <a:rPr lang="en-US" sz="3300" dirty="0" smtClean="0"/>
              <a:t>dg </a:t>
            </a:r>
            <a:r>
              <a:rPr lang="en-US" sz="3300" dirty="0" err="1"/>
              <a:t>Dirjen</a:t>
            </a:r>
            <a:r>
              <a:rPr lang="en-US" sz="3300" dirty="0"/>
              <a:t> </a:t>
            </a:r>
            <a:r>
              <a:rPr lang="en-US" sz="3300" dirty="0" err="1"/>
              <a:t>Pajak</a:t>
            </a:r>
            <a:r>
              <a:rPr lang="en-US" sz="3300" dirty="0"/>
              <a:t> </a:t>
            </a:r>
            <a:r>
              <a:rPr lang="en-US" sz="3300" dirty="0" err="1" smtClean="0"/>
              <a:t>dlm</a:t>
            </a:r>
            <a:r>
              <a:rPr lang="en-US" sz="3300" dirty="0" smtClean="0"/>
              <a:t> </a:t>
            </a:r>
            <a:r>
              <a:rPr lang="en-US" sz="3300" dirty="0" err="1"/>
              <a:t>rangka</a:t>
            </a:r>
            <a:r>
              <a:rPr lang="en-US" sz="3300" dirty="0"/>
              <a:t> </a:t>
            </a:r>
            <a:r>
              <a:rPr lang="en-US" sz="3300" dirty="0" err="1" smtClean="0"/>
              <a:t>mnegaskan</a:t>
            </a:r>
            <a:r>
              <a:rPr lang="en-US" sz="3300" dirty="0" smtClean="0"/>
              <a:t> </a:t>
            </a:r>
            <a:r>
              <a:rPr lang="en-US" sz="3300" dirty="0" err="1" smtClean="0"/>
              <a:t>peran</a:t>
            </a:r>
            <a:r>
              <a:rPr lang="en-US" sz="3300" dirty="0"/>
              <a:t> </a:t>
            </a:r>
            <a:r>
              <a:rPr lang="en-US" sz="3300" dirty="0" smtClean="0"/>
              <a:t>AP </a:t>
            </a:r>
            <a:r>
              <a:rPr lang="en-US" sz="3300" dirty="0" err="1" smtClean="0"/>
              <a:t>dlm</a:t>
            </a:r>
            <a:r>
              <a:rPr lang="en-US" sz="3300" dirty="0" smtClean="0"/>
              <a:t> </a:t>
            </a:r>
            <a:r>
              <a:rPr lang="en-US" sz="3300" dirty="0" err="1"/>
              <a:t>pelaksanaan</a:t>
            </a:r>
            <a:r>
              <a:rPr lang="en-US" sz="3300" dirty="0"/>
              <a:t> </a:t>
            </a:r>
            <a:r>
              <a:rPr lang="en-US" sz="3300" dirty="0" err="1"/>
              <a:t>peraturan</a:t>
            </a:r>
            <a:r>
              <a:rPr lang="en-US" sz="3300" dirty="0"/>
              <a:t> </a:t>
            </a:r>
            <a:r>
              <a:rPr lang="en-US" sz="3300" dirty="0" err="1"/>
              <a:t>perpajakan</a:t>
            </a:r>
            <a:r>
              <a:rPr lang="en-US" sz="3300" dirty="0"/>
              <a:t> </a:t>
            </a:r>
            <a:endParaRPr lang="en-US" sz="3300" dirty="0" smtClean="0"/>
          </a:p>
          <a:p>
            <a:pPr marL="169863" indent="0">
              <a:buNone/>
            </a:pPr>
            <a:r>
              <a:rPr lang="en-US" sz="3300" dirty="0" smtClean="0"/>
              <a:t>4) </a:t>
            </a:r>
            <a:r>
              <a:rPr lang="en-US" sz="3300" dirty="0" err="1" smtClean="0"/>
              <a:t>Berkembangnya</a:t>
            </a:r>
            <a:r>
              <a:rPr lang="en-US" sz="3300" dirty="0" smtClean="0"/>
              <a:t> </a:t>
            </a:r>
            <a:r>
              <a:rPr lang="en-US" sz="3300" dirty="0" err="1"/>
              <a:t>penanaman</a:t>
            </a:r>
            <a:r>
              <a:rPr lang="en-US" sz="3300" dirty="0"/>
              <a:t> modal </a:t>
            </a:r>
            <a:r>
              <a:rPr lang="en-US" sz="3300" dirty="0" err="1"/>
              <a:t>asing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globalisasi</a:t>
            </a:r>
            <a:r>
              <a:rPr lang="en-US" sz="3300" dirty="0"/>
              <a:t> </a:t>
            </a:r>
            <a:r>
              <a:rPr lang="en-US" sz="3300" dirty="0" err="1"/>
              <a:t>kegiatan</a:t>
            </a:r>
            <a:r>
              <a:rPr lang="en-US" sz="3300" dirty="0"/>
              <a:t> </a:t>
            </a:r>
            <a:r>
              <a:rPr lang="en-US" sz="3300" dirty="0" err="1"/>
              <a:t>perekonomian</a:t>
            </a:r>
            <a:endParaRPr lang="en-US" sz="3300" dirty="0"/>
          </a:p>
          <a:p>
            <a:pPr marL="36576" indent="0">
              <a:buNone/>
            </a:pPr>
            <a:endParaRPr lang="en-US" dirty="0" smtClean="0"/>
          </a:p>
          <a:p>
            <a:pPr marL="36576" indent="0">
              <a:buNone/>
            </a:pPr>
            <a:r>
              <a:rPr lang="en-US" sz="3300" dirty="0" smtClean="0"/>
              <a:t>Th.</a:t>
            </a:r>
            <a:r>
              <a:rPr lang="en-US" sz="3300" dirty="0" smtClean="0"/>
              <a:t>1992 </a:t>
            </a:r>
            <a:r>
              <a:rPr lang="en-US" sz="3300" dirty="0" err="1"/>
              <a:t>profesi</a:t>
            </a:r>
            <a:r>
              <a:rPr lang="en-US" sz="3300" dirty="0"/>
              <a:t> </a:t>
            </a:r>
            <a:r>
              <a:rPr lang="en-US" sz="3300" dirty="0" smtClean="0"/>
              <a:t>AP </a:t>
            </a:r>
            <a:r>
              <a:rPr lang="en-US" sz="3300" dirty="0" err="1" smtClean="0"/>
              <a:t>kembali</a:t>
            </a:r>
            <a:r>
              <a:rPr lang="en-US" sz="3300" dirty="0" smtClean="0"/>
              <a:t> </a:t>
            </a:r>
            <a:r>
              <a:rPr lang="en-US" sz="3300" dirty="0" err="1"/>
              <a:t>diberi</a:t>
            </a:r>
            <a:r>
              <a:rPr lang="en-US" sz="3300" dirty="0"/>
              <a:t> </a:t>
            </a:r>
            <a:r>
              <a:rPr lang="en-US" sz="3300" dirty="0" err="1"/>
              <a:t>kepercayaan</a:t>
            </a:r>
            <a:r>
              <a:rPr lang="en-US" sz="3300" dirty="0"/>
              <a:t> </a:t>
            </a:r>
            <a:r>
              <a:rPr lang="en-US" sz="3300" dirty="0" err="1" smtClean="0"/>
              <a:t>oleh</a:t>
            </a:r>
            <a:r>
              <a:rPr lang="en-US" sz="3300" dirty="0" smtClean="0"/>
              <a:t> </a:t>
            </a:r>
            <a:r>
              <a:rPr lang="en-US" sz="3300" dirty="0" err="1" smtClean="0"/>
              <a:t>pemerintah</a:t>
            </a:r>
            <a:r>
              <a:rPr lang="en-US" sz="3300" dirty="0" smtClean="0"/>
              <a:t> </a:t>
            </a:r>
            <a:r>
              <a:rPr lang="en-US" sz="3300" dirty="0"/>
              <a:t>(</a:t>
            </a:r>
            <a:r>
              <a:rPr lang="en-US" sz="3300" dirty="0" err="1"/>
              <a:t>Dirjen</a:t>
            </a:r>
            <a:r>
              <a:rPr lang="en-US" sz="3300" dirty="0"/>
              <a:t> </a:t>
            </a:r>
            <a:r>
              <a:rPr lang="en-US" sz="3300" dirty="0" err="1"/>
              <a:t>Pajak</a:t>
            </a:r>
            <a:r>
              <a:rPr lang="en-US" sz="3300" dirty="0"/>
              <a:t>) </a:t>
            </a:r>
            <a:r>
              <a:rPr lang="en-US" sz="3300" dirty="0" err="1" smtClean="0"/>
              <a:t>utk</a:t>
            </a:r>
            <a:r>
              <a:rPr lang="en-US" sz="3300" dirty="0" smtClean="0"/>
              <a:t> </a:t>
            </a:r>
            <a:r>
              <a:rPr lang="en-US" sz="3300" dirty="0" err="1"/>
              <a:t>melakukan</a:t>
            </a:r>
            <a:r>
              <a:rPr lang="en-US" sz="3300" dirty="0"/>
              <a:t> </a:t>
            </a:r>
            <a:r>
              <a:rPr lang="en-US" sz="3300" dirty="0" err="1"/>
              <a:t>verifikasi</a:t>
            </a:r>
            <a:r>
              <a:rPr lang="en-US" sz="3300" dirty="0"/>
              <a:t> </a:t>
            </a:r>
            <a:r>
              <a:rPr lang="en-US" sz="3300" dirty="0" err="1"/>
              <a:t>pembayaran</a:t>
            </a:r>
            <a:r>
              <a:rPr lang="en-US" sz="3300" dirty="0"/>
              <a:t> PPN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PPnBM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dilakukan</a:t>
            </a:r>
            <a:r>
              <a:rPr lang="en-US" sz="3300" dirty="0"/>
              <a:t> </a:t>
            </a:r>
            <a:r>
              <a:rPr lang="en-US" sz="3300" dirty="0" err="1"/>
              <a:t>oleh</a:t>
            </a:r>
            <a:r>
              <a:rPr lang="en-US" sz="3300" dirty="0"/>
              <a:t> </a:t>
            </a:r>
            <a:r>
              <a:rPr lang="en-US" sz="3300" dirty="0" err="1"/>
              <a:t>pengusaha</a:t>
            </a:r>
            <a:r>
              <a:rPr lang="en-US" sz="3300" dirty="0"/>
              <a:t> </a:t>
            </a:r>
            <a:r>
              <a:rPr lang="en-US" sz="3300" dirty="0" err="1"/>
              <a:t>kena</a:t>
            </a:r>
            <a:r>
              <a:rPr lang="en-US" sz="3300" dirty="0"/>
              <a:t> </a:t>
            </a:r>
            <a:r>
              <a:rPr lang="en-US" sz="3300" dirty="0" err="1"/>
              <a:t>pajak</a:t>
            </a:r>
            <a:r>
              <a:rPr lang="en-US" sz="3300" dirty="0" smtClean="0"/>
              <a:t>.</a:t>
            </a:r>
          </a:p>
          <a:p>
            <a:pPr marL="36576" indent="0">
              <a:buNone/>
            </a:pPr>
            <a:r>
              <a:rPr lang="en-US" sz="3300" dirty="0" smtClean="0"/>
              <a:t>Olson (1979) </a:t>
            </a:r>
            <a:r>
              <a:rPr lang="en-US" sz="3300" dirty="0" err="1" smtClean="0"/>
              <a:t>dlm</a:t>
            </a:r>
            <a:r>
              <a:rPr lang="en-US" sz="3300" dirty="0" smtClean="0"/>
              <a:t> </a:t>
            </a:r>
            <a:r>
              <a:rPr lang="en-US" sz="3300" i="1" dirty="0"/>
              <a:t>Journal </a:t>
            </a:r>
            <a:r>
              <a:rPr lang="en-US" sz="3300" i="1" dirty="0" err="1" smtClean="0"/>
              <a:t>Accountanty</a:t>
            </a:r>
            <a:r>
              <a:rPr lang="en-US" sz="3300" i="1" dirty="0" smtClean="0"/>
              <a:t> </a:t>
            </a:r>
            <a:r>
              <a:rPr lang="en-US" sz="3300" dirty="0" err="1" smtClean="0"/>
              <a:t>mengemukakan</a:t>
            </a:r>
            <a:r>
              <a:rPr lang="en-US" sz="3300" dirty="0" smtClean="0"/>
              <a:t> 4 </a:t>
            </a:r>
            <a:r>
              <a:rPr lang="en-US" sz="3300" dirty="0" err="1"/>
              <a:t>perkembangan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 smtClean="0"/>
              <a:t>hrs</a:t>
            </a:r>
            <a:r>
              <a:rPr lang="en-US" sz="3300" dirty="0" smtClean="0"/>
              <a:t> </a:t>
            </a:r>
            <a:r>
              <a:rPr lang="en-US" sz="3300" dirty="0" err="1"/>
              <a:t>diperhatikan</a:t>
            </a:r>
            <a:r>
              <a:rPr lang="en-US" sz="3300" dirty="0"/>
              <a:t> </a:t>
            </a:r>
            <a:r>
              <a:rPr lang="en-US" sz="3300" dirty="0" err="1"/>
              <a:t>oleh</a:t>
            </a:r>
            <a:r>
              <a:rPr lang="en-US" sz="3300" dirty="0"/>
              <a:t> </a:t>
            </a:r>
            <a:r>
              <a:rPr lang="en-US" sz="3300" dirty="0" err="1" smtClean="0"/>
              <a:t>profesi</a:t>
            </a:r>
            <a:r>
              <a:rPr lang="en-US" sz="3300" dirty="0" smtClean="0"/>
              <a:t> </a:t>
            </a:r>
            <a:r>
              <a:rPr lang="en-US" sz="3300" dirty="0" err="1" smtClean="0"/>
              <a:t>akuntan</a:t>
            </a:r>
            <a:r>
              <a:rPr lang="en-US" sz="3300" dirty="0" smtClean="0"/>
              <a:t> </a:t>
            </a:r>
            <a:r>
              <a:rPr lang="en-US" sz="3300" dirty="0" err="1"/>
              <a:t>yaitu</a:t>
            </a:r>
            <a:r>
              <a:rPr lang="en-US" sz="3300" dirty="0"/>
              <a:t>:</a:t>
            </a:r>
          </a:p>
          <a:p>
            <a:pPr marL="36576" indent="0">
              <a:buNone/>
            </a:pPr>
            <a:r>
              <a:rPr lang="en-US" sz="3300" dirty="0"/>
              <a:t>1) Makin </a:t>
            </a:r>
            <a:r>
              <a:rPr lang="en-US" sz="3300" dirty="0" err="1"/>
              <a:t>banyaknya</a:t>
            </a:r>
            <a:r>
              <a:rPr lang="en-US" sz="3300" dirty="0"/>
              <a:t> </a:t>
            </a:r>
            <a:r>
              <a:rPr lang="en-US" sz="3300" dirty="0" err="1"/>
              <a:t>jenis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jumlah</a:t>
            </a:r>
            <a:r>
              <a:rPr lang="en-US" sz="3300" dirty="0"/>
              <a:t> </a:t>
            </a:r>
            <a:r>
              <a:rPr lang="en-US" sz="3300" dirty="0" err="1"/>
              <a:t>informasi</a:t>
            </a:r>
            <a:r>
              <a:rPr lang="en-US" sz="3300" dirty="0"/>
              <a:t> yang </a:t>
            </a:r>
            <a:r>
              <a:rPr lang="en-US" sz="3300" dirty="0" err="1"/>
              <a:t>tersedia</a:t>
            </a:r>
            <a:r>
              <a:rPr lang="en-US" sz="3300" dirty="0"/>
              <a:t> </a:t>
            </a:r>
            <a:r>
              <a:rPr lang="en-US" sz="3300" dirty="0" err="1"/>
              <a:t>bagi</a:t>
            </a:r>
            <a:r>
              <a:rPr lang="en-US" sz="3300" dirty="0"/>
              <a:t> </a:t>
            </a:r>
            <a:r>
              <a:rPr lang="en-US" sz="3300" dirty="0" err="1"/>
              <a:t>masyarakat</a:t>
            </a:r>
            <a:endParaRPr lang="en-US" sz="3300" dirty="0"/>
          </a:p>
          <a:p>
            <a:pPr marL="36576" indent="0">
              <a:buNone/>
            </a:pPr>
            <a:r>
              <a:rPr lang="en-US" sz="3300" dirty="0"/>
              <a:t>2) Makin </a:t>
            </a:r>
            <a:r>
              <a:rPr lang="en-US" sz="3300" dirty="0" err="1"/>
              <a:t>baiknya</a:t>
            </a:r>
            <a:r>
              <a:rPr lang="en-US" sz="3300" dirty="0"/>
              <a:t> </a:t>
            </a:r>
            <a:r>
              <a:rPr lang="en-US" sz="3300" dirty="0" err="1"/>
              <a:t>transportasi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komunikasi</a:t>
            </a:r>
            <a:r>
              <a:rPr lang="en-US" sz="3300" dirty="0"/>
              <a:t> </a:t>
            </a:r>
          </a:p>
          <a:p>
            <a:pPr marL="36576" indent="0">
              <a:buNone/>
            </a:pPr>
            <a:r>
              <a:rPr lang="en-US" sz="3300" dirty="0"/>
              <a:t>3) Makin </a:t>
            </a:r>
            <a:r>
              <a:rPr lang="en-US" sz="3300" dirty="0" err="1"/>
              <a:t>disadarinya</a:t>
            </a:r>
            <a:r>
              <a:rPr lang="en-US" sz="3300" dirty="0"/>
              <a:t> </a:t>
            </a:r>
            <a:r>
              <a:rPr lang="en-US" sz="3300" dirty="0" err="1"/>
              <a:t>kebutuhan</a:t>
            </a:r>
            <a:r>
              <a:rPr lang="en-US" sz="3300" dirty="0"/>
              <a:t> </a:t>
            </a:r>
            <a:r>
              <a:rPr lang="en-US" sz="3300" dirty="0" err="1"/>
              <a:t>akan</a:t>
            </a:r>
            <a:r>
              <a:rPr lang="en-US" sz="3300" dirty="0"/>
              <a:t> </a:t>
            </a:r>
            <a:r>
              <a:rPr lang="en-US" sz="3300" dirty="0" err="1"/>
              <a:t>kualitas</a:t>
            </a:r>
            <a:r>
              <a:rPr lang="en-US" sz="3300" dirty="0"/>
              <a:t> </a:t>
            </a:r>
            <a:r>
              <a:rPr lang="en-US" sz="3300" dirty="0" err="1"/>
              <a:t>hidup</a:t>
            </a:r>
            <a:r>
              <a:rPr lang="en-US" sz="3300" dirty="0"/>
              <a:t> yang </a:t>
            </a:r>
            <a:r>
              <a:rPr lang="en-US" sz="3300" dirty="0" err="1"/>
              <a:t>lebih</a:t>
            </a:r>
            <a:r>
              <a:rPr lang="en-US" sz="3300" dirty="0"/>
              <a:t> </a:t>
            </a:r>
            <a:r>
              <a:rPr lang="en-US" sz="3300" dirty="0" err="1"/>
              <a:t>baik</a:t>
            </a:r>
            <a:endParaRPr lang="en-US" sz="3300" dirty="0"/>
          </a:p>
          <a:p>
            <a:pPr marL="36576" indent="0">
              <a:buNone/>
            </a:pPr>
            <a:r>
              <a:rPr lang="en-US" sz="3300" dirty="0"/>
              <a:t>4) </a:t>
            </a:r>
            <a:r>
              <a:rPr lang="en-US" sz="3300" dirty="0" err="1"/>
              <a:t>Tumbuhnya</a:t>
            </a:r>
            <a:r>
              <a:rPr lang="en-US" sz="3300" dirty="0"/>
              <a:t> </a:t>
            </a:r>
            <a:r>
              <a:rPr lang="en-US" sz="3300" dirty="0" err="1"/>
              <a:t>perusahaan-perusahaan</a:t>
            </a:r>
            <a:r>
              <a:rPr lang="en-US" sz="3300" dirty="0"/>
              <a:t> </a:t>
            </a:r>
            <a:r>
              <a:rPr lang="en-US" sz="3300" dirty="0" err="1"/>
              <a:t>multinasional</a:t>
            </a:r>
            <a:r>
              <a:rPr lang="en-US" sz="3300" dirty="0"/>
              <a:t> </a:t>
            </a:r>
            <a:r>
              <a:rPr lang="en-US" sz="3300" dirty="0" err="1"/>
              <a:t>sebagai</a:t>
            </a:r>
            <a:r>
              <a:rPr lang="en-US" sz="3300" dirty="0"/>
              <a:t> </a:t>
            </a:r>
            <a:r>
              <a:rPr lang="en-US" sz="3300" dirty="0" err="1"/>
              <a:t>akibat</a:t>
            </a:r>
            <a:r>
              <a:rPr lang="en-US" sz="3300" dirty="0"/>
              <a:t> </a:t>
            </a:r>
            <a:r>
              <a:rPr lang="en-US" sz="3300" dirty="0" err="1"/>
              <a:t>dari</a:t>
            </a:r>
            <a:r>
              <a:rPr lang="en-US" sz="3300" dirty="0"/>
              <a:t> </a:t>
            </a:r>
            <a:r>
              <a:rPr lang="en-US" sz="3300" dirty="0" err="1"/>
              <a:t>fenomena</a:t>
            </a:r>
            <a:r>
              <a:rPr lang="en-US" sz="3300" dirty="0"/>
              <a:t> </a:t>
            </a:r>
            <a:r>
              <a:rPr lang="en-US" sz="3300" dirty="0" err="1"/>
              <a:t>pertama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kedua</a:t>
            </a:r>
            <a:r>
              <a:rPr lang="en-US" sz="3300" dirty="0" smtClean="0"/>
              <a:t>.</a:t>
            </a:r>
          </a:p>
          <a:p>
            <a:pPr marL="36576" indent="0">
              <a:buNone/>
            </a:pPr>
            <a:endParaRPr lang="en-US" dirty="0" smtClean="0"/>
          </a:p>
          <a:p>
            <a:pPr marL="36513" indent="0">
              <a:buNone/>
            </a:pPr>
            <a:r>
              <a:rPr lang="en-US" sz="3300" dirty="0" err="1" smtClean="0"/>
              <a:t>Konsekuensi</a:t>
            </a:r>
            <a:r>
              <a:rPr lang="en-US" sz="3300" dirty="0" smtClean="0"/>
              <a:t> </a:t>
            </a:r>
            <a:r>
              <a:rPr lang="en-US" sz="3300" dirty="0" err="1"/>
              <a:t>perkembangan</a:t>
            </a:r>
            <a:r>
              <a:rPr lang="en-US" sz="3300" dirty="0"/>
              <a:t> </a:t>
            </a:r>
            <a:r>
              <a:rPr lang="en-US" sz="3300" dirty="0" err="1" smtClean="0"/>
              <a:t>tsb</a:t>
            </a:r>
            <a:r>
              <a:rPr lang="en-US" sz="3300" dirty="0" smtClean="0"/>
              <a:t> </a:t>
            </a:r>
            <a:r>
              <a:rPr lang="en-US" sz="3300" dirty="0" err="1" smtClean="0"/>
              <a:t>mempunyai</a:t>
            </a:r>
            <a:r>
              <a:rPr lang="en-US" sz="3300" dirty="0" smtClean="0"/>
              <a:t> </a:t>
            </a:r>
            <a:r>
              <a:rPr lang="en-US" sz="3300" dirty="0" err="1"/>
              <a:t>dampak</a:t>
            </a:r>
            <a:r>
              <a:rPr lang="en-US" sz="3300" dirty="0"/>
              <a:t> </a:t>
            </a:r>
            <a:r>
              <a:rPr lang="en-US" sz="3300" dirty="0" err="1"/>
              <a:t>terhadap</a:t>
            </a:r>
            <a:r>
              <a:rPr lang="en-US" sz="3300" dirty="0"/>
              <a:t> </a:t>
            </a:r>
            <a:r>
              <a:rPr lang="en-US" sz="3300" dirty="0" err="1"/>
              <a:t>perkembangan</a:t>
            </a:r>
            <a:r>
              <a:rPr lang="en-US" sz="3300" dirty="0"/>
              <a:t> </a:t>
            </a:r>
            <a:r>
              <a:rPr lang="en-US" sz="3300" dirty="0" err="1"/>
              <a:t>akuntansi</a:t>
            </a:r>
            <a:r>
              <a:rPr lang="en-US" sz="3300" dirty="0"/>
              <a:t> &amp;</a:t>
            </a:r>
            <a:r>
              <a:rPr lang="en-US" sz="3300" dirty="0" smtClean="0"/>
              <a:t> </a:t>
            </a:r>
            <a:r>
              <a:rPr lang="en-US" sz="3300" dirty="0" err="1"/>
              <a:t>menimbulkan</a:t>
            </a:r>
            <a:r>
              <a:rPr lang="en-US" sz="3300" dirty="0"/>
              <a:t>:</a:t>
            </a:r>
          </a:p>
          <a:p>
            <a:pPr marL="233363" indent="-233363">
              <a:buNone/>
            </a:pPr>
            <a:r>
              <a:rPr lang="en-US" sz="3300" dirty="0"/>
              <a:t>1) </a:t>
            </a:r>
            <a:r>
              <a:rPr lang="en-US" sz="3300" dirty="0" err="1"/>
              <a:t>Kebutuhan</a:t>
            </a:r>
            <a:r>
              <a:rPr lang="en-US" sz="3300" dirty="0"/>
              <a:t> </a:t>
            </a:r>
            <a:r>
              <a:rPr lang="en-US" sz="3300" dirty="0" err="1"/>
              <a:t>akan</a:t>
            </a:r>
            <a:r>
              <a:rPr lang="en-US" sz="3300" dirty="0"/>
              <a:t> </a:t>
            </a:r>
            <a:r>
              <a:rPr lang="en-US" sz="3300" dirty="0" err="1"/>
              <a:t>upaya</a:t>
            </a:r>
            <a:r>
              <a:rPr lang="en-US" sz="3300" dirty="0"/>
              <a:t> </a:t>
            </a:r>
            <a:r>
              <a:rPr lang="en-US" sz="3300" dirty="0" err="1"/>
              <a:t>memperluas</a:t>
            </a:r>
            <a:r>
              <a:rPr lang="en-US" sz="3300" dirty="0"/>
              <a:t> </a:t>
            </a:r>
            <a:r>
              <a:rPr lang="en-US" sz="3300" dirty="0" err="1"/>
              <a:t>peranan</a:t>
            </a:r>
            <a:r>
              <a:rPr lang="en-US" sz="3300" dirty="0"/>
              <a:t> </a:t>
            </a:r>
            <a:r>
              <a:rPr lang="en-US" sz="3300" dirty="0" err="1"/>
              <a:t>akuntan</a:t>
            </a:r>
            <a:r>
              <a:rPr lang="en-US" sz="3300" dirty="0"/>
              <a:t>, </a:t>
            </a:r>
            <a:r>
              <a:rPr lang="en-US" sz="3300" dirty="0" err="1"/>
              <a:t>ruang</a:t>
            </a:r>
            <a:r>
              <a:rPr lang="en-US" sz="3300" dirty="0"/>
              <a:t> </a:t>
            </a:r>
            <a:r>
              <a:rPr lang="en-US" sz="3300" dirty="0" err="1" smtClean="0"/>
              <a:t>lingkup</a:t>
            </a:r>
            <a:r>
              <a:rPr lang="en-US" sz="3300" dirty="0" smtClean="0"/>
              <a:t> </a:t>
            </a:r>
            <a:r>
              <a:rPr lang="en-US" sz="3300" dirty="0" err="1" smtClean="0"/>
              <a:t>pekerjaan</a:t>
            </a:r>
            <a:r>
              <a:rPr lang="en-US" sz="3300" dirty="0" smtClean="0"/>
              <a:t> AP </a:t>
            </a:r>
            <a:r>
              <a:rPr lang="en-US" sz="3300" dirty="0" err="1" smtClean="0"/>
              <a:t>semakin</a:t>
            </a:r>
            <a:r>
              <a:rPr lang="en-US" sz="3300" dirty="0" smtClean="0"/>
              <a:t> </a:t>
            </a:r>
            <a:r>
              <a:rPr lang="en-US" sz="3300" dirty="0" err="1"/>
              <a:t>luas</a:t>
            </a:r>
            <a:r>
              <a:rPr lang="en-US" sz="3300" dirty="0"/>
              <a:t> </a:t>
            </a:r>
            <a:r>
              <a:rPr lang="en-US" sz="3300" dirty="0" err="1" smtClean="0"/>
              <a:t>shg</a:t>
            </a:r>
            <a:r>
              <a:rPr lang="en-US" sz="3300" dirty="0" smtClean="0"/>
              <a:t> </a:t>
            </a:r>
            <a:r>
              <a:rPr lang="en-US" sz="3300" dirty="0" err="1"/>
              <a:t>tidak</a:t>
            </a:r>
            <a:r>
              <a:rPr lang="en-US" sz="3300" dirty="0"/>
              <a:t> </a:t>
            </a:r>
            <a:r>
              <a:rPr lang="en-US" sz="3300" dirty="0" err="1" smtClean="0"/>
              <a:t>hny</a:t>
            </a:r>
            <a:r>
              <a:rPr lang="en-US" sz="3300" dirty="0" smtClean="0"/>
              <a:t> </a:t>
            </a:r>
            <a:r>
              <a:rPr lang="en-US" sz="3300" dirty="0" err="1" smtClean="0"/>
              <a:t>meliputi</a:t>
            </a:r>
            <a:r>
              <a:rPr lang="en-US" sz="3300" dirty="0" smtClean="0"/>
              <a:t> </a:t>
            </a:r>
            <a:r>
              <a:rPr lang="en-US" sz="3300" dirty="0" err="1" smtClean="0"/>
              <a:t>pemeriksaan</a:t>
            </a:r>
            <a:r>
              <a:rPr lang="en-US" sz="3300" dirty="0" smtClean="0"/>
              <a:t> </a:t>
            </a:r>
            <a:r>
              <a:rPr lang="en-US" sz="3300" dirty="0" err="1"/>
              <a:t>akuntan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penyusunan</a:t>
            </a:r>
            <a:r>
              <a:rPr lang="en-US" sz="3300" dirty="0"/>
              <a:t> </a:t>
            </a:r>
            <a:r>
              <a:rPr lang="en-US" sz="3300" dirty="0" err="1"/>
              <a:t>laporan</a:t>
            </a:r>
            <a:r>
              <a:rPr lang="en-US" sz="3300" dirty="0"/>
              <a:t> </a:t>
            </a:r>
            <a:r>
              <a:rPr lang="en-US" sz="3300" dirty="0" err="1"/>
              <a:t>keuangan</a:t>
            </a:r>
            <a:r>
              <a:rPr lang="en-US" sz="3300" dirty="0"/>
              <a:t>.</a:t>
            </a:r>
          </a:p>
          <a:p>
            <a:pPr marL="233363" indent="-233363">
              <a:buNone/>
            </a:pPr>
            <a:r>
              <a:rPr lang="en-US" sz="3300" dirty="0"/>
              <a:t>2) </a:t>
            </a:r>
            <a:r>
              <a:rPr lang="en-US" sz="3300" dirty="0" err="1"/>
              <a:t>Kebutuhan</a:t>
            </a:r>
            <a:r>
              <a:rPr lang="en-US" sz="3300" dirty="0"/>
              <a:t> </a:t>
            </a:r>
            <a:r>
              <a:rPr lang="en-US" sz="3300" dirty="0" err="1"/>
              <a:t>akan</a:t>
            </a:r>
            <a:r>
              <a:rPr lang="en-US" sz="3300" dirty="0"/>
              <a:t> </a:t>
            </a:r>
            <a:r>
              <a:rPr lang="en-US" sz="3300" dirty="0" err="1"/>
              <a:t>tenaga</a:t>
            </a:r>
            <a:r>
              <a:rPr lang="en-US" sz="3300" dirty="0"/>
              <a:t> </a:t>
            </a:r>
            <a:r>
              <a:rPr lang="en-US" sz="3300" dirty="0" err="1"/>
              <a:t>spesialisasi</a:t>
            </a:r>
            <a:r>
              <a:rPr lang="en-US" sz="3300" dirty="0"/>
              <a:t> </a:t>
            </a:r>
            <a:r>
              <a:rPr lang="en-US" sz="3300" dirty="0" err="1"/>
              <a:t>dalam</a:t>
            </a:r>
            <a:r>
              <a:rPr lang="en-US" sz="3300" dirty="0"/>
              <a:t> </a:t>
            </a:r>
            <a:r>
              <a:rPr lang="en-US" sz="3300" dirty="0" err="1"/>
              <a:t>profesi</a:t>
            </a:r>
            <a:r>
              <a:rPr lang="en-US" sz="3300" dirty="0"/>
              <a:t>, </a:t>
            </a:r>
            <a:r>
              <a:rPr lang="en-US" sz="3300" dirty="0" err="1"/>
              <a:t>makin</a:t>
            </a:r>
            <a:r>
              <a:rPr lang="en-US" sz="3300" dirty="0"/>
              <a:t> </a:t>
            </a:r>
            <a:r>
              <a:rPr lang="en-US" sz="3300" dirty="0" err="1"/>
              <a:t>besarnya</a:t>
            </a:r>
            <a:r>
              <a:rPr lang="en-US" sz="3300" dirty="0"/>
              <a:t> </a:t>
            </a:r>
            <a:r>
              <a:rPr lang="en-US" sz="3300" dirty="0" err="1"/>
              <a:t>tanggung</a:t>
            </a:r>
            <a:r>
              <a:rPr lang="en-US" sz="3300" dirty="0"/>
              <a:t> </a:t>
            </a:r>
            <a:r>
              <a:rPr lang="en-US" sz="3300" dirty="0" err="1"/>
              <a:t>jawab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ruang</a:t>
            </a:r>
            <a:r>
              <a:rPr lang="en-US" sz="3300" dirty="0"/>
              <a:t> </a:t>
            </a:r>
            <a:r>
              <a:rPr lang="en-US" sz="3300" dirty="0" err="1"/>
              <a:t>lingkup</a:t>
            </a:r>
            <a:r>
              <a:rPr lang="en-US" sz="3300" dirty="0"/>
              <a:t> </a:t>
            </a:r>
            <a:r>
              <a:rPr lang="en-US" sz="3300" dirty="0" err="1"/>
              <a:t>kegiatan</a:t>
            </a:r>
            <a:r>
              <a:rPr lang="en-US" sz="3300" dirty="0"/>
              <a:t> </a:t>
            </a:r>
            <a:r>
              <a:rPr lang="en-US" sz="3300" dirty="0" err="1"/>
              <a:t>klien</a:t>
            </a:r>
            <a:r>
              <a:rPr lang="en-US" sz="3300" dirty="0"/>
              <a:t>, </a:t>
            </a:r>
            <a:r>
              <a:rPr lang="en-US" sz="3300" dirty="0" err="1"/>
              <a:t>mengharuskan</a:t>
            </a:r>
            <a:r>
              <a:rPr lang="en-US" sz="3300" dirty="0"/>
              <a:t> </a:t>
            </a:r>
            <a:r>
              <a:rPr lang="en-US" sz="3300" dirty="0" err="1"/>
              <a:t>akuntan</a:t>
            </a:r>
            <a:r>
              <a:rPr lang="en-US" sz="3300" dirty="0"/>
              <a:t> </a:t>
            </a:r>
            <a:r>
              <a:rPr lang="en-US" sz="3300" dirty="0" err="1"/>
              <a:t>publik</a:t>
            </a:r>
            <a:r>
              <a:rPr lang="en-US" sz="3300" dirty="0"/>
              <a:t> </a:t>
            </a:r>
            <a:r>
              <a:rPr lang="en-US" sz="3300" dirty="0" err="1"/>
              <a:t>untuk</a:t>
            </a:r>
            <a:r>
              <a:rPr lang="en-US" sz="3300" dirty="0"/>
              <a:t> </a:t>
            </a:r>
            <a:r>
              <a:rPr lang="en-US" sz="3300" dirty="0" err="1"/>
              <a:t>selalu</a:t>
            </a:r>
            <a:r>
              <a:rPr lang="en-US" sz="3300" dirty="0"/>
              <a:t> </a:t>
            </a:r>
            <a:r>
              <a:rPr lang="en-US" sz="3300" dirty="0" err="1"/>
              <a:t>menambah</a:t>
            </a:r>
            <a:r>
              <a:rPr lang="en-US" sz="3300" dirty="0"/>
              <a:t> </a:t>
            </a:r>
            <a:r>
              <a:rPr lang="en-US" sz="3300" dirty="0" err="1"/>
              <a:t>pengetahuan</a:t>
            </a:r>
            <a:r>
              <a:rPr lang="en-US" sz="3300" dirty="0"/>
              <a:t>.</a:t>
            </a:r>
          </a:p>
          <a:p>
            <a:pPr marL="233363" indent="-233363">
              <a:buNone/>
            </a:pPr>
            <a:r>
              <a:rPr lang="en-US" sz="3300" dirty="0"/>
              <a:t>3) </a:t>
            </a:r>
            <a:r>
              <a:rPr lang="en-US" sz="3300" dirty="0" err="1"/>
              <a:t>Kebutuhan</a:t>
            </a:r>
            <a:r>
              <a:rPr lang="en-US" sz="3300" dirty="0"/>
              <a:t> </a:t>
            </a:r>
            <a:r>
              <a:rPr lang="en-US" sz="3300" dirty="0" err="1"/>
              <a:t>akan</a:t>
            </a:r>
            <a:r>
              <a:rPr lang="en-US" sz="3300" dirty="0"/>
              <a:t> </a:t>
            </a:r>
            <a:r>
              <a:rPr lang="en-US" sz="3300" dirty="0" err="1"/>
              <a:t>standar</a:t>
            </a:r>
            <a:r>
              <a:rPr lang="en-US" sz="3300" dirty="0"/>
              <a:t> </a:t>
            </a:r>
            <a:r>
              <a:rPr lang="en-US" sz="3300" dirty="0" err="1"/>
              <a:t>teknis</a:t>
            </a:r>
            <a:r>
              <a:rPr lang="en-US" sz="3300" dirty="0"/>
              <a:t> yang </a:t>
            </a:r>
            <a:r>
              <a:rPr lang="en-US" sz="3300" dirty="0" err="1"/>
              <a:t>makin</a:t>
            </a:r>
            <a:r>
              <a:rPr lang="en-US" sz="3300" dirty="0"/>
              <a:t> </a:t>
            </a:r>
            <a:r>
              <a:rPr lang="en-US" sz="3300" dirty="0" err="1"/>
              <a:t>tinggi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rumit</a:t>
            </a:r>
            <a:r>
              <a:rPr lang="en-US" sz="3300" dirty="0"/>
              <a:t>, </a:t>
            </a:r>
            <a:r>
              <a:rPr lang="en-US" sz="3300" dirty="0" err="1" smtClean="0"/>
              <a:t>dengan</a:t>
            </a:r>
            <a:r>
              <a:rPr lang="en-US" sz="3300" dirty="0" smtClean="0"/>
              <a:t> </a:t>
            </a:r>
            <a:r>
              <a:rPr lang="en-US" sz="3300" dirty="0" err="1" smtClean="0"/>
              <a:t>berkembangnya</a:t>
            </a:r>
            <a:r>
              <a:rPr lang="en-US" sz="3300" dirty="0" smtClean="0"/>
              <a:t> </a:t>
            </a:r>
            <a:r>
              <a:rPr lang="en-US" sz="3300" dirty="0" err="1"/>
              <a:t>teknologi</a:t>
            </a:r>
            <a:r>
              <a:rPr lang="en-US" sz="3300" dirty="0"/>
              <a:t> </a:t>
            </a:r>
            <a:r>
              <a:rPr lang="en-US" sz="3300" dirty="0" err="1"/>
              <a:t>informasi</a:t>
            </a:r>
            <a:r>
              <a:rPr lang="en-US" sz="3300" dirty="0"/>
              <a:t>, </a:t>
            </a:r>
            <a:r>
              <a:rPr lang="en-US" sz="3300" dirty="0" err="1"/>
              <a:t>laporan</a:t>
            </a:r>
            <a:r>
              <a:rPr lang="en-US" sz="3300" dirty="0"/>
              <a:t> </a:t>
            </a:r>
            <a:r>
              <a:rPr lang="en-US" sz="3300" dirty="0" err="1"/>
              <a:t>keuangan</a:t>
            </a:r>
            <a:r>
              <a:rPr lang="en-US" sz="3300" dirty="0"/>
              <a:t> </a:t>
            </a:r>
            <a:r>
              <a:rPr lang="en-US" sz="3300" dirty="0" err="1"/>
              <a:t>akan</a:t>
            </a:r>
            <a:r>
              <a:rPr lang="en-US" sz="3300" dirty="0"/>
              <a:t> </a:t>
            </a:r>
            <a:r>
              <a:rPr lang="en-US" sz="3300" dirty="0" err="1"/>
              <a:t>menjadi</a:t>
            </a:r>
            <a:r>
              <a:rPr lang="en-US" sz="3300" dirty="0"/>
              <a:t> </a:t>
            </a:r>
            <a:r>
              <a:rPr lang="en-US" sz="3300" dirty="0" err="1" smtClean="0"/>
              <a:t>makin</a:t>
            </a:r>
            <a:r>
              <a:rPr lang="en-US" sz="3300" dirty="0" smtClean="0"/>
              <a:t> </a:t>
            </a:r>
            <a:r>
              <a:rPr lang="en-US" sz="3300" dirty="0" err="1" smtClean="0"/>
              <a:t>beragam</a:t>
            </a:r>
            <a:r>
              <a:rPr lang="en-US" sz="3300" dirty="0" smtClean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 smtClean="0"/>
              <a:t>rumit</a:t>
            </a:r>
            <a:r>
              <a:rPr lang="en-US" sz="3300" dirty="0" smtClean="0"/>
              <a:t>.</a:t>
            </a:r>
          </a:p>
          <a:p>
            <a:pPr marL="233363" indent="-233363">
              <a:buNone/>
            </a:pPr>
            <a:endParaRPr lang="en-US" sz="2000" dirty="0" smtClean="0"/>
          </a:p>
          <a:p>
            <a:pPr marL="0" indent="9525">
              <a:buNone/>
            </a:pPr>
            <a:r>
              <a:rPr lang="en-US" sz="3300" dirty="0" err="1" smtClean="0"/>
              <a:t>Pendapat</a:t>
            </a:r>
            <a:r>
              <a:rPr lang="en-US" sz="3300" dirty="0" smtClean="0"/>
              <a:t> </a:t>
            </a:r>
            <a:r>
              <a:rPr lang="en-US" sz="3300" dirty="0"/>
              <a:t>yang </a:t>
            </a:r>
            <a:r>
              <a:rPr lang="en-US" sz="3300" dirty="0" err="1"/>
              <a:t>dikemukakan</a:t>
            </a:r>
            <a:r>
              <a:rPr lang="en-US" sz="3300" dirty="0"/>
              <a:t> Olson </a:t>
            </a:r>
            <a:r>
              <a:rPr lang="en-US" sz="3300" dirty="0" err="1"/>
              <a:t>tersebut</a:t>
            </a:r>
            <a:r>
              <a:rPr lang="en-US" sz="3300" dirty="0"/>
              <a:t> di </a:t>
            </a:r>
            <a:r>
              <a:rPr lang="en-US" sz="3300" dirty="0" err="1"/>
              <a:t>atas</a:t>
            </a:r>
            <a:r>
              <a:rPr lang="en-US" sz="3300" dirty="0"/>
              <a:t> </a:t>
            </a:r>
            <a:r>
              <a:rPr lang="en-US" sz="3300" dirty="0" err="1"/>
              <a:t>cukup</a:t>
            </a:r>
            <a:r>
              <a:rPr lang="en-US" sz="3300" dirty="0"/>
              <a:t> </a:t>
            </a:r>
            <a:r>
              <a:rPr lang="en-US" sz="3300" dirty="0" err="1"/>
              <a:t>sesuai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relevan</a:t>
            </a:r>
            <a:r>
              <a:rPr lang="en-US" sz="3300" dirty="0"/>
              <a:t> </a:t>
            </a:r>
            <a:r>
              <a:rPr lang="en-US" sz="3300" dirty="0" err="1"/>
              <a:t>dengan</a:t>
            </a:r>
            <a:r>
              <a:rPr lang="en-US" sz="3300" dirty="0"/>
              <a:t> </a:t>
            </a:r>
            <a:r>
              <a:rPr lang="en-US" sz="3300" dirty="0" err="1"/>
              <a:t>fungsi</a:t>
            </a:r>
            <a:r>
              <a:rPr lang="en-US" sz="3300" dirty="0"/>
              <a:t> </a:t>
            </a:r>
            <a:r>
              <a:rPr lang="en-US" sz="3300" dirty="0" err="1"/>
              <a:t>akuntan</a:t>
            </a:r>
            <a:r>
              <a:rPr lang="en-US" sz="3300" dirty="0"/>
              <a:t> yang </a:t>
            </a:r>
            <a:r>
              <a:rPr lang="en-US" sz="3300" dirty="0" err="1"/>
              <a:t>pada</a:t>
            </a:r>
            <a:r>
              <a:rPr lang="en-US" sz="3300" dirty="0"/>
              <a:t> </a:t>
            </a:r>
            <a:r>
              <a:rPr lang="en-US" sz="3300" dirty="0" err="1"/>
              <a:t>dasarnya</a:t>
            </a:r>
            <a:r>
              <a:rPr lang="en-US" sz="3300" dirty="0"/>
              <a:t> </a:t>
            </a:r>
            <a:r>
              <a:rPr lang="en-US" sz="3300" dirty="0" err="1"/>
              <a:t>berhubungan</a:t>
            </a:r>
            <a:r>
              <a:rPr lang="en-US" sz="3300" dirty="0"/>
              <a:t> </a:t>
            </a:r>
            <a:r>
              <a:rPr lang="en-US" sz="3300" dirty="0" err="1"/>
              <a:t>dengan</a:t>
            </a:r>
            <a:r>
              <a:rPr lang="en-US" sz="3300" dirty="0"/>
              <a:t> </a:t>
            </a:r>
            <a:r>
              <a:rPr lang="en-US" sz="3300" dirty="0" err="1"/>
              <a:t>sistem</a:t>
            </a:r>
            <a:r>
              <a:rPr lang="en-US" sz="3300" dirty="0"/>
              <a:t> </a:t>
            </a:r>
            <a:r>
              <a:rPr lang="en-US" sz="3300" dirty="0" err="1" smtClean="0"/>
              <a:t>informasi</a:t>
            </a:r>
            <a:r>
              <a:rPr lang="en-US" sz="3300" dirty="0" smtClean="0"/>
              <a:t> </a:t>
            </a:r>
            <a:r>
              <a:rPr lang="en-US" sz="3300" dirty="0" err="1" smtClean="0"/>
              <a:t>akuntansi</a:t>
            </a:r>
            <a:r>
              <a:rPr lang="en-US" sz="3300" dirty="0"/>
              <a:t>. Dari </a:t>
            </a:r>
            <a:r>
              <a:rPr lang="en-US" sz="3300" dirty="0" err="1"/>
              <a:t>pemaparan</a:t>
            </a:r>
            <a:r>
              <a:rPr lang="en-US" sz="3300" dirty="0"/>
              <a:t> yang </a:t>
            </a:r>
            <a:r>
              <a:rPr lang="en-US" sz="3300" dirty="0" err="1"/>
              <a:t>telah</a:t>
            </a:r>
            <a:r>
              <a:rPr lang="en-US" sz="3300" dirty="0"/>
              <a:t> </a:t>
            </a:r>
            <a:r>
              <a:rPr lang="en-US" sz="3300" dirty="0" err="1"/>
              <a:t>dikemukakan</a:t>
            </a:r>
            <a:r>
              <a:rPr lang="en-US" sz="3300" dirty="0"/>
              <a:t>, </a:t>
            </a:r>
            <a:r>
              <a:rPr lang="en-US" sz="3300" dirty="0" err="1"/>
              <a:t>profesi</a:t>
            </a:r>
            <a:r>
              <a:rPr lang="en-US" sz="3300" dirty="0"/>
              <a:t> </a:t>
            </a:r>
            <a:r>
              <a:rPr lang="en-US" sz="3300" dirty="0" err="1"/>
              <a:t>akuntan</a:t>
            </a:r>
            <a:r>
              <a:rPr lang="en-US" sz="3300" dirty="0"/>
              <a:t> </a:t>
            </a:r>
            <a:r>
              <a:rPr lang="en-US" sz="3300" dirty="0" err="1"/>
              <a:t>diharapkan</a:t>
            </a:r>
            <a:r>
              <a:rPr lang="en-US" sz="3300" dirty="0"/>
              <a:t> </a:t>
            </a:r>
            <a:r>
              <a:rPr lang="en-US" sz="3300" dirty="0" err="1"/>
              <a:t>dapat</a:t>
            </a:r>
            <a:r>
              <a:rPr lang="en-US" sz="3300" dirty="0"/>
              <a:t> </a:t>
            </a:r>
            <a:r>
              <a:rPr lang="en-US" sz="3300" dirty="0" err="1"/>
              <a:t>mengantisipasi</a:t>
            </a:r>
            <a:r>
              <a:rPr lang="en-US" sz="3300" dirty="0"/>
              <a:t> </a:t>
            </a:r>
            <a:r>
              <a:rPr lang="en-US" sz="3300" dirty="0" err="1"/>
              <a:t>keadaan</a:t>
            </a:r>
            <a:r>
              <a:rPr lang="en-US" sz="3300" dirty="0"/>
              <a:t> </a:t>
            </a:r>
            <a:r>
              <a:rPr lang="en-US" sz="3300" dirty="0" err="1"/>
              <a:t>untuk</a:t>
            </a:r>
            <a:r>
              <a:rPr lang="en-US" sz="3300" dirty="0"/>
              <a:t> </a:t>
            </a:r>
            <a:r>
              <a:rPr lang="en-US" sz="3300" dirty="0" err="1"/>
              <a:t>pengembangan</a:t>
            </a:r>
            <a:r>
              <a:rPr lang="en-US" sz="3300" dirty="0"/>
              <a:t> </a:t>
            </a:r>
            <a:r>
              <a:rPr lang="en-US" sz="3300" dirty="0" err="1"/>
              <a:t>profesi</a:t>
            </a:r>
            <a:r>
              <a:rPr lang="en-US" sz="3300" dirty="0"/>
              <a:t> </a:t>
            </a:r>
            <a:r>
              <a:rPr lang="en-US" sz="3300" dirty="0" err="1"/>
              <a:t>akuntan</a:t>
            </a:r>
            <a:r>
              <a:rPr lang="en-US" sz="3300" dirty="0"/>
              <a:t> di </a:t>
            </a:r>
            <a:r>
              <a:rPr lang="en-US" sz="3300" dirty="0" err="1"/>
              <a:t>masa</a:t>
            </a:r>
            <a:r>
              <a:rPr lang="en-US" sz="3300" dirty="0"/>
              <a:t> yang </a:t>
            </a:r>
            <a:r>
              <a:rPr lang="en-US" sz="3300" dirty="0" err="1"/>
              <a:t>akan</a:t>
            </a:r>
            <a:r>
              <a:rPr lang="en-US" sz="3300" dirty="0"/>
              <a:t> </a:t>
            </a:r>
            <a:r>
              <a:rPr lang="en-US" sz="3300" dirty="0" err="1"/>
              <a:t>datang</a:t>
            </a:r>
            <a:r>
              <a:rPr lang="en-US" sz="3300" dirty="0" smtClean="0"/>
              <a:t>.</a:t>
            </a:r>
            <a:endParaRPr lang="en-US" sz="3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16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7467600" cy="609600"/>
          </a:xfrm>
        </p:spPr>
        <p:txBody>
          <a:bodyPr>
            <a:normAutofit/>
          </a:bodyPr>
          <a:lstStyle/>
          <a:p>
            <a:r>
              <a:rPr lang="id-ID" sz="3200" b="1" dirty="0"/>
              <a:t>Tipe-tipe Akuntan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287963"/>
          </a:xfrm>
        </p:spPr>
        <p:txBody>
          <a:bodyPr>
            <a:normAutofit fontScale="55000" lnSpcReduction="20000"/>
          </a:bodyPr>
          <a:lstStyle/>
          <a:p>
            <a:pPr marL="284163" indent="-247650"/>
            <a:r>
              <a:rPr lang="en-US" b="1" dirty="0" err="1"/>
              <a:t>Akuntan</a:t>
            </a:r>
            <a:r>
              <a:rPr lang="en-US" b="1" dirty="0"/>
              <a:t> </a:t>
            </a:r>
            <a:r>
              <a:rPr lang="en-US" b="1" dirty="0" err="1"/>
              <a:t>Publik</a:t>
            </a:r>
            <a:r>
              <a:rPr lang="en-US" b="1" dirty="0"/>
              <a:t> (</a:t>
            </a:r>
            <a:r>
              <a:rPr lang="en-US" b="1" i="1" dirty="0"/>
              <a:t>Public Accountants</a:t>
            </a:r>
            <a:r>
              <a:rPr lang="en-US" b="1" dirty="0" smtClean="0"/>
              <a:t>)</a:t>
            </a:r>
          </a:p>
          <a:p>
            <a:pPr marL="463550" indent="0">
              <a:buNone/>
            </a:pP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 </a:t>
            </a:r>
            <a:r>
              <a:rPr lang="en-US" dirty="0" smtClean="0"/>
              <a:t>/</a:t>
            </a:r>
            <a:r>
              <a:rPr lang="en-US" dirty="0" err="1" smtClean="0"/>
              <a:t>akuntan</a:t>
            </a:r>
            <a:r>
              <a:rPr lang="en-US" dirty="0" smtClean="0"/>
              <a:t> </a:t>
            </a:r>
            <a:r>
              <a:rPr lang="en-US" dirty="0" err="1"/>
              <a:t>eksternal</a:t>
            </a:r>
            <a:r>
              <a:rPr lang="en-US" dirty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akuntan</a:t>
            </a:r>
            <a:r>
              <a:rPr lang="en-US" dirty="0" smtClean="0"/>
              <a:t> </a:t>
            </a:r>
            <a:r>
              <a:rPr lang="en-US" dirty="0" err="1"/>
              <a:t>independen</a:t>
            </a:r>
            <a:r>
              <a:rPr lang="en-US" dirty="0"/>
              <a:t>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jasa-jasanya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/>
              <a:t>.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mendirikan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 smtClean="0"/>
              <a:t>kantor</a:t>
            </a:r>
            <a:r>
              <a:rPr lang="en-US" dirty="0" smtClean="0"/>
              <a:t> </a:t>
            </a:r>
            <a:r>
              <a:rPr lang="en-US" dirty="0" err="1" smtClean="0"/>
              <a:t>akuntan</a:t>
            </a:r>
            <a:r>
              <a:rPr lang="en-US" dirty="0" smtClean="0"/>
              <a:t> (KAP)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 smtClean="0"/>
              <a:t>Kemenkeu</a:t>
            </a:r>
            <a:r>
              <a:rPr lang="en-US" dirty="0" smtClean="0"/>
              <a:t>.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/>
              <a:t>pemeriksaan</a:t>
            </a:r>
            <a:r>
              <a:rPr lang="en-US" dirty="0"/>
              <a:t> (audit),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perpajakan</a:t>
            </a:r>
            <a:r>
              <a:rPr lang="en-US" dirty="0"/>
              <a:t>,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konsultasi</a:t>
            </a:r>
            <a:r>
              <a:rPr lang="en-US" dirty="0" smtClean="0"/>
              <a:t> </a:t>
            </a:r>
            <a:r>
              <a:rPr lang="en-US" dirty="0" err="1"/>
              <a:t>manajemen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 smtClean="0"/>
              <a:t>.</a:t>
            </a:r>
          </a:p>
          <a:p>
            <a:pPr marL="463550" indent="0">
              <a:buNone/>
            </a:pPr>
            <a:endParaRPr lang="en-US" sz="1700" dirty="0" smtClean="0"/>
          </a:p>
          <a:p>
            <a:r>
              <a:rPr lang="en-US" b="1" dirty="0" err="1"/>
              <a:t>Akuntan</a:t>
            </a:r>
            <a:r>
              <a:rPr lang="en-US" b="1" dirty="0"/>
              <a:t> Intern (</a:t>
            </a:r>
            <a:r>
              <a:rPr lang="en-US" b="1" i="1" dirty="0"/>
              <a:t>Internal Accountant</a:t>
            </a:r>
            <a:r>
              <a:rPr lang="en-US" b="1" dirty="0" smtClean="0"/>
              <a:t>)</a:t>
            </a:r>
          </a:p>
          <a:p>
            <a:pPr marL="471488" indent="0">
              <a:buNone/>
            </a:pPr>
            <a:r>
              <a:rPr lang="en-US" dirty="0" err="1"/>
              <a:t>Akuntan</a:t>
            </a:r>
            <a:r>
              <a:rPr lang="en-US" dirty="0"/>
              <a:t> intern </a:t>
            </a:r>
            <a:r>
              <a:rPr lang="en-US" dirty="0" smtClean="0"/>
              <a:t>/</a:t>
            </a:r>
            <a:r>
              <a:rPr lang="en-US" dirty="0" err="1" smtClean="0"/>
              <a:t>akt</a:t>
            </a:r>
            <a:r>
              <a:rPr lang="en-US" dirty="0" smtClean="0"/>
              <a:t>. Perusahaan/ </a:t>
            </a:r>
            <a:r>
              <a:rPr lang="en-US" dirty="0" err="1" smtClean="0"/>
              <a:t>akt</a:t>
            </a:r>
            <a:r>
              <a:rPr lang="en-US" dirty="0" smtClean="0"/>
              <a:t>. </a:t>
            </a:r>
            <a:r>
              <a:rPr lang="en-US" dirty="0" err="1" smtClean="0"/>
              <a:t>Manajeman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/>
              <a:t>akuntan</a:t>
            </a:r>
            <a:r>
              <a:rPr lang="en-US" dirty="0"/>
              <a:t> yang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/>
              <a:t>organisasi</a:t>
            </a:r>
            <a:r>
              <a:rPr lang="en-US" dirty="0" smtClean="0"/>
              <a:t>.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,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laporankeuangan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pihak-pihak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,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,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, </a:t>
            </a:r>
            <a:r>
              <a:rPr lang="en-US" dirty="0" err="1"/>
              <a:t>penanganan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smtClean="0"/>
              <a:t>intern</a:t>
            </a:r>
          </a:p>
          <a:p>
            <a:pPr marL="471488" indent="0">
              <a:buNone/>
            </a:pPr>
            <a:endParaRPr lang="en-US" sz="1700" dirty="0" smtClean="0"/>
          </a:p>
          <a:p>
            <a:r>
              <a:rPr lang="id-ID" b="1" dirty="0"/>
              <a:t>Akuntan Pemerintah (</a:t>
            </a:r>
            <a:r>
              <a:rPr lang="id-ID" b="1" i="1" dirty="0"/>
              <a:t>Government Accountants</a:t>
            </a:r>
            <a:r>
              <a:rPr lang="id-ID" b="1" dirty="0" smtClean="0"/>
              <a:t>)</a:t>
            </a:r>
            <a:endParaRPr lang="en-US" b="1" dirty="0" smtClean="0"/>
          </a:p>
          <a:p>
            <a:pPr marL="411163" indent="0">
              <a:buNone/>
            </a:pPr>
            <a:r>
              <a:rPr lang="id-ID" dirty="0"/>
              <a:t>Akuntan pemerintah adalah akuntan yang bekerja pada lembaga-lembaga pemerintah, misalnya di kantor Badan Pengawas Keuangan </a:t>
            </a:r>
            <a:r>
              <a:rPr lang="id-ID" dirty="0" smtClean="0"/>
              <a:t>dan</a:t>
            </a:r>
            <a:r>
              <a:rPr lang="en-US" dirty="0" smtClean="0"/>
              <a:t> </a:t>
            </a:r>
            <a:r>
              <a:rPr lang="id-ID" dirty="0" smtClean="0"/>
              <a:t>Pembangunan </a:t>
            </a:r>
            <a:r>
              <a:rPr lang="id-ID" dirty="0"/>
              <a:t>(BPKP), Badan Pengawas Keuangan (</a:t>
            </a:r>
            <a:r>
              <a:rPr lang="id-ID" dirty="0" smtClean="0"/>
              <a:t>BPK)</a:t>
            </a:r>
            <a:r>
              <a:rPr lang="en-US" dirty="0" smtClean="0"/>
              <a:t>, </a:t>
            </a:r>
            <a:r>
              <a:rPr lang="en-US" dirty="0" err="1" smtClean="0"/>
              <a:t>Bawasda</a:t>
            </a:r>
            <a:r>
              <a:rPr lang="en-US" dirty="0" smtClean="0"/>
              <a:t>/</a:t>
            </a:r>
            <a:r>
              <a:rPr lang="en-US" dirty="0" err="1" smtClean="0"/>
              <a:t>Inspektorat</a:t>
            </a:r>
            <a:r>
              <a:rPr lang="en-US" dirty="0" smtClean="0"/>
              <a:t>, KPK</a:t>
            </a:r>
            <a:r>
              <a:rPr lang="id-ID" dirty="0" smtClean="0"/>
              <a:t>.</a:t>
            </a:r>
            <a:endParaRPr lang="en-US" dirty="0"/>
          </a:p>
          <a:p>
            <a:pPr marL="36576" indent="0">
              <a:buNone/>
            </a:pPr>
            <a:endParaRPr lang="en-US" sz="1700" b="1" dirty="0" smtClean="0"/>
          </a:p>
          <a:p>
            <a:r>
              <a:rPr lang="en-US" b="1" dirty="0" err="1"/>
              <a:t>Akuntan</a:t>
            </a:r>
            <a:r>
              <a:rPr lang="en-US" b="1" dirty="0"/>
              <a:t> </a:t>
            </a:r>
            <a:r>
              <a:rPr lang="en-US" b="1" dirty="0" err="1" smtClean="0"/>
              <a:t>Pendidik</a:t>
            </a:r>
            <a:endParaRPr lang="en-US" b="1" dirty="0" smtClean="0"/>
          </a:p>
          <a:p>
            <a:pPr marL="350838" indent="0">
              <a:buNone/>
            </a:pP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akuntan</a:t>
            </a:r>
            <a:r>
              <a:rPr lang="en-US" dirty="0"/>
              <a:t> yang </a:t>
            </a:r>
            <a:r>
              <a:rPr lang="en-US" dirty="0" err="1"/>
              <a:t>bertugas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akuntansi</a:t>
            </a:r>
            <a:r>
              <a:rPr lang="en-US" dirty="0"/>
              <a:t>,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, </a:t>
            </a:r>
            <a:r>
              <a:rPr lang="en-US" dirty="0" err="1"/>
              <a:t>mengajar</a:t>
            </a:r>
            <a:r>
              <a:rPr lang="en-US" dirty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menyusun</a:t>
            </a:r>
            <a:r>
              <a:rPr lang="en-US" dirty="0" smtClean="0"/>
              <a:t> </a:t>
            </a:r>
            <a:r>
              <a:rPr lang="en-US" dirty="0" err="1"/>
              <a:t>kurikulum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di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01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487362"/>
          </a:xfrm>
        </p:spPr>
        <p:txBody>
          <a:bodyPr>
            <a:noAutofit/>
          </a:bodyPr>
          <a:lstStyle/>
          <a:p>
            <a:r>
              <a:rPr lang="id-ID" sz="3200" b="1" dirty="0"/>
              <a:t>Akuntansi Sebagai sebuah Profesi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715000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en-US" sz="1500" dirty="0" err="1" smtClean="0"/>
              <a:t>Pada</a:t>
            </a:r>
            <a:r>
              <a:rPr lang="en-US" sz="1500" dirty="0" smtClean="0"/>
              <a:t> </a:t>
            </a:r>
            <a:r>
              <a:rPr lang="en-US" sz="1500" dirty="0" err="1"/>
              <a:t>pertengahan</a:t>
            </a:r>
            <a:r>
              <a:rPr lang="en-US" sz="1500" dirty="0"/>
              <a:t> </a:t>
            </a:r>
            <a:r>
              <a:rPr lang="en-US" sz="1500" dirty="0" err="1"/>
              <a:t>abad</a:t>
            </a:r>
            <a:r>
              <a:rPr lang="en-US" sz="1500" dirty="0"/>
              <a:t> </a:t>
            </a:r>
            <a:r>
              <a:rPr lang="en-US" sz="1500" dirty="0" smtClean="0"/>
              <a:t>ke-20 </a:t>
            </a:r>
            <a:r>
              <a:rPr lang="en-US" sz="1500" dirty="0"/>
              <a:t>di </a:t>
            </a:r>
            <a:r>
              <a:rPr lang="en-US" sz="1500" dirty="0" smtClean="0"/>
              <a:t>AS, </a:t>
            </a:r>
            <a:r>
              <a:rPr lang="en-US" sz="1500" dirty="0" err="1"/>
              <a:t>ketika</a:t>
            </a:r>
            <a:r>
              <a:rPr lang="en-US" sz="1500" dirty="0"/>
              <a:t> </a:t>
            </a:r>
            <a:r>
              <a:rPr lang="en-US" sz="1500" dirty="0" err="1"/>
              <a:t>disiplin</a:t>
            </a:r>
            <a:r>
              <a:rPr lang="en-US" sz="1500" dirty="0"/>
              <a:t> </a:t>
            </a:r>
            <a:r>
              <a:rPr lang="en-US" sz="1500" dirty="0" err="1"/>
              <a:t>akuntansi</a:t>
            </a:r>
            <a:r>
              <a:rPr lang="en-US" sz="1500" dirty="0"/>
              <a:t> </a:t>
            </a:r>
            <a:r>
              <a:rPr lang="en-US" sz="1500" dirty="0" err="1"/>
              <a:t>sedang</a:t>
            </a:r>
            <a:r>
              <a:rPr lang="en-US" sz="1500" dirty="0"/>
              <a:t> </a:t>
            </a:r>
            <a:r>
              <a:rPr lang="en-US" sz="1500" dirty="0" err="1"/>
              <a:t>mencari</a:t>
            </a:r>
            <a:r>
              <a:rPr lang="en-US" sz="1500" dirty="0"/>
              <a:t> status </a:t>
            </a:r>
            <a:r>
              <a:rPr lang="en-US" sz="1500" dirty="0" err="1"/>
              <a:t>profesi</a:t>
            </a:r>
            <a:r>
              <a:rPr lang="en-US" sz="1500" dirty="0"/>
              <a:t>, </a:t>
            </a:r>
            <a:r>
              <a:rPr lang="en-US" sz="1500" dirty="0" err="1"/>
              <a:t>Komisi</a:t>
            </a:r>
            <a:r>
              <a:rPr lang="en-US" sz="1500" dirty="0"/>
              <a:t> </a:t>
            </a:r>
            <a:r>
              <a:rPr lang="en-US" sz="1500" dirty="0" err="1"/>
              <a:t>Standar</a:t>
            </a:r>
            <a:r>
              <a:rPr lang="en-US" sz="1500" dirty="0"/>
              <a:t> </a:t>
            </a:r>
            <a:r>
              <a:rPr lang="en-US" sz="1500" dirty="0" err="1"/>
              <a:t>Pendidikan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Pengalaman</a:t>
            </a:r>
            <a:r>
              <a:rPr lang="en-US" sz="1500" dirty="0"/>
              <a:t>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Akuntan</a:t>
            </a:r>
            <a:r>
              <a:rPr lang="en-US" sz="1500" dirty="0"/>
              <a:t> </a:t>
            </a:r>
            <a:r>
              <a:rPr lang="en-US" sz="1500" dirty="0" err="1"/>
              <a:t>Publik</a:t>
            </a:r>
            <a:r>
              <a:rPr lang="en-US" sz="1500" dirty="0"/>
              <a:t> </a:t>
            </a:r>
            <a:r>
              <a:rPr lang="en-US" sz="1500" dirty="0" err="1"/>
              <a:t>Bersetifikat</a:t>
            </a:r>
            <a:r>
              <a:rPr lang="en-US" sz="1500" dirty="0"/>
              <a:t> </a:t>
            </a:r>
            <a:r>
              <a:rPr lang="en-US" sz="1500" dirty="0" err="1"/>
              <a:t>mengeluarkan</a:t>
            </a:r>
            <a:r>
              <a:rPr lang="en-US" sz="1500" dirty="0"/>
              <a:t> </a:t>
            </a:r>
            <a:r>
              <a:rPr lang="en-US" sz="1500" dirty="0" err="1"/>
              <a:t>laporan</a:t>
            </a:r>
            <a:r>
              <a:rPr lang="en-US" sz="1500" dirty="0"/>
              <a:t> yang </a:t>
            </a:r>
            <a:r>
              <a:rPr lang="en-US" sz="1500" dirty="0" err="1"/>
              <a:t>berisi</a:t>
            </a:r>
            <a:r>
              <a:rPr lang="en-US" sz="1500" dirty="0"/>
              <a:t> </a:t>
            </a:r>
            <a:r>
              <a:rPr lang="en-US" sz="1500" dirty="0" err="1"/>
              <a:t>tujuh</a:t>
            </a:r>
            <a:r>
              <a:rPr lang="en-US" sz="1500" dirty="0"/>
              <a:t> </a:t>
            </a:r>
            <a:r>
              <a:rPr lang="en-US" sz="1500" dirty="0" err="1"/>
              <a:t>karakteristik</a:t>
            </a:r>
            <a:r>
              <a:rPr lang="en-US" sz="1500" dirty="0"/>
              <a:t> </a:t>
            </a:r>
            <a:r>
              <a:rPr lang="en-US" sz="1500" dirty="0" err="1"/>
              <a:t>sebuah</a:t>
            </a:r>
            <a:r>
              <a:rPr lang="en-US" sz="1500" dirty="0"/>
              <a:t> </a:t>
            </a:r>
            <a:r>
              <a:rPr lang="en-US" sz="1500" dirty="0" err="1" smtClean="0"/>
              <a:t>profesi</a:t>
            </a:r>
            <a:r>
              <a:rPr lang="en-US" sz="1500" dirty="0" smtClean="0"/>
              <a:t>:</a:t>
            </a:r>
          </a:p>
          <a:p>
            <a:pPr marL="234950" indent="-198438">
              <a:buNone/>
              <a:tabLst>
                <a:tab pos="234950" algn="l"/>
              </a:tabLst>
            </a:pPr>
            <a:r>
              <a:rPr lang="en-US" sz="1500" dirty="0" smtClean="0"/>
              <a:t>1</a:t>
            </a:r>
            <a:r>
              <a:rPr lang="en-US" sz="1500" dirty="0"/>
              <a:t>.  </a:t>
            </a:r>
            <a:r>
              <a:rPr lang="en-US" sz="1500" dirty="0" err="1" smtClean="0"/>
              <a:t>Sebuah</a:t>
            </a:r>
            <a:r>
              <a:rPr lang="en-US" sz="1500" dirty="0" smtClean="0"/>
              <a:t> </a:t>
            </a:r>
            <a:r>
              <a:rPr lang="en-US" sz="1500" dirty="0" err="1"/>
              <a:t>badan</a:t>
            </a:r>
            <a:r>
              <a:rPr lang="en-US" sz="1500" dirty="0"/>
              <a:t> </a:t>
            </a:r>
            <a:r>
              <a:rPr lang="id-ID" sz="1500" dirty="0" smtClean="0"/>
              <a:t>k</a:t>
            </a:r>
            <a:r>
              <a:rPr lang="en-US" sz="1500" dirty="0" smtClean="0"/>
              <a:t>h</a:t>
            </a:r>
            <a:r>
              <a:rPr lang="id-ID" sz="1500" dirty="0" smtClean="0"/>
              <a:t>usus </a:t>
            </a:r>
            <a:r>
              <a:rPr lang="en-US" sz="1500" dirty="0" err="1"/>
              <a:t>pengetahuan</a:t>
            </a:r>
            <a:endParaRPr lang="en-US" sz="1500" dirty="0"/>
          </a:p>
          <a:p>
            <a:pPr marL="234950" indent="-198438">
              <a:buNone/>
              <a:tabLst>
                <a:tab pos="234950" algn="l"/>
              </a:tabLst>
            </a:pPr>
            <a:r>
              <a:rPr lang="en-US" sz="1500" dirty="0"/>
              <a:t>2.  </a:t>
            </a:r>
            <a:r>
              <a:rPr lang="en-US" sz="1500" dirty="0" err="1" smtClean="0"/>
              <a:t>Sebuah</a:t>
            </a:r>
            <a:r>
              <a:rPr lang="en-US" sz="1500" dirty="0" smtClean="0"/>
              <a:t> </a:t>
            </a:r>
            <a:r>
              <a:rPr lang="en-US" sz="1500" dirty="0"/>
              <a:t>proses </a:t>
            </a:r>
            <a:r>
              <a:rPr lang="en-US" sz="1500" dirty="0" err="1"/>
              <a:t>pendidikan</a:t>
            </a:r>
            <a:r>
              <a:rPr lang="en-US" sz="1500" dirty="0"/>
              <a:t> </a:t>
            </a:r>
            <a:r>
              <a:rPr lang="id-ID" sz="1500" dirty="0"/>
              <a:t>yang </a:t>
            </a:r>
            <a:r>
              <a:rPr lang="en-US" sz="1500" dirty="0" err="1"/>
              <a:t>diakui</a:t>
            </a:r>
            <a:r>
              <a:rPr lang="en-US" sz="1500" dirty="0"/>
              <a:t> formal</a:t>
            </a:r>
            <a:r>
              <a:rPr lang="id-ID" sz="1500" dirty="0"/>
              <a:t> dan</a:t>
            </a:r>
            <a:r>
              <a:rPr lang="en-US" sz="1500" dirty="0"/>
              <a:t>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memperoleh</a:t>
            </a:r>
            <a:r>
              <a:rPr lang="id-ID" sz="1500" dirty="0"/>
              <a:t>nya</a:t>
            </a:r>
            <a:r>
              <a:rPr lang="en-US" sz="1500" dirty="0"/>
              <a:t> </a:t>
            </a:r>
            <a:r>
              <a:rPr lang="en-US" sz="1500" dirty="0" err="1"/>
              <a:t>diperlukan</a:t>
            </a:r>
            <a:r>
              <a:rPr lang="en-US" sz="1500" dirty="0"/>
              <a:t> </a:t>
            </a:r>
            <a:r>
              <a:rPr lang="en-US" sz="1500" dirty="0" err="1"/>
              <a:t>pengetahuan</a:t>
            </a:r>
            <a:r>
              <a:rPr lang="en-US" sz="1500" dirty="0"/>
              <a:t> </a:t>
            </a:r>
            <a:r>
              <a:rPr lang="en-US" sz="1500" dirty="0" err="1"/>
              <a:t>khusus</a:t>
            </a:r>
            <a:endParaRPr lang="en-US" sz="1500" dirty="0"/>
          </a:p>
          <a:p>
            <a:pPr marL="234950" indent="-198438">
              <a:buNone/>
              <a:tabLst>
                <a:tab pos="234950" algn="l"/>
              </a:tabLst>
            </a:pPr>
            <a:r>
              <a:rPr lang="en-US" sz="1500" dirty="0"/>
              <a:t>3.  </a:t>
            </a:r>
            <a:r>
              <a:rPr lang="en-US" sz="1500" dirty="0" err="1" smtClean="0"/>
              <a:t>Sebuah</a:t>
            </a:r>
            <a:r>
              <a:rPr lang="en-US" sz="1500" dirty="0" smtClean="0"/>
              <a:t> </a:t>
            </a:r>
            <a:r>
              <a:rPr lang="en-US" sz="1500" dirty="0" err="1"/>
              <a:t>standar</a:t>
            </a:r>
            <a:r>
              <a:rPr lang="en-US" sz="1500" dirty="0"/>
              <a:t> </a:t>
            </a:r>
            <a:r>
              <a:rPr lang="en-US" sz="1500" dirty="0" err="1"/>
              <a:t>kualifikasi</a:t>
            </a:r>
            <a:r>
              <a:rPr lang="en-US" sz="1500" dirty="0"/>
              <a:t> </a:t>
            </a:r>
            <a:r>
              <a:rPr lang="en-US" sz="1500" dirty="0" err="1"/>
              <a:t>profesional</a:t>
            </a:r>
            <a:r>
              <a:rPr lang="en-US" sz="1500" dirty="0"/>
              <a:t> yang </a:t>
            </a:r>
            <a:r>
              <a:rPr lang="en-US" sz="1500" dirty="0" err="1"/>
              <a:t>mengatur</a:t>
            </a:r>
            <a:r>
              <a:rPr lang="en-US" sz="1500" dirty="0"/>
              <a:t> </a:t>
            </a:r>
            <a:r>
              <a:rPr lang="id-ID" sz="1500" dirty="0"/>
              <a:t>pengakuan </a:t>
            </a:r>
            <a:r>
              <a:rPr lang="en-US" sz="1500" dirty="0" err="1"/>
              <a:t>profesi</a:t>
            </a:r>
            <a:endParaRPr lang="en-US" sz="1500" dirty="0"/>
          </a:p>
          <a:p>
            <a:pPr marL="234950" indent="-198438">
              <a:buNone/>
              <a:tabLst>
                <a:tab pos="234950" algn="l"/>
              </a:tabLst>
            </a:pPr>
            <a:r>
              <a:rPr lang="en-US" sz="1500" dirty="0"/>
              <a:t>4.  </a:t>
            </a:r>
            <a:r>
              <a:rPr lang="en-US" sz="1500" dirty="0" err="1" smtClean="0"/>
              <a:t>Sebuah</a:t>
            </a:r>
            <a:r>
              <a:rPr lang="en-US" sz="1500" dirty="0" smtClean="0"/>
              <a:t> </a:t>
            </a:r>
            <a:r>
              <a:rPr lang="en-US" sz="1500" dirty="0" err="1"/>
              <a:t>standar</a:t>
            </a:r>
            <a:r>
              <a:rPr lang="en-US" sz="1500" dirty="0"/>
              <a:t> </a:t>
            </a:r>
            <a:r>
              <a:rPr lang="en-US" sz="1500" dirty="0" err="1"/>
              <a:t>perilaku</a:t>
            </a:r>
            <a:r>
              <a:rPr lang="en-US" sz="1500" dirty="0"/>
              <a:t> yang </a:t>
            </a:r>
            <a:r>
              <a:rPr lang="en-US" sz="1500" dirty="0" err="1"/>
              <a:t>mengatur</a:t>
            </a:r>
            <a:r>
              <a:rPr lang="en-US" sz="1500" dirty="0"/>
              <a:t> </a:t>
            </a:r>
            <a:r>
              <a:rPr lang="en-US" sz="1500" dirty="0" err="1"/>
              <a:t>hubungan</a:t>
            </a:r>
            <a:r>
              <a:rPr lang="en-US" sz="1500" dirty="0"/>
              <a:t> </a:t>
            </a:r>
            <a:r>
              <a:rPr lang="en-US" sz="1500" dirty="0" err="1"/>
              <a:t>antara</a:t>
            </a:r>
            <a:r>
              <a:rPr lang="en-US" sz="1500" dirty="0"/>
              <a:t> </a:t>
            </a:r>
            <a:r>
              <a:rPr lang="en-US" sz="1500" dirty="0" err="1"/>
              <a:t>praktisi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</a:t>
            </a:r>
            <a:r>
              <a:rPr lang="en-US" sz="1500" dirty="0" err="1"/>
              <a:t>klien</a:t>
            </a:r>
            <a:r>
              <a:rPr lang="en-US" sz="1500" dirty="0"/>
              <a:t>, </a:t>
            </a:r>
            <a:r>
              <a:rPr lang="en-US" sz="1500" dirty="0" err="1"/>
              <a:t>kolega</a:t>
            </a:r>
            <a:r>
              <a:rPr lang="en-US" sz="1500" dirty="0"/>
              <a:t>,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masyarakat</a:t>
            </a:r>
            <a:endParaRPr lang="en-US" sz="1500" dirty="0"/>
          </a:p>
          <a:p>
            <a:pPr marL="234950" indent="-198438">
              <a:buNone/>
              <a:tabLst>
                <a:tab pos="234950" algn="l"/>
              </a:tabLst>
            </a:pPr>
            <a:r>
              <a:rPr lang="en-US" sz="1500" dirty="0"/>
              <a:t>5.  </a:t>
            </a:r>
            <a:r>
              <a:rPr lang="en-US" sz="1500" dirty="0" err="1" smtClean="0"/>
              <a:t>Pengakuan</a:t>
            </a:r>
            <a:r>
              <a:rPr lang="en-US" sz="1500" dirty="0" smtClean="0"/>
              <a:t> </a:t>
            </a:r>
            <a:r>
              <a:rPr lang="en-US" sz="1500" dirty="0"/>
              <a:t>status</a:t>
            </a:r>
          </a:p>
          <a:p>
            <a:pPr marL="234950" indent="-198438">
              <a:buNone/>
              <a:tabLst>
                <a:tab pos="234950" algn="l"/>
              </a:tabLst>
            </a:pPr>
            <a:r>
              <a:rPr lang="en-US" sz="1500" dirty="0"/>
              <a:t>6.  </a:t>
            </a:r>
            <a:r>
              <a:rPr lang="id-ID" sz="1500" dirty="0" smtClean="0"/>
              <a:t>Penerimaan </a:t>
            </a:r>
            <a:r>
              <a:rPr lang="id-ID" sz="1500" dirty="0"/>
              <a:t>tanggung jawab sosial </a:t>
            </a:r>
            <a:r>
              <a:rPr lang="id-ID" sz="1500" dirty="0" smtClean="0"/>
              <a:t>yg </a:t>
            </a:r>
            <a:r>
              <a:rPr lang="id-ID" sz="1500" dirty="0"/>
              <a:t>melekat dalam suatu pekerjaan </a:t>
            </a:r>
            <a:r>
              <a:rPr lang="id-ID" sz="1500" dirty="0" smtClean="0"/>
              <a:t>yg </a:t>
            </a:r>
            <a:r>
              <a:rPr lang="id-ID" sz="1500" dirty="0"/>
              <a:t>diberkahi </a:t>
            </a:r>
            <a:r>
              <a:rPr lang="id-ID" sz="1500" dirty="0" smtClean="0"/>
              <a:t>dg </a:t>
            </a:r>
            <a:r>
              <a:rPr lang="id-ID" sz="1500" dirty="0"/>
              <a:t>kepentingan </a:t>
            </a:r>
            <a:r>
              <a:rPr lang="id-ID" sz="1500" dirty="0" smtClean="0"/>
              <a:t>publik</a:t>
            </a:r>
            <a:endParaRPr lang="en-US" sz="1500" dirty="0"/>
          </a:p>
          <a:p>
            <a:pPr marL="234950" indent="-198438">
              <a:buNone/>
              <a:tabLst>
                <a:tab pos="234950" algn="l"/>
              </a:tabLst>
            </a:pPr>
            <a:r>
              <a:rPr lang="en-US" sz="1500" dirty="0" smtClean="0"/>
              <a:t>7</a:t>
            </a:r>
            <a:r>
              <a:rPr lang="en-US" sz="1500" dirty="0"/>
              <a:t>.  </a:t>
            </a:r>
            <a:r>
              <a:rPr lang="id-ID" sz="1500" dirty="0" smtClean="0"/>
              <a:t>Organisasi </a:t>
            </a:r>
            <a:r>
              <a:rPr lang="id-ID" sz="1500" dirty="0"/>
              <a:t>yang ditujukan untuk kemajuan kewajiban sosial kelompok </a:t>
            </a:r>
            <a:endParaRPr lang="en-US" sz="1500" dirty="0"/>
          </a:p>
          <a:p>
            <a:pPr marL="36576" indent="0">
              <a:buNone/>
            </a:pPr>
            <a:endParaRPr lang="en-US" sz="800" dirty="0" smtClean="0"/>
          </a:p>
          <a:p>
            <a:pPr marL="36576" indent="0">
              <a:buNone/>
            </a:pPr>
            <a:r>
              <a:rPr lang="id-ID" sz="1500" dirty="0" smtClean="0"/>
              <a:t>Jelas </a:t>
            </a:r>
            <a:r>
              <a:rPr lang="id-ID" sz="1500" dirty="0"/>
              <a:t>a</a:t>
            </a:r>
            <a:r>
              <a:rPr lang="en-US" sz="1500" dirty="0" err="1"/>
              <a:t>kuntansi</a:t>
            </a:r>
            <a:r>
              <a:rPr lang="en-US" sz="1500" dirty="0"/>
              <a:t> </a:t>
            </a:r>
            <a:r>
              <a:rPr lang="en-US" sz="1500" dirty="0" err="1"/>
              <a:t>itu</a:t>
            </a:r>
            <a:r>
              <a:rPr lang="en-US" sz="1500" dirty="0"/>
              <a:t> </a:t>
            </a:r>
            <a:r>
              <a:rPr lang="en-US" sz="1500" dirty="0" err="1"/>
              <a:t>memenuhi</a:t>
            </a:r>
            <a:r>
              <a:rPr lang="en-US" sz="1500" dirty="0"/>
              <a:t> </a:t>
            </a:r>
            <a:r>
              <a:rPr lang="en-US" sz="1500" dirty="0" err="1"/>
              <a:t>dua</a:t>
            </a:r>
            <a:r>
              <a:rPr lang="en-US" sz="1500" dirty="0"/>
              <a:t> </a:t>
            </a:r>
            <a:r>
              <a:rPr lang="id-ID" sz="1500" dirty="0"/>
              <a:t>karakteristik</a:t>
            </a:r>
            <a:r>
              <a:rPr lang="en-US" sz="1500" dirty="0"/>
              <a:t> </a:t>
            </a:r>
            <a:r>
              <a:rPr lang="en-US" sz="1500" b="1" dirty="0" err="1"/>
              <a:t>pertama</a:t>
            </a:r>
            <a:r>
              <a:rPr lang="en-US" sz="1500" dirty="0"/>
              <a:t>. </a:t>
            </a:r>
            <a:r>
              <a:rPr lang="en-US" sz="1500" dirty="0" err="1"/>
              <a:t>Akuntansi</a:t>
            </a:r>
            <a:r>
              <a:rPr lang="en-US" sz="1500" dirty="0"/>
              <a:t> </a:t>
            </a:r>
            <a:r>
              <a:rPr lang="en-US" sz="1500" dirty="0" err="1" smtClean="0"/>
              <a:t>adl</a:t>
            </a:r>
            <a:r>
              <a:rPr lang="en-US" sz="1500" dirty="0" smtClean="0"/>
              <a:t> </a:t>
            </a:r>
            <a:r>
              <a:rPr lang="en-US" sz="1500" dirty="0" err="1"/>
              <a:t>disiplin</a:t>
            </a:r>
            <a:r>
              <a:rPr lang="en-US" sz="1500" dirty="0"/>
              <a:t> </a:t>
            </a:r>
            <a:r>
              <a:rPr lang="en-US" sz="1500" dirty="0" err="1" smtClean="0"/>
              <a:t>yg</a:t>
            </a:r>
            <a:r>
              <a:rPr lang="en-US" sz="1500" dirty="0" smtClean="0"/>
              <a:t> </a:t>
            </a:r>
            <a:r>
              <a:rPr lang="en-US" sz="1500" dirty="0" err="1"/>
              <a:t>rumit</a:t>
            </a:r>
            <a:r>
              <a:rPr lang="en-US" sz="1500" dirty="0"/>
              <a:t> </a:t>
            </a:r>
            <a:r>
              <a:rPr lang="en-US" sz="1500" dirty="0" err="1"/>
              <a:t>memerlukan</a:t>
            </a:r>
            <a:r>
              <a:rPr lang="en-US" sz="1500" dirty="0"/>
              <a:t> </a:t>
            </a:r>
            <a:r>
              <a:rPr lang="en-US" sz="1500" dirty="0" err="1"/>
              <a:t>pendidikan</a:t>
            </a:r>
            <a:r>
              <a:rPr lang="en-US" sz="1500" dirty="0"/>
              <a:t> formal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menjadi</a:t>
            </a:r>
            <a:r>
              <a:rPr lang="en-US" sz="1500" dirty="0"/>
              <a:t> </a:t>
            </a:r>
            <a:r>
              <a:rPr lang="en-US" sz="1500" dirty="0" err="1"/>
              <a:t>seorang</a:t>
            </a:r>
            <a:r>
              <a:rPr lang="en-US" sz="1500" dirty="0"/>
              <a:t> </a:t>
            </a:r>
            <a:r>
              <a:rPr lang="en-US" sz="1500" dirty="0" err="1"/>
              <a:t>ahli</a:t>
            </a:r>
            <a:r>
              <a:rPr lang="en-US" sz="1500" dirty="0"/>
              <a:t> </a:t>
            </a:r>
            <a:r>
              <a:rPr lang="en-US" sz="1500" dirty="0" err="1" smtClean="0"/>
              <a:t>yg</a:t>
            </a:r>
            <a:r>
              <a:rPr lang="en-US" sz="1500" dirty="0" smtClean="0"/>
              <a:t> </a:t>
            </a:r>
            <a:r>
              <a:rPr lang="en-US" sz="1500" dirty="0" err="1"/>
              <a:t>kompeten</a:t>
            </a:r>
            <a:r>
              <a:rPr lang="en-US" sz="1500" dirty="0"/>
              <a:t>. </a:t>
            </a:r>
            <a:r>
              <a:rPr lang="en-US" sz="1500" b="1" dirty="0" err="1" smtClean="0"/>
              <a:t>Kedua</a:t>
            </a:r>
            <a:r>
              <a:rPr lang="en-US" sz="1500" b="1" dirty="0" smtClean="0"/>
              <a:t>, </a:t>
            </a:r>
            <a:r>
              <a:rPr lang="en-US" sz="1500" dirty="0" err="1" smtClean="0"/>
              <a:t>Untuk</a:t>
            </a:r>
            <a:r>
              <a:rPr lang="en-US" sz="1500" dirty="0" smtClean="0"/>
              <a:t> </a:t>
            </a:r>
            <a:r>
              <a:rPr lang="en-US" sz="1500" dirty="0" err="1"/>
              <a:t>menjadi</a:t>
            </a:r>
            <a:r>
              <a:rPr lang="en-US" sz="1500" dirty="0"/>
              <a:t> </a:t>
            </a:r>
            <a:r>
              <a:rPr lang="id-ID" sz="1500" dirty="0"/>
              <a:t>a</a:t>
            </a:r>
            <a:r>
              <a:rPr lang="en-US" sz="1500" dirty="0" err="1"/>
              <a:t>kuntan</a:t>
            </a:r>
            <a:r>
              <a:rPr lang="en-US" sz="1500" dirty="0"/>
              <a:t> </a:t>
            </a:r>
            <a:r>
              <a:rPr lang="id-ID" sz="1500" dirty="0"/>
              <a:t>p</a:t>
            </a:r>
            <a:r>
              <a:rPr lang="en-US" sz="1500" dirty="0" err="1"/>
              <a:t>ublik</a:t>
            </a:r>
            <a:r>
              <a:rPr lang="en-US" sz="1500" dirty="0"/>
              <a:t> </a:t>
            </a:r>
            <a:r>
              <a:rPr lang="id-ID" sz="1500" dirty="0"/>
              <a:t>b</a:t>
            </a:r>
            <a:r>
              <a:rPr lang="en-US" sz="1500" dirty="0" err="1"/>
              <a:t>ersertifikat</a:t>
            </a:r>
            <a:r>
              <a:rPr lang="id-ID" sz="1500" dirty="0"/>
              <a:t> atau </a:t>
            </a:r>
            <a:r>
              <a:rPr lang="en-US" sz="1500" dirty="0"/>
              <a:t>, </a:t>
            </a:r>
            <a:r>
              <a:rPr lang="en-US" sz="1500" i="1" u="sng" dirty="0">
                <a:hlinkClick r:id="rId2" tooltip="Certified Public Accountant (halaman belum tersedia)"/>
              </a:rPr>
              <a:t>Certified Public Accountant</a:t>
            </a:r>
            <a:r>
              <a:rPr lang="en-US" sz="1500" dirty="0"/>
              <a:t> (</a:t>
            </a:r>
            <a:r>
              <a:rPr lang="id-ID" sz="1500" dirty="0"/>
              <a:t>C</a:t>
            </a:r>
            <a:r>
              <a:rPr lang="en-US" sz="1500" dirty="0"/>
              <a:t>PA) </a:t>
            </a:r>
            <a:r>
              <a:rPr lang="en-US" sz="1500" dirty="0" err="1"/>
              <a:t>biasanya</a:t>
            </a:r>
            <a:r>
              <a:rPr lang="en-US" sz="1500" dirty="0"/>
              <a:t> </a:t>
            </a:r>
            <a:r>
              <a:rPr lang="en-US" sz="1500" dirty="0" err="1"/>
              <a:t>membutuhkan</a:t>
            </a:r>
            <a:r>
              <a:rPr lang="en-US" sz="1500" dirty="0"/>
              <a:t> </a:t>
            </a:r>
            <a:r>
              <a:rPr lang="en-US" sz="1500" dirty="0" err="1"/>
              <a:t>gelar</a:t>
            </a:r>
            <a:r>
              <a:rPr lang="en-US" sz="1500" dirty="0"/>
              <a:t> </a:t>
            </a:r>
            <a:r>
              <a:rPr lang="en-US" sz="1500" dirty="0" err="1"/>
              <a:t>sarjana</a:t>
            </a:r>
            <a:r>
              <a:rPr lang="en-US" sz="1500" dirty="0"/>
              <a:t> di </a:t>
            </a:r>
            <a:r>
              <a:rPr lang="en-US" sz="1500" dirty="0" err="1"/>
              <a:t>bidang</a:t>
            </a:r>
            <a:r>
              <a:rPr lang="en-US" sz="1500" dirty="0"/>
              <a:t> </a:t>
            </a:r>
            <a:r>
              <a:rPr lang="en-US" sz="1500" dirty="0" err="1"/>
              <a:t>akuntansi</a:t>
            </a:r>
            <a:r>
              <a:rPr lang="en-US" sz="1500" dirty="0"/>
              <a:t> </a:t>
            </a:r>
            <a:r>
              <a:rPr lang="en-US" sz="1500" dirty="0" err="1"/>
              <a:t>serta</a:t>
            </a:r>
            <a:r>
              <a:rPr lang="en-US" sz="1500" dirty="0"/>
              <a:t> </a:t>
            </a:r>
            <a:r>
              <a:rPr lang="en-US" sz="1500" dirty="0" err="1"/>
              <a:t>melewati</a:t>
            </a:r>
            <a:r>
              <a:rPr lang="id-ID" sz="1500" dirty="0"/>
              <a:t> ujian </a:t>
            </a:r>
            <a:r>
              <a:rPr lang="en-US" sz="1500" dirty="0"/>
              <a:t>CPA </a:t>
            </a:r>
            <a:r>
              <a:rPr lang="id-ID" sz="1500" dirty="0" smtClean="0"/>
              <a:t>yg</a:t>
            </a:r>
            <a:r>
              <a:rPr lang="en-US" sz="1500" dirty="0" smtClean="0"/>
              <a:t> </a:t>
            </a:r>
            <a:r>
              <a:rPr lang="en-US" sz="1500" dirty="0" err="1"/>
              <a:t>ketat</a:t>
            </a:r>
            <a:r>
              <a:rPr lang="en-US" sz="1500" dirty="0"/>
              <a:t>. </a:t>
            </a:r>
            <a:r>
              <a:rPr lang="en-US" sz="1500" dirty="0" err="1"/>
              <a:t>Menjaga</a:t>
            </a:r>
            <a:r>
              <a:rPr lang="en-US" sz="1500" dirty="0"/>
              <a:t> status </a:t>
            </a:r>
            <a:r>
              <a:rPr lang="en-US" sz="1500" dirty="0" err="1"/>
              <a:t>sebagai</a:t>
            </a:r>
            <a:r>
              <a:rPr lang="en-US" sz="1500" dirty="0"/>
              <a:t> CPA </a:t>
            </a:r>
            <a:r>
              <a:rPr lang="id-ID" sz="1500" dirty="0"/>
              <a:t>harus </a:t>
            </a:r>
            <a:r>
              <a:rPr lang="en-US" sz="1500" dirty="0" err="1"/>
              <a:t>tetap</a:t>
            </a:r>
            <a:r>
              <a:rPr lang="en-US" sz="1500" dirty="0"/>
              <a:t> </a:t>
            </a:r>
            <a:r>
              <a:rPr lang="en-US" sz="1500" dirty="0" err="1"/>
              <a:t>mengikuti</a:t>
            </a:r>
            <a:r>
              <a:rPr lang="en-US" sz="1500" dirty="0"/>
              <a:t> </a:t>
            </a:r>
            <a:r>
              <a:rPr lang="en-US" sz="1500" dirty="0" err="1"/>
              <a:t>perkembangan</a:t>
            </a:r>
            <a:r>
              <a:rPr lang="en-US" sz="1500" dirty="0"/>
              <a:t> </a:t>
            </a:r>
            <a:r>
              <a:rPr lang="en-US" sz="1500" dirty="0" err="1"/>
              <a:t>terbaru</a:t>
            </a:r>
            <a:r>
              <a:rPr lang="en-US" sz="1500" dirty="0"/>
              <a:t> </a:t>
            </a:r>
            <a:r>
              <a:rPr lang="en-US" sz="1500" dirty="0" smtClean="0"/>
              <a:t>dg </a:t>
            </a:r>
            <a:r>
              <a:rPr lang="en-US" sz="1500" dirty="0" err="1"/>
              <a:t>pendidikan</a:t>
            </a:r>
            <a:r>
              <a:rPr lang="en-US" sz="1500" dirty="0"/>
              <a:t> </a:t>
            </a:r>
            <a:r>
              <a:rPr lang="en-US" sz="1500" dirty="0" err="1" smtClean="0"/>
              <a:t>berkelanjutan</a:t>
            </a:r>
            <a:r>
              <a:rPr lang="en-US" sz="1500" dirty="0" smtClean="0"/>
              <a:t>.</a:t>
            </a:r>
          </a:p>
          <a:p>
            <a:pPr marL="36576" indent="0">
              <a:buNone/>
            </a:pPr>
            <a:endParaRPr lang="en-US" sz="800" dirty="0" smtClean="0"/>
          </a:p>
          <a:p>
            <a:pPr marL="36576" indent="0">
              <a:buNone/>
            </a:pPr>
            <a:r>
              <a:rPr lang="id-ID" sz="1500" dirty="0" smtClean="0"/>
              <a:t>Dengan </a:t>
            </a:r>
            <a:r>
              <a:rPr lang="id-ID" sz="1500" dirty="0"/>
              <a:t>demikian, standar </a:t>
            </a:r>
            <a:r>
              <a:rPr lang="en-US" sz="1500" dirty="0" smtClean="0"/>
              <a:t>4</a:t>
            </a:r>
            <a:r>
              <a:rPr lang="id-ID" sz="1500" dirty="0" smtClean="0"/>
              <a:t> </a:t>
            </a:r>
            <a:r>
              <a:rPr lang="id-ID" sz="1500" dirty="0"/>
              <a:t>dan </a:t>
            </a:r>
            <a:r>
              <a:rPr lang="en-US" sz="1500" dirty="0" smtClean="0"/>
              <a:t>6</a:t>
            </a:r>
            <a:r>
              <a:rPr lang="id-ID" sz="1500" dirty="0" smtClean="0"/>
              <a:t> </a:t>
            </a:r>
            <a:r>
              <a:rPr lang="id-ID" sz="1500" dirty="0"/>
              <a:t>cukup menarik. </a:t>
            </a:r>
            <a:r>
              <a:rPr lang="en-US" sz="1500" dirty="0" smtClean="0"/>
              <a:t>4</a:t>
            </a:r>
            <a:r>
              <a:rPr lang="id-ID" sz="1500" dirty="0" smtClean="0"/>
              <a:t> </a:t>
            </a:r>
            <a:r>
              <a:rPr lang="id-ID" sz="1500" dirty="0"/>
              <a:t>menunjukkan bahwa profesi memerlukan "standar etik </a:t>
            </a:r>
            <a:r>
              <a:rPr lang="id-ID" sz="1500" dirty="0" smtClean="0"/>
              <a:t>yg </a:t>
            </a:r>
            <a:r>
              <a:rPr lang="id-ID" sz="1500" dirty="0"/>
              <a:t>mengatur hubungan antara praktisi </a:t>
            </a:r>
            <a:r>
              <a:rPr lang="id-ID" sz="1500" dirty="0" smtClean="0"/>
              <a:t>dg </a:t>
            </a:r>
            <a:r>
              <a:rPr lang="id-ID" sz="1500" dirty="0"/>
              <a:t>klien, kolega, dan publik " dan </a:t>
            </a:r>
            <a:r>
              <a:rPr lang="en-US" sz="1500" dirty="0" smtClean="0"/>
              <a:t>6</a:t>
            </a:r>
            <a:r>
              <a:rPr lang="id-ID" sz="1500" dirty="0" smtClean="0"/>
              <a:t> </a:t>
            </a:r>
            <a:r>
              <a:rPr lang="id-ID" sz="1500" dirty="0"/>
              <a:t>menunjukkan kebutuhan </a:t>
            </a:r>
            <a:r>
              <a:rPr lang="id-ID" sz="1500" dirty="0" smtClean="0"/>
              <a:t>utk </a:t>
            </a:r>
            <a:r>
              <a:rPr lang="id-ID" sz="1500" dirty="0"/>
              <a:t>"sebuah penerimaan sosial tanggung jawab </a:t>
            </a:r>
            <a:r>
              <a:rPr lang="id-ID" sz="1500" dirty="0" smtClean="0"/>
              <a:t>yg </a:t>
            </a:r>
            <a:r>
              <a:rPr lang="id-ID" sz="1500" dirty="0"/>
              <a:t>melekat </a:t>
            </a:r>
            <a:r>
              <a:rPr lang="id-ID" sz="1500" dirty="0" smtClean="0"/>
              <a:t>dlm </a:t>
            </a:r>
            <a:r>
              <a:rPr lang="id-ID" sz="1500" dirty="0"/>
              <a:t>suatu pekerjaan diberkahi </a:t>
            </a:r>
            <a:r>
              <a:rPr lang="id-ID" sz="1500" dirty="0" smtClean="0"/>
              <a:t>dg </a:t>
            </a:r>
            <a:r>
              <a:rPr lang="id-ID" sz="1500" dirty="0"/>
              <a:t>kepentingan publik"</a:t>
            </a:r>
            <a:r>
              <a:rPr lang="en-US" sz="1500" dirty="0" smtClean="0"/>
              <a:t>.</a:t>
            </a:r>
            <a:endParaRPr lang="en-US" sz="1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Inuk </a:t>
            </a:r>
            <a:r>
              <a:rPr lang="en-US" dirty="0" err="1" smtClean="0"/>
              <a:t>Wahyuni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54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792162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Syarat</a:t>
            </a:r>
            <a:r>
              <a:rPr lang="en-US" b="1" dirty="0"/>
              <a:t> </a:t>
            </a:r>
            <a:r>
              <a:rPr lang="en-US" b="1" dirty="0" err="1"/>
              <a:t>Suatu</a:t>
            </a:r>
            <a:r>
              <a:rPr lang="en-US" b="1" dirty="0"/>
              <a:t> </a:t>
            </a:r>
            <a:r>
              <a:rPr lang="en-US" b="1" dirty="0" err="1" smtClean="0"/>
              <a:t>Profesi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467600" cy="45259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intelektual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Menggeluti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yang </a:t>
            </a:r>
            <a:r>
              <a:rPr lang="en-US" dirty="0" err="1"/>
              <a:t>khusus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persiapan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sekedar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yang </a:t>
            </a:r>
            <a:r>
              <a:rPr lang="en-US" dirty="0" err="1"/>
              <a:t>berkesinambungan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Menjanjikan</a:t>
            </a:r>
            <a:r>
              <a:rPr lang="en-US" dirty="0"/>
              <a:t> </a:t>
            </a:r>
            <a:r>
              <a:rPr lang="en-US" dirty="0" err="1"/>
              <a:t>karir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yang </a:t>
            </a:r>
            <a:r>
              <a:rPr lang="en-US" dirty="0" err="1"/>
              <a:t>permanen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Mementingkan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terjalin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.</a:t>
            </a:r>
          </a:p>
          <a:p>
            <a:r>
              <a:rPr lang="en-US" b="1" dirty="0" err="1"/>
              <a:t>Menentukan</a:t>
            </a:r>
            <a:r>
              <a:rPr lang="en-US" b="1" dirty="0"/>
              <a:t> </a:t>
            </a:r>
            <a:r>
              <a:rPr lang="en-US" b="1" dirty="0" err="1"/>
              <a:t>baku</a:t>
            </a:r>
            <a:r>
              <a:rPr lang="en-US" b="1" dirty="0"/>
              <a:t> </a:t>
            </a:r>
            <a:r>
              <a:rPr lang="en-US" b="1" dirty="0" err="1"/>
              <a:t>standarnya</a:t>
            </a:r>
            <a:r>
              <a:rPr lang="en-US" b="1" dirty="0"/>
              <a:t> </a:t>
            </a:r>
            <a:r>
              <a:rPr lang="en-US" b="1" dirty="0" err="1"/>
              <a:t>sendiri</a:t>
            </a:r>
            <a:r>
              <a:rPr lang="en-US" b="1" dirty="0"/>
              <a:t>,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hal</a:t>
            </a:r>
            <a:r>
              <a:rPr lang="en-US" b="1" dirty="0"/>
              <a:t>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dirty="0" err="1"/>
              <a:t>kode</a:t>
            </a:r>
            <a:r>
              <a:rPr lang="en-US" b="1" dirty="0"/>
              <a:t> </a:t>
            </a:r>
            <a:r>
              <a:rPr lang="en-US" b="1" dirty="0" err="1"/>
              <a:t>etik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15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68580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Tanggung</a:t>
            </a:r>
            <a:r>
              <a:rPr lang="en-US" b="1" dirty="0"/>
              <a:t> </a:t>
            </a:r>
            <a:r>
              <a:rPr lang="en-US" b="1" dirty="0" err="1"/>
              <a:t>Jawab</a:t>
            </a:r>
            <a:r>
              <a:rPr lang="en-US" b="1" dirty="0"/>
              <a:t> </a:t>
            </a:r>
            <a:r>
              <a:rPr lang="en-US" b="1" dirty="0" err="1"/>
              <a:t>Akuntan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4906963"/>
          </a:xfrm>
        </p:spPr>
        <p:txBody>
          <a:bodyPr>
            <a:normAutofit fontScale="70000" lnSpcReduction="20000"/>
          </a:bodyPr>
          <a:lstStyle/>
          <a:p>
            <a:pPr marL="36576" indent="0">
              <a:buNone/>
            </a:pP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yang </a:t>
            </a:r>
            <a:r>
              <a:rPr lang="en-US" dirty="0" err="1"/>
              <a:t>luas</a:t>
            </a:r>
            <a:r>
              <a:rPr lang="en-US" dirty="0"/>
              <a:t>. 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yang </a:t>
            </a:r>
            <a:r>
              <a:rPr lang="en-US" dirty="0" err="1"/>
              <a:t>mengkhususkan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aktivitasnya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data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internal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external.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akuntan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 smtClean="0"/>
              <a:t>:</a:t>
            </a:r>
          </a:p>
          <a:p>
            <a:pPr marL="36576" indent="0">
              <a:buNone/>
            </a:pPr>
            <a:endParaRPr lang="en-US" dirty="0"/>
          </a:p>
          <a:p>
            <a:pPr marL="550926" lvl="0" indent="-514350">
              <a:buAutoNum type="arabicPeriod"/>
            </a:pPr>
            <a:r>
              <a:rPr lang="en-US" dirty="0" err="1" smtClean="0"/>
              <a:t>Menyusun</a:t>
            </a:r>
            <a:r>
              <a:rPr lang="en-US" dirty="0" smtClean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integral,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internal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external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.</a:t>
            </a:r>
          </a:p>
          <a:p>
            <a:pPr marL="36576" lvl="0" indent="0">
              <a:buNone/>
            </a:pPr>
            <a:endParaRPr lang="en-US" dirty="0" smtClean="0"/>
          </a:p>
          <a:p>
            <a:pPr marL="550926" lvl="0" indent="-514350">
              <a:buAutoNum type="arabicPeriod"/>
            </a:pP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kualitatif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IAI, 2004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,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materialistis</a:t>
            </a:r>
            <a:r>
              <a:rPr lang="en-US" dirty="0"/>
              <a:t>, </a:t>
            </a:r>
            <a:r>
              <a:rPr lang="en-US" dirty="0" err="1"/>
              <a:t>keandalan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, </a:t>
            </a:r>
            <a:r>
              <a:rPr lang="en-US" dirty="0" err="1"/>
              <a:t>kendala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handal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penyajian</a:t>
            </a:r>
            <a:r>
              <a:rPr lang="en-US" dirty="0"/>
              <a:t> yang </a:t>
            </a:r>
            <a:r>
              <a:rPr lang="en-US" dirty="0" err="1"/>
              <a:t>wajar</a:t>
            </a:r>
            <a:r>
              <a:rPr lang="en-US" dirty="0"/>
              <a:t>.</a:t>
            </a:r>
          </a:p>
          <a:p>
            <a:pPr marL="36576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89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533400"/>
          </a:xfrm>
        </p:spPr>
        <p:txBody>
          <a:bodyPr>
            <a:normAutofit/>
          </a:bodyPr>
          <a:lstStyle/>
          <a:p>
            <a:r>
              <a:rPr lang="en-US" sz="2800" b="1" dirty="0" err="1"/>
              <a:t>Prinsip-prinsip</a:t>
            </a:r>
            <a:r>
              <a:rPr lang="en-US" sz="2800" b="1" dirty="0"/>
              <a:t> </a:t>
            </a:r>
            <a:r>
              <a:rPr lang="en-US" sz="2800" b="1" dirty="0" err="1"/>
              <a:t>Kode</a:t>
            </a:r>
            <a:r>
              <a:rPr lang="en-US" sz="2800" b="1" dirty="0"/>
              <a:t> </a:t>
            </a:r>
            <a:r>
              <a:rPr lang="en-US" sz="2800" b="1" dirty="0" err="1"/>
              <a:t>Etik</a:t>
            </a:r>
            <a:r>
              <a:rPr lang="en-US" sz="2800" b="1" dirty="0"/>
              <a:t> </a:t>
            </a:r>
            <a:r>
              <a:rPr lang="en-US" sz="2800" b="1" dirty="0" err="1"/>
              <a:t>Akuntan</a:t>
            </a:r>
            <a:r>
              <a:rPr lang="en-US" sz="2800" b="1" dirty="0"/>
              <a:t> </a:t>
            </a:r>
            <a:r>
              <a:rPr lang="en-US" sz="2800" b="1" dirty="0" err="1"/>
              <a:t>Secara</a:t>
            </a:r>
            <a:r>
              <a:rPr lang="en-US" sz="2800" b="1" dirty="0"/>
              <a:t> </a:t>
            </a:r>
            <a:r>
              <a:rPr lang="en-US" sz="2800" b="1" dirty="0" err="1"/>
              <a:t>Umum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257800"/>
          </a:xfrm>
        </p:spPr>
        <p:txBody>
          <a:bodyPr>
            <a:normAutofit fontScale="40000" lnSpcReduction="20000"/>
          </a:bodyPr>
          <a:lstStyle/>
          <a:p>
            <a:r>
              <a:rPr lang="en-US" sz="5000" b="1" dirty="0" err="1"/>
              <a:t>Tanggung</a:t>
            </a:r>
            <a:r>
              <a:rPr lang="en-US" sz="5000" b="1" dirty="0"/>
              <a:t> </a:t>
            </a:r>
            <a:r>
              <a:rPr lang="en-US" sz="5000" b="1" dirty="0" err="1"/>
              <a:t>Jawab</a:t>
            </a:r>
            <a:r>
              <a:rPr lang="en-US" sz="5000" b="1" dirty="0"/>
              <a:t> </a:t>
            </a:r>
            <a:r>
              <a:rPr lang="en-US" sz="5000" b="1" dirty="0" err="1"/>
              <a:t>Profesi</a:t>
            </a:r>
            <a:r>
              <a:rPr lang="en-US" sz="5000" b="1" dirty="0"/>
              <a:t> </a:t>
            </a:r>
            <a:endParaRPr lang="en-US" sz="5000" b="1" dirty="0" smtClean="0"/>
          </a:p>
          <a:p>
            <a:pPr marL="36576" indent="0">
              <a:buNone/>
            </a:pPr>
            <a:endParaRPr lang="en-US" b="1" dirty="0" smtClean="0"/>
          </a:p>
          <a:p>
            <a:pPr marL="36576" indent="0">
              <a:buNone/>
            </a:pPr>
            <a:r>
              <a:rPr lang="en-US" sz="3500" dirty="0" err="1" smtClean="0"/>
              <a:t>Dlm</a:t>
            </a:r>
            <a:r>
              <a:rPr lang="en-US" sz="3500" dirty="0" smtClean="0"/>
              <a:t> </a:t>
            </a:r>
            <a:r>
              <a:rPr lang="en-US" sz="3500" dirty="0" err="1"/>
              <a:t>melaksanakan</a:t>
            </a:r>
            <a:r>
              <a:rPr lang="en-US" sz="3500" dirty="0"/>
              <a:t> </a:t>
            </a:r>
            <a:r>
              <a:rPr lang="en-US" sz="3500" dirty="0" err="1"/>
              <a:t>tanggung</a:t>
            </a:r>
            <a:r>
              <a:rPr lang="en-US" sz="3500" dirty="0"/>
              <a:t> </a:t>
            </a:r>
            <a:r>
              <a:rPr lang="en-US" sz="3500" dirty="0" err="1"/>
              <a:t>jawabnya</a:t>
            </a:r>
            <a:r>
              <a:rPr lang="en-US" sz="3500" dirty="0"/>
              <a:t> </a:t>
            </a:r>
            <a:r>
              <a:rPr lang="en-US" sz="3500" dirty="0" err="1" smtClean="0"/>
              <a:t>sbg</a:t>
            </a:r>
            <a:r>
              <a:rPr lang="en-US" sz="3500" dirty="0" smtClean="0"/>
              <a:t> </a:t>
            </a:r>
            <a:r>
              <a:rPr lang="en-US" sz="3500" dirty="0" err="1"/>
              <a:t>profesional</a:t>
            </a:r>
            <a:r>
              <a:rPr lang="en-US" sz="3500" dirty="0"/>
              <a:t>, </a:t>
            </a:r>
            <a:r>
              <a:rPr lang="en-US" sz="3500" dirty="0" err="1"/>
              <a:t>setiap</a:t>
            </a:r>
            <a:r>
              <a:rPr lang="en-US" sz="3500" dirty="0"/>
              <a:t> </a:t>
            </a:r>
            <a:r>
              <a:rPr lang="en-US" sz="3500" dirty="0" err="1"/>
              <a:t>anggota</a:t>
            </a:r>
            <a:r>
              <a:rPr lang="en-US" sz="3500" dirty="0"/>
              <a:t> </a:t>
            </a:r>
            <a:r>
              <a:rPr lang="en-US" sz="3500" dirty="0" err="1" smtClean="0"/>
              <a:t>hrs</a:t>
            </a:r>
            <a:r>
              <a:rPr lang="en-US" sz="3500" dirty="0" smtClean="0"/>
              <a:t> </a:t>
            </a:r>
            <a:r>
              <a:rPr lang="en-US" sz="3500" dirty="0" err="1"/>
              <a:t>senantiasa</a:t>
            </a:r>
            <a:r>
              <a:rPr lang="en-US" sz="3500" dirty="0"/>
              <a:t> </a:t>
            </a:r>
            <a:r>
              <a:rPr lang="en-US" sz="3500" dirty="0" err="1"/>
              <a:t>menggunakan</a:t>
            </a:r>
            <a:r>
              <a:rPr lang="en-US" sz="3500" dirty="0"/>
              <a:t> </a:t>
            </a:r>
            <a:r>
              <a:rPr lang="en-US" sz="3500" dirty="0" err="1"/>
              <a:t>pertimbangan</a:t>
            </a:r>
            <a:r>
              <a:rPr lang="en-US" sz="3500" dirty="0"/>
              <a:t> moral </a:t>
            </a:r>
            <a:r>
              <a:rPr lang="en-US" sz="3500" dirty="0" err="1"/>
              <a:t>dan</a:t>
            </a:r>
            <a:r>
              <a:rPr lang="en-US" sz="3500" dirty="0"/>
              <a:t> </a:t>
            </a:r>
            <a:r>
              <a:rPr lang="en-US" sz="3500" dirty="0" err="1"/>
              <a:t>profesional</a:t>
            </a:r>
            <a:r>
              <a:rPr lang="en-US" sz="3500" dirty="0"/>
              <a:t> </a:t>
            </a:r>
            <a:r>
              <a:rPr lang="en-US" sz="3500" dirty="0" err="1"/>
              <a:t>dalam</a:t>
            </a:r>
            <a:r>
              <a:rPr lang="en-US" sz="3500" dirty="0"/>
              <a:t> </a:t>
            </a:r>
            <a:r>
              <a:rPr lang="en-US" sz="3500" dirty="0" err="1"/>
              <a:t>semua</a:t>
            </a:r>
            <a:r>
              <a:rPr lang="en-US" sz="3500" dirty="0"/>
              <a:t> </a:t>
            </a:r>
            <a:r>
              <a:rPr lang="en-US" sz="3500" dirty="0" err="1"/>
              <a:t>kegiatan</a:t>
            </a:r>
            <a:r>
              <a:rPr lang="en-US" sz="3500" dirty="0"/>
              <a:t> </a:t>
            </a:r>
            <a:r>
              <a:rPr lang="en-US" sz="3500" dirty="0" err="1" smtClean="0"/>
              <a:t>yg</a:t>
            </a:r>
            <a:r>
              <a:rPr lang="en-US" sz="3500" dirty="0"/>
              <a:t> </a:t>
            </a:r>
            <a:r>
              <a:rPr lang="en-US" sz="3500" dirty="0" err="1" smtClean="0"/>
              <a:t>dilakukannya</a:t>
            </a:r>
            <a:r>
              <a:rPr lang="en-US" sz="3500" dirty="0" smtClean="0"/>
              <a:t>.</a:t>
            </a:r>
            <a:br>
              <a:rPr lang="en-US" sz="3500" dirty="0" smtClean="0"/>
            </a:br>
            <a:endParaRPr lang="en-US" sz="3500" dirty="0" smtClean="0"/>
          </a:p>
          <a:p>
            <a:pPr>
              <a:buFontTx/>
              <a:buChar char="-"/>
            </a:pPr>
            <a:r>
              <a:rPr lang="en-US" sz="3500" dirty="0" err="1" smtClean="0"/>
              <a:t>Mempunyai</a:t>
            </a:r>
            <a:r>
              <a:rPr lang="en-US" sz="3500" dirty="0" smtClean="0"/>
              <a:t> </a:t>
            </a:r>
            <a:r>
              <a:rPr lang="en-US" sz="3500" dirty="0" err="1" smtClean="0"/>
              <a:t>tanggung</a:t>
            </a:r>
            <a:r>
              <a:rPr lang="en-US" sz="3500" dirty="0" smtClean="0"/>
              <a:t> </a:t>
            </a:r>
            <a:r>
              <a:rPr lang="en-US" sz="3500" dirty="0" err="1" smtClean="0"/>
              <a:t>jawab</a:t>
            </a:r>
            <a:r>
              <a:rPr lang="en-US" sz="3500" dirty="0" smtClean="0"/>
              <a:t> </a:t>
            </a:r>
            <a:r>
              <a:rPr lang="en-US" sz="3500" dirty="0" err="1" smtClean="0"/>
              <a:t>pada</a:t>
            </a:r>
            <a:r>
              <a:rPr lang="en-US" sz="3500" dirty="0" smtClean="0"/>
              <a:t> </a:t>
            </a:r>
            <a:r>
              <a:rPr lang="en-US" sz="3500" dirty="0" err="1" smtClean="0"/>
              <a:t>semua</a:t>
            </a:r>
            <a:r>
              <a:rPr lang="en-US" sz="3500" dirty="0" smtClean="0"/>
              <a:t> </a:t>
            </a:r>
            <a:r>
              <a:rPr lang="en-US" sz="3500" dirty="0" err="1" smtClean="0"/>
              <a:t>pemakai</a:t>
            </a:r>
            <a:r>
              <a:rPr lang="en-US" sz="3500" dirty="0" smtClean="0"/>
              <a:t> </a:t>
            </a:r>
            <a:r>
              <a:rPr lang="en-US" sz="3500" dirty="0" err="1" smtClean="0"/>
              <a:t>jasa</a:t>
            </a:r>
            <a:r>
              <a:rPr lang="en-US" sz="3500" dirty="0" smtClean="0"/>
              <a:t> </a:t>
            </a:r>
            <a:r>
              <a:rPr lang="en-US" sz="3500" dirty="0" err="1" smtClean="0"/>
              <a:t>profesional</a:t>
            </a:r>
            <a:r>
              <a:rPr lang="en-US" sz="3500" dirty="0" smtClean="0"/>
              <a:t> </a:t>
            </a:r>
            <a:r>
              <a:rPr lang="en-US" sz="3500" dirty="0" err="1" smtClean="0"/>
              <a:t>mereka</a:t>
            </a:r>
            <a:r>
              <a:rPr lang="en-US" sz="3500" dirty="0" smtClean="0"/>
              <a:t>. </a:t>
            </a:r>
          </a:p>
          <a:p>
            <a:pPr>
              <a:buFontTx/>
              <a:buChar char="-"/>
            </a:pPr>
            <a:r>
              <a:rPr lang="en-US" sz="3500" dirty="0" err="1" smtClean="0"/>
              <a:t>Brtanggungjawab</a:t>
            </a:r>
            <a:r>
              <a:rPr lang="en-US" sz="3500" dirty="0" smtClean="0"/>
              <a:t> </a:t>
            </a:r>
            <a:r>
              <a:rPr lang="en-US" sz="3500" dirty="0" err="1" smtClean="0"/>
              <a:t>utk</a:t>
            </a:r>
            <a:r>
              <a:rPr lang="en-US" sz="3500" dirty="0" smtClean="0"/>
              <a:t> </a:t>
            </a:r>
            <a:r>
              <a:rPr lang="en-US" sz="3500" dirty="0" err="1" smtClean="0"/>
              <a:t>bekerja</a:t>
            </a:r>
            <a:r>
              <a:rPr lang="en-US" sz="3500" dirty="0" smtClean="0"/>
              <a:t> </a:t>
            </a:r>
            <a:r>
              <a:rPr lang="en-US" sz="3500" dirty="0" err="1" smtClean="0"/>
              <a:t>sama</a:t>
            </a:r>
            <a:r>
              <a:rPr lang="en-US" sz="3500" dirty="0" smtClean="0"/>
              <a:t> dg </a:t>
            </a:r>
            <a:r>
              <a:rPr lang="en-US" sz="3500" dirty="0" err="1" smtClean="0"/>
              <a:t>sesama</a:t>
            </a:r>
            <a:r>
              <a:rPr lang="en-US" sz="3500" dirty="0" smtClean="0"/>
              <a:t> </a:t>
            </a:r>
            <a:r>
              <a:rPr lang="en-US" sz="3500" dirty="0" err="1" smtClean="0"/>
              <a:t>anggota</a:t>
            </a:r>
            <a:r>
              <a:rPr lang="en-US" sz="3500" dirty="0" smtClean="0"/>
              <a:t> </a:t>
            </a:r>
            <a:r>
              <a:rPr lang="en-US" sz="3500" dirty="0" err="1" smtClean="0"/>
              <a:t>untuk</a:t>
            </a:r>
            <a:r>
              <a:rPr lang="en-US" sz="3500" dirty="0" smtClean="0"/>
              <a:t> </a:t>
            </a:r>
            <a:r>
              <a:rPr lang="en-US" sz="3500" dirty="0" err="1" smtClean="0"/>
              <a:t>mengembangkan</a:t>
            </a:r>
            <a:r>
              <a:rPr lang="en-US" sz="3500" dirty="0" smtClean="0"/>
              <a:t> </a:t>
            </a:r>
            <a:r>
              <a:rPr lang="en-US" sz="3500" dirty="0" err="1" smtClean="0"/>
              <a:t>profesi</a:t>
            </a:r>
            <a:r>
              <a:rPr lang="en-US" sz="3500" dirty="0" smtClean="0"/>
              <a:t> </a:t>
            </a:r>
            <a:r>
              <a:rPr lang="en-US" sz="3500" dirty="0" err="1" smtClean="0"/>
              <a:t>akuntansi</a:t>
            </a:r>
            <a:r>
              <a:rPr lang="en-US" sz="3500" dirty="0" smtClean="0"/>
              <a:t>, </a:t>
            </a:r>
          </a:p>
          <a:p>
            <a:pPr>
              <a:buFontTx/>
              <a:buChar char="-"/>
            </a:pPr>
            <a:r>
              <a:rPr lang="en-US" sz="3500" dirty="0" err="1" smtClean="0"/>
              <a:t>Mmelihara</a:t>
            </a:r>
            <a:r>
              <a:rPr lang="en-US" sz="3500" dirty="0" smtClean="0"/>
              <a:t> </a:t>
            </a:r>
            <a:r>
              <a:rPr lang="en-US" sz="3500" dirty="0" err="1" smtClean="0"/>
              <a:t>kepercayaan</a:t>
            </a:r>
            <a:r>
              <a:rPr lang="en-US" sz="3500" dirty="0" smtClean="0"/>
              <a:t> </a:t>
            </a:r>
            <a:r>
              <a:rPr lang="en-US" sz="3500" dirty="0" err="1" smtClean="0"/>
              <a:t>masyarakat</a:t>
            </a:r>
            <a:r>
              <a:rPr lang="en-US" sz="3500" dirty="0" smtClean="0"/>
              <a:t> &amp; </a:t>
            </a:r>
            <a:r>
              <a:rPr lang="en-US" sz="3500" dirty="0" err="1" smtClean="0"/>
              <a:t>mnjalankan</a:t>
            </a:r>
            <a:r>
              <a:rPr lang="en-US" sz="3500" dirty="0" smtClean="0"/>
              <a:t> </a:t>
            </a:r>
            <a:r>
              <a:rPr lang="en-US" sz="3500" dirty="0" err="1" smtClean="0"/>
              <a:t>tanggung</a:t>
            </a:r>
            <a:r>
              <a:rPr lang="en-US" sz="3500" dirty="0" smtClean="0"/>
              <a:t> </a:t>
            </a:r>
            <a:r>
              <a:rPr lang="en-US" sz="3500" dirty="0" err="1" smtClean="0"/>
              <a:t>jawab</a:t>
            </a:r>
            <a:r>
              <a:rPr lang="en-US" sz="3500" dirty="0" smtClean="0"/>
              <a:t> </a:t>
            </a:r>
            <a:r>
              <a:rPr lang="en-US" sz="3500" dirty="0" err="1" smtClean="0"/>
              <a:t>profesi</a:t>
            </a:r>
            <a:r>
              <a:rPr lang="en-US" sz="3500" dirty="0" smtClean="0"/>
              <a:t> </a:t>
            </a:r>
            <a:r>
              <a:rPr lang="en-US" sz="3500" dirty="0" err="1" smtClean="0"/>
              <a:t>dlm</a:t>
            </a:r>
            <a:r>
              <a:rPr lang="en-US" sz="3500" dirty="0" smtClean="0"/>
              <a:t> </a:t>
            </a:r>
            <a:r>
              <a:rPr lang="en-US" sz="3500" dirty="0" err="1" smtClean="0"/>
              <a:t>mengatur</a:t>
            </a:r>
            <a:r>
              <a:rPr lang="en-US" sz="3500" dirty="0" smtClean="0"/>
              <a:t> </a:t>
            </a:r>
            <a:r>
              <a:rPr lang="en-US" sz="3500" dirty="0" err="1" smtClean="0"/>
              <a:t>dirinya</a:t>
            </a:r>
            <a:r>
              <a:rPr lang="en-US" sz="3500" dirty="0" smtClean="0"/>
              <a:t> </a:t>
            </a:r>
            <a:r>
              <a:rPr lang="en-US" sz="3500" dirty="0" err="1" smtClean="0"/>
              <a:t>sendiri</a:t>
            </a:r>
            <a:r>
              <a:rPr lang="en-US" sz="3500" dirty="0" smtClean="0"/>
              <a:t>. </a:t>
            </a:r>
          </a:p>
          <a:p>
            <a:pPr>
              <a:buFontTx/>
              <a:buChar char="-"/>
            </a:pPr>
            <a:r>
              <a:rPr lang="en-US" sz="3500" dirty="0" smtClean="0"/>
              <a:t>Usaha </a:t>
            </a:r>
            <a:r>
              <a:rPr lang="en-US" sz="3500" dirty="0" err="1" smtClean="0"/>
              <a:t>kolektif</a:t>
            </a:r>
            <a:r>
              <a:rPr lang="en-US" sz="3500" dirty="0" smtClean="0"/>
              <a:t> </a:t>
            </a:r>
            <a:r>
              <a:rPr lang="en-US" sz="3500" dirty="0" err="1" smtClean="0"/>
              <a:t>semua</a:t>
            </a:r>
            <a:r>
              <a:rPr lang="en-US" sz="3500" dirty="0" smtClean="0"/>
              <a:t> </a:t>
            </a:r>
            <a:r>
              <a:rPr lang="en-US" sz="3500" dirty="0" err="1" smtClean="0"/>
              <a:t>anggota</a:t>
            </a:r>
            <a:r>
              <a:rPr lang="en-US" sz="3500" dirty="0" smtClean="0"/>
              <a:t> </a:t>
            </a:r>
            <a:r>
              <a:rPr lang="en-US" sz="3500" dirty="0" err="1" smtClean="0"/>
              <a:t>diperlukan</a:t>
            </a:r>
            <a:r>
              <a:rPr lang="en-US" sz="3500" dirty="0" smtClean="0"/>
              <a:t> </a:t>
            </a:r>
            <a:r>
              <a:rPr lang="en-US" sz="3500" dirty="0" err="1" smtClean="0"/>
              <a:t>untuk</a:t>
            </a:r>
            <a:r>
              <a:rPr lang="en-US" sz="3500" dirty="0" smtClean="0"/>
              <a:t> </a:t>
            </a:r>
            <a:r>
              <a:rPr lang="en-US" sz="3500" dirty="0" err="1" smtClean="0"/>
              <a:t>memelihara</a:t>
            </a:r>
            <a:r>
              <a:rPr lang="en-US" sz="3500" dirty="0" smtClean="0"/>
              <a:t> </a:t>
            </a:r>
            <a:r>
              <a:rPr lang="en-US" sz="3500" dirty="0" err="1" smtClean="0"/>
              <a:t>dan</a:t>
            </a:r>
            <a:r>
              <a:rPr lang="en-US" sz="3500" dirty="0" smtClean="0"/>
              <a:t> </a:t>
            </a:r>
            <a:r>
              <a:rPr lang="en-US" sz="3500" dirty="0" err="1" smtClean="0"/>
              <a:t>meningkatkan</a:t>
            </a:r>
            <a:r>
              <a:rPr lang="en-US" sz="3500" dirty="0" smtClean="0"/>
              <a:t> </a:t>
            </a:r>
            <a:r>
              <a:rPr lang="en-US" sz="3500" dirty="0" err="1" smtClean="0"/>
              <a:t>tradisi</a:t>
            </a:r>
            <a:r>
              <a:rPr lang="en-US" sz="3500" dirty="0" smtClean="0"/>
              <a:t> </a:t>
            </a:r>
            <a:r>
              <a:rPr lang="en-US" sz="3500" dirty="0" err="1" smtClean="0"/>
              <a:t>profesi</a:t>
            </a:r>
            <a:r>
              <a:rPr lang="en-US" sz="3500" dirty="0" smtClean="0"/>
              <a:t>.</a:t>
            </a:r>
          </a:p>
          <a:p>
            <a:pPr marL="36576" indent="0">
              <a:buNone/>
            </a:pPr>
            <a:endParaRPr lang="en-US" sz="3500" b="1" dirty="0" smtClean="0"/>
          </a:p>
          <a:p>
            <a:r>
              <a:rPr lang="en-US" sz="5000" b="1" dirty="0" err="1"/>
              <a:t>Kepentingan</a:t>
            </a:r>
            <a:r>
              <a:rPr lang="en-US" sz="5000" b="1" dirty="0"/>
              <a:t>  </a:t>
            </a:r>
            <a:r>
              <a:rPr lang="en-US" sz="5000" b="1" dirty="0" err="1" smtClean="0"/>
              <a:t>Publik</a:t>
            </a:r>
            <a:endParaRPr lang="en-US" sz="5000" b="1" dirty="0" smtClean="0"/>
          </a:p>
          <a:p>
            <a:pPr marL="36576" indent="0">
              <a:buNone/>
            </a:pPr>
            <a:endParaRPr lang="en-US" b="1" dirty="0" smtClean="0"/>
          </a:p>
          <a:p>
            <a:pPr marL="36576" indent="0">
              <a:buNone/>
            </a:pPr>
            <a:r>
              <a:rPr lang="en-US" sz="3500" dirty="0" err="1" smtClean="0"/>
              <a:t>Berkewajiban</a:t>
            </a:r>
            <a:r>
              <a:rPr lang="en-US" sz="3500" dirty="0" smtClean="0"/>
              <a:t> </a:t>
            </a:r>
            <a:r>
              <a:rPr lang="en-US" sz="3500" dirty="0" err="1"/>
              <a:t>untuk</a:t>
            </a:r>
            <a:r>
              <a:rPr lang="en-US" sz="3500" dirty="0"/>
              <a:t> </a:t>
            </a:r>
            <a:r>
              <a:rPr lang="en-US" sz="3500" dirty="0" err="1"/>
              <a:t>senantiasa</a:t>
            </a:r>
            <a:r>
              <a:rPr lang="en-US" sz="3500" dirty="0"/>
              <a:t> </a:t>
            </a:r>
            <a:r>
              <a:rPr lang="en-US" sz="3500" dirty="0" err="1"/>
              <a:t>bertindak</a:t>
            </a:r>
            <a:r>
              <a:rPr lang="en-US" sz="3500" dirty="0"/>
              <a:t> </a:t>
            </a:r>
            <a:r>
              <a:rPr lang="en-US" sz="3500" dirty="0" err="1"/>
              <a:t>dalam</a:t>
            </a:r>
            <a:r>
              <a:rPr lang="en-US" sz="3500" dirty="0"/>
              <a:t> </a:t>
            </a:r>
            <a:r>
              <a:rPr lang="en-US" sz="3500" dirty="0" err="1"/>
              <a:t>kerangka</a:t>
            </a:r>
            <a:r>
              <a:rPr lang="en-US" sz="3500" dirty="0"/>
              <a:t> </a:t>
            </a:r>
            <a:r>
              <a:rPr lang="en-US" sz="3500" dirty="0" err="1"/>
              <a:t>pelayanan</a:t>
            </a:r>
            <a:r>
              <a:rPr lang="en-US" sz="3500" dirty="0"/>
              <a:t> </a:t>
            </a:r>
            <a:r>
              <a:rPr lang="en-US" sz="3500" dirty="0" err="1"/>
              <a:t>kepada</a:t>
            </a:r>
            <a:r>
              <a:rPr lang="en-US" sz="3500" dirty="0"/>
              <a:t> </a:t>
            </a:r>
            <a:r>
              <a:rPr lang="en-US" sz="3500" dirty="0" err="1"/>
              <a:t>publik</a:t>
            </a:r>
            <a:r>
              <a:rPr lang="en-US" sz="3500" dirty="0"/>
              <a:t>, </a:t>
            </a:r>
            <a:r>
              <a:rPr lang="en-US" sz="3500" dirty="0" err="1"/>
              <a:t>menghormati</a:t>
            </a:r>
            <a:r>
              <a:rPr lang="en-US" sz="3500" dirty="0"/>
              <a:t> </a:t>
            </a:r>
            <a:r>
              <a:rPr lang="en-US" sz="3500" dirty="0" err="1"/>
              <a:t>kepercayaan</a:t>
            </a:r>
            <a:r>
              <a:rPr lang="en-US" sz="3500" dirty="0"/>
              <a:t> </a:t>
            </a:r>
            <a:r>
              <a:rPr lang="en-US" sz="3500" dirty="0" err="1"/>
              <a:t>publik</a:t>
            </a:r>
            <a:r>
              <a:rPr lang="en-US" sz="3500" dirty="0"/>
              <a:t>, </a:t>
            </a:r>
            <a:r>
              <a:rPr lang="en-US" sz="3500" dirty="0" err="1"/>
              <a:t>dan</a:t>
            </a:r>
            <a:r>
              <a:rPr lang="en-US" sz="3500" dirty="0"/>
              <a:t> </a:t>
            </a:r>
            <a:r>
              <a:rPr lang="en-US" sz="3500" dirty="0" err="1"/>
              <a:t>menunjukan</a:t>
            </a:r>
            <a:r>
              <a:rPr lang="en-US" sz="3500" dirty="0"/>
              <a:t> </a:t>
            </a:r>
            <a:r>
              <a:rPr lang="en-US" sz="3500" dirty="0" err="1"/>
              <a:t>komitmen</a:t>
            </a:r>
            <a:r>
              <a:rPr lang="en-US" sz="3500" dirty="0"/>
              <a:t> </a:t>
            </a:r>
            <a:r>
              <a:rPr lang="en-US" sz="3500" dirty="0" err="1"/>
              <a:t>atas</a:t>
            </a:r>
            <a:r>
              <a:rPr lang="en-US" sz="3500" dirty="0"/>
              <a:t> </a:t>
            </a:r>
            <a:r>
              <a:rPr lang="en-US" sz="3500" dirty="0" err="1"/>
              <a:t>profesionalisme</a:t>
            </a:r>
            <a:r>
              <a:rPr lang="en-US" sz="3500" dirty="0"/>
              <a:t>. </a:t>
            </a:r>
            <a:endParaRPr lang="en-US" sz="3500" dirty="0" smtClean="0"/>
          </a:p>
          <a:p>
            <a:pPr marL="36576" indent="0">
              <a:buNone/>
            </a:pPr>
            <a:r>
              <a:rPr lang="en-US" sz="3500" dirty="0" err="1" smtClean="0"/>
              <a:t>Satu</a:t>
            </a:r>
            <a:r>
              <a:rPr lang="en-US" sz="3500" dirty="0" smtClean="0"/>
              <a:t> </a:t>
            </a:r>
            <a:r>
              <a:rPr lang="en-US" sz="3500" dirty="0" err="1"/>
              <a:t>ciri</a:t>
            </a:r>
            <a:r>
              <a:rPr lang="en-US" sz="3500" dirty="0"/>
              <a:t> </a:t>
            </a:r>
            <a:r>
              <a:rPr lang="en-US" sz="3500" dirty="0" err="1"/>
              <a:t>utama</a:t>
            </a:r>
            <a:r>
              <a:rPr lang="en-US" sz="3500" dirty="0"/>
              <a:t> </a:t>
            </a:r>
            <a:r>
              <a:rPr lang="en-US" sz="3500" dirty="0" err="1"/>
              <a:t>dari</a:t>
            </a:r>
            <a:r>
              <a:rPr lang="en-US" sz="3500" dirty="0"/>
              <a:t> </a:t>
            </a:r>
            <a:r>
              <a:rPr lang="en-US" sz="3500" dirty="0" err="1"/>
              <a:t>suatu</a:t>
            </a:r>
            <a:r>
              <a:rPr lang="en-US" sz="3500" dirty="0"/>
              <a:t> </a:t>
            </a:r>
            <a:r>
              <a:rPr lang="en-US" sz="3500" dirty="0" err="1"/>
              <a:t>profesi</a:t>
            </a:r>
            <a:r>
              <a:rPr lang="en-US" sz="3500" dirty="0"/>
              <a:t> </a:t>
            </a:r>
            <a:r>
              <a:rPr lang="en-US" sz="3500" dirty="0" err="1"/>
              <a:t>adalah</a:t>
            </a:r>
            <a:r>
              <a:rPr lang="en-US" sz="3500" dirty="0"/>
              <a:t> </a:t>
            </a:r>
            <a:r>
              <a:rPr lang="en-US" sz="3500" dirty="0" err="1"/>
              <a:t>penerimaan</a:t>
            </a:r>
            <a:r>
              <a:rPr lang="en-US" sz="3500" dirty="0"/>
              <a:t> </a:t>
            </a:r>
            <a:r>
              <a:rPr lang="en-US" sz="3500" dirty="0" err="1"/>
              <a:t>tanggung</a:t>
            </a:r>
            <a:r>
              <a:rPr lang="en-US" sz="3500" dirty="0"/>
              <a:t> </a:t>
            </a:r>
            <a:r>
              <a:rPr lang="en-US" sz="3500" dirty="0" err="1"/>
              <a:t>jawab</a:t>
            </a:r>
            <a:r>
              <a:rPr lang="en-US" sz="3500" dirty="0"/>
              <a:t> </a:t>
            </a:r>
            <a:r>
              <a:rPr lang="en-US" sz="3500" dirty="0" err="1"/>
              <a:t>kepada</a:t>
            </a:r>
            <a:r>
              <a:rPr lang="en-US" sz="3500" dirty="0"/>
              <a:t> </a:t>
            </a:r>
            <a:r>
              <a:rPr lang="en-US" sz="3500" dirty="0" err="1"/>
              <a:t>publik</a:t>
            </a:r>
            <a:r>
              <a:rPr lang="en-US" sz="3500" dirty="0"/>
              <a:t>. </a:t>
            </a:r>
            <a:endParaRPr lang="en-US" sz="3500" dirty="0" smtClean="0"/>
          </a:p>
          <a:p>
            <a:pPr marL="36576" indent="0">
              <a:buNone/>
            </a:pPr>
            <a:r>
              <a:rPr lang="en-US" sz="3500" dirty="0" err="1" smtClean="0"/>
              <a:t>Kepentingan</a:t>
            </a:r>
            <a:r>
              <a:rPr lang="en-US" sz="3500" dirty="0" smtClean="0"/>
              <a:t> </a:t>
            </a:r>
            <a:r>
              <a:rPr lang="en-US" sz="3500" dirty="0" err="1"/>
              <a:t>utama</a:t>
            </a:r>
            <a:r>
              <a:rPr lang="en-US" sz="3500" dirty="0"/>
              <a:t> </a:t>
            </a:r>
            <a:r>
              <a:rPr lang="en-US" sz="3500" dirty="0" err="1"/>
              <a:t>profesi</a:t>
            </a:r>
            <a:r>
              <a:rPr lang="en-US" sz="3500" dirty="0"/>
              <a:t> </a:t>
            </a:r>
            <a:r>
              <a:rPr lang="en-US" sz="3500" dirty="0" err="1"/>
              <a:t>akuntan</a:t>
            </a:r>
            <a:r>
              <a:rPr lang="en-US" sz="3500" dirty="0"/>
              <a:t> </a:t>
            </a:r>
            <a:r>
              <a:rPr lang="en-US" sz="3500" dirty="0" err="1"/>
              <a:t>adalah</a:t>
            </a:r>
            <a:r>
              <a:rPr lang="en-US" sz="3500" dirty="0"/>
              <a:t> </a:t>
            </a:r>
            <a:r>
              <a:rPr lang="en-US" sz="3500" dirty="0" err="1"/>
              <a:t>untuk</a:t>
            </a:r>
            <a:r>
              <a:rPr lang="en-US" sz="3500" dirty="0"/>
              <a:t> </a:t>
            </a:r>
            <a:r>
              <a:rPr lang="en-US" sz="3500" dirty="0" err="1"/>
              <a:t>membuat</a:t>
            </a:r>
            <a:r>
              <a:rPr lang="en-US" sz="3500" dirty="0"/>
              <a:t> </a:t>
            </a:r>
            <a:r>
              <a:rPr lang="en-US" sz="3500" dirty="0" err="1"/>
              <a:t>pemakai</a:t>
            </a:r>
            <a:r>
              <a:rPr lang="en-US" sz="3500" dirty="0"/>
              <a:t> </a:t>
            </a:r>
            <a:r>
              <a:rPr lang="en-US" sz="3500" dirty="0" err="1"/>
              <a:t>jasa</a:t>
            </a:r>
            <a:r>
              <a:rPr lang="en-US" sz="3500" dirty="0"/>
              <a:t> </a:t>
            </a:r>
            <a:r>
              <a:rPr lang="en-US" sz="3500" dirty="0" err="1"/>
              <a:t>akuntan</a:t>
            </a:r>
            <a:r>
              <a:rPr lang="en-US" sz="3500" dirty="0"/>
              <a:t> </a:t>
            </a:r>
            <a:r>
              <a:rPr lang="en-US" sz="3500" dirty="0" err="1"/>
              <a:t>paham</a:t>
            </a:r>
            <a:r>
              <a:rPr lang="en-US" sz="3500" dirty="0"/>
              <a:t> </a:t>
            </a:r>
            <a:r>
              <a:rPr lang="en-US" sz="3500" dirty="0" err="1"/>
              <a:t>bahwa</a:t>
            </a:r>
            <a:r>
              <a:rPr lang="en-US" sz="3500" dirty="0"/>
              <a:t> </a:t>
            </a:r>
            <a:r>
              <a:rPr lang="en-US" sz="3500" dirty="0" err="1"/>
              <a:t>jasa</a:t>
            </a:r>
            <a:r>
              <a:rPr lang="en-US" sz="3500" dirty="0"/>
              <a:t> </a:t>
            </a:r>
            <a:r>
              <a:rPr lang="en-US" sz="3500" dirty="0" err="1"/>
              <a:t>akuntan</a:t>
            </a:r>
            <a:r>
              <a:rPr lang="en-US" sz="3500" dirty="0"/>
              <a:t> </a:t>
            </a:r>
            <a:r>
              <a:rPr lang="en-US" sz="3500" dirty="0" err="1"/>
              <a:t>dilakukan</a:t>
            </a:r>
            <a:r>
              <a:rPr lang="en-US" sz="3500" dirty="0"/>
              <a:t> </a:t>
            </a:r>
            <a:r>
              <a:rPr lang="en-US" sz="3500" dirty="0" err="1"/>
              <a:t>dengan</a:t>
            </a:r>
            <a:r>
              <a:rPr lang="en-US" sz="3500" dirty="0"/>
              <a:t> </a:t>
            </a:r>
            <a:r>
              <a:rPr lang="en-US" sz="3500" dirty="0" err="1"/>
              <a:t>tingkat</a:t>
            </a:r>
            <a:r>
              <a:rPr lang="en-US" sz="3500" dirty="0"/>
              <a:t> </a:t>
            </a:r>
            <a:r>
              <a:rPr lang="en-US" sz="3500" dirty="0" err="1"/>
              <a:t>prestasi</a:t>
            </a:r>
            <a:r>
              <a:rPr lang="en-US" sz="3500" dirty="0"/>
              <a:t> </a:t>
            </a:r>
            <a:r>
              <a:rPr lang="en-US" sz="3500" dirty="0" err="1"/>
              <a:t>tertinggi</a:t>
            </a:r>
            <a:r>
              <a:rPr lang="en-US" sz="3500" dirty="0"/>
              <a:t> </a:t>
            </a:r>
            <a:r>
              <a:rPr lang="en-US" sz="3500" dirty="0" err="1"/>
              <a:t>sesuai</a:t>
            </a:r>
            <a:r>
              <a:rPr lang="en-US" sz="3500" dirty="0"/>
              <a:t> </a:t>
            </a:r>
            <a:r>
              <a:rPr lang="en-US" sz="3500" dirty="0" err="1"/>
              <a:t>dengan</a:t>
            </a:r>
            <a:r>
              <a:rPr lang="en-US" sz="3500" dirty="0"/>
              <a:t> </a:t>
            </a:r>
            <a:r>
              <a:rPr lang="en-US" sz="3500" dirty="0" err="1"/>
              <a:t>persyaratan</a:t>
            </a:r>
            <a:r>
              <a:rPr lang="en-US" sz="3500" dirty="0"/>
              <a:t> </a:t>
            </a:r>
            <a:r>
              <a:rPr lang="en-US" sz="3500" dirty="0" err="1"/>
              <a:t>etika</a:t>
            </a:r>
            <a:r>
              <a:rPr lang="en-US" sz="3500" dirty="0"/>
              <a:t> yang </a:t>
            </a:r>
            <a:r>
              <a:rPr lang="en-US" sz="3500" dirty="0" err="1"/>
              <a:t>diperlukan</a:t>
            </a:r>
            <a:r>
              <a:rPr lang="en-US" sz="3500" dirty="0"/>
              <a:t> </a:t>
            </a:r>
            <a:r>
              <a:rPr lang="en-US" sz="3500" dirty="0" err="1"/>
              <a:t>untuk</a:t>
            </a:r>
            <a:r>
              <a:rPr lang="en-US" sz="3500" dirty="0"/>
              <a:t> </a:t>
            </a:r>
            <a:r>
              <a:rPr lang="en-US" sz="3500" dirty="0" err="1"/>
              <a:t>mencapai</a:t>
            </a:r>
            <a:r>
              <a:rPr lang="en-US" sz="3500" dirty="0"/>
              <a:t> </a:t>
            </a:r>
            <a:r>
              <a:rPr lang="en-US" sz="3500" dirty="0" err="1"/>
              <a:t>tingkat</a:t>
            </a:r>
            <a:r>
              <a:rPr lang="en-US" sz="3500" dirty="0"/>
              <a:t> </a:t>
            </a:r>
            <a:r>
              <a:rPr lang="en-US" sz="3500" dirty="0" err="1"/>
              <a:t>prestasi</a:t>
            </a:r>
            <a:r>
              <a:rPr lang="en-US" sz="3500" dirty="0"/>
              <a:t> </a:t>
            </a:r>
            <a:r>
              <a:rPr lang="en-US" sz="3500" dirty="0" err="1"/>
              <a:t>tersebut</a:t>
            </a:r>
            <a:r>
              <a:rPr lang="en-US" sz="3500" dirty="0"/>
              <a:t>. Dan </a:t>
            </a:r>
            <a:r>
              <a:rPr lang="en-US" sz="3500" dirty="0" err="1"/>
              <a:t>semua</a:t>
            </a:r>
            <a:r>
              <a:rPr lang="en-US" sz="3500" dirty="0"/>
              <a:t> </a:t>
            </a:r>
            <a:r>
              <a:rPr lang="en-US" sz="3500" dirty="0" err="1"/>
              <a:t>anggota</a:t>
            </a:r>
            <a:r>
              <a:rPr lang="en-US" sz="3500" dirty="0"/>
              <a:t> </a:t>
            </a:r>
            <a:r>
              <a:rPr lang="en-US" sz="3500" dirty="0" err="1"/>
              <a:t>mengikat</a:t>
            </a:r>
            <a:r>
              <a:rPr lang="en-US" sz="3500" dirty="0"/>
              <a:t> </a:t>
            </a:r>
            <a:r>
              <a:rPr lang="en-US" sz="3500" dirty="0" err="1"/>
              <a:t>dirinya</a:t>
            </a:r>
            <a:r>
              <a:rPr lang="en-US" sz="3500" dirty="0"/>
              <a:t> </a:t>
            </a:r>
            <a:r>
              <a:rPr lang="en-US" sz="3500" dirty="0" err="1"/>
              <a:t>untuk</a:t>
            </a:r>
            <a:r>
              <a:rPr lang="en-US" sz="3500" dirty="0"/>
              <a:t> </a:t>
            </a:r>
            <a:r>
              <a:rPr lang="en-US" sz="3500" dirty="0" err="1"/>
              <a:t>menghormati</a:t>
            </a:r>
            <a:r>
              <a:rPr lang="en-US" sz="3500" dirty="0"/>
              <a:t> </a:t>
            </a:r>
            <a:r>
              <a:rPr lang="en-US" sz="3500" dirty="0" err="1"/>
              <a:t>kepercayaan</a:t>
            </a:r>
            <a:r>
              <a:rPr lang="en-US" sz="3500" dirty="0"/>
              <a:t> </a:t>
            </a:r>
            <a:r>
              <a:rPr lang="en-US" sz="3500" dirty="0" err="1"/>
              <a:t>publik</a:t>
            </a:r>
            <a:r>
              <a:rPr lang="en-US" sz="3500" dirty="0"/>
              <a:t>. </a:t>
            </a:r>
            <a:r>
              <a:rPr lang="en-US" sz="3500" dirty="0" err="1"/>
              <a:t>Atas</a:t>
            </a:r>
            <a:r>
              <a:rPr lang="en-US" sz="3500" dirty="0"/>
              <a:t> </a:t>
            </a:r>
            <a:r>
              <a:rPr lang="en-US" sz="3500" dirty="0" err="1"/>
              <a:t>kepercayaan</a:t>
            </a:r>
            <a:r>
              <a:rPr lang="en-US" sz="3500" dirty="0"/>
              <a:t> yang </a:t>
            </a:r>
            <a:r>
              <a:rPr lang="en-US" sz="3500" dirty="0" err="1"/>
              <a:t>diberikan</a:t>
            </a:r>
            <a:r>
              <a:rPr lang="en-US" sz="3500" dirty="0"/>
              <a:t> </a:t>
            </a:r>
            <a:r>
              <a:rPr lang="en-US" sz="3500" dirty="0" err="1"/>
              <a:t>publik</a:t>
            </a:r>
            <a:r>
              <a:rPr lang="en-US" sz="3500" dirty="0"/>
              <a:t> </a:t>
            </a:r>
            <a:r>
              <a:rPr lang="en-US" sz="3500" dirty="0" err="1"/>
              <a:t>kepadanya</a:t>
            </a:r>
            <a:r>
              <a:rPr lang="en-US" sz="3500" dirty="0"/>
              <a:t>, </a:t>
            </a:r>
            <a:r>
              <a:rPr lang="en-US" sz="3500" dirty="0" err="1"/>
              <a:t>anggota</a:t>
            </a:r>
            <a:r>
              <a:rPr lang="en-US" sz="3500" dirty="0"/>
              <a:t> </a:t>
            </a:r>
            <a:r>
              <a:rPr lang="en-US" sz="3500" dirty="0" err="1"/>
              <a:t>harus</a:t>
            </a:r>
            <a:r>
              <a:rPr lang="en-US" sz="3500" dirty="0"/>
              <a:t> </a:t>
            </a:r>
            <a:r>
              <a:rPr lang="en-US" sz="3500" dirty="0" err="1"/>
              <a:t>secara</a:t>
            </a:r>
            <a:r>
              <a:rPr lang="en-US" sz="3500" dirty="0"/>
              <a:t> </a:t>
            </a:r>
            <a:r>
              <a:rPr lang="en-US" sz="3500" dirty="0" err="1"/>
              <a:t>terus</a:t>
            </a:r>
            <a:r>
              <a:rPr lang="en-US" sz="3500" dirty="0"/>
              <a:t> </a:t>
            </a:r>
            <a:r>
              <a:rPr lang="en-US" sz="3500" dirty="0" err="1"/>
              <a:t>menerus</a:t>
            </a:r>
            <a:r>
              <a:rPr lang="en-US" sz="3500" dirty="0"/>
              <a:t> </a:t>
            </a:r>
            <a:r>
              <a:rPr lang="en-US" sz="3500" dirty="0" err="1"/>
              <a:t>menunjukkan</a:t>
            </a:r>
            <a:r>
              <a:rPr lang="en-US" sz="3500" dirty="0"/>
              <a:t> </a:t>
            </a:r>
            <a:r>
              <a:rPr lang="en-US" sz="3500" dirty="0" err="1"/>
              <a:t>dedikasi</a:t>
            </a:r>
            <a:r>
              <a:rPr lang="en-US" sz="3500" dirty="0"/>
              <a:t> </a:t>
            </a:r>
            <a:r>
              <a:rPr lang="en-US" sz="3500" dirty="0" err="1"/>
              <a:t>mereka</a:t>
            </a:r>
            <a:r>
              <a:rPr lang="en-US" sz="3500" dirty="0"/>
              <a:t> </a:t>
            </a:r>
            <a:r>
              <a:rPr lang="en-US" sz="3500" dirty="0" err="1"/>
              <a:t>untuk</a:t>
            </a:r>
            <a:r>
              <a:rPr lang="en-US" sz="3500" dirty="0"/>
              <a:t> </a:t>
            </a:r>
            <a:r>
              <a:rPr lang="en-US" sz="3500" dirty="0" err="1"/>
              <a:t>mencapai</a:t>
            </a:r>
            <a:r>
              <a:rPr lang="en-US" sz="3500" dirty="0"/>
              <a:t> </a:t>
            </a:r>
            <a:r>
              <a:rPr lang="en-US" sz="3500" dirty="0" err="1"/>
              <a:t>profesionalisme</a:t>
            </a:r>
            <a:r>
              <a:rPr lang="en-US" sz="3500" dirty="0"/>
              <a:t> yang </a:t>
            </a:r>
            <a:r>
              <a:rPr lang="en-US" sz="3500" dirty="0" err="1"/>
              <a:t>tinggi</a:t>
            </a:r>
            <a:r>
              <a:rPr lang="en-US" sz="3500" dirty="0" smtClean="0"/>
              <a:t>.</a:t>
            </a:r>
          </a:p>
          <a:p>
            <a:pPr marL="36576" indent="0">
              <a:buNone/>
            </a:pPr>
            <a:r>
              <a:rPr lang="en-US" sz="3500" dirty="0" err="1"/>
              <a:t>Untuk</a:t>
            </a:r>
            <a:r>
              <a:rPr lang="en-US" sz="3500" dirty="0"/>
              <a:t> </a:t>
            </a:r>
            <a:r>
              <a:rPr lang="en-US" sz="3500" dirty="0" err="1"/>
              <a:t>memelihara</a:t>
            </a:r>
            <a:r>
              <a:rPr lang="en-US" sz="3500" dirty="0"/>
              <a:t> </a:t>
            </a:r>
            <a:r>
              <a:rPr lang="en-US" sz="3500" dirty="0" err="1"/>
              <a:t>dan</a:t>
            </a:r>
            <a:r>
              <a:rPr lang="en-US" sz="3500" dirty="0"/>
              <a:t> </a:t>
            </a:r>
            <a:r>
              <a:rPr lang="en-US" sz="3500" dirty="0" err="1"/>
              <a:t>meningkatkan</a:t>
            </a:r>
            <a:r>
              <a:rPr lang="en-US" sz="3500" dirty="0"/>
              <a:t> </a:t>
            </a:r>
            <a:r>
              <a:rPr lang="en-US" sz="3500" dirty="0" err="1"/>
              <a:t>kepercayaan</a:t>
            </a:r>
            <a:r>
              <a:rPr lang="en-US" sz="3500" dirty="0"/>
              <a:t> </a:t>
            </a:r>
            <a:r>
              <a:rPr lang="en-US" sz="3500" dirty="0" err="1"/>
              <a:t>publik</a:t>
            </a:r>
            <a:r>
              <a:rPr lang="en-US" sz="3500" dirty="0"/>
              <a:t>, </a:t>
            </a:r>
            <a:r>
              <a:rPr lang="en-US" sz="3500" dirty="0" err="1"/>
              <a:t>setiap</a:t>
            </a:r>
            <a:r>
              <a:rPr lang="en-US" sz="3500" dirty="0"/>
              <a:t> </a:t>
            </a:r>
            <a:r>
              <a:rPr lang="en-US" sz="3500" dirty="0" err="1"/>
              <a:t>anggota</a:t>
            </a:r>
            <a:r>
              <a:rPr lang="en-US" sz="3500" dirty="0"/>
              <a:t> </a:t>
            </a:r>
            <a:r>
              <a:rPr lang="en-US" sz="3500" dirty="0" err="1"/>
              <a:t>harus</a:t>
            </a:r>
            <a:r>
              <a:rPr lang="en-US" sz="3500" dirty="0"/>
              <a:t> </a:t>
            </a:r>
            <a:r>
              <a:rPr lang="en-US" sz="3500" dirty="0" err="1"/>
              <a:t>memenuhi</a:t>
            </a:r>
            <a:r>
              <a:rPr lang="en-US" sz="3500" dirty="0"/>
              <a:t> </a:t>
            </a:r>
            <a:r>
              <a:rPr lang="en-US" sz="3500" dirty="0" err="1"/>
              <a:t>tanggung</a:t>
            </a:r>
            <a:r>
              <a:rPr lang="en-US" sz="3500" dirty="0"/>
              <a:t> </a:t>
            </a:r>
            <a:r>
              <a:rPr lang="en-US" sz="3500" dirty="0" err="1"/>
              <a:t>jawab</a:t>
            </a:r>
            <a:r>
              <a:rPr lang="en-US" sz="3500" dirty="0"/>
              <a:t> </a:t>
            </a:r>
            <a:r>
              <a:rPr lang="en-US" sz="3500" dirty="0" err="1"/>
              <a:t>profesionalnya</a:t>
            </a:r>
            <a:r>
              <a:rPr lang="en-US" sz="3500" dirty="0"/>
              <a:t> </a:t>
            </a:r>
            <a:r>
              <a:rPr lang="en-US" sz="3500" dirty="0" err="1"/>
              <a:t>dengan</a:t>
            </a:r>
            <a:r>
              <a:rPr lang="en-US" sz="3500" dirty="0"/>
              <a:t> </a:t>
            </a:r>
            <a:r>
              <a:rPr lang="en-US" sz="3500" dirty="0" err="1"/>
              <a:t>integritas</a:t>
            </a:r>
            <a:r>
              <a:rPr lang="en-US" sz="3500" dirty="0"/>
              <a:t> </a:t>
            </a:r>
            <a:r>
              <a:rPr lang="en-US" sz="3500" dirty="0" err="1"/>
              <a:t>setinggi</a:t>
            </a:r>
            <a:r>
              <a:rPr lang="en-US" sz="3500" dirty="0"/>
              <a:t> </a:t>
            </a:r>
            <a:r>
              <a:rPr lang="en-US" sz="3500" dirty="0" err="1"/>
              <a:t>mungkin</a:t>
            </a:r>
            <a:endParaRPr lang="en-US" sz="35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7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172200"/>
          </a:xfrm>
        </p:spPr>
        <p:txBody>
          <a:bodyPr>
            <a:normAutofit fontScale="40000" lnSpcReduction="20000"/>
          </a:bodyPr>
          <a:lstStyle/>
          <a:p>
            <a:r>
              <a:rPr lang="en-US" sz="4000" b="1" dirty="0" err="1" smtClean="0"/>
              <a:t>Integritas</a:t>
            </a:r>
            <a:endParaRPr lang="en-US" sz="4000" b="1" dirty="0" smtClean="0"/>
          </a:p>
          <a:p>
            <a:pPr marL="36576" indent="0">
              <a:buNone/>
            </a:pPr>
            <a:r>
              <a:rPr lang="en-US" sz="3300" dirty="0" err="1" smtClean="0"/>
              <a:t>Adl</a:t>
            </a:r>
            <a:r>
              <a:rPr lang="en-US" sz="3300" dirty="0" smtClean="0"/>
              <a:t> </a:t>
            </a:r>
            <a:r>
              <a:rPr lang="en-US" sz="3300" dirty="0" err="1"/>
              <a:t>suatu</a:t>
            </a:r>
            <a:r>
              <a:rPr lang="en-US" sz="3300" dirty="0"/>
              <a:t> </a:t>
            </a:r>
            <a:r>
              <a:rPr lang="en-US" sz="3300" dirty="0" err="1"/>
              <a:t>elemen</a:t>
            </a:r>
            <a:r>
              <a:rPr lang="en-US" sz="3300" dirty="0"/>
              <a:t> </a:t>
            </a:r>
            <a:r>
              <a:rPr lang="en-US" sz="3300" dirty="0" err="1"/>
              <a:t>karakter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mendasari</a:t>
            </a:r>
            <a:r>
              <a:rPr lang="en-US" sz="3300" dirty="0"/>
              <a:t> </a:t>
            </a:r>
            <a:r>
              <a:rPr lang="en-US" sz="3300" dirty="0" err="1"/>
              <a:t>timbulnya</a:t>
            </a:r>
            <a:r>
              <a:rPr lang="en-US" sz="3300" dirty="0"/>
              <a:t> </a:t>
            </a:r>
            <a:r>
              <a:rPr lang="en-US" sz="3300" dirty="0" err="1" smtClean="0"/>
              <a:t>pngakuan</a:t>
            </a:r>
            <a:r>
              <a:rPr lang="en-US" sz="3300" dirty="0" smtClean="0"/>
              <a:t> </a:t>
            </a:r>
            <a:r>
              <a:rPr lang="en-US" sz="3300" dirty="0" err="1"/>
              <a:t>profesional</a:t>
            </a:r>
            <a:r>
              <a:rPr lang="en-US" sz="3300" dirty="0"/>
              <a:t>. </a:t>
            </a:r>
            <a:r>
              <a:rPr lang="en-US" sz="3300" dirty="0" err="1"/>
              <a:t>Integritas</a:t>
            </a:r>
            <a:r>
              <a:rPr lang="en-US" sz="3300" dirty="0"/>
              <a:t> </a:t>
            </a:r>
            <a:r>
              <a:rPr lang="en-US" sz="3300" dirty="0" err="1" smtClean="0"/>
              <a:t>mrupakan</a:t>
            </a:r>
            <a:r>
              <a:rPr lang="en-US" sz="3300" dirty="0" smtClean="0"/>
              <a:t> </a:t>
            </a:r>
            <a:r>
              <a:rPr lang="en-US" sz="3300" dirty="0" err="1"/>
              <a:t>kualitas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melandasi</a:t>
            </a:r>
            <a:r>
              <a:rPr lang="en-US" sz="3300" dirty="0"/>
              <a:t> </a:t>
            </a:r>
            <a:r>
              <a:rPr lang="en-US" sz="3300" dirty="0" err="1"/>
              <a:t>kepercayaan</a:t>
            </a:r>
            <a:r>
              <a:rPr lang="en-US" sz="3300" dirty="0"/>
              <a:t> </a:t>
            </a:r>
            <a:r>
              <a:rPr lang="en-US" sz="3300" dirty="0" err="1"/>
              <a:t>publik</a:t>
            </a:r>
            <a:r>
              <a:rPr lang="en-US" sz="3300" dirty="0"/>
              <a:t> </a:t>
            </a:r>
            <a:r>
              <a:rPr lang="en-US" sz="3300" dirty="0" smtClean="0"/>
              <a:t>&amp; </a:t>
            </a:r>
            <a:r>
              <a:rPr lang="en-US" sz="3300" dirty="0" err="1"/>
              <a:t>merupakan</a:t>
            </a:r>
            <a:r>
              <a:rPr lang="en-US" sz="3300" dirty="0"/>
              <a:t> </a:t>
            </a:r>
            <a:r>
              <a:rPr lang="en-US" sz="3300" dirty="0" err="1"/>
              <a:t>patokan</a:t>
            </a:r>
            <a:r>
              <a:rPr lang="en-US" sz="3300" dirty="0"/>
              <a:t> (</a:t>
            </a:r>
            <a:r>
              <a:rPr lang="en-US" sz="3300" i="1" dirty="0"/>
              <a:t>benchmark</a:t>
            </a:r>
            <a:r>
              <a:rPr lang="en-US" sz="3300" dirty="0"/>
              <a:t>) </a:t>
            </a:r>
            <a:r>
              <a:rPr lang="en-US" sz="3300" dirty="0" err="1"/>
              <a:t>bagi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dalam</a:t>
            </a:r>
            <a:r>
              <a:rPr lang="en-US" sz="3300" dirty="0"/>
              <a:t> </a:t>
            </a:r>
            <a:r>
              <a:rPr lang="en-US" sz="3300" dirty="0" err="1"/>
              <a:t>menguji</a:t>
            </a:r>
            <a:r>
              <a:rPr lang="en-US" sz="3300" dirty="0"/>
              <a:t> </a:t>
            </a:r>
            <a:r>
              <a:rPr lang="en-US" sz="3300" dirty="0" err="1"/>
              <a:t>keputusan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diambilnya</a:t>
            </a:r>
            <a:r>
              <a:rPr lang="en-US" sz="3300" dirty="0" smtClean="0"/>
              <a:t>.</a:t>
            </a:r>
            <a:r>
              <a:rPr lang="en-US" sz="3300" dirty="0"/>
              <a:t>  </a:t>
            </a:r>
            <a:r>
              <a:rPr lang="en-US" sz="3300" dirty="0" err="1"/>
              <a:t>Integritas</a:t>
            </a:r>
            <a:r>
              <a:rPr lang="en-US" sz="3300" dirty="0"/>
              <a:t> </a:t>
            </a:r>
            <a:r>
              <a:rPr lang="en-US" sz="3300" dirty="0" err="1" smtClean="0"/>
              <a:t>mgharuskan</a:t>
            </a:r>
            <a:r>
              <a:rPr lang="en-US" sz="3300" dirty="0" smtClean="0"/>
              <a:t> </a:t>
            </a:r>
            <a:r>
              <a:rPr lang="en-US" sz="3300" dirty="0" err="1"/>
              <a:t>seorang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untuk</a:t>
            </a:r>
            <a:r>
              <a:rPr lang="en-US" sz="3300" dirty="0"/>
              <a:t>, </a:t>
            </a:r>
            <a:r>
              <a:rPr lang="en-US" sz="3300" dirty="0" err="1"/>
              <a:t>antara</a:t>
            </a:r>
            <a:r>
              <a:rPr lang="en-US" sz="3300" dirty="0"/>
              <a:t> lain, </a:t>
            </a:r>
            <a:r>
              <a:rPr lang="en-US" sz="3300" dirty="0" err="1"/>
              <a:t>bersikap</a:t>
            </a:r>
            <a:r>
              <a:rPr lang="en-US" sz="3300" dirty="0"/>
              <a:t> </a:t>
            </a:r>
            <a:r>
              <a:rPr lang="en-US" sz="3300" dirty="0" err="1"/>
              <a:t>jujur</a:t>
            </a:r>
            <a:r>
              <a:rPr lang="en-US" sz="3300" dirty="0"/>
              <a:t> </a:t>
            </a:r>
            <a:r>
              <a:rPr lang="en-US" sz="3300" dirty="0" smtClean="0"/>
              <a:t>&amp; </a:t>
            </a:r>
            <a:r>
              <a:rPr lang="en-US" sz="3300" dirty="0" err="1"/>
              <a:t>berterus</a:t>
            </a:r>
            <a:r>
              <a:rPr lang="en-US" sz="3300" dirty="0"/>
              <a:t> </a:t>
            </a:r>
            <a:r>
              <a:rPr lang="en-US" sz="3300" dirty="0" err="1"/>
              <a:t>terang</a:t>
            </a:r>
            <a:r>
              <a:rPr lang="en-US" sz="3300" dirty="0"/>
              <a:t> </a:t>
            </a:r>
            <a:r>
              <a:rPr lang="en-US" sz="3300" dirty="0" err="1"/>
              <a:t>tanpa</a:t>
            </a:r>
            <a:r>
              <a:rPr lang="en-US" sz="3300" dirty="0"/>
              <a:t> </a:t>
            </a:r>
            <a:r>
              <a:rPr lang="en-US" sz="3300" dirty="0" err="1" smtClean="0"/>
              <a:t>hrs</a:t>
            </a:r>
            <a:r>
              <a:rPr lang="en-US" sz="3300" dirty="0" smtClean="0"/>
              <a:t> </a:t>
            </a:r>
            <a:r>
              <a:rPr lang="en-US" sz="3300" dirty="0" err="1"/>
              <a:t>mengorbankan</a:t>
            </a:r>
            <a:r>
              <a:rPr lang="en-US" sz="3300" dirty="0"/>
              <a:t> </a:t>
            </a:r>
            <a:r>
              <a:rPr lang="en-US" sz="3300" dirty="0" err="1"/>
              <a:t>rahasia</a:t>
            </a:r>
            <a:r>
              <a:rPr lang="en-US" sz="3300" dirty="0"/>
              <a:t> </a:t>
            </a:r>
            <a:r>
              <a:rPr lang="en-US" sz="3300" dirty="0" err="1"/>
              <a:t>penerima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. </a:t>
            </a:r>
            <a:r>
              <a:rPr lang="en-US" sz="3300" dirty="0" err="1"/>
              <a:t>Pelayanan</a:t>
            </a:r>
            <a:r>
              <a:rPr lang="en-US" sz="3300" dirty="0"/>
              <a:t> </a:t>
            </a:r>
            <a:r>
              <a:rPr lang="en-US" sz="3300" dirty="0" smtClean="0"/>
              <a:t>&amp; </a:t>
            </a:r>
            <a:r>
              <a:rPr lang="en-US" sz="3300" dirty="0" err="1"/>
              <a:t>kepercayaan</a:t>
            </a:r>
            <a:r>
              <a:rPr lang="en-US" sz="3300" dirty="0"/>
              <a:t> </a:t>
            </a:r>
            <a:r>
              <a:rPr lang="en-US" sz="3300" dirty="0" err="1"/>
              <a:t>publik</a:t>
            </a:r>
            <a:r>
              <a:rPr lang="en-US" sz="3300" dirty="0"/>
              <a:t> </a:t>
            </a:r>
            <a:r>
              <a:rPr lang="en-US" sz="3300" dirty="0" err="1" smtClean="0"/>
              <a:t>tdk</a:t>
            </a:r>
            <a:r>
              <a:rPr lang="en-US" sz="3300" dirty="0" smtClean="0"/>
              <a:t> </a:t>
            </a:r>
            <a:r>
              <a:rPr lang="en-US" sz="3300" dirty="0" err="1"/>
              <a:t>boleh</a:t>
            </a:r>
            <a:r>
              <a:rPr lang="en-US" sz="3300" dirty="0"/>
              <a:t> </a:t>
            </a:r>
            <a:r>
              <a:rPr lang="en-US" sz="3300" dirty="0" err="1"/>
              <a:t>dikalahkan</a:t>
            </a:r>
            <a:r>
              <a:rPr lang="en-US" sz="3300" dirty="0"/>
              <a:t> </a:t>
            </a:r>
            <a:r>
              <a:rPr lang="en-US" sz="3300" dirty="0" err="1"/>
              <a:t>oleh</a:t>
            </a:r>
            <a:r>
              <a:rPr lang="en-US" sz="3300" dirty="0"/>
              <a:t> </a:t>
            </a:r>
            <a:r>
              <a:rPr lang="en-US" sz="3300" dirty="0" err="1"/>
              <a:t>keuntungan</a:t>
            </a:r>
            <a:r>
              <a:rPr lang="en-US" sz="3300" dirty="0"/>
              <a:t> </a:t>
            </a:r>
            <a:r>
              <a:rPr lang="en-US" sz="3300" dirty="0" err="1"/>
              <a:t>pribadi</a:t>
            </a:r>
            <a:r>
              <a:rPr lang="en-US" sz="3300" dirty="0"/>
              <a:t>. </a:t>
            </a:r>
            <a:r>
              <a:rPr lang="en-US" sz="3300" dirty="0" err="1"/>
              <a:t>Integritas</a:t>
            </a:r>
            <a:r>
              <a:rPr lang="en-US" sz="3300" dirty="0"/>
              <a:t> </a:t>
            </a:r>
            <a:r>
              <a:rPr lang="en-US" sz="3300" dirty="0" err="1" smtClean="0"/>
              <a:t>dpt</a:t>
            </a:r>
            <a:r>
              <a:rPr lang="en-US" sz="3300" dirty="0" smtClean="0"/>
              <a:t> </a:t>
            </a:r>
            <a:r>
              <a:rPr lang="en-US" sz="3300" dirty="0" err="1"/>
              <a:t>menerima</a:t>
            </a:r>
            <a:r>
              <a:rPr lang="en-US" sz="3300" dirty="0"/>
              <a:t> </a:t>
            </a:r>
            <a:r>
              <a:rPr lang="en-US" sz="3300" dirty="0" err="1"/>
              <a:t>kesalahan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 smtClean="0"/>
              <a:t>tdk</a:t>
            </a:r>
            <a:r>
              <a:rPr lang="en-US" sz="3300" dirty="0" smtClean="0"/>
              <a:t> </a:t>
            </a:r>
            <a:r>
              <a:rPr lang="en-US" sz="3300" dirty="0" err="1"/>
              <a:t>disengaja</a:t>
            </a:r>
            <a:r>
              <a:rPr lang="en-US" sz="3300" dirty="0"/>
              <a:t> </a:t>
            </a:r>
            <a:r>
              <a:rPr lang="en-US" sz="3300" dirty="0" smtClean="0"/>
              <a:t>&amp; </a:t>
            </a:r>
            <a:r>
              <a:rPr lang="en-US" sz="3300" dirty="0" err="1"/>
              <a:t>perbedaan</a:t>
            </a:r>
            <a:r>
              <a:rPr lang="en-US" sz="3300" dirty="0"/>
              <a:t> </a:t>
            </a:r>
            <a:r>
              <a:rPr lang="en-US" sz="3300" dirty="0" err="1"/>
              <a:t>pendapat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jujur</a:t>
            </a:r>
            <a:r>
              <a:rPr lang="en-US" sz="3300" dirty="0"/>
              <a:t>, </a:t>
            </a:r>
            <a:r>
              <a:rPr lang="en-US" sz="3300" dirty="0" err="1"/>
              <a:t>tetapi</a:t>
            </a:r>
            <a:r>
              <a:rPr lang="en-US" sz="3300" dirty="0"/>
              <a:t> </a:t>
            </a:r>
            <a:r>
              <a:rPr lang="en-US" sz="3300" dirty="0" err="1" smtClean="0"/>
              <a:t>tdk</a:t>
            </a:r>
            <a:r>
              <a:rPr lang="en-US" sz="3300" dirty="0" smtClean="0"/>
              <a:t> </a:t>
            </a:r>
            <a:r>
              <a:rPr lang="en-US" sz="3300" dirty="0" err="1"/>
              <a:t>menerima</a:t>
            </a:r>
            <a:r>
              <a:rPr lang="en-US" sz="3300" dirty="0"/>
              <a:t> </a:t>
            </a:r>
            <a:r>
              <a:rPr lang="en-US" sz="3300" dirty="0" err="1"/>
              <a:t>kecurangan</a:t>
            </a:r>
            <a:r>
              <a:rPr lang="en-US" sz="3300" dirty="0"/>
              <a:t> /</a:t>
            </a:r>
            <a:r>
              <a:rPr lang="en-US" sz="3300" dirty="0" smtClean="0"/>
              <a:t> </a:t>
            </a:r>
            <a:r>
              <a:rPr lang="en-US" sz="3300" dirty="0" err="1"/>
              <a:t>peniadaan</a:t>
            </a:r>
            <a:r>
              <a:rPr lang="en-US" sz="3300" dirty="0"/>
              <a:t> </a:t>
            </a:r>
            <a:r>
              <a:rPr lang="en-US" sz="3300" dirty="0" err="1"/>
              <a:t>prinsip</a:t>
            </a:r>
            <a:r>
              <a:rPr lang="en-US" sz="3300" dirty="0" smtClean="0"/>
              <a:t>.</a:t>
            </a:r>
          </a:p>
          <a:p>
            <a:pPr marL="36576" indent="0">
              <a:buNone/>
            </a:pPr>
            <a:endParaRPr lang="en-US" sz="2000" b="1" dirty="0"/>
          </a:p>
          <a:p>
            <a:r>
              <a:rPr lang="en-US" sz="4000" b="1" dirty="0" err="1" smtClean="0"/>
              <a:t>Obyektivitas</a:t>
            </a:r>
            <a:endParaRPr lang="en-US" sz="4000" b="1" dirty="0" smtClean="0"/>
          </a:p>
          <a:p>
            <a:pPr marL="36576" indent="0">
              <a:buNone/>
            </a:pPr>
            <a:r>
              <a:rPr lang="en-US" sz="3300" dirty="0" err="1"/>
              <a:t>Setiap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 smtClean="0"/>
              <a:t>hrs</a:t>
            </a:r>
            <a:r>
              <a:rPr lang="en-US" sz="3300" dirty="0" smtClean="0"/>
              <a:t> </a:t>
            </a:r>
            <a:r>
              <a:rPr lang="en-US" sz="3300" dirty="0" err="1"/>
              <a:t>menjaga</a:t>
            </a:r>
            <a:r>
              <a:rPr lang="en-US" sz="3300" dirty="0"/>
              <a:t> </a:t>
            </a:r>
            <a:r>
              <a:rPr lang="en-US" sz="3300" dirty="0" err="1"/>
              <a:t>obyektivitasnya</a:t>
            </a:r>
            <a:r>
              <a:rPr lang="en-US" sz="3300" dirty="0"/>
              <a:t> </a:t>
            </a:r>
            <a:r>
              <a:rPr lang="en-US" sz="3300" dirty="0" smtClean="0"/>
              <a:t>&amp; </a:t>
            </a:r>
            <a:r>
              <a:rPr lang="en-US" sz="3300" dirty="0" err="1"/>
              <a:t>bebas</a:t>
            </a:r>
            <a:r>
              <a:rPr lang="en-US" sz="3300" dirty="0"/>
              <a:t> </a:t>
            </a:r>
            <a:r>
              <a:rPr lang="en-US" sz="3300" dirty="0" err="1"/>
              <a:t>dari</a:t>
            </a:r>
            <a:r>
              <a:rPr lang="en-US" sz="3300" dirty="0"/>
              <a:t> </a:t>
            </a:r>
            <a:r>
              <a:rPr lang="en-US" sz="3300" dirty="0" err="1"/>
              <a:t>benturan</a:t>
            </a:r>
            <a:r>
              <a:rPr lang="en-US" sz="3300" dirty="0"/>
              <a:t> </a:t>
            </a:r>
            <a:r>
              <a:rPr lang="en-US" sz="3300" dirty="0" err="1"/>
              <a:t>kepentingan</a:t>
            </a:r>
            <a:r>
              <a:rPr lang="en-US" sz="3300" dirty="0"/>
              <a:t> </a:t>
            </a:r>
            <a:r>
              <a:rPr lang="en-US" sz="3300" dirty="0" err="1" smtClean="0"/>
              <a:t>dlm</a:t>
            </a:r>
            <a:r>
              <a:rPr lang="en-US" sz="3300" dirty="0" smtClean="0"/>
              <a:t> </a:t>
            </a:r>
            <a:r>
              <a:rPr lang="en-US" sz="3300" dirty="0" err="1"/>
              <a:t>pemenuhan</a:t>
            </a:r>
            <a:r>
              <a:rPr lang="en-US" sz="3300" dirty="0"/>
              <a:t> </a:t>
            </a:r>
            <a:r>
              <a:rPr lang="en-US" sz="3300" dirty="0" err="1"/>
              <a:t>kewajiban</a:t>
            </a:r>
            <a:r>
              <a:rPr lang="en-US" sz="3300" dirty="0"/>
              <a:t> </a:t>
            </a:r>
            <a:r>
              <a:rPr lang="en-US" sz="3300" dirty="0" err="1" smtClean="0"/>
              <a:t>profesionalnya</a:t>
            </a:r>
            <a:r>
              <a:rPr lang="en-US" sz="3300" dirty="0" smtClean="0"/>
              <a:t>. </a:t>
            </a:r>
            <a:r>
              <a:rPr lang="en-US" sz="3300" dirty="0" err="1" smtClean="0"/>
              <a:t>Obyektivitasnya</a:t>
            </a:r>
            <a:r>
              <a:rPr lang="en-US" sz="3300" dirty="0" smtClean="0"/>
              <a:t> </a:t>
            </a:r>
            <a:r>
              <a:rPr lang="en-US" sz="3300" dirty="0" err="1" smtClean="0"/>
              <a:t>adl</a:t>
            </a:r>
            <a:r>
              <a:rPr lang="en-US" sz="3300" dirty="0" smtClean="0"/>
              <a:t> </a:t>
            </a:r>
            <a:r>
              <a:rPr lang="en-US" sz="3300" dirty="0" err="1"/>
              <a:t>suatu</a:t>
            </a:r>
            <a:r>
              <a:rPr lang="en-US" sz="3300" dirty="0"/>
              <a:t> </a:t>
            </a:r>
            <a:r>
              <a:rPr lang="en-US" sz="3300" dirty="0" err="1"/>
              <a:t>kualitas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memberikan</a:t>
            </a:r>
            <a:r>
              <a:rPr lang="en-US" sz="3300" dirty="0"/>
              <a:t> </a:t>
            </a:r>
            <a:r>
              <a:rPr lang="en-US" sz="3300" dirty="0" err="1"/>
              <a:t>nilai</a:t>
            </a:r>
            <a:r>
              <a:rPr lang="en-US" sz="3300" dirty="0"/>
              <a:t> </a:t>
            </a:r>
            <a:r>
              <a:rPr lang="en-US" sz="3300" dirty="0" err="1"/>
              <a:t>atas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diberikan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. </a:t>
            </a:r>
            <a:r>
              <a:rPr lang="en-US" sz="3300" dirty="0" err="1"/>
              <a:t>Prinsip</a:t>
            </a:r>
            <a:r>
              <a:rPr lang="en-US" sz="3300" dirty="0"/>
              <a:t> </a:t>
            </a:r>
            <a:r>
              <a:rPr lang="en-US" sz="3300" dirty="0" err="1"/>
              <a:t>obyektivitas</a:t>
            </a:r>
            <a:r>
              <a:rPr lang="en-US" sz="3300" dirty="0"/>
              <a:t> </a:t>
            </a:r>
            <a:r>
              <a:rPr lang="en-US" sz="3300" dirty="0" err="1"/>
              <a:t>mengharuskan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bersikap</a:t>
            </a:r>
            <a:r>
              <a:rPr lang="en-US" sz="3300" dirty="0"/>
              <a:t> </a:t>
            </a:r>
            <a:r>
              <a:rPr lang="en-US" sz="3300" dirty="0" err="1"/>
              <a:t>adil</a:t>
            </a:r>
            <a:r>
              <a:rPr lang="en-US" sz="3300" dirty="0"/>
              <a:t>, </a:t>
            </a:r>
            <a:r>
              <a:rPr lang="en-US" sz="3300" dirty="0" err="1"/>
              <a:t>tidak</a:t>
            </a:r>
            <a:r>
              <a:rPr lang="en-US" sz="3300" dirty="0"/>
              <a:t> </a:t>
            </a:r>
            <a:r>
              <a:rPr lang="en-US" sz="3300" dirty="0" err="1"/>
              <a:t>memihak</a:t>
            </a:r>
            <a:r>
              <a:rPr lang="en-US" sz="3300" dirty="0"/>
              <a:t>, </a:t>
            </a:r>
            <a:r>
              <a:rPr lang="en-US" sz="3300" dirty="0" err="1"/>
              <a:t>jujur</a:t>
            </a:r>
            <a:r>
              <a:rPr lang="en-US" sz="3300" dirty="0"/>
              <a:t> </a:t>
            </a:r>
            <a:r>
              <a:rPr lang="en-US" sz="3300" dirty="0" err="1"/>
              <a:t>secara</a:t>
            </a:r>
            <a:r>
              <a:rPr lang="en-US" sz="3300" dirty="0"/>
              <a:t> </a:t>
            </a:r>
            <a:r>
              <a:rPr lang="en-US" sz="3300" dirty="0" err="1"/>
              <a:t>intelektual</a:t>
            </a:r>
            <a:r>
              <a:rPr lang="en-US" sz="3300" dirty="0"/>
              <a:t>, </a:t>
            </a:r>
            <a:r>
              <a:rPr lang="en-US" sz="3300" dirty="0" err="1"/>
              <a:t>tidak</a:t>
            </a:r>
            <a:r>
              <a:rPr lang="en-US" sz="3300" dirty="0"/>
              <a:t> </a:t>
            </a:r>
            <a:r>
              <a:rPr lang="en-US" sz="3300" dirty="0" err="1"/>
              <a:t>berprasangka</a:t>
            </a:r>
            <a:r>
              <a:rPr lang="en-US" sz="3300" dirty="0"/>
              <a:t> </a:t>
            </a:r>
            <a:r>
              <a:rPr lang="en-US" sz="3300" dirty="0" err="1"/>
              <a:t>atau</a:t>
            </a:r>
            <a:r>
              <a:rPr lang="en-US" sz="3300" dirty="0"/>
              <a:t> bias, </a:t>
            </a:r>
            <a:r>
              <a:rPr lang="en-US" sz="3300" dirty="0" err="1"/>
              <a:t>serta</a:t>
            </a:r>
            <a:r>
              <a:rPr lang="en-US" sz="3300" dirty="0"/>
              <a:t> </a:t>
            </a:r>
            <a:r>
              <a:rPr lang="en-US" sz="3300" dirty="0" err="1"/>
              <a:t>bebas</a:t>
            </a:r>
            <a:r>
              <a:rPr lang="en-US" sz="3300" dirty="0"/>
              <a:t> </a:t>
            </a:r>
            <a:r>
              <a:rPr lang="en-US" sz="3300" dirty="0" err="1"/>
              <a:t>dari</a:t>
            </a:r>
            <a:r>
              <a:rPr lang="en-US" sz="3300" dirty="0"/>
              <a:t> </a:t>
            </a:r>
            <a:r>
              <a:rPr lang="en-US" sz="3300" dirty="0" err="1"/>
              <a:t>benturan</a:t>
            </a:r>
            <a:r>
              <a:rPr lang="en-US" sz="3300" dirty="0"/>
              <a:t> </a:t>
            </a:r>
            <a:r>
              <a:rPr lang="en-US" sz="3300" dirty="0" err="1"/>
              <a:t>kepentingan</a:t>
            </a:r>
            <a:r>
              <a:rPr lang="en-US" sz="3300" dirty="0"/>
              <a:t> </a:t>
            </a:r>
            <a:r>
              <a:rPr lang="en-US" sz="3300" dirty="0" err="1"/>
              <a:t>atau</a:t>
            </a:r>
            <a:r>
              <a:rPr lang="en-US" sz="3300" dirty="0"/>
              <a:t> </a:t>
            </a:r>
            <a:r>
              <a:rPr lang="en-US" sz="3300" dirty="0" err="1"/>
              <a:t>dibawah</a:t>
            </a:r>
            <a:r>
              <a:rPr lang="en-US" sz="3300" dirty="0"/>
              <a:t> </a:t>
            </a:r>
            <a:r>
              <a:rPr lang="en-US" sz="3300" dirty="0" err="1"/>
              <a:t>pengaruh</a:t>
            </a:r>
            <a:r>
              <a:rPr lang="en-US" sz="3300" dirty="0"/>
              <a:t> </a:t>
            </a:r>
            <a:r>
              <a:rPr lang="en-US" sz="3300" dirty="0" err="1"/>
              <a:t>pihak</a:t>
            </a:r>
            <a:r>
              <a:rPr lang="en-US" sz="3300" dirty="0"/>
              <a:t> lain</a:t>
            </a:r>
            <a:r>
              <a:rPr lang="en-US" sz="3300" dirty="0" smtClean="0"/>
              <a:t>.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bekerja</a:t>
            </a:r>
            <a:r>
              <a:rPr lang="en-US" sz="3300" dirty="0"/>
              <a:t> </a:t>
            </a:r>
            <a:r>
              <a:rPr lang="en-US" sz="3300" dirty="0" err="1" smtClean="0"/>
              <a:t>dlm</a:t>
            </a:r>
            <a:r>
              <a:rPr lang="en-US" sz="3300" dirty="0" smtClean="0"/>
              <a:t> </a:t>
            </a:r>
            <a:r>
              <a:rPr lang="en-US" sz="3300" dirty="0" err="1"/>
              <a:t>berbagai</a:t>
            </a:r>
            <a:r>
              <a:rPr lang="en-US" sz="3300" dirty="0"/>
              <a:t> </a:t>
            </a:r>
            <a:r>
              <a:rPr lang="en-US" sz="3300" dirty="0" err="1"/>
              <a:t>kapasitas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berbeda</a:t>
            </a:r>
            <a:r>
              <a:rPr lang="en-US" sz="3300" dirty="0"/>
              <a:t> </a:t>
            </a:r>
            <a:r>
              <a:rPr lang="en-US" sz="3300" dirty="0" smtClean="0"/>
              <a:t>&amp; </a:t>
            </a:r>
            <a:r>
              <a:rPr lang="en-US" sz="3300" dirty="0" err="1"/>
              <a:t>harus</a:t>
            </a:r>
            <a:r>
              <a:rPr lang="en-US" sz="3300" dirty="0"/>
              <a:t> </a:t>
            </a:r>
            <a:r>
              <a:rPr lang="en-US" sz="3300" dirty="0" err="1"/>
              <a:t>menunjukkan</a:t>
            </a:r>
            <a:r>
              <a:rPr lang="en-US" sz="3300" dirty="0"/>
              <a:t> </a:t>
            </a:r>
            <a:r>
              <a:rPr lang="en-US" sz="3300" dirty="0" err="1"/>
              <a:t>obyektivitas</a:t>
            </a:r>
            <a:r>
              <a:rPr lang="en-US" sz="3300" dirty="0"/>
              <a:t> </a:t>
            </a:r>
            <a:r>
              <a:rPr lang="en-US" sz="3300" dirty="0" err="1"/>
              <a:t>mereka</a:t>
            </a:r>
            <a:r>
              <a:rPr lang="en-US" sz="3300" dirty="0"/>
              <a:t> </a:t>
            </a:r>
            <a:r>
              <a:rPr lang="en-US" sz="3300" dirty="0" err="1" smtClean="0"/>
              <a:t>dlm</a:t>
            </a:r>
            <a:r>
              <a:rPr lang="en-US" sz="3300" dirty="0" smtClean="0"/>
              <a:t> </a:t>
            </a:r>
            <a:r>
              <a:rPr lang="en-US" sz="3300" dirty="0" err="1"/>
              <a:t>berbagai</a:t>
            </a:r>
            <a:r>
              <a:rPr lang="en-US" sz="3300" dirty="0"/>
              <a:t> </a:t>
            </a:r>
            <a:r>
              <a:rPr lang="en-US" sz="3300" dirty="0" err="1"/>
              <a:t>situasi</a:t>
            </a:r>
            <a:r>
              <a:rPr lang="en-US" sz="3300" dirty="0"/>
              <a:t>. </a:t>
            </a:r>
            <a:endParaRPr lang="en-US" sz="3300" dirty="0" smtClean="0"/>
          </a:p>
          <a:p>
            <a:pPr marL="36513" indent="309563">
              <a:buNone/>
            </a:pPr>
            <a:r>
              <a:rPr lang="en-US" sz="3300" dirty="0" err="1" smtClean="0"/>
              <a:t>Anggota</a:t>
            </a:r>
            <a:r>
              <a:rPr lang="en-US" sz="3300" dirty="0" smtClean="0"/>
              <a:t> </a:t>
            </a:r>
            <a:r>
              <a:rPr lang="en-US" sz="3300" dirty="0" err="1" smtClean="0"/>
              <a:t>dlm</a:t>
            </a:r>
            <a:r>
              <a:rPr lang="en-US" sz="3300" dirty="0" smtClean="0"/>
              <a:t> </a:t>
            </a:r>
            <a:r>
              <a:rPr lang="en-US" sz="3300" dirty="0" err="1"/>
              <a:t>praktek</a:t>
            </a:r>
            <a:r>
              <a:rPr lang="en-US" sz="3300" dirty="0"/>
              <a:t> </a:t>
            </a:r>
            <a:r>
              <a:rPr lang="en-US" sz="3300" dirty="0" err="1"/>
              <a:t>publik</a:t>
            </a:r>
            <a:r>
              <a:rPr lang="en-US" sz="3300" dirty="0"/>
              <a:t> </a:t>
            </a:r>
            <a:r>
              <a:rPr lang="en-US" sz="3300" dirty="0" err="1"/>
              <a:t>memberikan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 </a:t>
            </a:r>
            <a:r>
              <a:rPr lang="en-US" sz="3300" dirty="0" err="1"/>
              <a:t>atestasi</a:t>
            </a:r>
            <a:r>
              <a:rPr lang="en-US" sz="3300" dirty="0"/>
              <a:t>, </a:t>
            </a:r>
            <a:r>
              <a:rPr lang="en-US" sz="3300" dirty="0" err="1"/>
              <a:t>perpajakan</a:t>
            </a:r>
            <a:r>
              <a:rPr lang="en-US" sz="3300" dirty="0"/>
              <a:t>, </a:t>
            </a:r>
            <a:r>
              <a:rPr lang="en-US" sz="3300" dirty="0" err="1"/>
              <a:t>serta</a:t>
            </a:r>
            <a:r>
              <a:rPr lang="en-US" sz="3300" dirty="0"/>
              <a:t> </a:t>
            </a:r>
            <a:r>
              <a:rPr lang="en-US" sz="3300" dirty="0" err="1"/>
              <a:t>konsultasi</a:t>
            </a:r>
            <a:r>
              <a:rPr lang="en-US" sz="3300" dirty="0"/>
              <a:t> </a:t>
            </a:r>
            <a:r>
              <a:rPr lang="en-US" sz="3300" dirty="0" err="1"/>
              <a:t>manajemen</a:t>
            </a:r>
            <a:r>
              <a:rPr lang="en-US" sz="3300" dirty="0"/>
              <a:t>.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/>
              <a:t>lain </a:t>
            </a:r>
            <a:r>
              <a:rPr lang="en-US" sz="3300" dirty="0" err="1"/>
              <a:t>menyiapkan</a:t>
            </a:r>
            <a:r>
              <a:rPr lang="en-US" sz="3300" dirty="0"/>
              <a:t> </a:t>
            </a:r>
            <a:r>
              <a:rPr lang="en-US" sz="3300" dirty="0" err="1"/>
              <a:t>laporan</a:t>
            </a:r>
            <a:r>
              <a:rPr lang="en-US" sz="3300" dirty="0"/>
              <a:t> </a:t>
            </a:r>
            <a:r>
              <a:rPr lang="en-US" sz="3300" dirty="0" err="1"/>
              <a:t>keuangan</a:t>
            </a:r>
            <a:r>
              <a:rPr lang="en-US" sz="3300" dirty="0"/>
              <a:t> </a:t>
            </a:r>
            <a:r>
              <a:rPr lang="en-US" sz="3300" dirty="0" err="1" smtClean="0"/>
              <a:t>sbg</a:t>
            </a:r>
            <a:r>
              <a:rPr lang="en-US" sz="3300" dirty="0" smtClean="0"/>
              <a:t> </a:t>
            </a:r>
            <a:r>
              <a:rPr lang="en-US" sz="3300" dirty="0" err="1"/>
              <a:t>seorang</a:t>
            </a:r>
            <a:r>
              <a:rPr lang="en-US" sz="3300" dirty="0"/>
              <a:t> </a:t>
            </a:r>
            <a:r>
              <a:rPr lang="en-US" sz="3300" dirty="0" err="1"/>
              <a:t>bawahan</a:t>
            </a:r>
            <a:r>
              <a:rPr lang="en-US" sz="3300" dirty="0"/>
              <a:t>, </a:t>
            </a:r>
            <a:r>
              <a:rPr lang="en-US" sz="3300" dirty="0" err="1"/>
              <a:t>melakukan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 audit internal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bekerja</a:t>
            </a:r>
            <a:r>
              <a:rPr lang="en-US" sz="3300" dirty="0"/>
              <a:t> </a:t>
            </a:r>
            <a:r>
              <a:rPr lang="en-US" sz="3300" dirty="0" err="1"/>
              <a:t>dalam</a:t>
            </a:r>
            <a:r>
              <a:rPr lang="en-US" sz="3300" dirty="0"/>
              <a:t> </a:t>
            </a:r>
            <a:r>
              <a:rPr lang="en-US" sz="3300" dirty="0" err="1"/>
              <a:t>kapasitas</a:t>
            </a:r>
            <a:r>
              <a:rPr lang="en-US" sz="3300" dirty="0"/>
              <a:t> </a:t>
            </a:r>
            <a:r>
              <a:rPr lang="en-US" sz="3300" dirty="0" err="1"/>
              <a:t>keuangan</a:t>
            </a:r>
            <a:r>
              <a:rPr lang="en-US" sz="3300" dirty="0"/>
              <a:t> </a:t>
            </a:r>
            <a:r>
              <a:rPr lang="en-US" sz="3300" dirty="0" smtClean="0"/>
              <a:t>&amp; </a:t>
            </a:r>
            <a:r>
              <a:rPr lang="en-US" sz="3300" dirty="0" err="1"/>
              <a:t>manajemennya</a:t>
            </a:r>
            <a:r>
              <a:rPr lang="en-US" sz="3300" dirty="0"/>
              <a:t> di </a:t>
            </a:r>
            <a:r>
              <a:rPr lang="en-US" sz="3300" dirty="0" err="1"/>
              <a:t>industri</a:t>
            </a:r>
            <a:r>
              <a:rPr lang="en-US" sz="3300" dirty="0"/>
              <a:t>, </a:t>
            </a:r>
            <a:r>
              <a:rPr lang="en-US" sz="3300" dirty="0" err="1"/>
              <a:t>pendidikan</a:t>
            </a:r>
            <a:r>
              <a:rPr lang="en-US" sz="3300" dirty="0"/>
              <a:t>,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pemerintah</a:t>
            </a:r>
            <a:r>
              <a:rPr lang="en-US" sz="3300" dirty="0"/>
              <a:t>. </a:t>
            </a:r>
            <a:r>
              <a:rPr lang="en-US" sz="3300" dirty="0" err="1"/>
              <a:t>Mereka</a:t>
            </a:r>
            <a:r>
              <a:rPr lang="en-US" sz="3300" dirty="0"/>
              <a:t> </a:t>
            </a:r>
            <a:r>
              <a:rPr lang="en-US" sz="3300" dirty="0" err="1"/>
              <a:t>juga</a:t>
            </a:r>
            <a:r>
              <a:rPr lang="en-US" sz="3300" dirty="0"/>
              <a:t> </a:t>
            </a:r>
            <a:r>
              <a:rPr lang="en-US" sz="3300" dirty="0" err="1"/>
              <a:t>mendidik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melatih</a:t>
            </a:r>
            <a:r>
              <a:rPr lang="en-US" sz="3300" dirty="0"/>
              <a:t> orang </a:t>
            </a:r>
            <a:r>
              <a:rPr lang="en-US" sz="3300" dirty="0" err="1"/>
              <a:t>orang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ingin</a:t>
            </a:r>
            <a:r>
              <a:rPr lang="en-US" sz="3300" dirty="0"/>
              <a:t> </a:t>
            </a:r>
            <a:r>
              <a:rPr lang="en-US" sz="3300" dirty="0" err="1"/>
              <a:t>masuk</a:t>
            </a:r>
            <a:r>
              <a:rPr lang="en-US" sz="3300" dirty="0"/>
              <a:t> </a:t>
            </a:r>
            <a:r>
              <a:rPr lang="en-US" sz="3300" dirty="0" err="1"/>
              <a:t>kedalam</a:t>
            </a:r>
            <a:r>
              <a:rPr lang="en-US" sz="3300" dirty="0"/>
              <a:t> </a:t>
            </a:r>
            <a:r>
              <a:rPr lang="en-US" sz="3300" dirty="0" err="1"/>
              <a:t>profesi</a:t>
            </a:r>
            <a:r>
              <a:rPr lang="en-US" sz="3300" dirty="0"/>
              <a:t>. </a:t>
            </a:r>
            <a:r>
              <a:rPr lang="en-US" sz="3300" dirty="0" err="1"/>
              <a:t>Apapun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kapasitasnya</a:t>
            </a:r>
            <a:r>
              <a:rPr lang="en-US" sz="3300" dirty="0"/>
              <a:t>,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harus</a:t>
            </a:r>
            <a:r>
              <a:rPr lang="en-US" sz="3300" dirty="0"/>
              <a:t> </a:t>
            </a:r>
            <a:r>
              <a:rPr lang="en-US" sz="3300" dirty="0" err="1"/>
              <a:t>melindungi</a:t>
            </a:r>
            <a:r>
              <a:rPr lang="en-US" sz="3300" dirty="0"/>
              <a:t> </a:t>
            </a:r>
            <a:r>
              <a:rPr lang="en-US" sz="3300" dirty="0" err="1"/>
              <a:t>integritas</a:t>
            </a:r>
            <a:r>
              <a:rPr lang="en-US" sz="3300" dirty="0"/>
              <a:t> </a:t>
            </a:r>
            <a:r>
              <a:rPr lang="en-US" sz="3300" dirty="0" err="1"/>
              <a:t>pekerjaannya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memelihara</a:t>
            </a:r>
            <a:r>
              <a:rPr lang="en-US" sz="3300" dirty="0"/>
              <a:t> </a:t>
            </a:r>
            <a:r>
              <a:rPr lang="en-US" sz="3300" dirty="0" err="1"/>
              <a:t>obyektivitas</a:t>
            </a:r>
            <a:r>
              <a:rPr lang="en-US" sz="3300" dirty="0"/>
              <a:t>.</a:t>
            </a:r>
          </a:p>
          <a:p>
            <a:pPr marL="36576" indent="0">
              <a:buNone/>
            </a:pPr>
            <a:endParaRPr lang="en-US" b="1" dirty="0"/>
          </a:p>
          <a:p>
            <a:r>
              <a:rPr lang="en-US" sz="4000" b="1" dirty="0" err="1"/>
              <a:t>Kompetensi</a:t>
            </a:r>
            <a:r>
              <a:rPr lang="en-US" sz="4000" b="1" dirty="0"/>
              <a:t> </a:t>
            </a:r>
            <a:r>
              <a:rPr lang="en-US" sz="4000" b="1" dirty="0" err="1"/>
              <a:t>dan</a:t>
            </a:r>
            <a:r>
              <a:rPr lang="en-US" sz="4000" b="1" dirty="0"/>
              <a:t> </a:t>
            </a:r>
            <a:r>
              <a:rPr lang="en-US" sz="4000" b="1" dirty="0" err="1"/>
              <a:t>Kehati-hatian</a:t>
            </a:r>
            <a:r>
              <a:rPr lang="en-US" sz="4000" b="1" dirty="0"/>
              <a:t> </a:t>
            </a:r>
            <a:r>
              <a:rPr lang="en-US" sz="4000" b="1" dirty="0" err="1"/>
              <a:t>Profesional</a:t>
            </a:r>
            <a:r>
              <a:rPr lang="en-US" sz="4000" b="1" dirty="0"/>
              <a:t> </a:t>
            </a:r>
            <a:endParaRPr lang="en-US" sz="4000" b="1" dirty="0" smtClean="0"/>
          </a:p>
          <a:p>
            <a:pPr marL="36513" indent="309563">
              <a:buNone/>
            </a:pPr>
            <a:r>
              <a:rPr lang="en-US" sz="3300" dirty="0" err="1"/>
              <a:t>Setiap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 smtClean="0"/>
              <a:t>hrs</a:t>
            </a:r>
            <a:r>
              <a:rPr lang="en-US" sz="3300" dirty="0" smtClean="0"/>
              <a:t> </a:t>
            </a:r>
            <a:r>
              <a:rPr lang="en-US" sz="3300" dirty="0" err="1"/>
              <a:t>melaksanakan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 </a:t>
            </a:r>
            <a:r>
              <a:rPr lang="en-US" sz="3300" dirty="0" err="1"/>
              <a:t>profesionalnya</a:t>
            </a:r>
            <a:r>
              <a:rPr lang="en-US" sz="3300" dirty="0"/>
              <a:t> </a:t>
            </a:r>
            <a:r>
              <a:rPr lang="en-US" sz="3300" dirty="0" smtClean="0"/>
              <a:t>dg berhati2, </a:t>
            </a:r>
            <a:r>
              <a:rPr lang="en-US" sz="3300" dirty="0" err="1"/>
              <a:t>kompetensi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ketekunan</a:t>
            </a:r>
            <a:r>
              <a:rPr lang="en-US" sz="3300" dirty="0"/>
              <a:t>, </a:t>
            </a:r>
            <a:r>
              <a:rPr lang="en-US" sz="3300" dirty="0" err="1"/>
              <a:t>serta</a:t>
            </a:r>
            <a:r>
              <a:rPr lang="en-US" sz="3300" dirty="0"/>
              <a:t> </a:t>
            </a:r>
            <a:r>
              <a:rPr lang="en-US" sz="3300" dirty="0" err="1"/>
              <a:t>mempunyai</a:t>
            </a:r>
            <a:r>
              <a:rPr lang="en-US" sz="3300" dirty="0"/>
              <a:t> </a:t>
            </a:r>
            <a:r>
              <a:rPr lang="en-US" sz="3300" dirty="0" err="1"/>
              <a:t>kewajiban</a:t>
            </a:r>
            <a:r>
              <a:rPr lang="en-US" sz="3300" dirty="0"/>
              <a:t> </a:t>
            </a:r>
            <a:r>
              <a:rPr lang="en-US" sz="3300" dirty="0" err="1"/>
              <a:t>untuk</a:t>
            </a:r>
            <a:r>
              <a:rPr lang="en-US" sz="3300" dirty="0"/>
              <a:t> </a:t>
            </a:r>
            <a:r>
              <a:rPr lang="en-US" sz="3300" dirty="0" err="1"/>
              <a:t>mempertahankan</a:t>
            </a:r>
            <a:r>
              <a:rPr lang="en-US" sz="3300" dirty="0"/>
              <a:t> </a:t>
            </a:r>
            <a:r>
              <a:rPr lang="en-US" sz="3300" dirty="0" err="1"/>
              <a:t>pengetahuan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ketrampilan</a:t>
            </a:r>
            <a:r>
              <a:rPr lang="en-US" sz="3300" dirty="0"/>
              <a:t> </a:t>
            </a:r>
            <a:r>
              <a:rPr lang="en-US" sz="3300" dirty="0" err="1"/>
              <a:t>profesional</a:t>
            </a:r>
            <a:r>
              <a:rPr lang="en-US" sz="3300" dirty="0"/>
              <a:t> </a:t>
            </a:r>
            <a:r>
              <a:rPr lang="en-US" sz="3300" dirty="0" err="1"/>
              <a:t>pada</a:t>
            </a:r>
            <a:r>
              <a:rPr lang="en-US" sz="3300" dirty="0"/>
              <a:t> </a:t>
            </a:r>
            <a:r>
              <a:rPr lang="en-US" sz="3300" dirty="0" err="1"/>
              <a:t>tingkat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diperlukan</a:t>
            </a:r>
            <a:r>
              <a:rPr lang="en-US" sz="3300" dirty="0"/>
              <a:t> </a:t>
            </a:r>
            <a:r>
              <a:rPr lang="en-US" sz="3300" dirty="0" err="1"/>
              <a:t>untuk</a:t>
            </a:r>
            <a:r>
              <a:rPr lang="en-US" sz="3300" dirty="0"/>
              <a:t> </a:t>
            </a:r>
            <a:r>
              <a:rPr lang="en-US" sz="3300" dirty="0" err="1"/>
              <a:t>memastikan</a:t>
            </a:r>
            <a:r>
              <a:rPr lang="en-US" sz="3300" dirty="0"/>
              <a:t> </a:t>
            </a:r>
            <a:r>
              <a:rPr lang="en-US" sz="3300" dirty="0" err="1"/>
              <a:t>bahwa</a:t>
            </a:r>
            <a:r>
              <a:rPr lang="en-US" sz="3300" dirty="0"/>
              <a:t> </a:t>
            </a:r>
            <a:r>
              <a:rPr lang="en-US" sz="3300" dirty="0" err="1"/>
              <a:t>klien</a:t>
            </a:r>
            <a:r>
              <a:rPr lang="en-US" sz="3300" dirty="0"/>
              <a:t> </a:t>
            </a:r>
            <a:r>
              <a:rPr lang="en-US" sz="3300" dirty="0" err="1"/>
              <a:t>atau</a:t>
            </a:r>
            <a:r>
              <a:rPr lang="en-US" sz="3300" dirty="0"/>
              <a:t> </a:t>
            </a:r>
            <a:r>
              <a:rPr lang="en-US" sz="3300" dirty="0" err="1"/>
              <a:t>pemberi</a:t>
            </a:r>
            <a:r>
              <a:rPr lang="en-US" sz="3300" dirty="0"/>
              <a:t> </a:t>
            </a:r>
            <a:r>
              <a:rPr lang="en-US" sz="3300" dirty="0" err="1"/>
              <a:t>kerja</a:t>
            </a:r>
            <a:r>
              <a:rPr lang="en-US" sz="3300" dirty="0"/>
              <a:t> </a:t>
            </a:r>
            <a:r>
              <a:rPr lang="en-US" sz="3300" dirty="0" err="1"/>
              <a:t>memperoleh</a:t>
            </a:r>
            <a:r>
              <a:rPr lang="en-US" sz="3300" dirty="0"/>
              <a:t> </a:t>
            </a:r>
            <a:r>
              <a:rPr lang="en-US" sz="3300" dirty="0" err="1"/>
              <a:t>manfaat</a:t>
            </a:r>
            <a:r>
              <a:rPr lang="en-US" sz="3300" dirty="0"/>
              <a:t> </a:t>
            </a:r>
            <a:r>
              <a:rPr lang="en-US" sz="3300" dirty="0" err="1"/>
              <a:t>dari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 professional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teknik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/>
              <a:t>paling </a:t>
            </a:r>
            <a:r>
              <a:rPr lang="en-US" sz="3300" dirty="0" err="1" smtClean="0"/>
              <a:t>mutakhir</a:t>
            </a:r>
            <a:r>
              <a:rPr lang="en-US" sz="3300" dirty="0" smtClean="0"/>
              <a:t>.</a:t>
            </a:r>
            <a:r>
              <a:rPr lang="en-US" sz="3300" dirty="0"/>
              <a:t> </a:t>
            </a:r>
            <a:r>
              <a:rPr lang="en-US" sz="3300" dirty="0" smtClean="0"/>
              <a:t>Hal </a:t>
            </a:r>
            <a:r>
              <a:rPr lang="en-US" sz="3300" dirty="0" err="1"/>
              <a:t>ini</a:t>
            </a:r>
            <a:r>
              <a:rPr lang="en-US" sz="3300" dirty="0"/>
              <a:t> </a:t>
            </a:r>
            <a:r>
              <a:rPr lang="en-US" sz="3300" dirty="0" err="1"/>
              <a:t>mengandung</a:t>
            </a:r>
            <a:r>
              <a:rPr lang="en-US" sz="3300" dirty="0"/>
              <a:t> </a:t>
            </a:r>
            <a:r>
              <a:rPr lang="en-US" sz="3300" dirty="0" err="1"/>
              <a:t>arti</a:t>
            </a:r>
            <a:r>
              <a:rPr lang="en-US" sz="3300" dirty="0"/>
              <a:t> </a:t>
            </a:r>
            <a:r>
              <a:rPr lang="en-US" sz="3300" dirty="0" err="1"/>
              <a:t>bahwa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mempunyai</a:t>
            </a:r>
            <a:r>
              <a:rPr lang="en-US" sz="3300" dirty="0"/>
              <a:t> </a:t>
            </a:r>
            <a:r>
              <a:rPr lang="en-US" sz="3300" dirty="0" err="1"/>
              <a:t>kewajiban</a:t>
            </a:r>
            <a:r>
              <a:rPr lang="en-US" sz="3300" dirty="0"/>
              <a:t> </a:t>
            </a:r>
            <a:r>
              <a:rPr lang="en-US" sz="3300" dirty="0" err="1"/>
              <a:t>untuk</a:t>
            </a:r>
            <a:r>
              <a:rPr lang="en-US" sz="3300" dirty="0"/>
              <a:t> </a:t>
            </a:r>
            <a:r>
              <a:rPr lang="en-US" sz="3300" dirty="0" err="1"/>
              <a:t>melaksanakan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 </a:t>
            </a:r>
            <a:r>
              <a:rPr lang="en-US" sz="3300" dirty="0" err="1"/>
              <a:t>profesional</a:t>
            </a:r>
            <a:r>
              <a:rPr lang="en-US" sz="3300" dirty="0"/>
              <a:t> </a:t>
            </a:r>
            <a:r>
              <a:rPr lang="en-US" sz="3300" dirty="0" err="1"/>
              <a:t>dengan</a:t>
            </a:r>
            <a:r>
              <a:rPr lang="en-US" sz="3300" dirty="0"/>
              <a:t> </a:t>
            </a:r>
            <a:r>
              <a:rPr lang="en-US" sz="3300" dirty="0" smtClean="0"/>
              <a:t>sebaik2nya </a:t>
            </a:r>
            <a:r>
              <a:rPr lang="en-US" sz="3300" dirty="0" err="1"/>
              <a:t>sesuai</a:t>
            </a:r>
            <a:r>
              <a:rPr lang="en-US" sz="3300" dirty="0"/>
              <a:t> </a:t>
            </a:r>
            <a:r>
              <a:rPr lang="en-US" sz="3300" dirty="0" err="1"/>
              <a:t>dengan</a:t>
            </a:r>
            <a:r>
              <a:rPr lang="en-US" sz="3300" dirty="0"/>
              <a:t> </a:t>
            </a:r>
            <a:r>
              <a:rPr lang="en-US" sz="3300" dirty="0" err="1"/>
              <a:t>kemampuannya</a:t>
            </a:r>
            <a:r>
              <a:rPr lang="en-US" sz="3300" dirty="0"/>
              <a:t>, demi </a:t>
            </a:r>
            <a:r>
              <a:rPr lang="en-US" sz="3300" dirty="0" err="1"/>
              <a:t>kepentingan</a:t>
            </a:r>
            <a:r>
              <a:rPr lang="en-US" sz="3300" dirty="0"/>
              <a:t> </a:t>
            </a:r>
            <a:r>
              <a:rPr lang="en-US" sz="3300" dirty="0" err="1"/>
              <a:t>pengguna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konsisten</a:t>
            </a:r>
            <a:r>
              <a:rPr lang="en-US" sz="3300" dirty="0"/>
              <a:t> </a:t>
            </a:r>
            <a:r>
              <a:rPr lang="en-US" sz="3300" dirty="0" err="1"/>
              <a:t>dengan</a:t>
            </a:r>
            <a:r>
              <a:rPr lang="en-US" sz="3300" dirty="0"/>
              <a:t> </a:t>
            </a:r>
            <a:r>
              <a:rPr lang="en-US" sz="3300" dirty="0" err="1"/>
              <a:t>tanggung</a:t>
            </a:r>
            <a:r>
              <a:rPr lang="en-US" sz="3300" dirty="0"/>
              <a:t> </a:t>
            </a:r>
            <a:r>
              <a:rPr lang="en-US" sz="3300" dirty="0" err="1"/>
              <a:t>jawab</a:t>
            </a:r>
            <a:r>
              <a:rPr lang="en-US" sz="3300" dirty="0"/>
              <a:t> </a:t>
            </a:r>
            <a:r>
              <a:rPr lang="en-US" sz="3300" dirty="0" err="1"/>
              <a:t>profesi</a:t>
            </a:r>
            <a:r>
              <a:rPr lang="en-US" sz="3300" dirty="0"/>
              <a:t> </a:t>
            </a:r>
            <a:r>
              <a:rPr lang="en-US" sz="3300" dirty="0" err="1"/>
              <a:t>kepada</a:t>
            </a:r>
            <a:r>
              <a:rPr lang="en-US" sz="3300" dirty="0"/>
              <a:t> </a:t>
            </a:r>
            <a:r>
              <a:rPr lang="en-US" sz="3300" dirty="0" err="1"/>
              <a:t>publik</a:t>
            </a:r>
            <a:r>
              <a:rPr lang="en-US" sz="3300" dirty="0"/>
              <a:t>.</a:t>
            </a:r>
            <a:br>
              <a:rPr lang="en-US" sz="3300" dirty="0"/>
            </a:br>
            <a:r>
              <a:rPr lang="en-US" sz="3300" dirty="0"/>
              <a:t>       </a:t>
            </a:r>
            <a:r>
              <a:rPr lang="en-US" sz="3300" dirty="0" err="1" smtClean="0"/>
              <a:t>Kompetensi</a:t>
            </a:r>
            <a:r>
              <a:rPr lang="en-US" sz="3300" dirty="0" smtClean="0"/>
              <a:t> </a:t>
            </a:r>
            <a:r>
              <a:rPr lang="en-US" sz="3300" dirty="0" err="1"/>
              <a:t>diperoleh</a:t>
            </a:r>
            <a:r>
              <a:rPr lang="en-US" sz="3300" dirty="0"/>
              <a:t> </a:t>
            </a:r>
            <a:r>
              <a:rPr lang="en-US" sz="3300" dirty="0" err="1"/>
              <a:t>melalui</a:t>
            </a:r>
            <a:r>
              <a:rPr lang="en-US" sz="3300" dirty="0"/>
              <a:t> </a:t>
            </a:r>
            <a:r>
              <a:rPr lang="en-US" sz="3300" dirty="0" err="1"/>
              <a:t>pendidikan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pengalaman</a:t>
            </a:r>
            <a:r>
              <a:rPr lang="en-US" sz="3300" dirty="0"/>
              <a:t>.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seharusnya</a:t>
            </a:r>
            <a:r>
              <a:rPr lang="en-US" sz="3300" dirty="0"/>
              <a:t> </a:t>
            </a:r>
            <a:r>
              <a:rPr lang="en-US" sz="3300" dirty="0" err="1"/>
              <a:t>tidak</a:t>
            </a:r>
            <a:r>
              <a:rPr lang="en-US" sz="3300" dirty="0"/>
              <a:t> </a:t>
            </a:r>
            <a:r>
              <a:rPr lang="en-US" sz="3300" dirty="0" err="1"/>
              <a:t>menggambarkan</a:t>
            </a:r>
            <a:r>
              <a:rPr lang="en-US" sz="3300" dirty="0"/>
              <a:t> </a:t>
            </a:r>
            <a:r>
              <a:rPr lang="en-US" sz="3300" dirty="0" err="1"/>
              <a:t>dirinya</a:t>
            </a:r>
            <a:r>
              <a:rPr lang="en-US" sz="3300" dirty="0"/>
              <a:t> </a:t>
            </a:r>
            <a:r>
              <a:rPr lang="en-US" sz="3300" dirty="0" err="1"/>
              <a:t>memiliki</a:t>
            </a:r>
            <a:r>
              <a:rPr lang="en-US" sz="3300" dirty="0"/>
              <a:t> </a:t>
            </a:r>
            <a:r>
              <a:rPr lang="en-US" sz="3300" dirty="0" err="1"/>
              <a:t>keahlian</a:t>
            </a:r>
            <a:r>
              <a:rPr lang="en-US" sz="3300" dirty="0"/>
              <a:t> </a:t>
            </a:r>
            <a:r>
              <a:rPr lang="en-US" sz="3300" dirty="0" err="1"/>
              <a:t>atau</a:t>
            </a:r>
            <a:r>
              <a:rPr lang="en-US" sz="3300" dirty="0"/>
              <a:t> </a:t>
            </a:r>
            <a:r>
              <a:rPr lang="en-US" sz="3300" dirty="0" err="1"/>
              <a:t>pengalaman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tidak</a:t>
            </a:r>
            <a:r>
              <a:rPr lang="en-US" sz="3300" dirty="0"/>
              <a:t> </a:t>
            </a:r>
            <a:r>
              <a:rPr lang="en-US" sz="3300" dirty="0" err="1"/>
              <a:t>mereka</a:t>
            </a:r>
            <a:r>
              <a:rPr lang="en-US" sz="3300" dirty="0"/>
              <a:t> </a:t>
            </a:r>
            <a:r>
              <a:rPr lang="en-US" sz="3300" dirty="0" err="1"/>
              <a:t>miliki</a:t>
            </a:r>
            <a:r>
              <a:rPr lang="en-US" sz="3300" dirty="0"/>
              <a:t>. </a:t>
            </a:r>
            <a:r>
              <a:rPr lang="en-US" sz="3300" dirty="0" err="1"/>
              <a:t>Kompetensi</a:t>
            </a:r>
            <a:r>
              <a:rPr lang="en-US" sz="3300" dirty="0"/>
              <a:t> </a:t>
            </a:r>
            <a:r>
              <a:rPr lang="en-US" sz="3300" dirty="0" err="1"/>
              <a:t>menunjukkan</a:t>
            </a:r>
            <a:r>
              <a:rPr lang="en-US" sz="3300" dirty="0"/>
              <a:t> </a:t>
            </a:r>
            <a:r>
              <a:rPr lang="en-US" sz="3300" dirty="0" err="1"/>
              <a:t>terdapatnya</a:t>
            </a:r>
            <a:r>
              <a:rPr lang="en-US" sz="3300" dirty="0"/>
              <a:t> </a:t>
            </a:r>
            <a:r>
              <a:rPr lang="en-US" sz="3300" dirty="0" err="1"/>
              <a:t>pencapaian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pemeliharaan</a:t>
            </a:r>
            <a:r>
              <a:rPr lang="en-US" sz="3300" dirty="0"/>
              <a:t> </a:t>
            </a:r>
            <a:r>
              <a:rPr lang="en-US" sz="3300" dirty="0" err="1"/>
              <a:t>suatu</a:t>
            </a:r>
            <a:r>
              <a:rPr lang="en-US" sz="3300" dirty="0"/>
              <a:t> </a:t>
            </a:r>
            <a:r>
              <a:rPr lang="en-US" sz="3300" dirty="0" err="1"/>
              <a:t>tingkat</a:t>
            </a:r>
            <a:r>
              <a:rPr lang="en-US" sz="3300" dirty="0"/>
              <a:t> </a:t>
            </a:r>
            <a:r>
              <a:rPr lang="en-US" sz="3300" dirty="0" err="1"/>
              <a:t>pemahaman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pengetahuan</a:t>
            </a:r>
            <a:r>
              <a:rPr lang="en-US" sz="3300" dirty="0"/>
              <a:t> yang </a:t>
            </a:r>
            <a:r>
              <a:rPr lang="en-US" sz="3300" dirty="0" err="1"/>
              <a:t>memungkinkan</a:t>
            </a:r>
            <a:r>
              <a:rPr lang="en-US" sz="3300" dirty="0"/>
              <a:t> </a:t>
            </a:r>
            <a:r>
              <a:rPr lang="en-US" sz="3300" dirty="0" err="1"/>
              <a:t>seorang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untuk</a:t>
            </a:r>
            <a:r>
              <a:rPr lang="en-US" sz="3300" dirty="0"/>
              <a:t> </a:t>
            </a:r>
            <a:r>
              <a:rPr lang="en-US" sz="3300" dirty="0" err="1"/>
              <a:t>memberikan</a:t>
            </a:r>
            <a:r>
              <a:rPr lang="en-US" sz="3300" dirty="0"/>
              <a:t> </a:t>
            </a:r>
            <a:r>
              <a:rPr lang="en-US" sz="3300" dirty="0" err="1"/>
              <a:t>jasa</a:t>
            </a:r>
            <a:r>
              <a:rPr lang="en-US" sz="3300" dirty="0"/>
              <a:t> </a:t>
            </a:r>
            <a:r>
              <a:rPr lang="en-US" sz="3300" dirty="0" err="1"/>
              <a:t>dengan</a:t>
            </a:r>
            <a:r>
              <a:rPr lang="en-US" sz="3300" dirty="0"/>
              <a:t> </a:t>
            </a:r>
            <a:r>
              <a:rPr lang="en-US" sz="3300" dirty="0" err="1"/>
              <a:t>kemudahan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kecerdikan</a:t>
            </a:r>
            <a:r>
              <a:rPr lang="en-US" sz="3300" dirty="0"/>
              <a:t>. </a:t>
            </a:r>
            <a:r>
              <a:rPr lang="en-US" sz="3300" dirty="0" err="1"/>
              <a:t>Dalam</a:t>
            </a:r>
            <a:r>
              <a:rPr lang="en-US" sz="3300" dirty="0"/>
              <a:t> </a:t>
            </a:r>
            <a:r>
              <a:rPr lang="en-US" sz="3300" dirty="0" err="1"/>
              <a:t>hal</a:t>
            </a:r>
            <a:r>
              <a:rPr lang="en-US" sz="3300" dirty="0"/>
              <a:t> </a:t>
            </a:r>
            <a:r>
              <a:rPr lang="en-US" sz="3300" dirty="0" err="1"/>
              <a:t>penugasan</a:t>
            </a:r>
            <a:r>
              <a:rPr lang="en-US" sz="3300" dirty="0"/>
              <a:t> </a:t>
            </a:r>
            <a:r>
              <a:rPr lang="en-US" sz="3300" dirty="0" err="1"/>
              <a:t>profesional</a:t>
            </a:r>
            <a:r>
              <a:rPr lang="en-US" sz="3300" dirty="0"/>
              <a:t> </a:t>
            </a:r>
            <a:r>
              <a:rPr lang="en-US" sz="3300" dirty="0" err="1"/>
              <a:t>melebihi</a:t>
            </a:r>
            <a:r>
              <a:rPr lang="en-US" sz="3300" dirty="0"/>
              <a:t> </a:t>
            </a:r>
            <a:r>
              <a:rPr lang="en-US" sz="3300" dirty="0" err="1"/>
              <a:t>kompetensi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atau</a:t>
            </a:r>
            <a:r>
              <a:rPr lang="en-US" sz="3300" dirty="0"/>
              <a:t> </a:t>
            </a:r>
            <a:r>
              <a:rPr lang="en-US" sz="3300" dirty="0" err="1"/>
              <a:t>perusahaan</a:t>
            </a:r>
            <a:r>
              <a:rPr lang="en-US" sz="3300" dirty="0"/>
              <a:t>,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wajib</a:t>
            </a:r>
            <a:r>
              <a:rPr lang="en-US" sz="3300" dirty="0"/>
              <a:t> </a:t>
            </a:r>
            <a:r>
              <a:rPr lang="en-US" sz="3300" dirty="0" err="1"/>
              <a:t>melakukan</a:t>
            </a:r>
            <a:r>
              <a:rPr lang="en-US" sz="3300" dirty="0"/>
              <a:t> </a:t>
            </a:r>
            <a:r>
              <a:rPr lang="en-US" sz="3300" dirty="0" err="1"/>
              <a:t>konsultasi</a:t>
            </a:r>
            <a:r>
              <a:rPr lang="en-US" sz="3300" dirty="0"/>
              <a:t> </a:t>
            </a:r>
            <a:r>
              <a:rPr lang="en-US" sz="3300" dirty="0" err="1"/>
              <a:t>atau</a:t>
            </a:r>
            <a:r>
              <a:rPr lang="en-US" sz="3300" dirty="0"/>
              <a:t> </a:t>
            </a:r>
            <a:r>
              <a:rPr lang="en-US" sz="3300" dirty="0" err="1"/>
              <a:t>menyerahkan</a:t>
            </a:r>
            <a:r>
              <a:rPr lang="en-US" sz="3300" dirty="0"/>
              <a:t> </a:t>
            </a:r>
            <a:r>
              <a:rPr lang="en-US" sz="3300" dirty="0" err="1"/>
              <a:t>klien</a:t>
            </a:r>
            <a:r>
              <a:rPr lang="en-US" sz="3300" dirty="0"/>
              <a:t> </a:t>
            </a:r>
            <a:r>
              <a:rPr lang="en-US" sz="3300" dirty="0" err="1"/>
              <a:t>kepada</a:t>
            </a:r>
            <a:r>
              <a:rPr lang="en-US" sz="3300" dirty="0"/>
              <a:t> </a:t>
            </a:r>
            <a:r>
              <a:rPr lang="en-US" sz="3300" dirty="0" err="1"/>
              <a:t>pihak</a:t>
            </a:r>
            <a:r>
              <a:rPr lang="en-US" sz="3300" dirty="0"/>
              <a:t> lain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lebih</a:t>
            </a:r>
            <a:r>
              <a:rPr lang="en-US" sz="3300" dirty="0"/>
              <a:t> </a:t>
            </a:r>
            <a:r>
              <a:rPr lang="en-US" sz="3300" dirty="0" err="1"/>
              <a:t>kompeten</a:t>
            </a:r>
            <a:r>
              <a:rPr lang="en-US" sz="3300" dirty="0"/>
              <a:t>. </a:t>
            </a:r>
            <a:r>
              <a:rPr lang="en-US" sz="3300" dirty="0" err="1"/>
              <a:t>Setiap</a:t>
            </a:r>
            <a:r>
              <a:rPr lang="en-US" sz="3300" dirty="0"/>
              <a:t> </a:t>
            </a:r>
            <a:r>
              <a:rPr lang="en-US" sz="3300" dirty="0" err="1"/>
              <a:t>anggota</a:t>
            </a:r>
            <a:r>
              <a:rPr lang="en-US" sz="3300" dirty="0"/>
              <a:t> </a:t>
            </a:r>
            <a:r>
              <a:rPr lang="en-US" sz="3300" dirty="0" err="1"/>
              <a:t>bertanggung</a:t>
            </a:r>
            <a:r>
              <a:rPr lang="en-US" sz="3300" dirty="0"/>
              <a:t> </a:t>
            </a:r>
            <a:r>
              <a:rPr lang="en-US" sz="3300" dirty="0" err="1"/>
              <a:t>jawab</a:t>
            </a:r>
            <a:r>
              <a:rPr lang="en-US" sz="3300" dirty="0"/>
              <a:t> </a:t>
            </a:r>
            <a:r>
              <a:rPr lang="en-US" sz="3300" dirty="0" err="1"/>
              <a:t>untuk</a:t>
            </a:r>
            <a:r>
              <a:rPr lang="en-US" sz="3300" dirty="0"/>
              <a:t> </a:t>
            </a:r>
            <a:r>
              <a:rPr lang="en-US" sz="3300" dirty="0" err="1"/>
              <a:t>menentukan</a:t>
            </a:r>
            <a:r>
              <a:rPr lang="en-US" sz="3300" dirty="0"/>
              <a:t> </a:t>
            </a:r>
            <a:r>
              <a:rPr lang="en-US" sz="3300" dirty="0" err="1"/>
              <a:t>kompetensi</a:t>
            </a:r>
            <a:r>
              <a:rPr lang="en-US" sz="3300" dirty="0"/>
              <a:t> </a:t>
            </a:r>
            <a:r>
              <a:rPr lang="en-US" sz="3300" dirty="0" err="1"/>
              <a:t>masing</a:t>
            </a:r>
            <a:r>
              <a:rPr lang="en-US" sz="3300" dirty="0"/>
              <a:t> </a:t>
            </a:r>
            <a:r>
              <a:rPr lang="en-US" sz="3300" dirty="0" err="1"/>
              <a:t>masing</a:t>
            </a:r>
            <a:r>
              <a:rPr lang="en-US" sz="3300" dirty="0"/>
              <a:t> </a:t>
            </a:r>
            <a:r>
              <a:rPr lang="en-US" sz="3300" dirty="0" err="1"/>
              <a:t>atau</a:t>
            </a:r>
            <a:r>
              <a:rPr lang="en-US" sz="3300" dirty="0"/>
              <a:t> </a:t>
            </a:r>
            <a:r>
              <a:rPr lang="en-US" sz="3300" dirty="0" err="1"/>
              <a:t>menilai</a:t>
            </a:r>
            <a:r>
              <a:rPr lang="en-US" sz="3300" dirty="0"/>
              <a:t> </a:t>
            </a:r>
            <a:r>
              <a:rPr lang="en-US" sz="3300" dirty="0" err="1"/>
              <a:t>apakah</a:t>
            </a:r>
            <a:r>
              <a:rPr lang="en-US" sz="3300" dirty="0"/>
              <a:t> </a:t>
            </a:r>
            <a:r>
              <a:rPr lang="en-US" sz="3300" dirty="0" err="1"/>
              <a:t>pendidikan</a:t>
            </a:r>
            <a:r>
              <a:rPr lang="en-US" sz="3300" dirty="0"/>
              <a:t>, </a:t>
            </a:r>
            <a:r>
              <a:rPr lang="en-US" sz="3300" dirty="0" err="1"/>
              <a:t>pedoman</a:t>
            </a:r>
            <a:r>
              <a:rPr lang="en-US" sz="3300" dirty="0"/>
              <a:t> </a:t>
            </a:r>
            <a:r>
              <a:rPr lang="en-US" sz="3300" dirty="0" err="1"/>
              <a:t>dan</a:t>
            </a:r>
            <a:r>
              <a:rPr lang="en-US" sz="3300" dirty="0"/>
              <a:t> </a:t>
            </a:r>
            <a:r>
              <a:rPr lang="en-US" sz="3300" dirty="0" err="1"/>
              <a:t>pertimbangan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diperlukan</a:t>
            </a:r>
            <a:r>
              <a:rPr lang="en-US" sz="3300" dirty="0"/>
              <a:t> </a:t>
            </a:r>
            <a:r>
              <a:rPr lang="en-US" sz="3300" dirty="0" err="1"/>
              <a:t>memadai</a:t>
            </a:r>
            <a:r>
              <a:rPr lang="en-US" sz="3300" dirty="0"/>
              <a:t> </a:t>
            </a:r>
            <a:r>
              <a:rPr lang="en-US" sz="3300" dirty="0" err="1"/>
              <a:t>untuk</a:t>
            </a:r>
            <a:r>
              <a:rPr lang="en-US" sz="3300" dirty="0"/>
              <a:t> </a:t>
            </a:r>
            <a:r>
              <a:rPr lang="en-US" sz="3300" dirty="0" err="1"/>
              <a:t>bertanggung</a:t>
            </a:r>
            <a:r>
              <a:rPr lang="en-US" sz="3300" dirty="0"/>
              <a:t> </a:t>
            </a:r>
            <a:r>
              <a:rPr lang="en-US" sz="3300" dirty="0" err="1"/>
              <a:t>jawab</a:t>
            </a:r>
            <a:r>
              <a:rPr lang="en-US" sz="3300" dirty="0"/>
              <a:t> </a:t>
            </a:r>
            <a:r>
              <a:rPr lang="en-US" sz="3300" dirty="0" err="1" smtClean="0"/>
              <a:t>yg</a:t>
            </a:r>
            <a:r>
              <a:rPr lang="en-US" sz="3300" dirty="0" smtClean="0"/>
              <a:t> </a:t>
            </a:r>
            <a:r>
              <a:rPr lang="en-US" sz="3300" dirty="0" err="1"/>
              <a:t>harus</a:t>
            </a:r>
            <a:r>
              <a:rPr lang="en-US" sz="3300" dirty="0"/>
              <a:t> </a:t>
            </a:r>
            <a:r>
              <a:rPr lang="en-US" sz="3300" dirty="0" err="1"/>
              <a:t>dipenuhinya</a:t>
            </a:r>
            <a:r>
              <a:rPr lang="en-US" sz="3300" dirty="0" smtClean="0"/>
              <a:t>.</a:t>
            </a:r>
            <a:endParaRPr lang="en-US" sz="3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2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5668963"/>
          </a:xfrm>
        </p:spPr>
        <p:txBody>
          <a:bodyPr>
            <a:normAutofit fontScale="47500" lnSpcReduction="20000"/>
          </a:bodyPr>
          <a:lstStyle/>
          <a:p>
            <a:r>
              <a:rPr lang="en-US" sz="3400" b="1" dirty="0" err="1" smtClean="0"/>
              <a:t>Kerahasiaan</a:t>
            </a:r>
            <a:endParaRPr lang="en-US" sz="3400" b="1" dirty="0" smtClean="0"/>
          </a:p>
          <a:p>
            <a:pPr marL="36576" indent="0">
              <a:buNone/>
            </a:pP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menghormati</a:t>
            </a:r>
            <a:r>
              <a:rPr lang="en-US" dirty="0"/>
              <a:t> </a:t>
            </a:r>
            <a:r>
              <a:rPr lang="en-US" dirty="0" err="1"/>
              <a:t>kerahasiaan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memakai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mengungkapkan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, </a:t>
            </a:r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          </a:t>
            </a:r>
            <a:r>
              <a:rPr lang="en-US" dirty="0" err="1"/>
              <a:t>mengungkapkannya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           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menuntut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kerahasiaan</a:t>
            </a:r>
            <a:r>
              <a:rPr lang="en-US" dirty="0"/>
              <a:t>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panduan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kerahasiaan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di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diungkapkan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menghormati</a:t>
            </a:r>
            <a:r>
              <a:rPr lang="en-US" dirty="0"/>
              <a:t> </a:t>
            </a:r>
            <a:r>
              <a:rPr lang="en-US" dirty="0" err="1"/>
              <a:t>kerahasiaan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klien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pemberi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yang </a:t>
            </a:r>
            <a:r>
              <a:rPr lang="en-US" dirty="0" err="1"/>
              <a:t>diberikannya</a:t>
            </a:r>
            <a:r>
              <a:rPr lang="en-US" dirty="0"/>
              <a:t>.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kerahasiaan</a:t>
            </a:r>
            <a:r>
              <a:rPr lang="en-US" dirty="0"/>
              <a:t> </a:t>
            </a:r>
          </a:p>
          <a:p>
            <a:pPr marL="36576" indent="0">
              <a:buNone/>
            </a:pPr>
            <a:endParaRPr lang="en-US" b="1" dirty="0"/>
          </a:p>
          <a:p>
            <a:r>
              <a:rPr lang="en-US" sz="3400" b="1" dirty="0" err="1"/>
              <a:t>Perilaku</a:t>
            </a:r>
            <a:r>
              <a:rPr lang="en-US" sz="3400" b="1" dirty="0"/>
              <a:t> </a:t>
            </a:r>
            <a:r>
              <a:rPr lang="en-US" sz="3400" b="1" dirty="0" err="1" smtClean="0"/>
              <a:t>Profesional</a:t>
            </a:r>
            <a:endParaRPr lang="en-US" sz="3400" b="1" dirty="0" smtClean="0"/>
          </a:p>
          <a:p>
            <a:pPr marL="36576" indent="0">
              <a:buNone/>
            </a:pP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berperilaku</a:t>
            </a:r>
            <a:r>
              <a:rPr lang="en-US" dirty="0"/>
              <a:t> yang </a:t>
            </a:r>
            <a:r>
              <a:rPr lang="en-US" dirty="0" err="1"/>
              <a:t>konsisten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reputasi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menjauhi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mendiskreditkan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menjauhi</a:t>
            </a:r>
            <a:r>
              <a:rPr lang="en-US" dirty="0"/>
              <a:t>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mendiskreditkan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perwujudan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jawabnya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,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, </a:t>
            </a:r>
            <a:r>
              <a:rPr lang="en-US" dirty="0" err="1"/>
              <a:t>anggota</a:t>
            </a:r>
            <a:r>
              <a:rPr lang="en-US" dirty="0"/>
              <a:t> yang lain, </a:t>
            </a:r>
            <a:r>
              <a:rPr lang="en-US" dirty="0" err="1"/>
              <a:t>staf</a:t>
            </a:r>
            <a:r>
              <a:rPr lang="en-US" dirty="0"/>
              <a:t>, </a:t>
            </a:r>
            <a:r>
              <a:rPr lang="en-US" dirty="0" err="1"/>
              <a:t>pemberi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 smtClean="0"/>
              <a:t>.</a:t>
            </a:r>
          </a:p>
          <a:p>
            <a:pPr marL="36576" indent="0">
              <a:buNone/>
            </a:pPr>
            <a:endParaRPr lang="en-US" b="1" dirty="0"/>
          </a:p>
          <a:p>
            <a:r>
              <a:rPr lang="en-US" sz="3400" b="1" dirty="0" err="1"/>
              <a:t>Standar</a:t>
            </a:r>
            <a:r>
              <a:rPr lang="en-US" sz="3400" b="1" dirty="0"/>
              <a:t>  </a:t>
            </a:r>
            <a:r>
              <a:rPr lang="en-US" sz="3400" b="1" dirty="0" err="1" smtClean="0"/>
              <a:t>Teknis</a:t>
            </a:r>
            <a:endParaRPr lang="en-US" sz="3400" b="1" dirty="0" smtClean="0"/>
          </a:p>
          <a:p>
            <a:pPr marL="36576" indent="0">
              <a:buNone/>
            </a:pP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profesionalnya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.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keahliannya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berhati-hati</a:t>
            </a:r>
            <a:r>
              <a:rPr lang="en-US" dirty="0"/>
              <a:t>,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penugasan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penugasan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sejalan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integritas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obyektivitas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professional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ditaati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yang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Akuntan</a:t>
            </a:r>
            <a:r>
              <a:rPr lang="en-US" dirty="0"/>
              <a:t> Indonesia. </a:t>
            </a:r>
            <a:r>
              <a:rPr lang="en-US" i="1" dirty="0" err="1"/>
              <a:t>Internasional</a:t>
            </a:r>
            <a:r>
              <a:rPr lang="en-US" i="1" dirty="0"/>
              <a:t> Federation of Accountants</a:t>
            </a:r>
            <a:r>
              <a:rPr lang="en-US" dirty="0"/>
              <a:t>,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pengatur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 smtClean="0"/>
              <a:t>.</a:t>
            </a:r>
            <a:endParaRPr lang="en-US" dirty="0"/>
          </a:p>
          <a:p>
            <a:pPr marL="36576" indent="0">
              <a:buNone/>
            </a:pPr>
            <a:endParaRPr lang="en-US" dirty="0"/>
          </a:p>
          <a:p>
            <a:pPr marL="36576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08A-E680-4AA4-9949-9D50813F71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4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292</TotalTime>
  <Words>2509</Words>
  <Application>Microsoft Office PowerPoint</Application>
  <PresentationFormat>On-screen Show (4:3)</PresentationFormat>
  <Paragraphs>200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Technic</vt:lpstr>
      <vt:lpstr>Akuntansi Sebagai Suatu Profesi dan Kebutuhan Atas Etika</vt:lpstr>
      <vt:lpstr>Pengertian Profesi Akuntansi</vt:lpstr>
      <vt:lpstr>Perkembangan Profesi Akuntan </vt:lpstr>
      <vt:lpstr>PowerPoint Presentation</vt:lpstr>
      <vt:lpstr>Perkembangan Profesi Akuntan di Indonesia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Tipe-tipe Akuntan</vt:lpstr>
      <vt:lpstr>Akuntansi Sebagai sebuah Profesi</vt:lpstr>
      <vt:lpstr>Syarat Suatu Profesi</vt:lpstr>
      <vt:lpstr>Tanggung Jawab Akuntan</vt:lpstr>
      <vt:lpstr>Prinsip-prinsip Kode Etik Akuntan Secara Umum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29</cp:revision>
  <dcterms:created xsi:type="dcterms:W3CDTF">2018-03-05T23:50:46Z</dcterms:created>
  <dcterms:modified xsi:type="dcterms:W3CDTF">2018-03-13T01:52:40Z</dcterms:modified>
</cp:coreProperties>
</file>