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7" r:id="rId16"/>
    <p:sldId id="272" r:id="rId17"/>
    <p:sldId id="273" r:id="rId18"/>
    <p:sldId id="269" r:id="rId19"/>
    <p:sldId id="274" r:id="rId20"/>
    <p:sldId id="275" r:id="rId21"/>
  </p:sldIdLst>
  <p:sldSz cx="9144000" cy="6858000" type="screen4x3"/>
  <p:notesSz cx="6858000" cy="97345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73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873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9011E5-F6C9-4950-945D-56D174A75ED9}" type="datetimeFigureOut">
              <a:rPr lang="en-US" smtClean="0"/>
              <a:pPr/>
              <a:t>10/12/2017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245600"/>
            <a:ext cx="2971800" cy="4873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245600"/>
            <a:ext cx="2971800" cy="4873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E6CFA0-20CA-4743-BB5C-968367BBED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4316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8672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8672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755236-1023-4F96-9BB9-0BB929694D6E}" type="datetimeFigureOut">
              <a:rPr lang="en-US" smtClean="0"/>
              <a:pPr/>
              <a:t>10/12/2017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5363" y="730250"/>
            <a:ext cx="4867275" cy="36496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623911"/>
            <a:ext cx="5486400" cy="43805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246133"/>
            <a:ext cx="2971800" cy="4867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246133"/>
            <a:ext cx="2971800" cy="4867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A3B88A-F1DC-4F2E-B5EC-D5AABC7A2E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624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5211A3A-64CF-4BAC-B043-EC329C43C005}" type="datetime1">
              <a:rPr lang="en-US" smtClean="0"/>
              <a:t>10/12/2017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r>
              <a:rPr lang="en-US" smtClean="0"/>
              <a:t>Inuk Wahyuni Ist., SE., M.Si., Ak.</a:t>
            </a:r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ADCE351A-B115-40C5-8D67-BB71099E66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CCAFF47-2F6E-48BD-B34F-8F82C3271DA6}" type="datetime1">
              <a:rPr lang="en-US" smtClean="0"/>
              <a:t>10/12/2017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DCE351A-B115-40C5-8D67-BB71099E66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r>
              <a:rPr lang="en-US" smtClean="0"/>
              <a:t>Inuk Wahyuni Ist., SE., M.Si., Ak.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8E49B7E9-E2AB-43A9-9034-712434648C6C}" type="datetime1">
              <a:rPr lang="en-US" smtClean="0"/>
              <a:t>10/12/2017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r>
              <a:rPr lang="en-US" smtClean="0"/>
              <a:t>Inuk Wahyuni Ist., SE., M.Si., Ak.</a:t>
            </a:r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ADCE351A-B115-40C5-8D67-BB71099E66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2968F-FCB6-4B45-B2DE-DF08B92E029F}" type="datetime1">
              <a:rPr lang="en-US" smtClean="0"/>
              <a:t>10/12/2017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Inuk Wahyuni Ist., SE., M.Si., Ak.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E351A-B115-40C5-8D67-BB71099E66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12E27-2DCA-4D16-BC17-91E32415F0D8}" type="datetime1">
              <a:rPr lang="en-US" smtClean="0"/>
              <a:t>10/12/2017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Inuk Wahyuni Ist., SE., M.Si., Ak.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E351A-B115-40C5-8D67-BB71099E66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90EB9FA-533E-4DA2-A39E-7000D80BA67C}" type="datetime1">
              <a:rPr lang="en-US" smtClean="0"/>
              <a:t>10/12/2017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DCE351A-B115-40C5-8D67-BB71099E66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en-US" smtClean="0"/>
              <a:t>Inuk Wahyuni Ist., SE., M.Si., Ak.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A9711-3726-4249-AC73-A833B58A721F}" type="datetime1">
              <a:rPr lang="en-US" smtClean="0"/>
              <a:t>10/12/2017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Inuk Wahyuni Ist., SE., M.Si., Ak.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E351A-B115-40C5-8D67-BB71099E66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B39FC2B-EE66-4EA6-876F-86ACBDC26D02}" type="datetime1">
              <a:rPr lang="en-US" smtClean="0"/>
              <a:t>10/12/2017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DCE351A-B115-40C5-8D67-BB71099E66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r>
              <a:rPr lang="en-US" smtClean="0"/>
              <a:t>Inuk Wahyuni Ist., SE., M.Si., Ak.</a:t>
            </a: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856E388-9633-4159-AA97-3BF0EC67609E}" type="datetime1">
              <a:rPr lang="en-US" smtClean="0"/>
              <a:t>10/12/2017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DCE351A-B115-40C5-8D67-BB71099E66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en-US" smtClean="0"/>
              <a:t>Inuk Wahyuni Ist., SE., M.Si., Ak.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79421-DDFA-4072-A717-AAC67CA028D8}" type="datetime1">
              <a:rPr lang="en-US" smtClean="0"/>
              <a:t>10/12/2017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Inuk Wahyuni Ist., SE., M.Si., Ak.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E351A-B115-40C5-8D67-BB71099E66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5EFE-9D9C-4DD2-90A7-973C3427A23D}" type="datetime1">
              <a:rPr lang="en-US" smtClean="0"/>
              <a:t>10/12/2017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Inuk Wahyuni Ist., SE., M.Si., Ak.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E351A-B115-40C5-8D67-BB71099E66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5DA4CAB-666B-4A8D-91F2-C701A8664645}" type="datetime1">
              <a:rPr lang="en-US" smtClean="0"/>
              <a:t>10/12/2017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Inuk Wahyuni Ist., SE., M.Si., Ak.</a:t>
            </a:r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DCE351A-B115-40C5-8D67-BB71099E66D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1447800"/>
            <a:ext cx="6172200" cy="1524000"/>
          </a:xfrm>
        </p:spPr>
        <p:txBody>
          <a:bodyPr/>
          <a:lstStyle/>
          <a:p>
            <a:pPr algn="ctr"/>
            <a:r>
              <a:rPr lang="en-US" i="1" dirty="0" smtClean="0"/>
              <a:t> </a:t>
            </a:r>
            <a:r>
              <a:rPr lang="en-US" sz="4000" i="1" dirty="0" smtClean="0"/>
              <a:t>CONTROL </a:t>
            </a:r>
            <a:r>
              <a:rPr lang="en-US" sz="4000" dirty="0" smtClean="0"/>
              <a:t>(PENGENDALIAN)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5257800"/>
            <a:ext cx="6172200" cy="1117122"/>
          </a:xfrm>
        </p:spPr>
        <p:txBody>
          <a:bodyPr/>
          <a:lstStyle/>
          <a:p>
            <a:pPr algn="ctr"/>
            <a:r>
              <a:rPr lang="en-US" dirty="0" smtClean="0"/>
              <a:t>Inuk </a:t>
            </a:r>
            <a:r>
              <a:rPr lang="en-US" dirty="0" err="1" smtClean="0"/>
              <a:t>Wahyuni</a:t>
            </a:r>
            <a:r>
              <a:rPr lang="en-US" dirty="0" smtClean="0"/>
              <a:t> </a:t>
            </a:r>
            <a:r>
              <a:rPr lang="en-US" dirty="0" err="1" smtClean="0"/>
              <a:t>Istiqomah</a:t>
            </a:r>
            <a:r>
              <a:rPr lang="en-US" dirty="0" smtClean="0"/>
              <a:t>, SE., </a:t>
            </a:r>
            <a:r>
              <a:rPr lang="en-US" dirty="0" err="1" smtClean="0"/>
              <a:t>M.Si</a:t>
            </a:r>
            <a:r>
              <a:rPr lang="en-US" dirty="0" smtClean="0"/>
              <a:t>.</a:t>
            </a:r>
            <a:r>
              <a:rPr lang="id-ID" dirty="0" smtClean="0"/>
              <a:t>, Ak.</a:t>
            </a:r>
            <a:endParaRPr lang="en-US" dirty="0" smtClean="0"/>
          </a:p>
          <a:p>
            <a:pPr algn="ctr"/>
            <a:r>
              <a:rPr lang="en-US" dirty="0" smtClean="0"/>
              <a:t>STIE Al-Anwar </a:t>
            </a:r>
            <a:r>
              <a:rPr lang="en-US" dirty="0" err="1" smtClean="0"/>
              <a:t>Mojokerto</a:t>
            </a:r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E351A-B115-40C5-8D67-BB71099E66DF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Inuk Wahyuni Ist., SE., M.Si., Ak.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229600" cy="1249362"/>
          </a:xfrm>
        </p:spPr>
        <p:txBody>
          <a:bodyPr>
            <a:noAutofit/>
          </a:bodyPr>
          <a:lstStyle/>
          <a:p>
            <a:pPr marL="457200" indent="-457200" algn="ctr"/>
            <a:r>
              <a:rPr lang="en-US" sz="3200" dirty="0" smtClean="0"/>
              <a:t>1. </a:t>
            </a:r>
            <a:r>
              <a:rPr lang="en-US" sz="3200" dirty="0" err="1" smtClean="0"/>
              <a:t>Pentingnya</a:t>
            </a:r>
            <a:r>
              <a:rPr lang="en-US" sz="3200" dirty="0" smtClean="0"/>
              <a:t> </a:t>
            </a:r>
            <a:r>
              <a:rPr lang="en-US" sz="3200" dirty="0" err="1" smtClean="0"/>
              <a:t>Pengendalian</a:t>
            </a:r>
            <a:r>
              <a:rPr lang="en-US" sz="3200" dirty="0" smtClean="0"/>
              <a:t> </a:t>
            </a:r>
            <a:r>
              <a:rPr lang="en-US" sz="3200" dirty="0" err="1" smtClean="0"/>
              <a:t>bagi</a:t>
            </a:r>
            <a:r>
              <a:rPr lang="en-US" sz="3200" dirty="0" smtClean="0"/>
              <a:t> Auditor Internal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2057400"/>
            <a:ext cx="7848600" cy="4416552"/>
          </a:xfrm>
        </p:spPr>
        <p:txBody>
          <a:bodyPr/>
          <a:lstStyle/>
          <a:p>
            <a:r>
              <a:rPr lang="en-US" dirty="0" smtClean="0"/>
              <a:t>Auditor Internal </a:t>
            </a:r>
            <a:r>
              <a:rPr lang="en-US" dirty="0" err="1" smtClean="0"/>
              <a:t>mungkin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sepenuhnya</a:t>
            </a:r>
            <a:r>
              <a:rPr lang="en-US" dirty="0" smtClean="0"/>
              <a:t> </a:t>
            </a:r>
            <a:r>
              <a:rPr lang="en-US" dirty="0" err="1" smtClean="0"/>
              <a:t>mmahami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operasi</a:t>
            </a:r>
            <a:r>
              <a:rPr lang="en-US" dirty="0" smtClean="0"/>
              <a:t>: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mmahami</a:t>
            </a:r>
            <a:r>
              <a:rPr lang="en-US" dirty="0" smtClean="0"/>
              <a:t> </a:t>
            </a:r>
            <a:r>
              <a:rPr lang="en-US" dirty="0" err="1" smtClean="0"/>
              <a:t>mungkin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mnilainya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obyektif</a:t>
            </a:r>
            <a:r>
              <a:rPr lang="en-US" dirty="0" smtClean="0"/>
              <a:t>, </a:t>
            </a:r>
            <a:r>
              <a:rPr lang="en-US" dirty="0" err="1" smtClean="0"/>
              <a:t>tetapi</a:t>
            </a:r>
            <a:r>
              <a:rPr lang="en-US" dirty="0" smtClean="0"/>
              <a:t> auditor internal </a:t>
            </a:r>
            <a:r>
              <a:rPr lang="en-US" dirty="0" err="1" smtClean="0"/>
              <a:t>dididik</a:t>
            </a:r>
            <a:r>
              <a:rPr lang="en-US" dirty="0" smtClean="0"/>
              <a:t> </a:t>
            </a:r>
            <a:r>
              <a:rPr lang="en-US" dirty="0" err="1" smtClean="0"/>
              <a:t>utk</a:t>
            </a:r>
            <a:r>
              <a:rPr lang="en-US" dirty="0" smtClean="0"/>
              <a:t>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mngevaluasi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pengendalian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obyektif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Standar</a:t>
            </a:r>
            <a:r>
              <a:rPr lang="en-US" dirty="0" smtClean="0"/>
              <a:t> 2120 (</a:t>
            </a:r>
            <a:r>
              <a:rPr lang="en-US" i="1" dirty="0" smtClean="0"/>
              <a:t>Control</a:t>
            </a:r>
            <a:r>
              <a:rPr lang="en-US" dirty="0" smtClean="0"/>
              <a:t>): </a:t>
            </a:r>
            <a:r>
              <a:rPr lang="en-US" dirty="0" err="1" smtClean="0"/>
              <a:t>Kegiatan</a:t>
            </a:r>
            <a:r>
              <a:rPr lang="en-US" dirty="0" smtClean="0"/>
              <a:t> auditor internal </a:t>
            </a:r>
            <a:r>
              <a:rPr lang="en-US" dirty="0" err="1" smtClean="0"/>
              <a:t>haruslah</a:t>
            </a:r>
            <a:r>
              <a:rPr lang="en-US" dirty="0" smtClean="0"/>
              <a:t> </a:t>
            </a:r>
            <a:r>
              <a:rPr lang="en-US" dirty="0" err="1" smtClean="0"/>
              <a:t>mmbantu</a:t>
            </a:r>
            <a:r>
              <a:rPr lang="en-US" dirty="0" smtClean="0"/>
              <a:t> </a:t>
            </a:r>
            <a:r>
              <a:rPr lang="en-US" dirty="0" err="1" smtClean="0"/>
              <a:t>organisasi</a:t>
            </a:r>
            <a:r>
              <a:rPr lang="en-US" dirty="0" smtClean="0"/>
              <a:t> </a:t>
            </a:r>
            <a:r>
              <a:rPr lang="en-US" dirty="0" err="1" smtClean="0"/>
              <a:t>mnerapkan</a:t>
            </a:r>
            <a:r>
              <a:rPr lang="en-US" dirty="0" smtClean="0"/>
              <a:t> </a:t>
            </a:r>
            <a:r>
              <a:rPr lang="en-US" i="1" dirty="0" smtClean="0"/>
              <a:t>control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efektif</a:t>
            </a:r>
            <a:r>
              <a:rPr lang="en-US" dirty="0" smtClean="0"/>
              <a:t> dg </a:t>
            </a:r>
            <a:r>
              <a:rPr lang="en-US" dirty="0" err="1" smtClean="0"/>
              <a:t>mngevaluasi</a:t>
            </a:r>
            <a:r>
              <a:rPr lang="en-US" dirty="0" smtClean="0"/>
              <a:t> </a:t>
            </a:r>
            <a:r>
              <a:rPr lang="en-US" dirty="0" err="1" smtClean="0"/>
              <a:t>efektivitas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efisiensi</a:t>
            </a:r>
            <a:r>
              <a:rPr lang="en-US" dirty="0" smtClean="0"/>
              <a:t> </a:t>
            </a:r>
            <a:r>
              <a:rPr lang="en-US" dirty="0" err="1" smtClean="0"/>
              <a:t>serta</a:t>
            </a:r>
            <a:r>
              <a:rPr lang="en-US" dirty="0" smtClean="0"/>
              <a:t> </a:t>
            </a:r>
            <a:r>
              <a:rPr lang="en-US" dirty="0" err="1" smtClean="0"/>
              <a:t>mendorong</a:t>
            </a:r>
            <a:r>
              <a:rPr lang="en-US" dirty="0" smtClean="0"/>
              <a:t> </a:t>
            </a:r>
            <a:r>
              <a:rPr lang="en-US" dirty="0" err="1" smtClean="0"/>
              <a:t>perbaikan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terus-mnerus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DCE351A-B115-40C5-8D67-BB71099E66DF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Inuk Wahyuni Ist., SE., M.Si., Ak.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762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2. </a:t>
            </a:r>
            <a:r>
              <a:rPr lang="en-US" dirty="0" err="1" smtClean="0"/>
              <a:t>Definisi</a:t>
            </a:r>
            <a:r>
              <a:rPr lang="en-US" dirty="0" smtClean="0"/>
              <a:t>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153400" cy="5791200"/>
          </a:xfrm>
        </p:spPr>
        <p:txBody>
          <a:bodyPr/>
          <a:lstStyle/>
          <a:p>
            <a:r>
              <a:rPr lang="en-US" sz="2000" dirty="0" err="1" smtClean="0"/>
              <a:t>Definisi</a:t>
            </a:r>
            <a:r>
              <a:rPr lang="en-US" sz="2000" dirty="0" smtClean="0"/>
              <a:t> </a:t>
            </a:r>
            <a:r>
              <a:rPr lang="en-US" sz="2000" dirty="0" err="1" smtClean="0"/>
              <a:t>Awal</a:t>
            </a:r>
            <a:r>
              <a:rPr lang="en-US" sz="2000" dirty="0" smtClean="0"/>
              <a:t>:</a:t>
            </a:r>
          </a:p>
          <a:p>
            <a:pPr marL="515938" indent="-515938">
              <a:buNone/>
              <a:tabLst>
                <a:tab pos="280988" algn="l"/>
              </a:tabLst>
            </a:pPr>
            <a:r>
              <a:rPr lang="en-US" dirty="0" smtClean="0"/>
              <a:t>	</a:t>
            </a:r>
            <a:r>
              <a:rPr lang="en-US" sz="1600" dirty="0" smtClean="0"/>
              <a:t>1. George E. Bennett (1930): </a:t>
            </a:r>
            <a:r>
              <a:rPr lang="en-US" sz="1600" dirty="0" err="1" smtClean="0"/>
              <a:t>Sistem</a:t>
            </a:r>
            <a:r>
              <a:rPr lang="en-US" sz="1600" dirty="0" smtClean="0"/>
              <a:t> </a:t>
            </a:r>
            <a:r>
              <a:rPr lang="en-US" sz="1600" dirty="0" err="1" smtClean="0"/>
              <a:t>pngecekn</a:t>
            </a:r>
            <a:r>
              <a:rPr lang="en-US" sz="1600" dirty="0" smtClean="0"/>
              <a:t> internal </a:t>
            </a:r>
            <a:r>
              <a:rPr lang="en-US" sz="1600" dirty="0" err="1" smtClean="0"/>
              <a:t>sbg</a:t>
            </a:r>
            <a:r>
              <a:rPr lang="en-US" sz="1600" dirty="0" smtClean="0"/>
              <a:t> </a:t>
            </a:r>
            <a:r>
              <a:rPr lang="en-US" sz="1600" dirty="0" err="1" smtClean="0"/>
              <a:t>koordinasi</a:t>
            </a:r>
            <a:r>
              <a:rPr lang="en-US" sz="1600" dirty="0" smtClean="0"/>
              <a:t> &amp; </a:t>
            </a:r>
            <a:r>
              <a:rPr lang="en-US" sz="1600" dirty="0" err="1" smtClean="0"/>
              <a:t>sistem</a:t>
            </a:r>
            <a:r>
              <a:rPr lang="en-US" sz="1600" dirty="0" smtClean="0"/>
              <a:t> akun2 &amp; </a:t>
            </a:r>
            <a:r>
              <a:rPr lang="en-US" sz="1600" dirty="0" err="1" smtClean="0"/>
              <a:t>prosedur</a:t>
            </a:r>
            <a:r>
              <a:rPr lang="en-US" sz="1600" dirty="0" smtClean="0"/>
              <a:t> </a:t>
            </a:r>
            <a:r>
              <a:rPr lang="en-US" sz="1600" dirty="0" err="1" smtClean="0"/>
              <a:t>prkantorn</a:t>
            </a:r>
            <a:r>
              <a:rPr lang="en-US" sz="1600" dirty="0" smtClean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 smtClean="0"/>
              <a:t>brkaitan</a:t>
            </a:r>
            <a:r>
              <a:rPr lang="en-US" sz="1600" dirty="0" smtClean="0"/>
              <a:t> </a:t>
            </a:r>
            <a:r>
              <a:rPr lang="en-US" sz="1600" dirty="0" err="1" smtClean="0"/>
              <a:t>shg</a:t>
            </a:r>
            <a:r>
              <a:rPr lang="en-US" sz="1600" dirty="0" smtClean="0"/>
              <a:t> </a:t>
            </a:r>
            <a:r>
              <a:rPr lang="en-US" sz="1600" dirty="0" err="1" smtClean="0"/>
              <a:t>seorg</a:t>
            </a:r>
            <a:r>
              <a:rPr lang="en-US" sz="1600" dirty="0" smtClean="0"/>
              <a:t> </a:t>
            </a:r>
            <a:r>
              <a:rPr lang="en-US" sz="1600" dirty="0" err="1" smtClean="0"/>
              <a:t>karyawa</a:t>
            </a:r>
            <a:r>
              <a:rPr lang="en-US" sz="1600" dirty="0" smtClean="0"/>
              <a:t> slain </a:t>
            </a:r>
            <a:r>
              <a:rPr lang="en-US" sz="1600" dirty="0" err="1" smtClean="0"/>
              <a:t>mngerjakan</a:t>
            </a:r>
            <a:r>
              <a:rPr lang="en-US" sz="1600" dirty="0" smtClean="0"/>
              <a:t> </a:t>
            </a:r>
            <a:r>
              <a:rPr lang="en-US" sz="1600" dirty="0" err="1" smtClean="0"/>
              <a:t>tugasnya</a:t>
            </a:r>
            <a:r>
              <a:rPr lang="en-US" sz="1600" dirty="0" smtClean="0"/>
              <a:t> </a:t>
            </a:r>
            <a:r>
              <a:rPr lang="en-US" sz="1600" dirty="0" err="1" smtClean="0"/>
              <a:t>sendiri</a:t>
            </a:r>
            <a:r>
              <a:rPr lang="en-US" sz="1600" dirty="0" smtClean="0"/>
              <a:t> </a:t>
            </a:r>
            <a:r>
              <a:rPr lang="en-US" sz="1600" dirty="0" err="1" smtClean="0"/>
              <a:t>jg</a:t>
            </a:r>
            <a:r>
              <a:rPr lang="en-US" sz="1600" dirty="0" smtClean="0"/>
              <a:t> </a:t>
            </a:r>
            <a:r>
              <a:rPr lang="en-US" sz="1600" dirty="0" err="1" smtClean="0"/>
              <a:t>scr</a:t>
            </a:r>
            <a:r>
              <a:rPr lang="en-US" sz="1600" dirty="0" smtClean="0"/>
              <a:t> </a:t>
            </a:r>
            <a:r>
              <a:rPr lang="en-US" sz="1600" dirty="0" err="1" smtClean="0"/>
              <a:t>brkelanjutan</a:t>
            </a:r>
            <a:r>
              <a:rPr lang="en-US" sz="1600" dirty="0" smtClean="0"/>
              <a:t> </a:t>
            </a:r>
            <a:r>
              <a:rPr lang="en-US" sz="1600" dirty="0" err="1" smtClean="0"/>
              <a:t>mngecek</a:t>
            </a:r>
            <a:r>
              <a:rPr lang="en-US" sz="1600" dirty="0" smtClean="0"/>
              <a:t> </a:t>
            </a:r>
            <a:r>
              <a:rPr lang="en-US" sz="1600" dirty="0" err="1" smtClean="0"/>
              <a:t>pkerjaan</a:t>
            </a:r>
            <a:r>
              <a:rPr lang="en-US" sz="1600" dirty="0" smtClean="0"/>
              <a:t> </a:t>
            </a:r>
            <a:r>
              <a:rPr lang="en-US" sz="1600" dirty="0" err="1" smtClean="0"/>
              <a:t>karyawn</a:t>
            </a:r>
            <a:r>
              <a:rPr lang="en-US" sz="1600" dirty="0" smtClean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lain u/ hal2 </a:t>
            </a:r>
            <a:r>
              <a:rPr lang="en-US" sz="1600" dirty="0" err="1" smtClean="0"/>
              <a:t>ttt</a:t>
            </a:r>
            <a:r>
              <a:rPr lang="en-US" sz="1600" dirty="0" smtClean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 smtClean="0"/>
              <a:t>rawan</a:t>
            </a:r>
            <a:r>
              <a:rPr lang="en-US" sz="1600" dirty="0" smtClean="0"/>
              <a:t> </a:t>
            </a:r>
            <a:r>
              <a:rPr lang="en-US" sz="1600" dirty="0" err="1" smtClean="0"/>
              <a:t>kecurangn</a:t>
            </a:r>
            <a:r>
              <a:rPr lang="en-US" sz="1600" dirty="0" smtClean="0"/>
              <a:t>.</a:t>
            </a:r>
          </a:p>
          <a:p>
            <a:pPr marL="515938" indent="-515938">
              <a:buNone/>
              <a:tabLst>
                <a:tab pos="280988" algn="l"/>
              </a:tabLst>
            </a:pPr>
            <a:r>
              <a:rPr lang="en-US" sz="1600" dirty="0" smtClean="0"/>
              <a:t>	2. AICPA </a:t>
            </a:r>
            <a:r>
              <a:rPr lang="en-US" sz="1600" i="1" dirty="0" smtClean="0"/>
              <a:t>Committee on Auditing </a:t>
            </a:r>
            <a:r>
              <a:rPr lang="en-US" sz="1600" i="1" dirty="0" err="1" smtClean="0"/>
              <a:t>procedur</a:t>
            </a:r>
            <a:r>
              <a:rPr lang="en-US" sz="1600" i="1" dirty="0" smtClean="0"/>
              <a:t> </a:t>
            </a:r>
            <a:r>
              <a:rPr lang="en-US" sz="1600" dirty="0" smtClean="0"/>
              <a:t>(1949): </a:t>
            </a:r>
            <a:r>
              <a:rPr lang="en-US" sz="1600" dirty="0" err="1" smtClean="0"/>
              <a:t>Pgendalian</a:t>
            </a:r>
            <a:r>
              <a:rPr lang="en-US" sz="1600" dirty="0" smtClean="0"/>
              <a:t> internal </a:t>
            </a:r>
            <a:r>
              <a:rPr lang="en-US" sz="1600" dirty="0" err="1" smtClean="0"/>
              <a:t>brisi</a:t>
            </a:r>
            <a:r>
              <a:rPr lang="en-US" sz="1600" dirty="0" smtClean="0"/>
              <a:t> </a:t>
            </a:r>
            <a:r>
              <a:rPr lang="en-US" sz="1600" dirty="0" err="1" smtClean="0"/>
              <a:t>rencana</a:t>
            </a:r>
            <a:r>
              <a:rPr lang="en-US" sz="1600" dirty="0" smtClean="0"/>
              <a:t> </a:t>
            </a:r>
            <a:r>
              <a:rPr lang="en-US" sz="1600" dirty="0" err="1" smtClean="0"/>
              <a:t>ognss</a:t>
            </a:r>
            <a:r>
              <a:rPr lang="en-US" sz="1600" dirty="0" smtClean="0"/>
              <a:t> &amp; </a:t>
            </a:r>
            <a:r>
              <a:rPr lang="en-US" sz="1600" dirty="0" err="1" smtClean="0"/>
              <a:t>smua</a:t>
            </a:r>
            <a:r>
              <a:rPr lang="en-US" sz="1600" dirty="0" smtClean="0"/>
              <a:t> </a:t>
            </a:r>
            <a:r>
              <a:rPr lang="en-US" sz="1600" dirty="0" err="1" smtClean="0"/>
              <a:t>metode</a:t>
            </a:r>
            <a:r>
              <a:rPr lang="en-US" sz="1600" dirty="0" smtClean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 smtClean="0"/>
              <a:t>trkoordinasi</a:t>
            </a:r>
            <a:r>
              <a:rPr lang="en-US" sz="1600" dirty="0" smtClean="0"/>
              <a:t> &amp; pngukuran2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 smtClean="0"/>
              <a:t>dterapkn</a:t>
            </a:r>
            <a:r>
              <a:rPr lang="en-US" sz="1600" dirty="0" smtClean="0"/>
              <a:t> </a:t>
            </a:r>
            <a:r>
              <a:rPr lang="en-US" sz="1600" dirty="0" err="1" smtClean="0"/>
              <a:t>prshn</a:t>
            </a:r>
            <a:r>
              <a:rPr lang="en-US" sz="1600" dirty="0" smtClean="0"/>
              <a:t> u/ </a:t>
            </a:r>
            <a:r>
              <a:rPr lang="en-US" sz="1600" dirty="0" err="1" smtClean="0"/>
              <a:t>mngamankn</a:t>
            </a:r>
            <a:r>
              <a:rPr lang="en-US" sz="1600" dirty="0" smtClean="0"/>
              <a:t> </a:t>
            </a:r>
            <a:r>
              <a:rPr lang="en-US" sz="1600" dirty="0" err="1" smtClean="0"/>
              <a:t>aktiva</a:t>
            </a:r>
            <a:r>
              <a:rPr lang="en-US" sz="1600" dirty="0" smtClean="0"/>
              <a:t>, </a:t>
            </a:r>
            <a:r>
              <a:rPr lang="en-US" sz="1600" dirty="0" err="1" smtClean="0"/>
              <a:t>mmriksa</a:t>
            </a:r>
            <a:r>
              <a:rPr lang="en-US" sz="1600" dirty="0" smtClean="0"/>
              <a:t> </a:t>
            </a:r>
            <a:r>
              <a:rPr lang="en-US" sz="1600" dirty="0" err="1" smtClean="0"/>
              <a:t>akurasi</a:t>
            </a:r>
            <a:r>
              <a:rPr lang="en-US" sz="1600" dirty="0" smtClean="0"/>
              <a:t> &amp; </a:t>
            </a:r>
            <a:r>
              <a:rPr lang="en-US" sz="1600" dirty="0" err="1" smtClean="0"/>
              <a:t>keandaln</a:t>
            </a:r>
            <a:r>
              <a:rPr lang="en-US" sz="1600" dirty="0" smtClean="0"/>
              <a:t> data </a:t>
            </a:r>
            <a:r>
              <a:rPr lang="en-US" sz="1600" dirty="0" err="1" smtClean="0"/>
              <a:t>akuntansi</a:t>
            </a:r>
            <a:r>
              <a:rPr lang="en-US" sz="1600" dirty="0" smtClean="0"/>
              <a:t>, </a:t>
            </a:r>
            <a:r>
              <a:rPr lang="en-US" sz="1600" dirty="0" err="1" smtClean="0"/>
              <a:t>mningkatkn</a:t>
            </a:r>
            <a:r>
              <a:rPr lang="en-US" sz="1600" dirty="0" smtClean="0"/>
              <a:t> </a:t>
            </a:r>
            <a:r>
              <a:rPr lang="en-US" sz="1600" dirty="0" err="1" smtClean="0"/>
              <a:t>efisiensi</a:t>
            </a:r>
            <a:r>
              <a:rPr lang="en-US" sz="1600" dirty="0" smtClean="0"/>
              <a:t> </a:t>
            </a:r>
            <a:r>
              <a:rPr lang="en-US" sz="1600" dirty="0" err="1" smtClean="0"/>
              <a:t>operasional</a:t>
            </a:r>
            <a:r>
              <a:rPr lang="en-US" sz="1600" dirty="0" smtClean="0"/>
              <a:t>, </a:t>
            </a:r>
            <a:r>
              <a:rPr lang="en-US" sz="1600" dirty="0" err="1" smtClean="0"/>
              <a:t>dan</a:t>
            </a:r>
            <a:r>
              <a:rPr lang="en-US" sz="1600" dirty="0" smtClean="0"/>
              <a:t> </a:t>
            </a:r>
            <a:r>
              <a:rPr lang="en-US" sz="1600" dirty="0" err="1" smtClean="0"/>
              <a:t>mndorong</a:t>
            </a:r>
            <a:r>
              <a:rPr lang="en-US" sz="1600" dirty="0" smtClean="0"/>
              <a:t> </a:t>
            </a:r>
            <a:r>
              <a:rPr lang="en-US" sz="1600" dirty="0" err="1" smtClean="0"/>
              <a:t>ketaatan</a:t>
            </a:r>
            <a:r>
              <a:rPr lang="en-US" sz="1600" dirty="0" smtClean="0"/>
              <a:t> </a:t>
            </a:r>
            <a:r>
              <a:rPr lang="en-US" sz="1600" dirty="0" err="1" smtClean="0"/>
              <a:t>thd</a:t>
            </a:r>
            <a:r>
              <a:rPr lang="en-US" sz="1600" dirty="0" smtClean="0"/>
              <a:t> </a:t>
            </a:r>
            <a:r>
              <a:rPr lang="en-US" sz="1600" dirty="0" err="1" smtClean="0"/>
              <a:t>kebijakan</a:t>
            </a:r>
            <a:r>
              <a:rPr lang="en-US" sz="1600" dirty="0" smtClean="0"/>
              <a:t> </a:t>
            </a:r>
            <a:r>
              <a:rPr lang="en-US" sz="1600" dirty="0" err="1" smtClean="0"/>
              <a:t>manajerial</a:t>
            </a:r>
            <a:r>
              <a:rPr lang="en-US" sz="1600" dirty="0" smtClean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 smtClean="0"/>
              <a:t>tlh</a:t>
            </a:r>
            <a:r>
              <a:rPr lang="en-US" sz="1600" dirty="0" smtClean="0"/>
              <a:t> </a:t>
            </a:r>
            <a:r>
              <a:rPr lang="en-US" sz="1600" dirty="0" err="1" smtClean="0"/>
              <a:t>ditetapkan</a:t>
            </a:r>
            <a:r>
              <a:rPr lang="en-US" sz="1600" dirty="0" smtClean="0"/>
              <a:t>.</a:t>
            </a:r>
          </a:p>
          <a:p>
            <a:r>
              <a:rPr lang="en-US" sz="2000" dirty="0" err="1" smtClean="0"/>
              <a:t>Definisi</a:t>
            </a:r>
            <a:r>
              <a:rPr lang="en-US" sz="2000" dirty="0" smtClean="0"/>
              <a:t> </a:t>
            </a:r>
            <a:r>
              <a:rPr lang="en-US" sz="2000" dirty="0" err="1" smtClean="0"/>
              <a:t>utk</a:t>
            </a:r>
            <a:r>
              <a:rPr lang="en-US" sz="2000" dirty="0" smtClean="0"/>
              <a:t> </a:t>
            </a:r>
            <a:r>
              <a:rPr lang="en-US" sz="2000" dirty="0" err="1" smtClean="0"/>
              <a:t>Akuntan</a:t>
            </a:r>
            <a:r>
              <a:rPr lang="en-US" sz="2000" dirty="0" smtClean="0"/>
              <a:t> </a:t>
            </a:r>
            <a:r>
              <a:rPr lang="en-US" sz="2000" dirty="0" err="1" smtClean="0"/>
              <a:t>Publik</a:t>
            </a:r>
            <a:r>
              <a:rPr lang="en-US" sz="2000" dirty="0" smtClean="0"/>
              <a:t> (</a:t>
            </a:r>
            <a:r>
              <a:rPr lang="en-US" sz="2000" i="1" dirty="0" smtClean="0"/>
              <a:t>Public Accountant</a:t>
            </a:r>
            <a:r>
              <a:rPr lang="en-US" sz="2000" dirty="0" smtClean="0"/>
              <a:t>):</a:t>
            </a:r>
          </a:p>
          <a:p>
            <a:pPr marL="515938" indent="-515938">
              <a:buNone/>
              <a:tabLst>
                <a:tab pos="280988" algn="l"/>
              </a:tabLst>
            </a:pPr>
            <a:r>
              <a:rPr lang="en-US" sz="1800" dirty="0" smtClean="0"/>
              <a:t>	1. </a:t>
            </a:r>
            <a:r>
              <a:rPr lang="en-US" sz="1800" i="1" dirty="0" smtClean="0"/>
              <a:t>Statement on Auditing Standard </a:t>
            </a:r>
            <a:r>
              <a:rPr lang="en-US" sz="1800" dirty="0" smtClean="0"/>
              <a:t>(SAS) No. (1973):</a:t>
            </a:r>
          </a:p>
          <a:p>
            <a:pPr marL="457200" indent="-176213">
              <a:tabLst>
                <a:tab pos="457200" algn="l"/>
              </a:tabLst>
            </a:pPr>
            <a:r>
              <a:rPr lang="en-US" sz="1800" dirty="0" smtClean="0"/>
              <a:t> </a:t>
            </a:r>
            <a:r>
              <a:rPr lang="en-US" sz="1600" dirty="0" err="1" smtClean="0"/>
              <a:t>Pgendalian</a:t>
            </a:r>
            <a:r>
              <a:rPr lang="en-US" sz="1600" dirty="0" smtClean="0"/>
              <a:t> </a:t>
            </a:r>
            <a:r>
              <a:rPr lang="en-US" sz="1600" dirty="0" err="1" smtClean="0"/>
              <a:t>administratif</a:t>
            </a:r>
            <a:r>
              <a:rPr lang="en-US" sz="1600" dirty="0" smtClean="0"/>
              <a:t>, </a:t>
            </a:r>
            <a:r>
              <a:rPr lang="en-US" sz="1600" dirty="0" err="1" smtClean="0"/>
              <a:t>ttpi</a:t>
            </a:r>
            <a:r>
              <a:rPr lang="en-US" sz="1600" dirty="0" smtClean="0"/>
              <a:t> </a:t>
            </a:r>
            <a:r>
              <a:rPr lang="en-US" sz="1600" dirty="0" err="1" smtClean="0"/>
              <a:t>tdk</a:t>
            </a:r>
            <a:r>
              <a:rPr lang="en-US" sz="1600" dirty="0" smtClean="0"/>
              <a:t> </a:t>
            </a:r>
            <a:r>
              <a:rPr lang="en-US" sz="1600" dirty="0" err="1" smtClean="0"/>
              <a:t>trbatas</a:t>
            </a:r>
            <a:r>
              <a:rPr lang="en-US" sz="1600" dirty="0" smtClean="0"/>
              <a:t> pd </a:t>
            </a:r>
            <a:r>
              <a:rPr lang="en-US" sz="1600" dirty="0" err="1" smtClean="0"/>
              <a:t>rncana</a:t>
            </a:r>
            <a:r>
              <a:rPr lang="en-US" sz="1600" dirty="0" smtClean="0"/>
              <a:t> </a:t>
            </a:r>
            <a:r>
              <a:rPr lang="en-US" sz="1600" dirty="0" err="1" smtClean="0"/>
              <a:t>orgnss</a:t>
            </a:r>
            <a:r>
              <a:rPr lang="en-US" sz="1600" dirty="0" smtClean="0"/>
              <a:t>, </a:t>
            </a:r>
            <a:r>
              <a:rPr lang="en-US" sz="1600" dirty="0" err="1" smtClean="0"/>
              <a:t>prosedur</a:t>
            </a:r>
            <a:r>
              <a:rPr lang="en-US" sz="1600" dirty="0" smtClean="0"/>
              <a:t> &amp; </a:t>
            </a:r>
            <a:r>
              <a:rPr lang="en-US" sz="1600" dirty="0" err="1" smtClean="0"/>
              <a:t>cttn</a:t>
            </a:r>
            <a:r>
              <a:rPr lang="en-US" sz="1600" dirty="0" smtClean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 smtClean="0"/>
              <a:t>brkaitn</a:t>
            </a:r>
            <a:r>
              <a:rPr lang="en-US" sz="1600" dirty="0" smtClean="0"/>
              <a:t> dg </a:t>
            </a:r>
            <a:r>
              <a:rPr lang="en-US" sz="1600" dirty="0" err="1" smtClean="0"/>
              <a:t>pross</a:t>
            </a:r>
            <a:r>
              <a:rPr lang="en-US" sz="1600" dirty="0" smtClean="0"/>
              <a:t> </a:t>
            </a:r>
            <a:r>
              <a:rPr lang="en-US" sz="1600" dirty="0" err="1" smtClean="0"/>
              <a:t>pgendalian</a:t>
            </a:r>
            <a:r>
              <a:rPr lang="en-US" sz="1600" dirty="0" smtClean="0"/>
              <a:t> </a:t>
            </a:r>
            <a:r>
              <a:rPr lang="en-US" sz="1600" dirty="0" err="1" smtClean="0"/>
              <a:t>kputusan</a:t>
            </a:r>
            <a:r>
              <a:rPr lang="en-US" sz="1600" dirty="0" smtClean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 smtClean="0"/>
              <a:t>trcermin</a:t>
            </a:r>
            <a:r>
              <a:rPr lang="en-US" sz="1600" dirty="0" smtClean="0"/>
              <a:t> </a:t>
            </a:r>
            <a:r>
              <a:rPr lang="en-US" sz="1600" dirty="0" err="1" smtClean="0"/>
              <a:t>dlm</a:t>
            </a:r>
            <a:r>
              <a:rPr lang="en-US" sz="1600" dirty="0" smtClean="0"/>
              <a:t> </a:t>
            </a:r>
            <a:r>
              <a:rPr lang="en-US" sz="1600" dirty="0" err="1" smtClean="0"/>
              <a:t>otorisasi</a:t>
            </a:r>
            <a:r>
              <a:rPr lang="en-US" sz="1600" dirty="0" smtClean="0"/>
              <a:t> </a:t>
            </a:r>
            <a:r>
              <a:rPr lang="en-US" sz="1600" dirty="0" err="1" smtClean="0"/>
              <a:t>mnjemen</a:t>
            </a:r>
            <a:r>
              <a:rPr lang="en-US" sz="1600" dirty="0" smtClean="0"/>
              <a:t> </a:t>
            </a:r>
            <a:r>
              <a:rPr lang="en-US" sz="1600" dirty="0" err="1" smtClean="0"/>
              <a:t>atas</a:t>
            </a:r>
            <a:r>
              <a:rPr lang="en-US" sz="1600" dirty="0" smtClean="0"/>
              <a:t> </a:t>
            </a:r>
            <a:r>
              <a:rPr lang="en-US" sz="1600" dirty="0" err="1" smtClean="0"/>
              <a:t>transaksi</a:t>
            </a:r>
            <a:r>
              <a:rPr lang="en-US" sz="1600" dirty="0" smtClean="0"/>
              <a:t>. </a:t>
            </a:r>
            <a:r>
              <a:rPr lang="en-US" sz="1600" dirty="0" err="1" smtClean="0"/>
              <a:t>Otorisasi</a:t>
            </a:r>
            <a:r>
              <a:rPr lang="en-US" sz="1600" dirty="0" smtClean="0"/>
              <a:t> </a:t>
            </a:r>
            <a:r>
              <a:rPr lang="en-US" sz="1600" dirty="0" err="1" smtClean="0"/>
              <a:t>tsb</a:t>
            </a:r>
            <a:r>
              <a:rPr lang="en-US" sz="1600" dirty="0" smtClean="0"/>
              <a:t> </a:t>
            </a:r>
            <a:r>
              <a:rPr lang="en-US" sz="1600" dirty="0" err="1" smtClean="0"/>
              <a:t>mrupakn</a:t>
            </a:r>
            <a:r>
              <a:rPr lang="en-US" sz="1600" dirty="0" smtClean="0"/>
              <a:t> </a:t>
            </a:r>
            <a:r>
              <a:rPr lang="en-US" sz="1600" dirty="0" err="1" smtClean="0"/>
              <a:t>fungsi</a:t>
            </a:r>
            <a:r>
              <a:rPr lang="en-US" sz="1600" dirty="0" smtClean="0"/>
              <a:t> </a:t>
            </a:r>
            <a:r>
              <a:rPr lang="en-US" sz="1600" dirty="0" err="1" smtClean="0"/>
              <a:t>mnjmn</a:t>
            </a:r>
            <a:r>
              <a:rPr lang="en-US" sz="1600" dirty="0" smtClean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 smtClean="0"/>
              <a:t>brhub</a:t>
            </a:r>
            <a:r>
              <a:rPr lang="en-US" sz="1600" dirty="0" smtClean="0"/>
              <a:t> </a:t>
            </a:r>
            <a:r>
              <a:rPr lang="en-US" sz="1600" dirty="0" err="1" smtClean="0"/>
              <a:t>lgsg</a:t>
            </a:r>
            <a:r>
              <a:rPr lang="en-US" sz="1600" dirty="0" smtClean="0"/>
              <a:t> dg </a:t>
            </a:r>
            <a:r>
              <a:rPr lang="en-US" sz="1600" dirty="0" err="1" smtClean="0"/>
              <a:t>tggjwb</a:t>
            </a:r>
            <a:r>
              <a:rPr lang="en-US" sz="1600" dirty="0" smtClean="0"/>
              <a:t> </a:t>
            </a:r>
            <a:r>
              <a:rPr lang="en-US" sz="1600" dirty="0" err="1" smtClean="0"/>
              <a:t>pncapaian</a:t>
            </a:r>
            <a:r>
              <a:rPr lang="en-US" sz="1600" dirty="0" smtClean="0"/>
              <a:t> </a:t>
            </a:r>
            <a:r>
              <a:rPr lang="en-US" sz="1600" dirty="0" err="1" smtClean="0"/>
              <a:t>tujuan</a:t>
            </a:r>
            <a:r>
              <a:rPr lang="en-US" sz="1600" dirty="0" smtClean="0"/>
              <a:t> </a:t>
            </a:r>
            <a:r>
              <a:rPr lang="en-US" sz="1600" dirty="0" err="1" smtClean="0"/>
              <a:t>organss</a:t>
            </a:r>
            <a:r>
              <a:rPr lang="en-US" sz="1600" dirty="0" smtClean="0"/>
              <a:t> &amp; </a:t>
            </a:r>
            <a:r>
              <a:rPr lang="en-US" sz="1600" dirty="0" err="1" smtClean="0"/>
              <a:t>mrupakn</a:t>
            </a:r>
            <a:r>
              <a:rPr lang="en-US" sz="1600" dirty="0" smtClean="0"/>
              <a:t> </a:t>
            </a:r>
            <a:r>
              <a:rPr lang="en-US" sz="1600" dirty="0" err="1" smtClean="0"/>
              <a:t>titik</a:t>
            </a:r>
            <a:r>
              <a:rPr lang="en-US" sz="1600" dirty="0" smtClean="0"/>
              <a:t> </a:t>
            </a:r>
            <a:r>
              <a:rPr lang="en-US" sz="1600" dirty="0" err="1" smtClean="0"/>
              <a:t>awal</a:t>
            </a:r>
            <a:r>
              <a:rPr lang="en-US" sz="1600" dirty="0" smtClean="0"/>
              <a:t> u/ </a:t>
            </a:r>
            <a:r>
              <a:rPr lang="en-US" sz="1600" dirty="0" err="1" smtClean="0"/>
              <a:t>mnetapkn</a:t>
            </a:r>
            <a:r>
              <a:rPr lang="en-US" sz="1600" dirty="0" smtClean="0"/>
              <a:t> </a:t>
            </a:r>
            <a:r>
              <a:rPr lang="en-US" sz="1600" dirty="0" err="1" smtClean="0"/>
              <a:t>pngendalian</a:t>
            </a:r>
            <a:r>
              <a:rPr lang="en-US" sz="1600" dirty="0" smtClean="0"/>
              <a:t> </a:t>
            </a:r>
            <a:r>
              <a:rPr lang="en-US" sz="1600" dirty="0" err="1" smtClean="0"/>
              <a:t>akuntnsi</a:t>
            </a:r>
            <a:r>
              <a:rPr lang="en-US" sz="1600" dirty="0" smtClean="0"/>
              <a:t> </a:t>
            </a:r>
            <a:r>
              <a:rPr lang="en-US" sz="1600" dirty="0" err="1" smtClean="0"/>
              <a:t>ats</a:t>
            </a:r>
            <a:r>
              <a:rPr lang="en-US" sz="1600" dirty="0" smtClean="0"/>
              <a:t> </a:t>
            </a:r>
            <a:r>
              <a:rPr lang="en-US" sz="1600" dirty="0" err="1" smtClean="0"/>
              <a:t>transaksi</a:t>
            </a:r>
            <a:endParaRPr lang="en-US" sz="1600" dirty="0" smtClean="0"/>
          </a:p>
          <a:p>
            <a:pPr marL="457200" indent="-176213">
              <a:tabLst>
                <a:tab pos="457200" algn="l"/>
              </a:tabLst>
            </a:pPr>
            <a:r>
              <a:rPr lang="en-US" sz="1600" dirty="0" err="1" smtClean="0"/>
              <a:t>Pgendalian</a:t>
            </a:r>
            <a:r>
              <a:rPr lang="en-US" sz="1600" dirty="0" smtClean="0"/>
              <a:t> </a:t>
            </a:r>
            <a:r>
              <a:rPr lang="en-US" sz="1600" dirty="0" err="1" smtClean="0"/>
              <a:t>akntansi</a:t>
            </a:r>
            <a:r>
              <a:rPr lang="en-US" sz="1600" dirty="0" smtClean="0"/>
              <a:t> </a:t>
            </a:r>
            <a:r>
              <a:rPr lang="en-US" sz="1600" dirty="0" err="1" smtClean="0"/>
              <a:t>trdiri</a:t>
            </a:r>
            <a:r>
              <a:rPr lang="en-US" sz="1600" dirty="0" smtClean="0"/>
              <a:t> </a:t>
            </a:r>
            <a:r>
              <a:rPr lang="en-US" sz="1600" dirty="0" err="1" smtClean="0"/>
              <a:t>atas</a:t>
            </a:r>
            <a:r>
              <a:rPr lang="en-US" sz="1600" dirty="0" smtClean="0"/>
              <a:t> </a:t>
            </a:r>
            <a:r>
              <a:rPr lang="en-US" sz="1600" dirty="0" err="1" smtClean="0"/>
              <a:t>rencana</a:t>
            </a:r>
            <a:r>
              <a:rPr lang="en-US" sz="1600" dirty="0" smtClean="0"/>
              <a:t> </a:t>
            </a:r>
            <a:r>
              <a:rPr lang="en-US" sz="1600" dirty="0" err="1" smtClean="0"/>
              <a:t>organss</a:t>
            </a:r>
            <a:r>
              <a:rPr lang="en-US" sz="1600" dirty="0" smtClean="0"/>
              <a:t>, </a:t>
            </a:r>
            <a:r>
              <a:rPr lang="en-US" sz="1600" dirty="0" err="1" smtClean="0"/>
              <a:t>prosedur</a:t>
            </a:r>
            <a:r>
              <a:rPr lang="en-US" sz="1600" dirty="0" smtClean="0"/>
              <a:t> &amp; </a:t>
            </a:r>
            <a:r>
              <a:rPr lang="en-US" sz="1600" dirty="0" err="1" smtClean="0"/>
              <a:t>catatn</a:t>
            </a:r>
            <a:r>
              <a:rPr lang="en-US" sz="1600" dirty="0" smtClean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 smtClean="0"/>
              <a:t>brkaitan</a:t>
            </a:r>
            <a:r>
              <a:rPr lang="en-US" sz="1600" dirty="0" smtClean="0"/>
              <a:t> dg </a:t>
            </a:r>
            <a:r>
              <a:rPr lang="en-US" sz="1600" dirty="0" err="1" smtClean="0"/>
              <a:t>pngamann</a:t>
            </a:r>
            <a:r>
              <a:rPr lang="en-US" sz="1600" dirty="0" smtClean="0"/>
              <a:t> </a:t>
            </a:r>
            <a:r>
              <a:rPr lang="en-US" sz="1600" dirty="0" err="1" smtClean="0"/>
              <a:t>aktiva</a:t>
            </a:r>
            <a:r>
              <a:rPr lang="en-US" sz="1600" dirty="0" smtClean="0"/>
              <a:t> &amp; </a:t>
            </a:r>
            <a:r>
              <a:rPr lang="en-US" sz="1600" dirty="0" err="1" smtClean="0"/>
              <a:t>keandalan</a:t>
            </a:r>
            <a:r>
              <a:rPr lang="en-US" sz="1600" dirty="0" smtClean="0"/>
              <a:t> </a:t>
            </a:r>
            <a:r>
              <a:rPr lang="en-US" sz="1600" dirty="0" err="1" smtClean="0"/>
              <a:t>catatan</a:t>
            </a:r>
            <a:r>
              <a:rPr lang="en-US" sz="1600" dirty="0" smtClean="0"/>
              <a:t> </a:t>
            </a:r>
            <a:r>
              <a:rPr lang="en-US" sz="1600" dirty="0" err="1" smtClean="0"/>
              <a:t>keuangan</a:t>
            </a:r>
            <a:r>
              <a:rPr lang="en-US" sz="1600" dirty="0" smtClean="0"/>
              <a:t>,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 smtClean="0"/>
              <a:t>mmberikn</a:t>
            </a:r>
            <a:r>
              <a:rPr lang="en-US" sz="1600" dirty="0" smtClean="0"/>
              <a:t> </a:t>
            </a:r>
            <a:r>
              <a:rPr lang="en-US" sz="1600" dirty="0" err="1" smtClean="0"/>
              <a:t>kyakinan</a:t>
            </a:r>
            <a:r>
              <a:rPr lang="en-US" sz="1600" dirty="0" smtClean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 smtClean="0"/>
              <a:t>wajar</a:t>
            </a:r>
            <a:r>
              <a:rPr lang="en-US" sz="1600" dirty="0" smtClean="0"/>
              <a:t>, </a:t>
            </a:r>
            <a:r>
              <a:rPr lang="en-US" sz="1600" dirty="0" err="1" smtClean="0"/>
              <a:t>bahwa</a:t>
            </a:r>
            <a:r>
              <a:rPr lang="en-US" sz="1600" dirty="0" smtClean="0"/>
              <a:t>: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DCE351A-B115-40C5-8D67-BB71099E66DF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Inuk Wahyuni Ist., SE., M.Si., Ak.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228600"/>
            <a:ext cx="8001000" cy="6477000"/>
          </a:xfrm>
        </p:spPr>
        <p:txBody>
          <a:bodyPr>
            <a:normAutofit/>
          </a:bodyPr>
          <a:lstStyle/>
          <a:p>
            <a:pPr marL="855663" indent="-855663">
              <a:buNone/>
              <a:tabLst>
                <a:tab pos="633413" algn="l"/>
              </a:tabLst>
            </a:pPr>
            <a:r>
              <a:rPr lang="en-US" dirty="0" smtClean="0"/>
              <a:t>	</a:t>
            </a:r>
            <a:r>
              <a:rPr lang="en-US" sz="1600" dirty="0" smtClean="0"/>
              <a:t>a. </a:t>
            </a:r>
            <a:r>
              <a:rPr lang="en-US" sz="1600" dirty="0" err="1" smtClean="0"/>
              <a:t>Transaksi</a:t>
            </a:r>
            <a:r>
              <a:rPr lang="en-US" sz="1600" dirty="0" smtClean="0"/>
              <a:t> </a:t>
            </a:r>
            <a:r>
              <a:rPr lang="en-US" sz="1600" dirty="0" err="1" smtClean="0"/>
              <a:t>dlaksanakn</a:t>
            </a:r>
            <a:r>
              <a:rPr lang="en-US" sz="1600" dirty="0" smtClean="0"/>
              <a:t> </a:t>
            </a:r>
            <a:r>
              <a:rPr lang="en-US" sz="1600" dirty="0" err="1" smtClean="0"/>
              <a:t>ssuai</a:t>
            </a:r>
            <a:r>
              <a:rPr lang="en-US" sz="1600" dirty="0" smtClean="0"/>
              <a:t> dg </a:t>
            </a:r>
            <a:r>
              <a:rPr lang="en-US" sz="1600" dirty="0" err="1" smtClean="0"/>
              <a:t>otorisasi</a:t>
            </a:r>
            <a:r>
              <a:rPr lang="en-US" sz="1600" dirty="0" smtClean="0"/>
              <a:t> </a:t>
            </a:r>
            <a:r>
              <a:rPr lang="en-US" sz="1600" dirty="0" err="1" smtClean="0"/>
              <a:t>umum</a:t>
            </a:r>
            <a:r>
              <a:rPr lang="en-US" sz="1600" dirty="0" smtClean="0"/>
              <a:t> / </a:t>
            </a:r>
            <a:r>
              <a:rPr lang="en-US" sz="1600" dirty="0" err="1" smtClean="0"/>
              <a:t>khusus</a:t>
            </a:r>
            <a:r>
              <a:rPr lang="en-US" sz="1600" dirty="0" smtClean="0"/>
              <a:t> </a:t>
            </a:r>
            <a:r>
              <a:rPr lang="en-US" sz="1600" dirty="0" err="1" smtClean="0"/>
              <a:t>dr</a:t>
            </a:r>
            <a:r>
              <a:rPr lang="en-US" sz="1600" dirty="0" smtClean="0"/>
              <a:t> </a:t>
            </a:r>
            <a:r>
              <a:rPr lang="en-US" sz="1600" dirty="0" err="1" smtClean="0"/>
              <a:t>mnjmen</a:t>
            </a:r>
            <a:endParaRPr lang="en-US" sz="1600" dirty="0" smtClean="0"/>
          </a:p>
          <a:p>
            <a:pPr marL="855663" indent="-855663">
              <a:buNone/>
              <a:tabLst>
                <a:tab pos="633413" algn="l"/>
              </a:tabLst>
            </a:pPr>
            <a:r>
              <a:rPr lang="en-US" sz="1600" dirty="0" smtClean="0"/>
              <a:t>	b. </a:t>
            </a:r>
            <a:r>
              <a:rPr lang="en-US" sz="1600" dirty="0" err="1" smtClean="0"/>
              <a:t>Transaksi</a:t>
            </a:r>
            <a:r>
              <a:rPr lang="en-US" sz="1600" dirty="0" smtClean="0"/>
              <a:t> </a:t>
            </a:r>
            <a:r>
              <a:rPr lang="en-US" sz="1600" dirty="0" err="1" smtClean="0"/>
              <a:t>dcatat</a:t>
            </a:r>
            <a:r>
              <a:rPr lang="en-US" sz="1600" dirty="0" smtClean="0"/>
              <a:t> u/ </a:t>
            </a:r>
            <a:r>
              <a:rPr lang="en-US" sz="1600" dirty="0" err="1" smtClean="0"/>
              <a:t>mnyiapkn</a:t>
            </a:r>
            <a:r>
              <a:rPr lang="en-US" sz="1600" dirty="0" smtClean="0"/>
              <a:t> </a:t>
            </a:r>
            <a:r>
              <a:rPr lang="en-US" sz="1600" dirty="0" err="1" smtClean="0"/>
              <a:t>pnyusunn</a:t>
            </a:r>
            <a:r>
              <a:rPr lang="en-US" sz="1600" dirty="0" smtClean="0"/>
              <a:t> lap.keu </a:t>
            </a:r>
            <a:r>
              <a:rPr lang="en-US" sz="1600" dirty="0" err="1" smtClean="0"/>
              <a:t>ssuai</a:t>
            </a:r>
            <a:r>
              <a:rPr lang="en-US" sz="1600" dirty="0" smtClean="0"/>
              <a:t> dg PABU / SAK/ </a:t>
            </a:r>
            <a:r>
              <a:rPr lang="en-US" sz="1600" dirty="0" err="1" smtClean="0"/>
              <a:t>kriteria</a:t>
            </a:r>
            <a:r>
              <a:rPr lang="en-US" sz="1600" dirty="0" smtClean="0"/>
              <a:t> </a:t>
            </a:r>
            <a:r>
              <a:rPr lang="en-US" sz="1600" dirty="0" err="1" smtClean="0"/>
              <a:t>lainx</a:t>
            </a:r>
            <a:r>
              <a:rPr lang="en-US" sz="1600" dirty="0" smtClean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 smtClean="0"/>
              <a:t>brlaku</a:t>
            </a:r>
            <a:r>
              <a:rPr lang="en-US" sz="1600" dirty="0" smtClean="0"/>
              <a:t> u/ </a:t>
            </a:r>
            <a:r>
              <a:rPr lang="en-US" sz="1600" dirty="0" err="1" smtClean="0"/>
              <a:t>laporan</a:t>
            </a:r>
            <a:r>
              <a:rPr lang="en-US" sz="1600" dirty="0" smtClean="0"/>
              <a:t> </a:t>
            </a:r>
            <a:r>
              <a:rPr lang="en-US" sz="1600" dirty="0" err="1" smtClean="0"/>
              <a:t>tsb</a:t>
            </a:r>
            <a:r>
              <a:rPr lang="en-US" sz="1600" dirty="0" smtClean="0"/>
              <a:t> &amp; u/ </a:t>
            </a:r>
            <a:r>
              <a:rPr lang="en-US" sz="1600" dirty="0" err="1" smtClean="0"/>
              <a:t>mnjaga</a:t>
            </a:r>
            <a:r>
              <a:rPr lang="en-US" sz="1600" dirty="0" smtClean="0"/>
              <a:t> </a:t>
            </a:r>
            <a:r>
              <a:rPr lang="en-US" sz="1600" dirty="0" err="1" smtClean="0"/>
              <a:t>akuntablts</a:t>
            </a:r>
            <a:r>
              <a:rPr lang="en-US" sz="1600" dirty="0" smtClean="0"/>
              <a:t> </a:t>
            </a:r>
            <a:r>
              <a:rPr lang="en-US" sz="1600" dirty="0" err="1" smtClean="0"/>
              <a:t>ats</a:t>
            </a:r>
            <a:r>
              <a:rPr lang="en-US" sz="1600" dirty="0" smtClean="0"/>
              <a:t> </a:t>
            </a:r>
            <a:r>
              <a:rPr lang="en-US" sz="1600" dirty="0" err="1" smtClean="0"/>
              <a:t>aktiva</a:t>
            </a:r>
            <a:endParaRPr lang="en-US" sz="1600" dirty="0" smtClean="0"/>
          </a:p>
          <a:p>
            <a:pPr marL="855663" indent="-855663">
              <a:buNone/>
              <a:tabLst>
                <a:tab pos="633413" algn="l"/>
              </a:tabLst>
            </a:pPr>
            <a:r>
              <a:rPr lang="en-US" sz="1600" dirty="0" smtClean="0"/>
              <a:t>	c. </a:t>
            </a:r>
            <a:r>
              <a:rPr lang="en-US" sz="1600" dirty="0" err="1" smtClean="0"/>
              <a:t>Akses</a:t>
            </a:r>
            <a:r>
              <a:rPr lang="en-US" sz="1600" dirty="0" smtClean="0"/>
              <a:t> </a:t>
            </a:r>
            <a:r>
              <a:rPr lang="en-US" sz="1600" dirty="0" err="1" smtClean="0"/>
              <a:t>thd</a:t>
            </a:r>
            <a:r>
              <a:rPr lang="en-US" sz="1600" dirty="0" smtClean="0"/>
              <a:t> </a:t>
            </a:r>
            <a:r>
              <a:rPr lang="en-US" sz="1600" dirty="0" err="1" smtClean="0"/>
              <a:t>aktiva</a:t>
            </a:r>
            <a:r>
              <a:rPr lang="en-US" sz="1600" dirty="0" smtClean="0"/>
              <a:t> </a:t>
            </a:r>
            <a:r>
              <a:rPr lang="en-US" sz="1600" dirty="0" err="1" smtClean="0"/>
              <a:t>hny</a:t>
            </a:r>
            <a:r>
              <a:rPr lang="en-US" sz="1600" dirty="0" smtClean="0"/>
              <a:t> </a:t>
            </a:r>
            <a:r>
              <a:rPr lang="en-US" sz="1600" dirty="0" err="1" smtClean="0"/>
              <a:t>dberikan</a:t>
            </a:r>
            <a:r>
              <a:rPr lang="en-US" sz="1600" dirty="0" smtClean="0"/>
              <a:t> </a:t>
            </a:r>
            <a:r>
              <a:rPr lang="en-US" sz="1600" dirty="0" err="1" smtClean="0"/>
              <a:t>ssuai</a:t>
            </a:r>
            <a:r>
              <a:rPr lang="en-US" sz="1600" dirty="0" smtClean="0"/>
              <a:t> </a:t>
            </a:r>
            <a:r>
              <a:rPr lang="en-US" sz="1600" dirty="0" err="1" smtClean="0"/>
              <a:t>otorisasi</a:t>
            </a:r>
            <a:r>
              <a:rPr lang="en-US" sz="1600" dirty="0" smtClean="0"/>
              <a:t> </a:t>
            </a:r>
            <a:r>
              <a:rPr lang="en-US" sz="1600" dirty="0" err="1" smtClean="0"/>
              <a:t>mnjmen</a:t>
            </a:r>
            <a:endParaRPr lang="en-US" sz="1600" dirty="0" smtClean="0"/>
          </a:p>
          <a:p>
            <a:pPr marL="855663" indent="-855663">
              <a:buNone/>
              <a:tabLst>
                <a:tab pos="633413" algn="l"/>
              </a:tabLst>
            </a:pPr>
            <a:r>
              <a:rPr lang="en-US" sz="1600" dirty="0" smtClean="0"/>
              <a:t>	d. </a:t>
            </a:r>
            <a:r>
              <a:rPr lang="en-US" sz="1600" dirty="0" err="1" smtClean="0"/>
              <a:t>Akuntabilitas</a:t>
            </a:r>
            <a:r>
              <a:rPr lang="en-US" sz="1600" dirty="0" smtClean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 smtClean="0"/>
              <a:t>trcatat</a:t>
            </a:r>
            <a:r>
              <a:rPr lang="en-US" sz="1600" dirty="0" smtClean="0"/>
              <a:t> u/ </a:t>
            </a:r>
            <a:r>
              <a:rPr lang="en-US" sz="1600" dirty="0" err="1" smtClean="0"/>
              <a:t>aktiva</a:t>
            </a:r>
            <a:r>
              <a:rPr lang="en-US" sz="1600" dirty="0" smtClean="0"/>
              <a:t> </a:t>
            </a:r>
            <a:r>
              <a:rPr lang="en-US" sz="1600" dirty="0" err="1" smtClean="0"/>
              <a:t>dbandingkn</a:t>
            </a:r>
            <a:r>
              <a:rPr lang="en-US" sz="1600" dirty="0" smtClean="0"/>
              <a:t> dg </a:t>
            </a:r>
            <a:r>
              <a:rPr lang="en-US" sz="1600" dirty="0" err="1" smtClean="0"/>
              <a:t>aktiva</a:t>
            </a:r>
            <a:r>
              <a:rPr lang="en-US" sz="1600" dirty="0" smtClean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 smtClean="0"/>
              <a:t>ada</a:t>
            </a:r>
            <a:r>
              <a:rPr lang="en-US" sz="1600" dirty="0" smtClean="0"/>
              <a:t> pd </a:t>
            </a:r>
            <a:r>
              <a:rPr lang="en-US" sz="1600" dirty="0" err="1" smtClean="0"/>
              <a:t>priode</a:t>
            </a:r>
            <a:r>
              <a:rPr lang="en-US" sz="1600" dirty="0" smtClean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 smtClean="0"/>
              <a:t>wajar</a:t>
            </a:r>
            <a:r>
              <a:rPr lang="en-US" sz="1600" dirty="0" smtClean="0"/>
              <a:t> &amp; </a:t>
            </a:r>
            <a:r>
              <a:rPr lang="en-US" sz="1600" dirty="0" err="1" smtClean="0"/>
              <a:t>bila</a:t>
            </a:r>
            <a:r>
              <a:rPr lang="en-US" sz="1600" dirty="0" smtClean="0"/>
              <a:t> </a:t>
            </a:r>
            <a:r>
              <a:rPr lang="en-US" sz="1600" dirty="0" err="1" smtClean="0"/>
              <a:t>trdpt</a:t>
            </a:r>
            <a:r>
              <a:rPr lang="en-US" sz="1600" dirty="0" smtClean="0"/>
              <a:t> </a:t>
            </a:r>
            <a:r>
              <a:rPr lang="en-US" sz="1600" dirty="0" err="1" smtClean="0"/>
              <a:t>prbedaan</a:t>
            </a:r>
            <a:r>
              <a:rPr lang="en-US" sz="1600" dirty="0" smtClean="0"/>
              <a:t> </a:t>
            </a:r>
            <a:r>
              <a:rPr lang="en-US" sz="1600" dirty="0" err="1" smtClean="0"/>
              <a:t>maka</a:t>
            </a:r>
            <a:r>
              <a:rPr lang="en-US" sz="1600" dirty="0" smtClean="0"/>
              <a:t> </a:t>
            </a:r>
            <a:r>
              <a:rPr lang="en-US" sz="1600" dirty="0" err="1" smtClean="0"/>
              <a:t>akn</a:t>
            </a:r>
            <a:r>
              <a:rPr lang="en-US" sz="1600" dirty="0" smtClean="0"/>
              <a:t> </a:t>
            </a:r>
            <a:r>
              <a:rPr lang="en-US" sz="1600" dirty="0" err="1" smtClean="0"/>
              <a:t>diambil</a:t>
            </a:r>
            <a:r>
              <a:rPr lang="en-US" sz="1600" dirty="0" smtClean="0"/>
              <a:t> </a:t>
            </a:r>
            <a:r>
              <a:rPr lang="en-US" sz="1600" dirty="0" err="1" smtClean="0"/>
              <a:t>tindakan</a:t>
            </a:r>
            <a:r>
              <a:rPr lang="en-US" sz="1600" dirty="0" smtClean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 smtClean="0"/>
              <a:t>tepat</a:t>
            </a:r>
            <a:endParaRPr lang="en-US" sz="1600" dirty="0" smtClean="0"/>
          </a:p>
          <a:p>
            <a:pPr marL="515938" indent="-515938">
              <a:buNone/>
              <a:tabLst>
                <a:tab pos="339725" algn="l"/>
                <a:tab pos="738188" algn="l"/>
              </a:tabLst>
            </a:pPr>
            <a:r>
              <a:rPr lang="en-US" sz="1800" dirty="0" smtClean="0"/>
              <a:t>	2. </a:t>
            </a:r>
            <a:r>
              <a:rPr lang="en-US" sz="1800" dirty="0" err="1" smtClean="0"/>
              <a:t>Perluasan</a:t>
            </a:r>
            <a:r>
              <a:rPr lang="en-US" sz="1800" dirty="0" smtClean="0"/>
              <a:t> </a:t>
            </a:r>
            <a:r>
              <a:rPr lang="en-US" sz="1800" dirty="0" err="1" smtClean="0"/>
              <a:t>atas</a:t>
            </a:r>
            <a:r>
              <a:rPr lang="en-US" sz="1800" dirty="0" smtClean="0"/>
              <a:t> SAS 78 (</a:t>
            </a:r>
            <a:r>
              <a:rPr lang="en-US" sz="1800" dirty="0" err="1" smtClean="0"/>
              <a:t>revisi</a:t>
            </a:r>
            <a:r>
              <a:rPr lang="en-US" sz="1800" dirty="0" smtClean="0"/>
              <a:t> </a:t>
            </a:r>
            <a:r>
              <a:rPr lang="en-US" sz="1800" dirty="0" err="1" smtClean="0"/>
              <a:t>olh</a:t>
            </a:r>
            <a:r>
              <a:rPr lang="en-US" sz="1800" dirty="0" smtClean="0"/>
              <a:t> AICPA </a:t>
            </a:r>
            <a:r>
              <a:rPr lang="en-US" sz="1800" dirty="0" err="1" smtClean="0"/>
              <a:t>yg</a:t>
            </a:r>
            <a:r>
              <a:rPr lang="en-US" sz="1800" dirty="0" smtClean="0"/>
              <a:t> </a:t>
            </a:r>
            <a:r>
              <a:rPr lang="en-US" sz="1800" dirty="0" err="1" smtClean="0"/>
              <a:t>brlaku</a:t>
            </a:r>
            <a:r>
              <a:rPr lang="en-US" sz="1800" dirty="0" smtClean="0"/>
              <a:t> </a:t>
            </a:r>
            <a:r>
              <a:rPr lang="en-US" sz="1800" dirty="0" err="1" smtClean="0"/>
              <a:t>efektif</a:t>
            </a:r>
            <a:r>
              <a:rPr lang="en-US" sz="1800" dirty="0" smtClean="0"/>
              <a:t> u/ audit lap.keu u/ </a:t>
            </a:r>
            <a:r>
              <a:rPr lang="en-US" sz="1800" dirty="0" err="1" smtClean="0"/>
              <a:t>priode</a:t>
            </a:r>
            <a:r>
              <a:rPr lang="en-US" sz="1800" dirty="0" smtClean="0"/>
              <a:t> </a:t>
            </a:r>
            <a:r>
              <a:rPr lang="en-US" sz="1800" dirty="0" err="1" smtClean="0"/>
              <a:t>yg</a:t>
            </a:r>
            <a:r>
              <a:rPr lang="en-US" sz="1800" dirty="0" smtClean="0"/>
              <a:t> </a:t>
            </a:r>
            <a:r>
              <a:rPr lang="en-US" sz="1800" dirty="0" err="1" smtClean="0"/>
              <a:t>dmulai</a:t>
            </a:r>
            <a:r>
              <a:rPr lang="en-US" sz="1800" dirty="0" smtClean="0"/>
              <a:t> </a:t>
            </a:r>
            <a:r>
              <a:rPr lang="en-US" sz="1800" dirty="0" err="1" smtClean="0"/>
              <a:t>stlh</a:t>
            </a:r>
            <a:r>
              <a:rPr lang="en-US" sz="1800" dirty="0" smtClean="0"/>
              <a:t> </a:t>
            </a:r>
            <a:r>
              <a:rPr lang="en-US" sz="1800" dirty="0" err="1" smtClean="0"/>
              <a:t>tgl</a:t>
            </a:r>
            <a:r>
              <a:rPr lang="en-US" sz="1800" dirty="0" smtClean="0"/>
              <a:t> 1 </a:t>
            </a:r>
            <a:r>
              <a:rPr lang="en-US" sz="1800" dirty="0" err="1" smtClean="0"/>
              <a:t>Januari</a:t>
            </a:r>
            <a:r>
              <a:rPr lang="en-US" sz="1800" dirty="0" smtClean="0"/>
              <a:t> 1997):  </a:t>
            </a:r>
          </a:p>
          <a:p>
            <a:pPr marL="515938" indent="-515938">
              <a:buNone/>
              <a:tabLst>
                <a:tab pos="515938" algn="l"/>
                <a:tab pos="738188" algn="l"/>
              </a:tabLst>
            </a:pPr>
            <a:r>
              <a:rPr lang="en-US" sz="1800" dirty="0" smtClean="0"/>
              <a:t>	</a:t>
            </a:r>
            <a:r>
              <a:rPr lang="en-US" sz="1800" dirty="0" err="1" smtClean="0"/>
              <a:t>Pengendalian</a:t>
            </a:r>
            <a:r>
              <a:rPr lang="en-US" sz="1800" dirty="0" smtClean="0"/>
              <a:t>  internal: </a:t>
            </a:r>
            <a:r>
              <a:rPr lang="en-US" sz="1800" dirty="0" err="1" smtClean="0"/>
              <a:t>suatu</a:t>
            </a:r>
            <a:r>
              <a:rPr lang="en-US" sz="1800" dirty="0" smtClean="0"/>
              <a:t> </a:t>
            </a:r>
            <a:r>
              <a:rPr lang="en-US" sz="1800" dirty="0" err="1" smtClean="0"/>
              <a:t>proses</a:t>
            </a:r>
            <a:r>
              <a:rPr lang="en-US" sz="1800" dirty="0" smtClean="0"/>
              <a:t> </a:t>
            </a:r>
            <a:r>
              <a:rPr lang="en-US" sz="1800" dirty="0" err="1" smtClean="0"/>
              <a:t>yg</a:t>
            </a:r>
            <a:r>
              <a:rPr lang="en-US" sz="1800" dirty="0" smtClean="0"/>
              <a:t> </a:t>
            </a:r>
            <a:r>
              <a:rPr lang="en-US" sz="1800" dirty="0" err="1" smtClean="0"/>
              <a:t>dpngaruhi</a:t>
            </a:r>
            <a:r>
              <a:rPr lang="en-US" sz="1800" dirty="0" smtClean="0"/>
              <a:t> o/ </a:t>
            </a:r>
            <a:r>
              <a:rPr lang="en-US" sz="1800" dirty="0" err="1" smtClean="0"/>
              <a:t>aktivits</a:t>
            </a:r>
            <a:r>
              <a:rPr lang="en-US" sz="1800" dirty="0" smtClean="0"/>
              <a:t> </a:t>
            </a:r>
            <a:r>
              <a:rPr lang="en-US" sz="1800" dirty="0" err="1" smtClean="0"/>
              <a:t>Dekom</a:t>
            </a:r>
            <a:r>
              <a:rPr lang="en-US" sz="1800" dirty="0" smtClean="0"/>
              <a:t>, </a:t>
            </a:r>
            <a:r>
              <a:rPr lang="en-US" sz="1800" dirty="0" err="1" smtClean="0"/>
              <a:t>Mnjmn</a:t>
            </a:r>
            <a:r>
              <a:rPr lang="en-US" sz="1800" dirty="0" smtClean="0"/>
              <a:t> &amp; </a:t>
            </a:r>
            <a:r>
              <a:rPr lang="en-US" sz="1800" dirty="0" err="1" smtClean="0"/>
              <a:t>Pegawai</a:t>
            </a:r>
            <a:r>
              <a:rPr lang="en-US" sz="1800" dirty="0" smtClean="0"/>
              <a:t> </a:t>
            </a:r>
            <a:r>
              <a:rPr lang="en-US" sz="1800" dirty="0" err="1" smtClean="0"/>
              <a:t>lainx</a:t>
            </a:r>
            <a:r>
              <a:rPr lang="en-US" sz="1800" dirty="0" smtClean="0"/>
              <a:t>, </a:t>
            </a:r>
            <a:r>
              <a:rPr lang="en-US" sz="1800" dirty="0" err="1" smtClean="0"/>
              <a:t>yg</a:t>
            </a:r>
            <a:r>
              <a:rPr lang="en-US" sz="1800" dirty="0" smtClean="0"/>
              <a:t> </a:t>
            </a:r>
            <a:r>
              <a:rPr lang="en-US" sz="1800" dirty="0" err="1" smtClean="0"/>
              <a:t>drancang</a:t>
            </a:r>
            <a:r>
              <a:rPr lang="en-US" sz="1800" dirty="0" smtClean="0"/>
              <a:t> u/ </a:t>
            </a:r>
            <a:r>
              <a:rPr lang="en-US" sz="1800" dirty="0" err="1" smtClean="0"/>
              <a:t>mmberikn</a:t>
            </a:r>
            <a:r>
              <a:rPr lang="en-US" sz="1800" dirty="0" smtClean="0"/>
              <a:t> </a:t>
            </a:r>
            <a:r>
              <a:rPr lang="en-US" sz="1800" dirty="0" err="1" smtClean="0"/>
              <a:t>kyakinn</a:t>
            </a:r>
            <a:r>
              <a:rPr lang="en-US" sz="1800" dirty="0" smtClean="0"/>
              <a:t> </a:t>
            </a:r>
            <a:r>
              <a:rPr lang="en-US" sz="1800" dirty="0" err="1" smtClean="0"/>
              <a:t>yg</a:t>
            </a:r>
            <a:r>
              <a:rPr lang="en-US" sz="1800" dirty="0" smtClean="0"/>
              <a:t> </a:t>
            </a:r>
            <a:r>
              <a:rPr lang="en-US" sz="1800" dirty="0" err="1" smtClean="0"/>
              <a:t>wajar</a:t>
            </a:r>
            <a:r>
              <a:rPr lang="en-US" sz="1800" dirty="0" smtClean="0"/>
              <a:t> </a:t>
            </a:r>
            <a:r>
              <a:rPr lang="en-US" sz="1800" dirty="0" err="1" smtClean="0"/>
              <a:t>mngenai</a:t>
            </a:r>
            <a:r>
              <a:rPr lang="en-US" sz="1800" dirty="0" smtClean="0"/>
              <a:t> </a:t>
            </a:r>
            <a:r>
              <a:rPr lang="en-US" sz="1800" dirty="0" err="1" smtClean="0"/>
              <a:t>pncapaian</a:t>
            </a:r>
            <a:r>
              <a:rPr lang="en-US" sz="1800" dirty="0" smtClean="0"/>
              <a:t> </a:t>
            </a:r>
            <a:r>
              <a:rPr lang="en-US" sz="1800" dirty="0" err="1" smtClean="0"/>
              <a:t>tujuan</a:t>
            </a:r>
            <a:r>
              <a:rPr lang="en-US" sz="1800" dirty="0" smtClean="0"/>
              <a:t> pd hak2 </a:t>
            </a:r>
            <a:r>
              <a:rPr lang="en-US" sz="1800" dirty="0" err="1" smtClean="0"/>
              <a:t>brikut</a:t>
            </a:r>
            <a:r>
              <a:rPr lang="en-US" sz="1800" dirty="0" smtClean="0"/>
              <a:t> </a:t>
            </a:r>
            <a:r>
              <a:rPr lang="en-US" sz="1800" dirty="0" err="1" smtClean="0"/>
              <a:t>ini</a:t>
            </a:r>
            <a:r>
              <a:rPr lang="en-US" sz="1800" dirty="0" smtClean="0"/>
              <a:t>:</a:t>
            </a:r>
          </a:p>
          <a:p>
            <a:pPr marL="796925" indent="-796925">
              <a:buNone/>
              <a:tabLst>
                <a:tab pos="574675" algn="l"/>
              </a:tabLst>
            </a:pPr>
            <a:r>
              <a:rPr lang="en-US" sz="1800" dirty="0" smtClean="0"/>
              <a:t>	</a:t>
            </a:r>
            <a:r>
              <a:rPr lang="en-US" sz="1600" dirty="0" smtClean="0"/>
              <a:t>a. </a:t>
            </a:r>
            <a:r>
              <a:rPr lang="en-US" sz="1600" dirty="0" err="1" smtClean="0"/>
              <a:t>Keandalan</a:t>
            </a:r>
            <a:r>
              <a:rPr lang="en-US" sz="1600" dirty="0" smtClean="0"/>
              <a:t> </a:t>
            </a:r>
            <a:r>
              <a:rPr lang="en-US" sz="1600" dirty="0" err="1" smtClean="0"/>
              <a:t>pelaporan</a:t>
            </a:r>
            <a:r>
              <a:rPr lang="en-US" sz="1600" dirty="0" smtClean="0"/>
              <a:t> </a:t>
            </a:r>
            <a:r>
              <a:rPr lang="en-US" sz="1600" dirty="0" err="1" smtClean="0"/>
              <a:t>keuangan</a:t>
            </a:r>
            <a:endParaRPr lang="en-US" sz="1600" dirty="0" smtClean="0"/>
          </a:p>
          <a:p>
            <a:pPr marL="796925" indent="-796925">
              <a:buNone/>
              <a:tabLst>
                <a:tab pos="574675" algn="l"/>
              </a:tabLst>
            </a:pPr>
            <a:r>
              <a:rPr lang="en-US" sz="1600" dirty="0" smtClean="0"/>
              <a:t>	b. </a:t>
            </a:r>
            <a:r>
              <a:rPr lang="en-US" sz="1600" dirty="0" err="1" smtClean="0"/>
              <a:t>Efektivitas</a:t>
            </a:r>
            <a:r>
              <a:rPr lang="en-US" sz="1600" dirty="0" smtClean="0"/>
              <a:t> </a:t>
            </a:r>
            <a:r>
              <a:rPr lang="en-US" sz="1600" dirty="0" err="1" smtClean="0"/>
              <a:t>dan</a:t>
            </a:r>
            <a:r>
              <a:rPr lang="en-US" sz="1600" dirty="0" smtClean="0"/>
              <a:t> </a:t>
            </a:r>
            <a:r>
              <a:rPr lang="en-US" sz="1600" dirty="0" err="1" smtClean="0"/>
              <a:t>efisiensi</a:t>
            </a:r>
            <a:r>
              <a:rPr lang="en-US" sz="1600" dirty="0" smtClean="0"/>
              <a:t> </a:t>
            </a:r>
            <a:r>
              <a:rPr lang="en-US" sz="1600" dirty="0" err="1" smtClean="0"/>
              <a:t>operasi</a:t>
            </a:r>
            <a:endParaRPr lang="en-US" sz="1600" dirty="0" smtClean="0"/>
          </a:p>
          <a:p>
            <a:pPr marL="796925" indent="-796925">
              <a:buNone/>
              <a:tabLst>
                <a:tab pos="574675" algn="l"/>
              </a:tabLst>
            </a:pPr>
            <a:r>
              <a:rPr lang="en-US" sz="1600" dirty="0" smtClean="0"/>
              <a:t>	c. </a:t>
            </a:r>
            <a:r>
              <a:rPr lang="en-US" sz="1600" dirty="0" err="1" smtClean="0"/>
              <a:t>Ketaatan</a:t>
            </a:r>
            <a:r>
              <a:rPr lang="en-US" sz="1600" dirty="0" smtClean="0"/>
              <a:t> </a:t>
            </a:r>
            <a:r>
              <a:rPr lang="en-US" sz="1600" dirty="0" err="1" smtClean="0"/>
              <a:t>thd</a:t>
            </a:r>
            <a:r>
              <a:rPr lang="en-US" sz="1600" dirty="0" smtClean="0"/>
              <a:t> </a:t>
            </a:r>
            <a:r>
              <a:rPr lang="en-US" sz="1600" dirty="0" err="1" smtClean="0"/>
              <a:t>hukum</a:t>
            </a:r>
            <a:r>
              <a:rPr lang="en-US" sz="1600" dirty="0" smtClean="0"/>
              <a:t> </a:t>
            </a:r>
            <a:r>
              <a:rPr lang="en-US" sz="1600" dirty="0" err="1" smtClean="0"/>
              <a:t>dan</a:t>
            </a:r>
            <a:r>
              <a:rPr lang="en-US" sz="1600" dirty="0" smtClean="0"/>
              <a:t> </a:t>
            </a:r>
            <a:r>
              <a:rPr lang="en-US" sz="1600" dirty="0" err="1" smtClean="0"/>
              <a:t>peraturan</a:t>
            </a:r>
            <a:r>
              <a:rPr lang="en-US" sz="1600" dirty="0" smtClean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 smtClean="0"/>
              <a:t>berlaku</a:t>
            </a:r>
            <a:endParaRPr lang="en-US" sz="1600" dirty="0" smtClean="0"/>
          </a:p>
          <a:p>
            <a:pPr marL="633413" indent="-633413">
              <a:buNone/>
              <a:tabLst>
                <a:tab pos="117475" algn="l"/>
              </a:tabLst>
            </a:pPr>
            <a:r>
              <a:rPr lang="en-US" sz="2000" dirty="0" smtClean="0"/>
              <a:t>	5 </a:t>
            </a:r>
            <a:r>
              <a:rPr lang="en-US" sz="2000" dirty="0" err="1" smtClean="0"/>
              <a:t>Komponen</a:t>
            </a:r>
            <a:r>
              <a:rPr lang="en-US" sz="2000" dirty="0" smtClean="0"/>
              <a:t> </a:t>
            </a:r>
            <a:r>
              <a:rPr lang="en-US" sz="2000" i="1" dirty="0" smtClean="0"/>
              <a:t>internal control </a:t>
            </a:r>
            <a:r>
              <a:rPr lang="en-US" sz="2000" dirty="0" err="1" smtClean="0"/>
              <a:t>mnurut</a:t>
            </a:r>
            <a:r>
              <a:rPr lang="en-US" sz="2000" dirty="0" smtClean="0"/>
              <a:t> COSO :</a:t>
            </a:r>
          </a:p>
          <a:p>
            <a:pPr marL="1031875" indent="-1031875">
              <a:buNone/>
              <a:tabLst>
                <a:tab pos="796925" algn="l"/>
              </a:tabLst>
            </a:pPr>
            <a:r>
              <a:rPr lang="en-US" sz="2000" dirty="0" smtClean="0"/>
              <a:t>	</a:t>
            </a:r>
            <a:r>
              <a:rPr lang="en-US" sz="1600" dirty="0" smtClean="0"/>
              <a:t>1. </a:t>
            </a:r>
            <a:r>
              <a:rPr lang="en-US" sz="1600" dirty="0" err="1" smtClean="0"/>
              <a:t>Lingkungan</a:t>
            </a:r>
            <a:r>
              <a:rPr lang="en-US" sz="1600" dirty="0" smtClean="0"/>
              <a:t> </a:t>
            </a:r>
            <a:r>
              <a:rPr lang="en-US" sz="1600" dirty="0" err="1" smtClean="0"/>
              <a:t>pngendalian</a:t>
            </a:r>
            <a:r>
              <a:rPr lang="en-US" sz="1600" dirty="0" smtClean="0"/>
              <a:t> (</a:t>
            </a:r>
            <a:r>
              <a:rPr lang="en-US" sz="1600" i="1" dirty="0" smtClean="0"/>
              <a:t>Control Environment</a:t>
            </a:r>
            <a:r>
              <a:rPr lang="en-US" sz="1600" dirty="0" smtClean="0"/>
              <a:t>)</a:t>
            </a:r>
          </a:p>
          <a:p>
            <a:pPr marL="1031875" indent="-1031875">
              <a:buNone/>
              <a:tabLst>
                <a:tab pos="796925" algn="l"/>
              </a:tabLst>
            </a:pPr>
            <a:r>
              <a:rPr lang="en-US" sz="1600" dirty="0" smtClean="0"/>
              <a:t>	2. </a:t>
            </a:r>
            <a:r>
              <a:rPr lang="en-US" sz="1600" dirty="0" err="1" smtClean="0"/>
              <a:t>Penentuan</a:t>
            </a:r>
            <a:r>
              <a:rPr lang="en-US" sz="1600" dirty="0" smtClean="0"/>
              <a:t> </a:t>
            </a:r>
            <a:r>
              <a:rPr lang="en-US" sz="1600" dirty="0" err="1" smtClean="0"/>
              <a:t>Risiko</a:t>
            </a:r>
            <a:r>
              <a:rPr lang="en-US" sz="1600" dirty="0" smtClean="0"/>
              <a:t> (</a:t>
            </a:r>
            <a:r>
              <a:rPr lang="en-US" sz="1600" i="1" dirty="0" smtClean="0"/>
              <a:t>Risk </a:t>
            </a:r>
            <a:r>
              <a:rPr lang="en-US" sz="1600" i="1" dirty="0" err="1" smtClean="0"/>
              <a:t>Assesment</a:t>
            </a:r>
            <a:r>
              <a:rPr lang="en-US" sz="1600" dirty="0" smtClean="0"/>
              <a:t>)</a:t>
            </a:r>
          </a:p>
          <a:p>
            <a:pPr marL="1031875" indent="-1031875">
              <a:buNone/>
              <a:tabLst>
                <a:tab pos="796925" algn="l"/>
              </a:tabLst>
            </a:pPr>
            <a:r>
              <a:rPr lang="en-US" sz="1600" dirty="0" smtClean="0"/>
              <a:t>	3. </a:t>
            </a:r>
            <a:r>
              <a:rPr lang="en-US" sz="1600" dirty="0" err="1" smtClean="0"/>
              <a:t>Aktivitas</a:t>
            </a:r>
            <a:r>
              <a:rPr lang="en-US" sz="1600" dirty="0" smtClean="0"/>
              <a:t> </a:t>
            </a:r>
            <a:r>
              <a:rPr lang="en-US" sz="1600" dirty="0" err="1" smtClean="0"/>
              <a:t>pengendalian</a:t>
            </a:r>
            <a:r>
              <a:rPr lang="en-US" sz="1600" dirty="0" smtClean="0"/>
              <a:t> (</a:t>
            </a:r>
            <a:r>
              <a:rPr lang="en-US" sz="1600" i="1" dirty="0" smtClean="0"/>
              <a:t>Control Activities</a:t>
            </a:r>
            <a:r>
              <a:rPr lang="en-US" sz="1600" dirty="0" smtClean="0"/>
              <a:t>)</a:t>
            </a:r>
          </a:p>
          <a:p>
            <a:pPr marL="1031875" indent="-1031875">
              <a:buNone/>
              <a:tabLst>
                <a:tab pos="796925" algn="l"/>
              </a:tabLst>
            </a:pPr>
            <a:r>
              <a:rPr lang="en-US" sz="1600" dirty="0" smtClean="0"/>
              <a:t>	4. </a:t>
            </a:r>
            <a:r>
              <a:rPr lang="en-US" sz="1600" dirty="0" err="1" smtClean="0"/>
              <a:t>Informasi</a:t>
            </a:r>
            <a:r>
              <a:rPr lang="en-US" sz="1600" dirty="0" smtClean="0"/>
              <a:t> &amp; </a:t>
            </a:r>
            <a:r>
              <a:rPr lang="en-US" sz="1600" dirty="0" err="1" smtClean="0"/>
              <a:t>Komunikasi</a:t>
            </a:r>
            <a:r>
              <a:rPr lang="en-US" sz="1600" dirty="0" smtClean="0"/>
              <a:t> (</a:t>
            </a:r>
            <a:r>
              <a:rPr lang="en-US" sz="1600" i="1" dirty="0" smtClean="0"/>
              <a:t>Information &amp; Communication</a:t>
            </a:r>
            <a:r>
              <a:rPr lang="en-US" sz="1600" dirty="0" smtClean="0"/>
              <a:t>)</a:t>
            </a:r>
          </a:p>
          <a:p>
            <a:pPr marL="1031875" indent="-1031875">
              <a:buNone/>
              <a:tabLst>
                <a:tab pos="796925" algn="l"/>
              </a:tabLst>
            </a:pPr>
            <a:r>
              <a:rPr lang="en-US" sz="1600" dirty="0" smtClean="0"/>
              <a:t>	5. </a:t>
            </a:r>
            <a:r>
              <a:rPr lang="en-US" sz="1600" dirty="0" err="1" smtClean="0"/>
              <a:t>Pemantauan</a:t>
            </a:r>
            <a:r>
              <a:rPr lang="en-US" sz="1600" dirty="0" smtClean="0"/>
              <a:t> (</a:t>
            </a:r>
            <a:r>
              <a:rPr lang="en-US" sz="1600" i="1" dirty="0" smtClean="0"/>
              <a:t>Monitoring</a:t>
            </a:r>
            <a:r>
              <a:rPr lang="en-US" sz="1600" dirty="0" smtClean="0"/>
              <a:t>)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DCE351A-B115-40C5-8D67-BB71099E66DF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Inuk Wahyuni Ist., SE., M.Si., Ak.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609600"/>
            <a:ext cx="7924800" cy="5864352"/>
          </a:xfrm>
        </p:spPr>
        <p:txBody>
          <a:bodyPr/>
          <a:lstStyle/>
          <a:p>
            <a:pPr>
              <a:buNone/>
            </a:pPr>
            <a:r>
              <a:rPr lang="en-US" sz="2000" dirty="0" smtClean="0"/>
              <a:t>3. </a:t>
            </a:r>
            <a:r>
              <a:rPr lang="en-US" sz="2000" dirty="0" err="1" smtClean="0"/>
              <a:t>Definsi</a:t>
            </a:r>
            <a:r>
              <a:rPr lang="en-US" sz="2000" dirty="0" smtClean="0"/>
              <a:t> </a:t>
            </a:r>
            <a:r>
              <a:rPr lang="en-US" sz="2000" dirty="0" err="1" smtClean="0"/>
              <a:t>mnurut</a:t>
            </a:r>
            <a:r>
              <a:rPr lang="en-US" sz="2000" dirty="0" smtClean="0"/>
              <a:t> Auditor Internal (</a:t>
            </a:r>
            <a:r>
              <a:rPr lang="en-US" sz="2000" i="1" dirty="0" smtClean="0"/>
              <a:t>Institute of Internal Auditors </a:t>
            </a:r>
            <a:r>
              <a:rPr lang="en-US" sz="2000" dirty="0" smtClean="0"/>
              <a:t>/IIA):</a:t>
            </a:r>
          </a:p>
          <a:p>
            <a:pPr marL="273050" indent="7938">
              <a:buNone/>
            </a:pPr>
            <a:r>
              <a:rPr lang="en-US" sz="2000" i="1" dirty="0" smtClean="0"/>
              <a:t>Control</a:t>
            </a:r>
            <a:r>
              <a:rPr lang="en-US" sz="2000" dirty="0" smtClean="0"/>
              <a:t>: </a:t>
            </a:r>
            <a:r>
              <a:rPr lang="en-US" sz="2000" dirty="0" err="1" smtClean="0"/>
              <a:t>adlh</a:t>
            </a:r>
            <a:r>
              <a:rPr lang="en-US" sz="2000" dirty="0" smtClean="0"/>
              <a:t> </a:t>
            </a:r>
            <a:r>
              <a:rPr lang="en-US" sz="2000" dirty="0" err="1" smtClean="0"/>
              <a:t>stiap</a:t>
            </a:r>
            <a:r>
              <a:rPr lang="en-US" sz="2000" dirty="0" smtClean="0"/>
              <a:t> </a:t>
            </a:r>
            <a:r>
              <a:rPr lang="en-US" sz="2000" dirty="0" err="1" smtClean="0"/>
              <a:t>tindakan</a:t>
            </a:r>
            <a:r>
              <a:rPr lang="en-US" sz="2000" dirty="0" smtClean="0"/>
              <a:t> </a:t>
            </a:r>
            <a:r>
              <a:rPr lang="en-US" sz="2000" dirty="0" err="1" smtClean="0"/>
              <a:t>yg</a:t>
            </a:r>
            <a:r>
              <a:rPr lang="en-US" sz="2000" dirty="0" smtClean="0"/>
              <a:t> </a:t>
            </a:r>
            <a:r>
              <a:rPr lang="en-US" sz="2000" dirty="0" err="1" smtClean="0"/>
              <a:t>diambil</a:t>
            </a:r>
            <a:r>
              <a:rPr lang="en-US" sz="2000" dirty="0" smtClean="0"/>
              <a:t> </a:t>
            </a:r>
            <a:r>
              <a:rPr lang="en-US" sz="2000" dirty="0" err="1" smtClean="0"/>
              <a:t>mnjmn</a:t>
            </a:r>
            <a:r>
              <a:rPr lang="en-US" sz="2000" dirty="0" smtClean="0"/>
              <a:t> u/ </a:t>
            </a:r>
            <a:r>
              <a:rPr lang="en-US" sz="2000" dirty="0" err="1" smtClean="0"/>
              <a:t>mningkatkn</a:t>
            </a:r>
            <a:r>
              <a:rPr lang="en-US" sz="2000" dirty="0" smtClean="0"/>
              <a:t> </a:t>
            </a:r>
            <a:r>
              <a:rPr lang="en-US" sz="2000" dirty="0" err="1" smtClean="0"/>
              <a:t>kmgkinan</a:t>
            </a:r>
            <a:r>
              <a:rPr lang="en-US" sz="2000" dirty="0" smtClean="0"/>
              <a:t> </a:t>
            </a:r>
            <a:r>
              <a:rPr lang="en-US" sz="2000" dirty="0" err="1" smtClean="0"/>
              <a:t>trcapainya</a:t>
            </a:r>
            <a:r>
              <a:rPr lang="en-US" sz="2000" dirty="0" smtClean="0"/>
              <a:t> </a:t>
            </a:r>
            <a:r>
              <a:rPr lang="en-US" sz="2000" dirty="0" err="1" smtClean="0"/>
              <a:t>tujuan</a:t>
            </a:r>
            <a:r>
              <a:rPr lang="en-US" sz="2000" dirty="0" smtClean="0"/>
              <a:t> &amp; </a:t>
            </a:r>
            <a:r>
              <a:rPr lang="en-US" sz="2000" dirty="0" err="1" smtClean="0"/>
              <a:t>sasaran</a:t>
            </a:r>
            <a:r>
              <a:rPr lang="en-US" sz="2000" dirty="0" smtClean="0"/>
              <a:t> </a:t>
            </a:r>
            <a:r>
              <a:rPr lang="en-US" sz="2000" dirty="0" err="1" smtClean="0"/>
              <a:t>yg</a:t>
            </a:r>
            <a:r>
              <a:rPr lang="en-US" sz="2000" dirty="0" smtClean="0"/>
              <a:t> </a:t>
            </a:r>
            <a:r>
              <a:rPr lang="en-US" sz="2000" dirty="0" err="1" smtClean="0"/>
              <a:t>dtetapkan</a:t>
            </a:r>
            <a:r>
              <a:rPr lang="en-US" sz="2000" dirty="0" smtClean="0"/>
              <a:t>:</a:t>
            </a:r>
          </a:p>
          <a:p>
            <a:pPr marL="515938" indent="-234950"/>
            <a:r>
              <a:rPr lang="en-US" sz="2000" dirty="0" err="1" smtClean="0"/>
              <a:t>Sifat</a:t>
            </a:r>
            <a:r>
              <a:rPr lang="en-US" sz="2000" dirty="0" smtClean="0"/>
              <a:t> </a:t>
            </a:r>
            <a:r>
              <a:rPr lang="en-US" sz="2000" dirty="0" err="1" smtClean="0"/>
              <a:t>dari</a:t>
            </a:r>
            <a:r>
              <a:rPr lang="en-US" sz="2000" dirty="0" smtClean="0"/>
              <a:t> control:</a:t>
            </a:r>
          </a:p>
          <a:p>
            <a:pPr marL="855663" indent="-234950">
              <a:buAutoNum type="alphaLcPeriod"/>
            </a:pPr>
            <a:r>
              <a:rPr lang="en-US" sz="2000" i="1" dirty="0" err="1" smtClean="0"/>
              <a:t>Preventif</a:t>
            </a:r>
            <a:r>
              <a:rPr lang="en-US" sz="2000" dirty="0" smtClean="0"/>
              <a:t>: u/ </a:t>
            </a:r>
            <a:r>
              <a:rPr lang="en-US" sz="2000" dirty="0" err="1" smtClean="0"/>
              <a:t>mncegah</a:t>
            </a:r>
            <a:r>
              <a:rPr lang="en-US" sz="2000" dirty="0" smtClean="0"/>
              <a:t> </a:t>
            </a:r>
            <a:r>
              <a:rPr lang="en-US" sz="2000" dirty="0" err="1" smtClean="0"/>
              <a:t>trjadinya</a:t>
            </a:r>
            <a:r>
              <a:rPr lang="en-US" sz="2000" dirty="0" smtClean="0"/>
              <a:t> hal2 </a:t>
            </a:r>
            <a:r>
              <a:rPr lang="en-US" sz="2000" dirty="0" err="1" smtClean="0"/>
              <a:t>yg</a:t>
            </a:r>
            <a:r>
              <a:rPr lang="en-US" sz="2000" dirty="0" smtClean="0"/>
              <a:t> </a:t>
            </a:r>
            <a:r>
              <a:rPr lang="en-US" sz="2000" dirty="0" err="1" smtClean="0"/>
              <a:t>tdk</a:t>
            </a:r>
            <a:r>
              <a:rPr lang="en-US" sz="2000" dirty="0" smtClean="0"/>
              <a:t> </a:t>
            </a:r>
            <a:r>
              <a:rPr lang="en-US" sz="2000" dirty="0" err="1" smtClean="0"/>
              <a:t>diinginkan</a:t>
            </a:r>
            <a:endParaRPr lang="en-US" sz="2000" dirty="0" smtClean="0"/>
          </a:p>
          <a:p>
            <a:pPr marL="855663" indent="-234950">
              <a:buAutoNum type="alphaLcPeriod"/>
            </a:pPr>
            <a:r>
              <a:rPr lang="en-US" sz="2000" i="1" dirty="0" err="1" smtClean="0"/>
              <a:t>Detektif</a:t>
            </a:r>
            <a:r>
              <a:rPr lang="en-US" sz="2000" dirty="0" smtClean="0"/>
              <a:t>: u/ </a:t>
            </a:r>
            <a:r>
              <a:rPr lang="en-US" sz="2000" dirty="0" err="1" smtClean="0"/>
              <a:t>mndeteksi</a:t>
            </a:r>
            <a:r>
              <a:rPr lang="en-US" sz="2000" dirty="0" smtClean="0"/>
              <a:t> &amp; </a:t>
            </a:r>
            <a:r>
              <a:rPr lang="en-US" sz="2000" dirty="0" err="1" smtClean="0"/>
              <a:t>mmprbaiki</a:t>
            </a:r>
            <a:r>
              <a:rPr lang="en-US" sz="2000" dirty="0" smtClean="0"/>
              <a:t> hal2 </a:t>
            </a:r>
            <a:r>
              <a:rPr lang="en-US" sz="2000" dirty="0" err="1" smtClean="0"/>
              <a:t>yg</a:t>
            </a:r>
            <a:r>
              <a:rPr lang="en-US" sz="2000" dirty="0" smtClean="0"/>
              <a:t> </a:t>
            </a:r>
            <a:r>
              <a:rPr lang="en-US" sz="2000" dirty="0" err="1" smtClean="0"/>
              <a:t>tdk</a:t>
            </a:r>
            <a:r>
              <a:rPr lang="en-US" sz="2000" dirty="0" smtClean="0"/>
              <a:t> </a:t>
            </a:r>
            <a:r>
              <a:rPr lang="en-US" sz="2000" dirty="0" err="1" smtClean="0"/>
              <a:t>diinginkn</a:t>
            </a:r>
            <a:r>
              <a:rPr lang="en-US" sz="2000" dirty="0" smtClean="0"/>
              <a:t> </a:t>
            </a:r>
            <a:r>
              <a:rPr lang="en-US" sz="2000" dirty="0" err="1" smtClean="0"/>
              <a:t>yg</a:t>
            </a:r>
            <a:r>
              <a:rPr lang="en-US" sz="2000" dirty="0" smtClean="0"/>
              <a:t> </a:t>
            </a:r>
            <a:r>
              <a:rPr lang="en-US" sz="2000" dirty="0" err="1" smtClean="0"/>
              <a:t>tlh</a:t>
            </a:r>
            <a:r>
              <a:rPr lang="en-US" sz="2000" dirty="0" smtClean="0"/>
              <a:t> </a:t>
            </a:r>
            <a:r>
              <a:rPr lang="en-US" sz="2000" dirty="0" err="1" smtClean="0"/>
              <a:t>trjadi</a:t>
            </a:r>
            <a:endParaRPr lang="en-US" sz="2000" dirty="0" smtClean="0"/>
          </a:p>
          <a:p>
            <a:pPr marL="855663" indent="-234950">
              <a:buAutoNum type="alphaLcPeriod"/>
            </a:pPr>
            <a:r>
              <a:rPr lang="en-US" sz="2000" i="1" dirty="0" err="1" smtClean="0"/>
              <a:t>Direktif</a:t>
            </a:r>
            <a:r>
              <a:rPr lang="en-US" sz="2000" dirty="0" smtClean="0"/>
              <a:t>: u/ </a:t>
            </a:r>
            <a:r>
              <a:rPr lang="en-US" sz="2000" dirty="0" err="1" smtClean="0"/>
              <a:t>mnyebabkn</a:t>
            </a:r>
            <a:r>
              <a:rPr lang="en-US" sz="2000" dirty="0" smtClean="0"/>
              <a:t>/</a:t>
            </a:r>
            <a:r>
              <a:rPr lang="en-US" sz="2000" dirty="0" err="1" smtClean="0"/>
              <a:t>mngarahkn</a:t>
            </a:r>
            <a:r>
              <a:rPr lang="en-US" sz="2000" dirty="0" smtClean="0"/>
              <a:t> </a:t>
            </a:r>
            <a:r>
              <a:rPr lang="en-US" sz="2000" dirty="0" err="1" smtClean="0"/>
              <a:t>trjadinya</a:t>
            </a:r>
            <a:r>
              <a:rPr lang="en-US" sz="2000" dirty="0" smtClean="0"/>
              <a:t> </a:t>
            </a:r>
            <a:r>
              <a:rPr lang="en-US" sz="2000" dirty="0" err="1" smtClean="0"/>
              <a:t>hal</a:t>
            </a:r>
            <a:r>
              <a:rPr lang="en-US" sz="2000" dirty="0" smtClean="0"/>
              <a:t> </a:t>
            </a:r>
            <a:r>
              <a:rPr lang="en-US" sz="2000" dirty="0" err="1" smtClean="0"/>
              <a:t>yg</a:t>
            </a:r>
            <a:r>
              <a:rPr lang="en-US" sz="2000" dirty="0" smtClean="0"/>
              <a:t> </a:t>
            </a:r>
            <a:r>
              <a:rPr lang="en-US" sz="2000" dirty="0" err="1" smtClean="0"/>
              <a:t>diinginkan</a:t>
            </a:r>
            <a:endParaRPr lang="en-US" sz="2000" dirty="0" smtClean="0"/>
          </a:p>
          <a:p>
            <a:pPr marL="515938" indent="-234950"/>
            <a:r>
              <a:rPr lang="en-US" sz="2000" dirty="0" err="1" smtClean="0"/>
              <a:t>Konsep</a:t>
            </a:r>
            <a:r>
              <a:rPr lang="en-US" sz="2000" dirty="0" smtClean="0"/>
              <a:t> </a:t>
            </a:r>
            <a:r>
              <a:rPr lang="en-US" sz="2000" dirty="0" err="1" smtClean="0"/>
              <a:t>sistem</a:t>
            </a:r>
            <a:r>
              <a:rPr lang="en-US" sz="2000" dirty="0" smtClean="0"/>
              <a:t> </a:t>
            </a:r>
            <a:r>
              <a:rPr lang="en-US" sz="2000" dirty="0" err="1" smtClean="0"/>
              <a:t>pgendalian</a:t>
            </a:r>
            <a:r>
              <a:rPr lang="en-US" sz="2000" dirty="0" smtClean="0"/>
              <a:t> (</a:t>
            </a:r>
            <a:r>
              <a:rPr lang="en-US" sz="2000" i="1" dirty="0" smtClean="0"/>
              <a:t>control system</a:t>
            </a:r>
            <a:r>
              <a:rPr lang="en-US" sz="2000" dirty="0" smtClean="0"/>
              <a:t>) </a:t>
            </a:r>
            <a:r>
              <a:rPr lang="en-US" sz="2000" dirty="0" err="1" smtClean="0"/>
              <a:t>mrupakn</a:t>
            </a:r>
            <a:r>
              <a:rPr lang="en-US" sz="2000" dirty="0" smtClean="0"/>
              <a:t> </a:t>
            </a:r>
            <a:r>
              <a:rPr lang="en-US" sz="2000" dirty="0" err="1" smtClean="0"/>
              <a:t>gabungan</a:t>
            </a:r>
            <a:r>
              <a:rPr lang="en-US" sz="2000" dirty="0" smtClean="0"/>
              <a:t> </a:t>
            </a:r>
            <a:r>
              <a:rPr lang="en-US" sz="2000" dirty="0" err="1" smtClean="0"/>
              <a:t>komponen</a:t>
            </a:r>
            <a:r>
              <a:rPr lang="en-US" sz="2000" dirty="0" smtClean="0"/>
              <a:t> </a:t>
            </a:r>
            <a:r>
              <a:rPr lang="en-US" sz="2000" dirty="0" err="1" smtClean="0"/>
              <a:t>pngendalian</a:t>
            </a:r>
            <a:r>
              <a:rPr lang="en-US" sz="2000" dirty="0" smtClean="0"/>
              <a:t> &amp; aktivitas2 </a:t>
            </a:r>
            <a:r>
              <a:rPr lang="en-US" sz="2000" dirty="0" err="1" smtClean="0"/>
              <a:t>yg</a:t>
            </a:r>
            <a:r>
              <a:rPr lang="en-US" sz="2000" dirty="0" smtClean="0"/>
              <a:t> </a:t>
            </a:r>
            <a:r>
              <a:rPr lang="en-US" sz="2000" dirty="0" err="1" smtClean="0"/>
              <a:t>dgunakn</a:t>
            </a:r>
            <a:r>
              <a:rPr lang="en-US" sz="2000" dirty="0" smtClean="0"/>
              <a:t> </a:t>
            </a:r>
            <a:r>
              <a:rPr lang="en-US" sz="2000" dirty="0" err="1" smtClean="0"/>
              <a:t>orgnss</a:t>
            </a:r>
            <a:r>
              <a:rPr lang="en-US" sz="2000" dirty="0" smtClean="0"/>
              <a:t> u/ </a:t>
            </a:r>
            <a:r>
              <a:rPr lang="en-US" sz="2000" dirty="0" err="1" smtClean="0"/>
              <a:t>mncapai</a:t>
            </a:r>
            <a:r>
              <a:rPr lang="en-US" sz="2000" dirty="0" smtClean="0"/>
              <a:t> tujuan2 &amp; sasaran2nya.</a:t>
            </a:r>
          </a:p>
          <a:p>
            <a:pPr marL="515938" indent="-234950"/>
            <a:r>
              <a:rPr lang="en-US" sz="2000" dirty="0" err="1" smtClean="0"/>
              <a:t>Pgendalian</a:t>
            </a:r>
            <a:r>
              <a:rPr lang="en-US" sz="2000" dirty="0" smtClean="0"/>
              <a:t> </a:t>
            </a:r>
            <a:r>
              <a:rPr lang="en-US" sz="2000" dirty="0" err="1" smtClean="0"/>
              <a:t>brguna</a:t>
            </a:r>
            <a:r>
              <a:rPr lang="en-US" sz="2000" dirty="0" smtClean="0"/>
              <a:t> u/ </a:t>
            </a:r>
            <a:r>
              <a:rPr lang="en-US" sz="2000" dirty="0" err="1" smtClean="0"/>
              <a:t>mmbantu</a:t>
            </a:r>
            <a:r>
              <a:rPr lang="en-US" sz="2000" dirty="0" smtClean="0"/>
              <a:t> </a:t>
            </a:r>
            <a:r>
              <a:rPr lang="en-US" sz="2000" dirty="0" err="1" smtClean="0"/>
              <a:t>mnjemen</a:t>
            </a:r>
            <a:r>
              <a:rPr lang="en-US" sz="2000" dirty="0" smtClean="0"/>
              <a:t> </a:t>
            </a:r>
            <a:r>
              <a:rPr lang="en-US" sz="2000" dirty="0" err="1" smtClean="0"/>
              <a:t>mncapai</a:t>
            </a:r>
            <a:r>
              <a:rPr lang="en-US" sz="2000" dirty="0" smtClean="0"/>
              <a:t> </a:t>
            </a:r>
            <a:r>
              <a:rPr lang="en-US" sz="2000" dirty="0" err="1" smtClean="0"/>
              <a:t>tujuan</a:t>
            </a:r>
            <a:r>
              <a:rPr lang="en-US" sz="2000" dirty="0" smtClean="0"/>
              <a:t> </a:t>
            </a:r>
            <a:r>
              <a:rPr lang="en-US" sz="2000" dirty="0" err="1" smtClean="0"/>
              <a:t>utamanya</a:t>
            </a:r>
            <a:r>
              <a:rPr lang="en-US" sz="2000" dirty="0" smtClean="0"/>
              <a:t>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DCE351A-B115-40C5-8D67-BB71099E66DF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Inuk Wahyuni Ist., SE., M.Si., Ak.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467600" cy="381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3. Model </a:t>
            </a:r>
            <a:r>
              <a:rPr lang="en-US" dirty="0" err="1" smtClean="0"/>
              <a:t>Pengendalian</a:t>
            </a:r>
            <a:r>
              <a:rPr lang="en-US" dirty="0" smtClean="0"/>
              <a:t> Internal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609600"/>
            <a:ext cx="8001000" cy="60960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Model COSO (</a:t>
            </a:r>
            <a:r>
              <a:rPr lang="en-US" sz="2000" i="1" dirty="0" smtClean="0"/>
              <a:t>Committee on Sponsoring Organization of the </a:t>
            </a:r>
            <a:r>
              <a:rPr lang="en-US" sz="2000" i="1" dirty="0" err="1" smtClean="0"/>
              <a:t>treadway</a:t>
            </a:r>
            <a:r>
              <a:rPr lang="en-US" sz="2000" i="1" dirty="0" smtClean="0"/>
              <a:t> Commission</a:t>
            </a:r>
            <a:r>
              <a:rPr lang="en-US" sz="2000" dirty="0" smtClean="0"/>
              <a:t>) di </a:t>
            </a:r>
            <a:r>
              <a:rPr lang="en-US" sz="2000" dirty="0" err="1" smtClean="0"/>
              <a:t>Amerika</a:t>
            </a:r>
            <a:r>
              <a:rPr lang="en-US" sz="2000" dirty="0" smtClean="0"/>
              <a:t> </a:t>
            </a:r>
            <a:r>
              <a:rPr lang="en-US" sz="2000" dirty="0" err="1" smtClean="0"/>
              <a:t>Serikat</a:t>
            </a:r>
            <a:r>
              <a:rPr lang="en-US" sz="2000" dirty="0" smtClean="0"/>
              <a:t>:</a:t>
            </a:r>
          </a:p>
          <a:p>
            <a:pPr marL="515938" indent="-234950"/>
            <a:r>
              <a:rPr lang="en-US" sz="1800" dirty="0" err="1" smtClean="0"/>
              <a:t>Aktivitas</a:t>
            </a:r>
            <a:r>
              <a:rPr lang="en-US" sz="1800" dirty="0" smtClean="0"/>
              <a:t> audit </a:t>
            </a:r>
            <a:r>
              <a:rPr lang="en-US" sz="1800" dirty="0" err="1" smtClean="0"/>
              <a:t>tradisional</a:t>
            </a:r>
            <a:r>
              <a:rPr lang="en-US" sz="1800" dirty="0" smtClean="0"/>
              <a:t> </a:t>
            </a:r>
            <a:r>
              <a:rPr lang="en-US" sz="1800" dirty="0" err="1" smtClean="0"/>
              <a:t>yg</a:t>
            </a:r>
            <a:r>
              <a:rPr lang="en-US" sz="1800" dirty="0" smtClean="0"/>
              <a:t> </a:t>
            </a:r>
            <a:r>
              <a:rPr lang="en-US" sz="1800" dirty="0" err="1" smtClean="0"/>
              <a:t>trkait</a:t>
            </a:r>
            <a:r>
              <a:rPr lang="en-US" sz="1800" dirty="0" smtClean="0"/>
              <a:t> dg </a:t>
            </a:r>
            <a:r>
              <a:rPr lang="en-US" sz="1800" dirty="0" err="1" smtClean="0"/>
              <a:t>pnentuan</a:t>
            </a:r>
            <a:r>
              <a:rPr lang="en-US" sz="1800" dirty="0" smtClean="0"/>
              <a:t> </a:t>
            </a:r>
            <a:r>
              <a:rPr lang="en-US" sz="1800" dirty="0" err="1" smtClean="0"/>
              <a:t>efisiensi</a:t>
            </a:r>
            <a:r>
              <a:rPr lang="en-US" sz="1800" dirty="0" smtClean="0"/>
              <a:t> &amp; </a:t>
            </a:r>
            <a:r>
              <a:rPr lang="en-US" sz="1800" dirty="0" err="1" smtClean="0"/>
              <a:t>efektivitas</a:t>
            </a:r>
            <a:r>
              <a:rPr lang="en-US" sz="1800" dirty="0" smtClean="0"/>
              <a:t> </a:t>
            </a:r>
            <a:r>
              <a:rPr lang="en-US" sz="1800" dirty="0" err="1" smtClean="0"/>
              <a:t>brada</a:t>
            </a:r>
            <a:r>
              <a:rPr lang="en-US" sz="1800" dirty="0" smtClean="0"/>
              <a:t> pd </a:t>
            </a:r>
            <a:r>
              <a:rPr lang="en-US" sz="1800" dirty="0" err="1" smtClean="0"/>
              <a:t>komponen</a:t>
            </a:r>
            <a:r>
              <a:rPr lang="en-US" sz="1800" dirty="0" smtClean="0"/>
              <a:t> </a:t>
            </a:r>
            <a:r>
              <a:rPr lang="en-US" sz="1800" dirty="0" err="1" smtClean="0"/>
              <a:t>ketiga</a:t>
            </a:r>
            <a:r>
              <a:rPr lang="en-US" sz="1800" dirty="0" smtClean="0"/>
              <a:t> </a:t>
            </a:r>
            <a:r>
              <a:rPr lang="en-US" sz="1800" dirty="0" err="1" smtClean="0"/>
              <a:t>dr</a:t>
            </a:r>
            <a:r>
              <a:rPr lang="en-US" sz="1800" dirty="0" smtClean="0"/>
              <a:t> COSO, </a:t>
            </a:r>
            <a:r>
              <a:rPr lang="en-US" sz="1800" dirty="0" err="1" smtClean="0"/>
              <a:t>yaitu</a:t>
            </a:r>
            <a:r>
              <a:rPr lang="en-US" sz="1800" dirty="0" smtClean="0"/>
              <a:t> </a:t>
            </a:r>
            <a:r>
              <a:rPr lang="en-US" sz="1800" dirty="0" err="1" smtClean="0"/>
              <a:t>aktivitas</a:t>
            </a:r>
            <a:r>
              <a:rPr lang="en-US" sz="1800" dirty="0" smtClean="0"/>
              <a:t> </a:t>
            </a:r>
            <a:r>
              <a:rPr lang="en-US" sz="1800" dirty="0" err="1" smtClean="0"/>
              <a:t>pngendalian</a:t>
            </a:r>
            <a:r>
              <a:rPr lang="en-US" sz="1800" dirty="0" smtClean="0"/>
              <a:t>:</a:t>
            </a:r>
          </a:p>
          <a:p>
            <a:pPr marL="904875" indent="-342900">
              <a:buAutoNum type="alphaLcPeriod"/>
            </a:pPr>
            <a:r>
              <a:rPr lang="en-US" sz="1600" dirty="0" err="1" smtClean="0"/>
              <a:t>Pemisahan</a:t>
            </a:r>
            <a:r>
              <a:rPr lang="en-US" sz="1600" dirty="0" smtClean="0"/>
              <a:t> </a:t>
            </a:r>
            <a:r>
              <a:rPr lang="en-US" sz="1600" dirty="0" err="1" smtClean="0"/>
              <a:t>tugas</a:t>
            </a:r>
            <a:endParaRPr lang="en-US" sz="1600" dirty="0" smtClean="0"/>
          </a:p>
          <a:p>
            <a:pPr marL="904875" indent="-342900">
              <a:buAutoNum type="alphaLcPeriod"/>
            </a:pPr>
            <a:r>
              <a:rPr lang="en-US" sz="1600" dirty="0" err="1" smtClean="0"/>
              <a:t>Wewenang</a:t>
            </a:r>
            <a:r>
              <a:rPr lang="en-US" sz="1600" dirty="0" smtClean="0"/>
              <a:t> &amp; </a:t>
            </a:r>
            <a:r>
              <a:rPr lang="en-US" sz="1600" dirty="0" err="1" smtClean="0"/>
              <a:t>tanggungjawab</a:t>
            </a:r>
            <a:endParaRPr lang="en-US" sz="1600" dirty="0" smtClean="0"/>
          </a:p>
          <a:p>
            <a:pPr marL="904875" indent="-342900">
              <a:buAutoNum type="alphaLcPeriod"/>
            </a:pPr>
            <a:r>
              <a:rPr lang="en-US" sz="1600" dirty="0" err="1" smtClean="0"/>
              <a:t>Otorisasi</a:t>
            </a:r>
            <a:endParaRPr lang="en-US" sz="1600" dirty="0" smtClean="0"/>
          </a:p>
          <a:p>
            <a:pPr marL="904875" indent="-342900">
              <a:buAutoNum type="alphaLcPeriod"/>
            </a:pPr>
            <a:r>
              <a:rPr lang="en-US" sz="1600" dirty="0" err="1" smtClean="0"/>
              <a:t>Pendokumentasian</a:t>
            </a:r>
            <a:r>
              <a:rPr lang="en-US" sz="1600" dirty="0" smtClean="0"/>
              <a:t>, </a:t>
            </a:r>
            <a:r>
              <a:rPr lang="en-US" sz="1600" dirty="0" err="1" smtClean="0"/>
              <a:t>dll</a:t>
            </a:r>
            <a:endParaRPr lang="en-US" sz="1600" dirty="0" smtClean="0"/>
          </a:p>
          <a:p>
            <a:pPr marL="904875" indent="-342900">
              <a:buNone/>
            </a:pPr>
            <a:r>
              <a:rPr lang="en-US" sz="1600" dirty="0" smtClean="0"/>
              <a:t>4 (</a:t>
            </a:r>
            <a:r>
              <a:rPr lang="en-US" sz="1600" dirty="0" err="1" smtClean="0"/>
              <a:t>empat</a:t>
            </a:r>
            <a:r>
              <a:rPr lang="en-US" sz="1600" dirty="0" smtClean="0"/>
              <a:t>) </a:t>
            </a:r>
            <a:r>
              <a:rPr lang="en-US" sz="1600" dirty="0" err="1" smtClean="0"/>
              <a:t>komponen</a:t>
            </a:r>
            <a:r>
              <a:rPr lang="en-US" sz="1600" dirty="0" smtClean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lain </a:t>
            </a:r>
            <a:r>
              <a:rPr lang="en-US" sz="1600" dirty="0" err="1" smtClean="0"/>
              <a:t>mrupakn</a:t>
            </a:r>
            <a:r>
              <a:rPr lang="en-US" sz="1600" dirty="0" smtClean="0"/>
              <a:t> </a:t>
            </a:r>
            <a:r>
              <a:rPr lang="en-US" sz="1600" dirty="0" err="1" smtClean="0"/>
              <a:t>tambahn</a:t>
            </a:r>
            <a:r>
              <a:rPr lang="en-US" sz="1600" dirty="0" smtClean="0"/>
              <a:t> </a:t>
            </a:r>
            <a:r>
              <a:rPr lang="en-US" sz="1600" dirty="0" err="1" smtClean="0"/>
              <a:t>thd</a:t>
            </a:r>
            <a:r>
              <a:rPr lang="en-US" sz="1600" dirty="0" smtClean="0"/>
              <a:t> </a:t>
            </a:r>
            <a:r>
              <a:rPr lang="en-US" sz="1600" dirty="0" err="1" smtClean="0"/>
              <a:t>fungsi</a:t>
            </a:r>
            <a:r>
              <a:rPr lang="en-US" sz="1600" dirty="0" smtClean="0"/>
              <a:t> </a:t>
            </a:r>
            <a:r>
              <a:rPr lang="en-US" sz="1600" dirty="0" err="1" smtClean="0"/>
              <a:t>pngendalian</a:t>
            </a:r>
            <a:r>
              <a:rPr lang="en-US" sz="1600" dirty="0" smtClean="0"/>
              <a:t>, </a:t>
            </a:r>
            <a:r>
              <a:rPr lang="en-US" sz="1600" dirty="0" err="1" smtClean="0"/>
              <a:t>trutama</a:t>
            </a:r>
            <a:r>
              <a:rPr lang="en-US" sz="1600" dirty="0" smtClean="0"/>
              <a:t> </a:t>
            </a:r>
            <a:r>
              <a:rPr lang="en-US" sz="1600" dirty="0" err="1" smtClean="0"/>
              <a:t>bila</a:t>
            </a:r>
            <a:r>
              <a:rPr lang="en-US" sz="1600" dirty="0" smtClean="0"/>
              <a:t> </a:t>
            </a:r>
            <a:r>
              <a:rPr lang="en-US" sz="1600" dirty="0" err="1" smtClean="0"/>
              <a:t>pngendalian</a:t>
            </a:r>
            <a:r>
              <a:rPr lang="en-US" sz="1600" dirty="0" smtClean="0"/>
              <a:t> </a:t>
            </a:r>
            <a:r>
              <a:rPr lang="en-US" sz="1600" dirty="0" err="1" smtClean="0"/>
              <a:t>dnilai</a:t>
            </a:r>
            <a:r>
              <a:rPr lang="en-US" sz="1600" dirty="0" smtClean="0"/>
              <a:t> </a:t>
            </a:r>
            <a:r>
              <a:rPr lang="en-US" sz="1600" dirty="0" err="1" smtClean="0"/>
              <a:t>tdk</a:t>
            </a:r>
            <a:r>
              <a:rPr lang="en-US" sz="1600" dirty="0" smtClean="0"/>
              <a:t> </a:t>
            </a:r>
            <a:r>
              <a:rPr lang="en-US" sz="1600" dirty="0" err="1" smtClean="0"/>
              <a:t>efektif</a:t>
            </a:r>
            <a:r>
              <a:rPr lang="en-US" sz="1600" dirty="0" smtClean="0"/>
              <a:t>.</a:t>
            </a:r>
          </a:p>
          <a:p>
            <a:pPr marL="515938" indent="-234950"/>
            <a:r>
              <a:rPr lang="en-US" sz="1800" dirty="0" smtClean="0"/>
              <a:t>Model </a:t>
            </a:r>
            <a:r>
              <a:rPr lang="en-US" sz="1800" dirty="0" err="1" smtClean="0"/>
              <a:t>yg</a:t>
            </a:r>
            <a:r>
              <a:rPr lang="en-US" sz="1800" dirty="0" smtClean="0"/>
              <a:t> </a:t>
            </a:r>
            <a:r>
              <a:rPr lang="en-US" sz="1800" dirty="0" err="1" smtClean="0"/>
              <a:t>baru</a:t>
            </a:r>
            <a:r>
              <a:rPr lang="en-US" sz="1800" dirty="0" smtClean="0"/>
              <a:t> </a:t>
            </a:r>
            <a:r>
              <a:rPr lang="en-US" sz="1800" dirty="0" err="1" smtClean="0"/>
              <a:t>mnsyaratkn</a:t>
            </a:r>
            <a:r>
              <a:rPr lang="en-US" sz="1800" dirty="0" smtClean="0"/>
              <a:t> </a:t>
            </a:r>
            <a:r>
              <a:rPr lang="en-US" sz="1800" dirty="0" err="1" smtClean="0"/>
              <a:t>adanya</a:t>
            </a:r>
            <a:r>
              <a:rPr lang="en-US" sz="1800" dirty="0" smtClean="0"/>
              <a:t> </a:t>
            </a:r>
            <a:r>
              <a:rPr lang="en-US" sz="1800" dirty="0" err="1" smtClean="0"/>
              <a:t>prtimbangan</a:t>
            </a:r>
            <a:r>
              <a:rPr lang="en-US" sz="1800" dirty="0" smtClean="0"/>
              <a:t> u/ 5 </a:t>
            </a:r>
            <a:r>
              <a:rPr lang="en-US" sz="1800" dirty="0" err="1" smtClean="0"/>
              <a:t>komponen</a:t>
            </a:r>
            <a:endParaRPr lang="en-US" sz="1800" dirty="0" smtClean="0"/>
          </a:p>
          <a:p>
            <a:pPr marL="280988" indent="-280988"/>
            <a:r>
              <a:rPr lang="en-US" sz="2000" dirty="0" smtClean="0"/>
              <a:t>Model </a:t>
            </a:r>
            <a:r>
              <a:rPr lang="en-US" sz="2000" dirty="0" err="1" smtClean="0"/>
              <a:t>CoCo</a:t>
            </a:r>
            <a:r>
              <a:rPr lang="en-US" sz="2000" dirty="0" smtClean="0"/>
              <a:t> </a:t>
            </a:r>
            <a:r>
              <a:rPr lang="en-US" sz="2000" dirty="0" err="1" smtClean="0"/>
              <a:t>di</a:t>
            </a:r>
            <a:r>
              <a:rPr lang="en-US" sz="2000" dirty="0" smtClean="0"/>
              <a:t> </a:t>
            </a:r>
            <a:r>
              <a:rPr lang="en-US" sz="2000" dirty="0" err="1" smtClean="0"/>
              <a:t>Kanada</a:t>
            </a:r>
            <a:endParaRPr lang="en-US" sz="2000" dirty="0" smtClean="0"/>
          </a:p>
          <a:p>
            <a:pPr marL="515938" indent="-234950"/>
            <a:r>
              <a:rPr lang="en-US" sz="1800" dirty="0" err="1" smtClean="0"/>
              <a:t>Mncakup</a:t>
            </a:r>
            <a:r>
              <a:rPr lang="en-US" sz="1800" dirty="0" smtClean="0"/>
              <a:t> 4 </a:t>
            </a:r>
            <a:r>
              <a:rPr lang="en-US" sz="1800" dirty="0" err="1" smtClean="0"/>
              <a:t>komponen</a:t>
            </a:r>
            <a:r>
              <a:rPr lang="en-US" sz="1800" dirty="0" smtClean="0"/>
              <a:t> </a:t>
            </a:r>
            <a:r>
              <a:rPr lang="en-US" sz="1800" dirty="0" err="1" smtClean="0"/>
              <a:t>yg</a:t>
            </a:r>
            <a:r>
              <a:rPr lang="en-US" sz="1800" dirty="0" smtClean="0"/>
              <a:t> </a:t>
            </a:r>
            <a:r>
              <a:rPr lang="en-US" sz="1800" dirty="0" err="1" smtClean="0"/>
              <a:t>dgunakn</a:t>
            </a:r>
            <a:r>
              <a:rPr lang="en-US" sz="1800" dirty="0" smtClean="0"/>
              <a:t> u/ </a:t>
            </a:r>
            <a:r>
              <a:rPr lang="en-US" sz="1800" dirty="0" err="1" smtClean="0"/>
              <a:t>mngklasifikasikn</a:t>
            </a:r>
            <a:r>
              <a:rPr lang="en-US" sz="1800" dirty="0" smtClean="0"/>
              <a:t> 20 </a:t>
            </a:r>
            <a:r>
              <a:rPr lang="en-US" sz="1800" dirty="0" err="1" smtClean="0"/>
              <a:t>kriteria</a:t>
            </a:r>
            <a:r>
              <a:rPr lang="en-US" sz="1800" dirty="0" smtClean="0"/>
              <a:t> </a:t>
            </a:r>
            <a:r>
              <a:rPr lang="en-US" sz="1800" dirty="0" err="1" smtClean="0"/>
              <a:t>yg</a:t>
            </a:r>
            <a:r>
              <a:rPr lang="en-US" sz="1800" dirty="0" smtClean="0"/>
              <a:t> </a:t>
            </a:r>
            <a:r>
              <a:rPr lang="en-US" sz="1800" dirty="0" err="1" smtClean="0"/>
              <a:t>bisa</a:t>
            </a:r>
            <a:r>
              <a:rPr lang="en-US" sz="1800" dirty="0" smtClean="0"/>
              <a:t> </a:t>
            </a:r>
            <a:r>
              <a:rPr lang="en-US" sz="1800" dirty="0" err="1" smtClean="0"/>
              <a:t>mnjadi</a:t>
            </a:r>
            <a:r>
              <a:rPr lang="en-US" sz="1800" dirty="0" smtClean="0"/>
              <a:t> </a:t>
            </a:r>
            <a:r>
              <a:rPr lang="en-US" sz="1800" dirty="0" err="1" smtClean="0"/>
              <a:t>bagian</a:t>
            </a:r>
            <a:r>
              <a:rPr lang="en-US" sz="1800" dirty="0" smtClean="0"/>
              <a:t> </a:t>
            </a:r>
            <a:r>
              <a:rPr lang="en-US" sz="1800" dirty="0" err="1" smtClean="0"/>
              <a:t>dr</a:t>
            </a:r>
            <a:r>
              <a:rPr lang="en-US" sz="1800" dirty="0" smtClean="0"/>
              <a:t> program audit:</a:t>
            </a:r>
          </a:p>
          <a:p>
            <a:pPr marL="801688" indent="-342900">
              <a:buAutoNum type="alphaLcPeriod"/>
            </a:pPr>
            <a:r>
              <a:rPr lang="en-US" sz="1600" dirty="0" err="1" smtClean="0"/>
              <a:t>Tujuan</a:t>
            </a:r>
            <a:endParaRPr lang="en-US" sz="1600" dirty="0" smtClean="0"/>
          </a:p>
          <a:p>
            <a:pPr marL="801688" indent="-342900">
              <a:buAutoNum type="alphaLcPeriod"/>
            </a:pPr>
            <a:r>
              <a:rPr lang="en-US" sz="1600" dirty="0" err="1" smtClean="0"/>
              <a:t>Komitmen</a:t>
            </a:r>
            <a:endParaRPr lang="en-US" sz="1600" dirty="0" smtClean="0"/>
          </a:p>
          <a:p>
            <a:pPr marL="801688" indent="-342900">
              <a:buAutoNum type="alphaLcPeriod"/>
            </a:pPr>
            <a:r>
              <a:rPr lang="en-US" sz="1600" dirty="0" err="1" smtClean="0"/>
              <a:t>Kemampuan</a:t>
            </a:r>
            <a:r>
              <a:rPr lang="en-US" sz="1600" dirty="0" smtClean="0"/>
              <a:t> </a:t>
            </a:r>
          </a:p>
          <a:p>
            <a:pPr marL="801688" indent="-342900">
              <a:buAutoNum type="alphaLcPeriod"/>
            </a:pPr>
            <a:r>
              <a:rPr lang="en-US" sz="1600" dirty="0" err="1" smtClean="0"/>
              <a:t>Pengawasan</a:t>
            </a:r>
            <a:r>
              <a:rPr lang="en-US" sz="1600" dirty="0" smtClean="0"/>
              <a:t> </a:t>
            </a:r>
            <a:r>
              <a:rPr lang="en-US" sz="1600" dirty="0" err="1" smtClean="0"/>
              <a:t>dan</a:t>
            </a:r>
            <a:r>
              <a:rPr lang="en-US" sz="1600" dirty="0" smtClean="0"/>
              <a:t> </a:t>
            </a:r>
            <a:r>
              <a:rPr lang="en-US" sz="1600" dirty="0" err="1" smtClean="0"/>
              <a:t>pembelajaran</a:t>
            </a:r>
            <a:endParaRPr lang="en-US" sz="1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DCE351A-B115-40C5-8D67-BB71099E66DF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Inuk Wahyuni Ist., SE., M.Si., Ak.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467600" cy="1143000"/>
          </a:xfrm>
        </p:spPr>
        <p:txBody>
          <a:bodyPr/>
          <a:lstStyle/>
          <a:p>
            <a:pPr algn="ctr"/>
            <a:r>
              <a:rPr lang="en-US" dirty="0" smtClean="0"/>
              <a:t>4. </a:t>
            </a:r>
            <a:r>
              <a:rPr lang="en-US" dirty="0" err="1" smtClean="0"/>
              <a:t>Penggunaan</a:t>
            </a:r>
            <a:r>
              <a:rPr lang="en-US" dirty="0" smtClean="0"/>
              <a:t> Model </a:t>
            </a:r>
            <a:r>
              <a:rPr lang="en-US" dirty="0" err="1" smtClean="0"/>
              <a:t>Pengendalian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Audit Internal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696200" cy="4873752"/>
          </a:xfrm>
        </p:spPr>
        <p:txBody>
          <a:bodyPr/>
          <a:lstStyle/>
          <a:p>
            <a:r>
              <a:rPr lang="en-US" dirty="0" err="1" smtClean="0"/>
              <a:t>Rumus</a:t>
            </a:r>
            <a:r>
              <a:rPr lang="en-US" dirty="0" smtClean="0"/>
              <a:t> :P X S = V</a:t>
            </a:r>
          </a:p>
          <a:p>
            <a:pPr marL="568325" indent="-273050">
              <a:buNone/>
            </a:pPr>
            <a:r>
              <a:rPr lang="en-US" sz="1800" dirty="0" smtClean="0"/>
              <a:t>P = </a:t>
            </a:r>
            <a:r>
              <a:rPr lang="en-US" sz="1800" i="1" dirty="0" smtClean="0"/>
              <a:t>Potential Occurrence </a:t>
            </a:r>
            <a:r>
              <a:rPr lang="en-US" sz="1800" dirty="0" smtClean="0"/>
              <a:t>(</a:t>
            </a:r>
            <a:r>
              <a:rPr lang="en-US" sz="1800" dirty="0" err="1" smtClean="0"/>
              <a:t>kmungkinan</a:t>
            </a:r>
            <a:r>
              <a:rPr lang="en-US" sz="1800" dirty="0" smtClean="0"/>
              <a:t> </a:t>
            </a:r>
            <a:r>
              <a:rPr lang="en-US" sz="1800" dirty="0" err="1" smtClean="0"/>
              <a:t>trjadi</a:t>
            </a:r>
            <a:r>
              <a:rPr lang="en-US" sz="1800" dirty="0" smtClean="0"/>
              <a:t>)</a:t>
            </a:r>
          </a:p>
          <a:p>
            <a:pPr marL="568325" indent="-273050">
              <a:buNone/>
            </a:pPr>
            <a:r>
              <a:rPr lang="en-US" sz="1800" dirty="0" smtClean="0"/>
              <a:t>S = </a:t>
            </a:r>
            <a:r>
              <a:rPr lang="en-US" sz="1800" i="1" dirty="0" smtClean="0"/>
              <a:t>Significance </a:t>
            </a:r>
            <a:r>
              <a:rPr lang="en-US" sz="1800" dirty="0" smtClean="0"/>
              <a:t>( </a:t>
            </a:r>
            <a:r>
              <a:rPr lang="en-US" sz="1800" dirty="0" err="1" smtClean="0"/>
              <a:t>signifikan</a:t>
            </a:r>
            <a:r>
              <a:rPr lang="en-US" sz="1800" dirty="0" smtClean="0"/>
              <a:t>)</a:t>
            </a:r>
          </a:p>
          <a:p>
            <a:pPr marL="568325" indent="-273050">
              <a:buNone/>
            </a:pPr>
            <a:r>
              <a:rPr lang="en-US" sz="1800" dirty="0" smtClean="0"/>
              <a:t>V = </a:t>
            </a:r>
            <a:r>
              <a:rPr lang="en-US" sz="1800" i="1" dirty="0" smtClean="0"/>
              <a:t>Vulnerability</a:t>
            </a:r>
            <a:r>
              <a:rPr lang="en-US" sz="1800" dirty="0" smtClean="0"/>
              <a:t> (</a:t>
            </a:r>
            <a:r>
              <a:rPr lang="en-US" sz="1800" dirty="0" err="1" smtClean="0"/>
              <a:t>Kerawanan</a:t>
            </a:r>
            <a:r>
              <a:rPr lang="en-US" sz="1800" dirty="0" smtClean="0"/>
              <a:t>)</a:t>
            </a:r>
          </a:p>
          <a:p>
            <a:r>
              <a:rPr lang="en-US" dirty="0" err="1" smtClean="0"/>
              <a:t>Kedua</a:t>
            </a:r>
            <a:r>
              <a:rPr lang="en-US" dirty="0" smtClean="0"/>
              <a:t> </a:t>
            </a:r>
            <a:r>
              <a:rPr lang="en-US" dirty="0" err="1" smtClean="0"/>
              <a:t>jenis</a:t>
            </a:r>
            <a:r>
              <a:rPr lang="en-US" dirty="0" smtClean="0"/>
              <a:t> model (COSO &amp; </a:t>
            </a:r>
            <a:r>
              <a:rPr lang="en-US" dirty="0" err="1" smtClean="0"/>
              <a:t>CoCo</a:t>
            </a:r>
            <a:r>
              <a:rPr lang="en-US" dirty="0" smtClean="0"/>
              <a:t>)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i="1" dirty="0" smtClean="0"/>
              <a:t>software</a:t>
            </a:r>
            <a:r>
              <a:rPr lang="en-US" dirty="0" smtClean="0"/>
              <a:t> masing2.</a:t>
            </a:r>
          </a:p>
          <a:p>
            <a:r>
              <a:rPr lang="en-US" dirty="0" err="1" smtClean="0"/>
              <a:t>Pgendalian</a:t>
            </a:r>
            <a:r>
              <a:rPr lang="en-US" dirty="0" smtClean="0"/>
              <a:t> s</a:t>
            </a:r>
            <a:r>
              <a:rPr lang="en-US" i="1" dirty="0" smtClean="0"/>
              <a:t>oftware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brhubungan</a:t>
            </a:r>
            <a:r>
              <a:rPr lang="en-US" dirty="0" smtClean="0"/>
              <a:t> dg </a:t>
            </a:r>
            <a:r>
              <a:rPr lang="en-US" dirty="0" err="1" smtClean="0"/>
              <a:t>sikap</a:t>
            </a:r>
            <a:r>
              <a:rPr lang="en-US" dirty="0" smtClean="0"/>
              <a:t> &amp; </a:t>
            </a:r>
            <a:r>
              <a:rPr lang="en-US" dirty="0" err="1" smtClean="0"/>
              <a:t>filosofi</a:t>
            </a:r>
            <a:endParaRPr lang="en-US" dirty="0" smtClean="0"/>
          </a:p>
          <a:p>
            <a:r>
              <a:rPr lang="en-US" dirty="0" err="1" smtClean="0"/>
              <a:t>Kedua</a:t>
            </a:r>
            <a:r>
              <a:rPr lang="en-US" dirty="0" smtClean="0"/>
              <a:t> </a:t>
            </a:r>
            <a:r>
              <a:rPr lang="en-US" dirty="0" err="1" smtClean="0"/>
              <a:t>jenis</a:t>
            </a:r>
            <a:r>
              <a:rPr lang="en-US" dirty="0" smtClean="0"/>
              <a:t> </a:t>
            </a:r>
            <a:r>
              <a:rPr lang="en-US" i="1" dirty="0" smtClean="0"/>
              <a:t>control</a:t>
            </a:r>
            <a:r>
              <a:rPr lang="en-US" dirty="0" smtClean="0"/>
              <a:t> </a:t>
            </a:r>
            <a:r>
              <a:rPr lang="en-US" dirty="0" err="1" smtClean="0"/>
              <a:t>tsb</a:t>
            </a:r>
            <a:r>
              <a:rPr lang="en-US" dirty="0" smtClean="0"/>
              <a:t> </a:t>
            </a:r>
            <a:r>
              <a:rPr lang="en-US" dirty="0" err="1" smtClean="0"/>
              <a:t>mmiliki</a:t>
            </a:r>
            <a:r>
              <a:rPr lang="en-US" dirty="0" smtClean="0"/>
              <a:t> </a:t>
            </a:r>
            <a:r>
              <a:rPr lang="en-US" dirty="0" err="1" smtClean="0"/>
              <a:t>risiko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dpt</a:t>
            </a:r>
            <a:r>
              <a:rPr lang="en-US" dirty="0" smtClean="0"/>
              <a:t> </a:t>
            </a:r>
            <a:r>
              <a:rPr lang="en-US" dirty="0" err="1" smtClean="0"/>
              <a:t>djelaskan</a:t>
            </a:r>
            <a:r>
              <a:rPr lang="en-US" dirty="0" smtClean="0"/>
              <a:t> &amp; </a:t>
            </a:r>
            <a:r>
              <a:rPr lang="en-US" dirty="0" err="1" smtClean="0"/>
              <a:t>diukur</a:t>
            </a:r>
            <a:r>
              <a:rPr lang="en-US" dirty="0" smtClean="0"/>
              <a:t> </a:t>
            </a:r>
            <a:r>
              <a:rPr lang="en-US" dirty="0" err="1" smtClean="0"/>
              <a:t>kmungkinan</a:t>
            </a:r>
            <a:r>
              <a:rPr lang="en-US" dirty="0" smtClean="0"/>
              <a:t> </a:t>
            </a:r>
            <a:r>
              <a:rPr lang="en-US" dirty="0" err="1" smtClean="0"/>
              <a:t>trjadi</a:t>
            </a:r>
            <a:r>
              <a:rPr lang="en-US" dirty="0" smtClean="0"/>
              <a:t> &amp; </a:t>
            </a:r>
            <a:r>
              <a:rPr lang="en-US" dirty="0" err="1" smtClean="0"/>
              <a:t>signifikan</a:t>
            </a:r>
            <a:r>
              <a:rPr lang="en-US" dirty="0" smtClean="0"/>
              <a:t> </a:t>
            </a:r>
            <a:r>
              <a:rPr lang="en-US" dirty="0" err="1" smtClean="0"/>
              <a:t>bl</a:t>
            </a:r>
            <a:r>
              <a:rPr lang="en-US" dirty="0" smtClean="0"/>
              <a:t> </a:t>
            </a:r>
            <a:r>
              <a:rPr lang="en-US" dirty="0" err="1" smtClean="0"/>
              <a:t>trjadi</a:t>
            </a:r>
            <a:r>
              <a:rPr lang="en-US" dirty="0" smtClean="0"/>
              <a:t>. </a:t>
            </a:r>
            <a:r>
              <a:rPr lang="en-US" dirty="0" err="1" smtClean="0"/>
              <a:t>Kombinasi</a:t>
            </a:r>
            <a:r>
              <a:rPr lang="en-US" dirty="0" smtClean="0"/>
              <a:t> </a:t>
            </a:r>
            <a:r>
              <a:rPr lang="en-US" dirty="0" err="1" smtClean="0"/>
              <a:t>kdua</a:t>
            </a:r>
            <a:r>
              <a:rPr lang="en-US" dirty="0" smtClean="0"/>
              <a:t> </a:t>
            </a:r>
            <a:r>
              <a:rPr lang="en-US" dirty="0" err="1" smtClean="0"/>
              <a:t>hal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dsebut</a:t>
            </a:r>
            <a:r>
              <a:rPr lang="en-US" dirty="0" smtClean="0"/>
              <a:t> </a:t>
            </a:r>
            <a:r>
              <a:rPr lang="en-US" i="1" dirty="0" smtClean="0"/>
              <a:t>Vulnerability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DCE351A-B115-40C5-8D67-BB71099E66DF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Inuk Wahyuni Ist., SE., M.Si., Ak.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382000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5. </a:t>
            </a:r>
            <a:r>
              <a:rPr lang="en-US" dirty="0" err="1" smtClean="0"/>
              <a:t>Auditibility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&amp; </a:t>
            </a:r>
            <a:r>
              <a:rPr lang="en-US" dirty="0" err="1" smtClean="0"/>
              <a:t>Studi</a:t>
            </a:r>
            <a:r>
              <a:rPr lang="en-US" dirty="0" smtClean="0"/>
              <a:t> </a:t>
            </a:r>
            <a:r>
              <a:rPr lang="en-US" dirty="0" err="1" smtClean="0"/>
              <a:t>Pengendalian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001000" cy="5791200"/>
          </a:xfrm>
        </p:spPr>
        <p:txBody>
          <a:bodyPr>
            <a:normAutofit/>
          </a:bodyPr>
          <a:lstStyle/>
          <a:p>
            <a:r>
              <a:rPr lang="en-US" sz="2000" dirty="0" err="1" smtClean="0"/>
              <a:t>Dipublikasikn</a:t>
            </a:r>
            <a:r>
              <a:rPr lang="en-US" sz="2000" dirty="0" smtClean="0"/>
              <a:t> </a:t>
            </a:r>
            <a:r>
              <a:rPr lang="en-US" sz="2000" dirty="0" err="1" smtClean="0"/>
              <a:t>olh</a:t>
            </a:r>
            <a:r>
              <a:rPr lang="en-US" sz="2000" dirty="0" smtClean="0"/>
              <a:t> IIA </a:t>
            </a:r>
            <a:r>
              <a:rPr lang="en-US" sz="2000" dirty="0" err="1" smtClean="0"/>
              <a:t>thn</a:t>
            </a:r>
            <a:r>
              <a:rPr lang="en-US" sz="2000" dirty="0" smtClean="0"/>
              <a:t> 1991, </a:t>
            </a:r>
            <a:r>
              <a:rPr lang="en-US" sz="2000" dirty="0" err="1" smtClean="0"/>
              <a:t>yg</a:t>
            </a:r>
            <a:r>
              <a:rPr lang="en-US" sz="2000" dirty="0" smtClean="0"/>
              <a:t> </a:t>
            </a:r>
            <a:r>
              <a:rPr lang="en-US" sz="2000" dirty="0" err="1" smtClean="0"/>
              <a:t>trdiri</a:t>
            </a:r>
            <a:r>
              <a:rPr lang="en-US" sz="2000" dirty="0" smtClean="0"/>
              <a:t> </a:t>
            </a:r>
            <a:r>
              <a:rPr lang="en-US" sz="2000" dirty="0" err="1" smtClean="0"/>
              <a:t>ats</a:t>
            </a:r>
            <a:r>
              <a:rPr lang="en-US" sz="2000" dirty="0" smtClean="0"/>
              <a:t> 12 model</a:t>
            </a:r>
          </a:p>
          <a:p>
            <a:r>
              <a:rPr lang="en-US" sz="2000" dirty="0" smtClean="0"/>
              <a:t>Audit &amp; </a:t>
            </a:r>
            <a:r>
              <a:rPr lang="en-US" sz="2000" dirty="0" err="1" smtClean="0"/>
              <a:t>Lingkungn</a:t>
            </a:r>
            <a:r>
              <a:rPr lang="en-US" sz="2000" dirty="0" smtClean="0"/>
              <a:t> </a:t>
            </a:r>
            <a:r>
              <a:rPr lang="en-US" sz="2000" dirty="0" err="1" smtClean="0"/>
              <a:t>pngendalian</a:t>
            </a:r>
            <a:r>
              <a:rPr lang="en-US" sz="2000" dirty="0" smtClean="0"/>
              <a:t> </a:t>
            </a:r>
            <a:r>
              <a:rPr lang="en-US" sz="2000" dirty="0" err="1" smtClean="0"/>
              <a:t>dtujukn</a:t>
            </a:r>
            <a:r>
              <a:rPr lang="en-US" sz="2000" dirty="0" smtClean="0"/>
              <a:t> u/ </a:t>
            </a:r>
            <a:r>
              <a:rPr lang="en-US" sz="2000" dirty="0" err="1" smtClean="0"/>
              <a:t>mmberikn</a:t>
            </a:r>
            <a:r>
              <a:rPr lang="en-US" sz="2000" dirty="0" smtClean="0"/>
              <a:t> </a:t>
            </a:r>
            <a:r>
              <a:rPr lang="en-US" sz="2000" i="1" dirty="0" smtClean="0"/>
              <a:t>framework</a:t>
            </a:r>
            <a:r>
              <a:rPr lang="en-US" sz="2000" dirty="0" smtClean="0"/>
              <a:t> u/ </a:t>
            </a:r>
            <a:r>
              <a:rPr lang="en-US" sz="2000" dirty="0" err="1" smtClean="0"/>
              <a:t>pmbahasan</a:t>
            </a:r>
            <a:r>
              <a:rPr lang="en-US" sz="2000" dirty="0" smtClean="0"/>
              <a:t> </a:t>
            </a:r>
            <a:r>
              <a:rPr lang="en-US" sz="2000" dirty="0" err="1" smtClean="0"/>
              <a:t>risiko</a:t>
            </a:r>
            <a:r>
              <a:rPr lang="en-US" sz="2000" dirty="0" smtClean="0"/>
              <a:t>, </a:t>
            </a:r>
            <a:r>
              <a:rPr lang="en-US" sz="2000" dirty="0" err="1" smtClean="0"/>
              <a:t>pgendalian</a:t>
            </a:r>
            <a:r>
              <a:rPr lang="en-US" sz="2000" dirty="0" smtClean="0"/>
              <a:t> &amp; </a:t>
            </a:r>
            <a:r>
              <a:rPr lang="en-US" sz="2000" dirty="0" err="1" smtClean="0"/>
              <a:t>prtimbangn</a:t>
            </a:r>
            <a:r>
              <a:rPr lang="en-US" sz="2000" dirty="0" smtClean="0"/>
              <a:t> audit </a:t>
            </a:r>
            <a:r>
              <a:rPr lang="en-US" sz="2000" dirty="0" err="1" smtClean="0"/>
              <a:t>yg</a:t>
            </a:r>
            <a:r>
              <a:rPr lang="en-US" sz="2000" dirty="0" smtClean="0"/>
              <a:t> </a:t>
            </a:r>
            <a:r>
              <a:rPr lang="en-US" sz="2000" dirty="0" err="1" smtClean="0"/>
              <a:t>trkait</a:t>
            </a:r>
            <a:r>
              <a:rPr lang="en-US" sz="2000" dirty="0" smtClean="0"/>
              <a:t> dg </a:t>
            </a:r>
            <a:r>
              <a:rPr lang="en-US" sz="2000" dirty="0" err="1" smtClean="0"/>
              <a:t>teknologi</a:t>
            </a:r>
            <a:r>
              <a:rPr lang="en-US" sz="2000" dirty="0" smtClean="0"/>
              <a:t> &amp; </a:t>
            </a:r>
            <a:r>
              <a:rPr lang="en-US" sz="2000" dirty="0" err="1" smtClean="0"/>
              <a:t>sistem</a:t>
            </a:r>
            <a:r>
              <a:rPr lang="en-US" sz="2000" dirty="0" smtClean="0"/>
              <a:t> </a:t>
            </a:r>
            <a:r>
              <a:rPr lang="en-US" sz="2000" dirty="0" err="1" smtClean="0"/>
              <a:t>informasi</a:t>
            </a:r>
            <a:r>
              <a:rPr lang="en-US" sz="2000" dirty="0" smtClean="0"/>
              <a:t>.</a:t>
            </a:r>
          </a:p>
          <a:p>
            <a:r>
              <a:rPr lang="en-US" sz="2000" dirty="0" err="1" smtClean="0"/>
              <a:t>Komponen</a:t>
            </a:r>
            <a:r>
              <a:rPr lang="en-US" sz="2000" dirty="0" smtClean="0"/>
              <a:t> SPI, </a:t>
            </a:r>
            <a:r>
              <a:rPr lang="en-US" sz="2000" dirty="0" err="1" smtClean="0"/>
              <a:t>mncakup</a:t>
            </a:r>
            <a:r>
              <a:rPr lang="en-US" sz="2000" dirty="0" smtClean="0"/>
              <a:t>:</a:t>
            </a:r>
          </a:p>
          <a:p>
            <a:pPr marL="295275" indent="0">
              <a:buNone/>
            </a:pPr>
            <a:r>
              <a:rPr lang="en-US" sz="1800" i="1" dirty="0" smtClean="0"/>
              <a:t>1. Control Environment</a:t>
            </a:r>
            <a:r>
              <a:rPr lang="en-US" sz="1800" dirty="0" smtClean="0"/>
              <a:t>, </a:t>
            </a:r>
            <a:r>
              <a:rPr lang="en-US" sz="1800" dirty="0" err="1" smtClean="0"/>
              <a:t>mncakup</a:t>
            </a:r>
            <a:r>
              <a:rPr lang="en-US" sz="1800" dirty="0" smtClean="0"/>
              <a:t>:</a:t>
            </a:r>
          </a:p>
          <a:p>
            <a:pPr marL="693738" indent="-220663"/>
            <a:r>
              <a:rPr lang="en-US" sz="1600" dirty="0" err="1" smtClean="0"/>
              <a:t>Pmisahn</a:t>
            </a:r>
            <a:r>
              <a:rPr lang="en-US" sz="1600" dirty="0" smtClean="0"/>
              <a:t> </a:t>
            </a:r>
            <a:r>
              <a:rPr lang="en-US" sz="1600" dirty="0" err="1" smtClean="0"/>
              <a:t>tugas</a:t>
            </a:r>
            <a:r>
              <a:rPr lang="en-US" sz="1600" dirty="0" smtClean="0"/>
              <a:t> (</a:t>
            </a:r>
            <a:r>
              <a:rPr lang="en-US" sz="1600" dirty="0" err="1" smtClean="0"/>
              <a:t>kryawan</a:t>
            </a:r>
            <a:r>
              <a:rPr lang="en-US" sz="1600" dirty="0" smtClean="0"/>
              <a:t>/</a:t>
            </a:r>
            <a:r>
              <a:rPr lang="en-US" sz="1600" dirty="0" err="1" smtClean="0"/>
              <a:t>orgnss</a:t>
            </a:r>
            <a:r>
              <a:rPr lang="en-US" sz="1600" dirty="0" smtClean="0"/>
              <a:t> </a:t>
            </a:r>
            <a:r>
              <a:rPr lang="en-US" sz="1600" dirty="0" err="1" smtClean="0"/>
              <a:t>tdk</a:t>
            </a:r>
            <a:r>
              <a:rPr lang="en-US" sz="1600" dirty="0" smtClean="0"/>
              <a:t> </a:t>
            </a:r>
            <a:r>
              <a:rPr lang="en-US" sz="1600" dirty="0" err="1" smtClean="0"/>
              <a:t>boleh</a:t>
            </a:r>
            <a:r>
              <a:rPr lang="en-US" sz="1600" dirty="0" smtClean="0"/>
              <a:t> </a:t>
            </a:r>
            <a:r>
              <a:rPr lang="en-US" sz="1600" dirty="0" err="1" smtClean="0"/>
              <a:t>mngendalikn</a:t>
            </a:r>
            <a:r>
              <a:rPr lang="en-US" sz="1600" dirty="0" smtClean="0"/>
              <a:t> </a:t>
            </a:r>
            <a:r>
              <a:rPr lang="en-US" sz="1600" dirty="0" err="1" smtClean="0"/>
              <a:t>smua</a:t>
            </a:r>
            <a:r>
              <a:rPr lang="en-US" sz="1600" dirty="0" smtClean="0"/>
              <a:t> </a:t>
            </a:r>
            <a:r>
              <a:rPr lang="en-US" sz="1600" dirty="0" err="1" smtClean="0"/>
              <a:t>tahap</a:t>
            </a:r>
            <a:r>
              <a:rPr lang="en-US" sz="1600" dirty="0" smtClean="0"/>
              <a:t> </a:t>
            </a:r>
            <a:r>
              <a:rPr lang="en-US" sz="1600" dirty="0" err="1" smtClean="0"/>
              <a:t>dr</a:t>
            </a:r>
            <a:r>
              <a:rPr lang="en-US" sz="1600" dirty="0" smtClean="0"/>
              <a:t> </a:t>
            </a:r>
            <a:r>
              <a:rPr lang="en-US" sz="1600" dirty="0" err="1" smtClean="0"/>
              <a:t>suatu</a:t>
            </a:r>
            <a:r>
              <a:rPr lang="en-US" sz="1600" dirty="0" smtClean="0"/>
              <a:t> </a:t>
            </a:r>
            <a:r>
              <a:rPr lang="en-US" sz="1600" dirty="0" err="1" smtClean="0"/>
              <a:t>proses</a:t>
            </a:r>
            <a:r>
              <a:rPr lang="en-US" sz="1600" dirty="0" smtClean="0"/>
              <a:t>)</a:t>
            </a:r>
          </a:p>
          <a:p>
            <a:pPr marL="693738" indent="-220663"/>
            <a:r>
              <a:rPr lang="en-US" sz="1600" dirty="0" err="1" smtClean="0"/>
              <a:t>Kompensasi</a:t>
            </a:r>
            <a:r>
              <a:rPr lang="en-US" sz="1600" dirty="0" smtClean="0"/>
              <a:t> &amp; </a:t>
            </a:r>
            <a:r>
              <a:rPr lang="en-US" sz="1600" dirty="0" err="1" smtClean="0"/>
              <a:t>integritas</a:t>
            </a:r>
            <a:r>
              <a:rPr lang="en-US" sz="1600" dirty="0" smtClean="0"/>
              <a:t> org2 </a:t>
            </a:r>
            <a:r>
              <a:rPr lang="en-US" sz="1600" dirty="0" err="1" smtClean="0"/>
              <a:t>dsebuah</a:t>
            </a:r>
            <a:r>
              <a:rPr lang="en-US" sz="1600" dirty="0" smtClean="0"/>
              <a:t> </a:t>
            </a:r>
            <a:r>
              <a:rPr lang="en-US" sz="1600" dirty="0" err="1" smtClean="0"/>
              <a:t>orgnss</a:t>
            </a:r>
            <a:endParaRPr lang="en-US" sz="1600" dirty="0" smtClean="0"/>
          </a:p>
          <a:p>
            <a:pPr marL="693738" indent="-220663"/>
            <a:r>
              <a:rPr lang="en-US" sz="1600" dirty="0" err="1" smtClean="0"/>
              <a:t>Tingkatn</a:t>
            </a:r>
            <a:r>
              <a:rPr lang="en-US" sz="1600" dirty="0" smtClean="0"/>
              <a:t> </a:t>
            </a:r>
            <a:r>
              <a:rPr lang="en-US" sz="1600" dirty="0" err="1" smtClean="0"/>
              <a:t>otoritas</a:t>
            </a:r>
            <a:r>
              <a:rPr lang="en-US" sz="1600" dirty="0" smtClean="0"/>
              <a:t> &amp; </a:t>
            </a:r>
            <a:r>
              <a:rPr lang="en-US" sz="1600" dirty="0" err="1" smtClean="0"/>
              <a:t>tggjwb</a:t>
            </a:r>
            <a:r>
              <a:rPr lang="en-US" sz="1600" dirty="0" smtClean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 smtClean="0"/>
              <a:t>ssuai</a:t>
            </a:r>
            <a:endParaRPr lang="en-US" sz="1600" dirty="0" smtClean="0"/>
          </a:p>
          <a:p>
            <a:pPr marL="693738" indent="-220663"/>
            <a:r>
              <a:rPr lang="en-US" sz="1600" dirty="0" err="1" smtClean="0"/>
              <a:t>Kmampuan</a:t>
            </a:r>
            <a:r>
              <a:rPr lang="en-US" sz="1600" dirty="0" smtClean="0"/>
              <a:t> u/ </a:t>
            </a:r>
            <a:r>
              <a:rPr lang="en-US" sz="1600" dirty="0" err="1" smtClean="0"/>
              <a:t>mnelusuri</a:t>
            </a:r>
            <a:r>
              <a:rPr lang="en-US" sz="1600" dirty="0" smtClean="0"/>
              <a:t> </a:t>
            </a:r>
            <a:r>
              <a:rPr lang="en-US" sz="1600" dirty="0" err="1" smtClean="0"/>
              <a:t>stiap</a:t>
            </a:r>
            <a:r>
              <a:rPr lang="en-US" sz="1600" dirty="0" smtClean="0"/>
              <a:t> </a:t>
            </a:r>
            <a:r>
              <a:rPr lang="en-US" sz="1600" dirty="0" err="1" smtClean="0"/>
              <a:t>traksaksi</a:t>
            </a:r>
            <a:r>
              <a:rPr lang="en-US" sz="1600" dirty="0" smtClean="0"/>
              <a:t> k </a:t>
            </a:r>
            <a:r>
              <a:rPr lang="en-US" sz="1600" dirty="0" err="1" smtClean="0"/>
              <a:t>individu</a:t>
            </a:r>
            <a:r>
              <a:rPr lang="en-US" sz="1600" dirty="0" smtClean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 smtClean="0"/>
              <a:t>brtggjwb</a:t>
            </a:r>
            <a:r>
              <a:rPr lang="en-US" sz="1600" dirty="0" smtClean="0"/>
              <a:t> u/ </a:t>
            </a:r>
            <a:r>
              <a:rPr lang="en-US" sz="1600" dirty="0" err="1" smtClean="0"/>
              <a:t>itu</a:t>
            </a:r>
            <a:endParaRPr lang="en-US" sz="1600" dirty="0" smtClean="0"/>
          </a:p>
          <a:p>
            <a:pPr marL="693738" indent="-220663"/>
            <a:r>
              <a:rPr lang="en-US" sz="1600" dirty="0" err="1" smtClean="0"/>
              <a:t>Ktrsediaan</a:t>
            </a:r>
            <a:r>
              <a:rPr lang="en-US" sz="1600" dirty="0" smtClean="0"/>
              <a:t> </a:t>
            </a:r>
            <a:r>
              <a:rPr lang="en-US" sz="1600" dirty="0" err="1" smtClean="0"/>
              <a:t>sumber</a:t>
            </a:r>
            <a:r>
              <a:rPr lang="en-US" sz="1600" dirty="0" smtClean="0"/>
              <a:t> </a:t>
            </a:r>
            <a:r>
              <a:rPr lang="en-US" sz="1600" dirty="0" err="1" smtClean="0"/>
              <a:t>daya</a:t>
            </a:r>
            <a:r>
              <a:rPr lang="en-US" sz="1600" dirty="0" smtClean="0"/>
              <a:t>, </a:t>
            </a:r>
            <a:r>
              <a:rPr lang="en-US" sz="1600" dirty="0" err="1" smtClean="0"/>
              <a:t>waktu</a:t>
            </a:r>
            <a:r>
              <a:rPr lang="en-US" sz="1600" dirty="0" smtClean="0"/>
              <a:t> &amp; </a:t>
            </a:r>
            <a:r>
              <a:rPr lang="en-US" sz="1600" dirty="0" err="1" smtClean="0"/>
              <a:t>karyawan</a:t>
            </a:r>
            <a:r>
              <a:rPr lang="en-US" sz="1600" dirty="0" smtClean="0"/>
              <a:t> </a:t>
            </a:r>
            <a:r>
              <a:rPr lang="en-US" sz="1600" dirty="0" err="1" smtClean="0"/>
              <a:t>ahli</a:t>
            </a:r>
            <a:r>
              <a:rPr lang="en-US" sz="1600" dirty="0" smtClean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 smtClean="0"/>
              <a:t>mmadai</a:t>
            </a:r>
            <a:r>
              <a:rPr lang="en-US" sz="1600" dirty="0" smtClean="0"/>
              <a:t>.</a:t>
            </a:r>
          </a:p>
          <a:p>
            <a:pPr marL="693738" indent="-220663"/>
            <a:r>
              <a:rPr lang="en-US" sz="1600" dirty="0" err="1" smtClean="0"/>
              <a:t>Pgawasan</a:t>
            </a:r>
            <a:r>
              <a:rPr lang="en-US" sz="1600" dirty="0" smtClean="0"/>
              <a:t> </a:t>
            </a:r>
            <a:r>
              <a:rPr lang="en-US" sz="1600" dirty="0" err="1" smtClean="0"/>
              <a:t>staf</a:t>
            </a:r>
            <a:r>
              <a:rPr lang="en-US" sz="1600" dirty="0" smtClean="0"/>
              <a:t> &amp; </a:t>
            </a:r>
            <a:r>
              <a:rPr lang="en-US" sz="1600" dirty="0" err="1" smtClean="0"/>
              <a:t>pmeriksaan</a:t>
            </a:r>
            <a:r>
              <a:rPr lang="en-US" sz="1600" dirty="0" smtClean="0"/>
              <a:t> </a:t>
            </a:r>
            <a:r>
              <a:rPr lang="en-US" sz="1600" dirty="0" err="1" smtClean="0"/>
              <a:t>kerja</a:t>
            </a:r>
            <a:r>
              <a:rPr lang="en-US" sz="1600" dirty="0" smtClean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 smtClean="0"/>
              <a:t>mmadai</a:t>
            </a:r>
            <a:endParaRPr lang="en-US" sz="1600" dirty="0" smtClean="0"/>
          </a:p>
          <a:p>
            <a:pPr marL="295275" indent="0">
              <a:buNone/>
            </a:pPr>
            <a:r>
              <a:rPr lang="en-US" sz="1800" dirty="0" smtClean="0"/>
              <a:t>2. </a:t>
            </a:r>
            <a:r>
              <a:rPr lang="en-US" sz="1800" dirty="0" err="1" smtClean="0"/>
              <a:t>Kebijakan</a:t>
            </a:r>
            <a:r>
              <a:rPr lang="en-US" sz="1800" dirty="0" smtClean="0"/>
              <a:t> &amp; </a:t>
            </a:r>
            <a:r>
              <a:rPr lang="en-US" sz="1800" dirty="0" err="1" smtClean="0"/>
              <a:t>prosedur</a:t>
            </a:r>
            <a:r>
              <a:rPr lang="en-US" sz="1800" dirty="0" smtClean="0"/>
              <a:t> </a:t>
            </a:r>
            <a:r>
              <a:rPr lang="en-US" sz="1800" dirty="0" err="1" smtClean="0"/>
              <a:t>yg</a:t>
            </a:r>
            <a:r>
              <a:rPr lang="en-US" sz="1800" dirty="0" smtClean="0"/>
              <a:t> </a:t>
            </a:r>
            <a:r>
              <a:rPr lang="en-US" sz="1800" dirty="0" err="1" smtClean="0"/>
              <a:t>ddokumentasikn</a:t>
            </a:r>
            <a:r>
              <a:rPr lang="en-US" sz="1800" dirty="0" smtClean="0"/>
              <a:t> dg </a:t>
            </a:r>
            <a:r>
              <a:rPr lang="en-US" sz="1800" dirty="0" err="1" smtClean="0"/>
              <a:t>baik</a:t>
            </a:r>
            <a:endParaRPr lang="en-US" sz="1800" dirty="0" smtClean="0"/>
          </a:p>
          <a:p>
            <a:pPr marL="295275" indent="0">
              <a:buNone/>
            </a:pPr>
            <a:r>
              <a:rPr lang="en-US" sz="1800" dirty="0" smtClean="0"/>
              <a:t>3. Pngaruh2 </a:t>
            </a:r>
            <a:r>
              <a:rPr lang="en-US" sz="1800" dirty="0" err="1" smtClean="0"/>
              <a:t>eksternal</a:t>
            </a:r>
            <a:r>
              <a:rPr lang="en-US" sz="1800" dirty="0" smtClean="0"/>
              <a:t> (</a:t>
            </a:r>
            <a:r>
              <a:rPr lang="en-US" sz="1800" dirty="0" err="1" smtClean="0"/>
              <a:t>prsyaratn</a:t>
            </a:r>
            <a:r>
              <a:rPr lang="en-US" sz="1800" dirty="0" smtClean="0"/>
              <a:t> </a:t>
            </a:r>
            <a:r>
              <a:rPr lang="en-US" sz="1800" i="1" dirty="0" smtClean="0"/>
              <a:t>fiduciary</a:t>
            </a:r>
            <a:r>
              <a:rPr lang="en-US" sz="1800" dirty="0" smtClean="0"/>
              <a:t>, </a:t>
            </a:r>
            <a:r>
              <a:rPr lang="en-US" sz="1800" dirty="0" err="1" smtClean="0"/>
              <a:t>hukum</a:t>
            </a:r>
            <a:r>
              <a:rPr lang="en-US" sz="1800" dirty="0" smtClean="0"/>
              <a:t> &amp; </a:t>
            </a:r>
            <a:r>
              <a:rPr lang="en-US" sz="1800" dirty="0" err="1" smtClean="0"/>
              <a:t>regulasi</a:t>
            </a:r>
            <a:r>
              <a:rPr lang="en-US" sz="1800" dirty="0" smtClean="0"/>
              <a:t>, </a:t>
            </a:r>
            <a:r>
              <a:rPr lang="en-US" sz="1800" dirty="0" err="1" smtClean="0"/>
              <a:t>ktentuan</a:t>
            </a:r>
            <a:r>
              <a:rPr lang="en-US" sz="1800" dirty="0" smtClean="0"/>
              <a:t> </a:t>
            </a:r>
            <a:r>
              <a:rPr lang="en-US" sz="1800" dirty="0" err="1" smtClean="0"/>
              <a:t>kontrak</a:t>
            </a:r>
            <a:r>
              <a:rPr lang="en-US" sz="1800" dirty="0" smtClean="0"/>
              <a:t>, </a:t>
            </a:r>
            <a:r>
              <a:rPr lang="en-US" sz="1800" dirty="0" err="1" smtClean="0"/>
              <a:t>adat</a:t>
            </a:r>
            <a:r>
              <a:rPr lang="en-US" sz="1800" dirty="0" smtClean="0"/>
              <a:t> </a:t>
            </a:r>
            <a:r>
              <a:rPr lang="en-US" sz="1800" dirty="0" err="1" smtClean="0"/>
              <a:t>istiadat</a:t>
            </a:r>
            <a:r>
              <a:rPr lang="en-US" sz="1800" dirty="0" smtClean="0"/>
              <a:t>, </a:t>
            </a:r>
            <a:r>
              <a:rPr lang="en-US" sz="1800" dirty="0" err="1" smtClean="0"/>
              <a:t>kebiasaan</a:t>
            </a:r>
            <a:r>
              <a:rPr lang="en-US" sz="1800" dirty="0" smtClean="0"/>
              <a:t>, </a:t>
            </a:r>
            <a:r>
              <a:rPr lang="en-US" sz="1800" dirty="0" err="1" smtClean="0"/>
              <a:t>ktentuan</a:t>
            </a:r>
            <a:r>
              <a:rPr lang="en-US" sz="1800" dirty="0" smtClean="0"/>
              <a:t> </a:t>
            </a:r>
            <a:r>
              <a:rPr lang="en-US" sz="1800" dirty="0" err="1" smtClean="0"/>
              <a:t>serikat</a:t>
            </a:r>
            <a:r>
              <a:rPr lang="en-US" sz="1800" dirty="0" smtClean="0"/>
              <a:t> </a:t>
            </a:r>
            <a:r>
              <a:rPr lang="en-US" sz="1800" dirty="0" err="1" smtClean="0"/>
              <a:t>orgnss</a:t>
            </a:r>
            <a:r>
              <a:rPr lang="en-US" sz="1800" dirty="0" smtClean="0"/>
              <a:t> &amp; </a:t>
            </a:r>
            <a:r>
              <a:rPr lang="en-US" sz="1800" dirty="0" err="1" smtClean="0"/>
              <a:t>lingkungn</a:t>
            </a:r>
            <a:r>
              <a:rPr lang="en-US" sz="1800" dirty="0" smtClean="0"/>
              <a:t> </a:t>
            </a:r>
            <a:r>
              <a:rPr lang="en-US" sz="1800" dirty="0" err="1" smtClean="0"/>
              <a:t>yg</a:t>
            </a:r>
            <a:r>
              <a:rPr lang="en-US" sz="1800" dirty="0" smtClean="0"/>
              <a:t> </a:t>
            </a:r>
            <a:r>
              <a:rPr lang="en-US" sz="1800" dirty="0" err="1" smtClean="0"/>
              <a:t>kompetitif</a:t>
            </a:r>
            <a:r>
              <a:rPr lang="en-US" sz="1800" dirty="0" smtClean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DCE351A-B115-40C5-8D67-BB71099E66DF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Inuk Wahyuni Ist., SE., M.Si., Ak.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457200"/>
            <a:ext cx="8001000" cy="60167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800" dirty="0"/>
              <a:t>4</a:t>
            </a:r>
            <a:r>
              <a:rPr lang="en-US" sz="1800" dirty="0" smtClean="0"/>
              <a:t>. </a:t>
            </a:r>
            <a:r>
              <a:rPr lang="en-US" sz="1800" i="1" dirty="0" smtClean="0"/>
              <a:t>Manual &amp; Automatic System</a:t>
            </a:r>
          </a:p>
          <a:p>
            <a:pPr marL="509588" indent="-273050"/>
            <a:r>
              <a:rPr lang="en-US" sz="1600" dirty="0" err="1" smtClean="0"/>
              <a:t>Mrupakan</a:t>
            </a:r>
            <a:r>
              <a:rPr lang="en-US" sz="1600" dirty="0" smtClean="0"/>
              <a:t> </a:t>
            </a:r>
            <a:r>
              <a:rPr lang="en-US" sz="1600" dirty="0" err="1" smtClean="0"/>
              <a:t>pemrosesan</a:t>
            </a:r>
            <a:r>
              <a:rPr lang="en-US" sz="1600" dirty="0" smtClean="0"/>
              <a:t>, </a:t>
            </a:r>
            <a:r>
              <a:rPr lang="en-US" sz="1600" dirty="0" err="1" smtClean="0"/>
              <a:t>pelaporan</a:t>
            </a:r>
            <a:r>
              <a:rPr lang="en-US" sz="1600" dirty="0" smtClean="0"/>
              <a:t>, </a:t>
            </a:r>
            <a:r>
              <a:rPr lang="en-US" sz="1600" dirty="0" err="1" smtClean="0"/>
              <a:t>penyimpanan</a:t>
            </a:r>
            <a:r>
              <a:rPr lang="en-US" sz="1600" dirty="0" smtClean="0"/>
              <a:t> </a:t>
            </a:r>
            <a:r>
              <a:rPr lang="en-US" sz="1600" dirty="0" err="1" smtClean="0"/>
              <a:t>dan</a:t>
            </a:r>
            <a:r>
              <a:rPr lang="en-US" sz="1600" dirty="0" smtClean="0"/>
              <a:t> </a:t>
            </a:r>
            <a:r>
              <a:rPr lang="en-US" sz="1600" dirty="0" err="1" smtClean="0"/>
              <a:t>pemindahan</a:t>
            </a:r>
            <a:r>
              <a:rPr lang="en-US" sz="1600" dirty="0" smtClean="0"/>
              <a:t> </a:t>
            </a:r>
            <a:r>
              <a:rPr lang="en-US" sz="1600" dirty="0" err="1" smtClean="0"/>
              <a:t>informasi</a:t>
            </a:r>
            <a:endParaRPr lang="en-US" sz="1600" dirty="0" smtClean="0"/>
          </a:p>
          <a:p>
            <a:pPr marL="509588" indent="-273050"/>
            <a:r>
              <a:rPr lang="en-US" sz="1600" dirty="0" err="1" smtClean="0"/>
              <a:t>Trdiri</a:t>
            </a:r>
            <a:r>
              <a:rPr lang="en-US" sz="1600" dirty="0" smtClean="0"/>
              <a:t> </a:t>
            </a:r>
            <a:r>
              <a:rPr lang="en-US" sz="1600" dirty="0" err="1" smtClean="0"/>
              <a:t>dari</a:t>
            </a:r>
            <a:r>
              <a:rPr lang="en-US" sz="1600" dirty="0" smtClean="0"/>
              <a:t>:   - </a:t>
            </a:r>
            <a:r>
              <a:rPr lang="en-US" sz="1600" dirty="0" err="1" smtClean="0"/>
              <a:t>Perangkat</a:t>
            </a:r>
            <a:r>
              <a:rPr lang="en-US" sz="1600" dirty="0" smtClean="0"/>
              <a:t> </a:t>
            </a:r>
            <a:r>
              <a:rPr lang="en-US" sz="1600" dirty="0" err="1" smtClean="0"/>
              <a:t>lunak</a:t>
            </a:r>
            <a:endParaRPr lang="en-US" sz="1600" dirty="0" smtClean="0"/>
          </a:p>
          <a:p>
            <a:pPr marL="509588" indent="-273050">
              <a:buNone/>
              <a:tabLst>
                <a:tab pos="1711325" algn="l"/>
              </a:tabLst>
            </a:pPr>
            <a:r>
              <a:rPr lang="en-US" sz="1600" dirty="0" smtClean="0"/>
              <a:t>		 - </a:t>
            </a:r>
            <a:r>
              <a:rPr lang="en-US" sz="1600" dirty="0" err="1" smtClean="0"/>
              <a:t>Sistem</a:t>
            </a:r>
            <a:r>
              <a:rPr lang="en-US" sz="1600" dirty="0" smtClean="0"/>
              <a:t> </a:t>
            </a:r>
            <a:r>
              <a:rPr lang="en-US" sz="1600" dirty="0" err="1" smtClean="0"/>
              <a:t>aplikasi</a:t>
            </a:r>
            <a:r>
              <a:rPr lang="en-US" sz="1600" dirty="0" smtClean="0"/>
              <a:t> (</a:t>
            </a:r>
            <a:r>
              <a:rPr lang="en-US" sz="1600" dirty="0" err="1" smtClean="0"/>
              <a:t>sistem</a:t>
            </a:r>
            <a:r>
              <a:rPr lang="en-US" sz="1600" dirty="0" smtClean="0"/>
              <a:t> </a:t>
            </a:r>
            <a:r>
              <a:rPr lang="en-US" sz="1600" dirty="0" err="1" smtClean="0"/>
              <a:t>utama</a:t>
            </a:r>
            <a:r>
              <a:rPr lang="en-US" sz="1600" dirty="0" smtClean="0"/>
              <a:t> &amp; </a:t>
            </a:r>
            <a:r>
              <a:rPr lang="en-US" sz="1600" dirty="0" err="1" smtClean="0"/>
              <a:t>sistem</a:t>
            </a:r>
            <a:r>
              <a:rPr lang="en-US" sz="1600" dirty="0" smtClean="0"/>
              <a:t> </a:t>
            </a:r>
            <a:r>
              <a:rPr lang="en-US" sz="1600" dirty="0" err="1" smtClean="0"/>
              <a:t>operasional</a:t>
            </a:r>
            <a:r>
              <a:rPr lang="en-US" sz="1600" dirty="0" smtClean="0"/>
              <a:t>)</a:t>
            </a:r>
          </a:p>
          <a:p>
            <a:pPr marL="509588" indent="-273050">
              <a:buNone/>
              <a:tabLst>
                <a:tab pos="1711325" algn="l"/>
              </a:tabLst>
            </a:pPr>
            <a:r>
              <a:rPr lang="en-US" sz="1600" dirty="0" smtClean="0"/>
              <a:t>		 - </a:t>
            </a:r>
            <a:r>
              <a:rPr lang="en-US" sz="1600" dirty="0" err="1" smtClean="0"/>
              <a:t>Pengguna</a:t>
            </a:r>
            <a:r>
              <a:rPr lang="en-US" sz="1600" dirty="0" smtClean="0"/>
              <a:t> </a:t>
            </a:r>
            <a:r>
              <a:rPr lang="en-US" sz="1600" dirty="0" err="1" smtClean="0"/>
              <a:t>akhir</a:t>
            </a:r>
            <a:r>
              <a:rPr lang="en-US" sz="1600" dirty="0" smtClean="0"/>
              <a:t> &amp; </a:t>
            </a:r>
            <a:r>
              <a:rPr lang="en-US" sz="1600" dirty="0" err="1" smtClean="0"/>
              <a:t>sistem</a:t>
            </a:r>
            <a:r>
              <a:rPr lang="en-US" sz="1600" dirty="0" smtClean="0"/>
              <a:t> </a:t>
            </a:r>
            <a:r>
              <a:rPr lang="en-US" sz="1600" dirty="0" err="1" smtClean="0"/>
              <a:t>departemen</a:t>
            </a:r>
            <a:endParaRPr lang="en-US" sz="1600" dirty="0" smtClean="0"/>
          </a:p>
          <a:p>
            <a:pPr marL="274638" indent="-273050">
              <a:buNone/>
              <a:tabLst>
                <a:tab pos="1711325" algn="l"/>
              </a:tabLst>
            </a:pPr>
            <a:r>
              <a:rPr lang="en-US" sz="1800" dirty="0"/>
              <a:t>5</a:t>
            </a:r>
            <a:r>
              <a:rPr lang="en-US" sz="1800" dirty="0" smtClean="0"/>
              <a:t>. </a:t>
            </a:r>
            <a:r>
              <a:rPr lang="en-US" sz="1800" i="1" dirty="0" smtClean="0"/>
              <a:t>Control </a:t>
            </a:r>
            <a:r>
              <a:rPr lang="en-US" sz="1800" i="1" dirty="0" err="1" smtClean="0"/>
              <a:t>Prosedures</a:t>
            </a:r>
            <a:endParaRPr lang="en-US" sz="1800" i="1" dirty="0" smtClean="0"/>
          </a:p>
          <a:p>
            <a:pPr marL="457200" indent="-220663">
              <a:buFont typeface="+mj-lt"/>
              <a:buAutoNum type="alphaLcPeriod"/>
              <a:tabLst>
                <a:tab pos="1711325" algn="l"/>
              </a:tabLst>
            </a:pPr>
            <a:r>
              <a:rPr lang="en-US" sz="1600" dirty="0" err="1" smtClean="0"/>
              <a:t>Pgendalian</a:t>
            </a:r>
            <a:r>
              <a:rPr lang="en-US" sz="1600" dirty="0" smtClean="0"/>
              <a:t> </a:t>
            </a:r>
            <a:r>
              <a:rPr lang="en-US" sz="1600" dirty="0" err="1" smtClean="0"/>
              <a:t>sistem</a:t>
            </a:r>
            <a:r>
              <a:rPr lang="en-US" sz="1600" dirty="0" smtClean="0"/>
              <a:t> </a:t>
            </a:r>
            <a:r>
              <a:rPr lang="en-US" sz="1600" dirty="0" err="1" smtClean="0"/>
              <a:t>informasi</a:t>
            </a:r>
            <a:r>
              <a:rPr lang="en-US" sz="1600" dirty="0" smtClean="0"/>
              <a:t> </a:t>
            </a:r>
            <a:r>
              <a:rPr lang="en-US" sz="1600" dirty="0" err="1" smtClean="0"/>
              <a:t>umum</a:t>
            </a:r>
            <a:endParaRPr lang="en-US" sz="1600" dirty="0" smtClean="0"/>
          </a:p>
          <a:p>
            <a:pPr marL="633413" indent="-220663">
              <a:tabLst>
                <a:tab pos="1711325" algn="l"/>
              </a:tabLst>
            </a:pPr>
            <a:r>
              <a:rPr lang="en-US" sz="1600" dirty="0" err="1" smtClean="0"/>
              <a:t>Pgendalian</a:t>
            </a:r>
            <a:r>
              <a:rPr lang="en-US" sz="1600" dirty="0" smtClean="0"/>
              <a:t> </a:t>
            </a:r>
            <a:r>
              <a:rPr lang="en-US" sz="1600" dirty="0" err="1" smtClean="0"/>
              <a:t>operasi</a:t>
            </a:r>
            <a:r>
              <a:rPr lang="en-US" sz="1600" dirty="0" smtClean="0"/>
              <a:t> </a:t>
            </a:r>
            <a:r>
              <a:rPr lang="en-US" sz="1600" dirty="0" err="1" smtClean="0"/>
              <a:t>komputer</a:t>
            </a:r>
            <a:endParaRPr lang="en-US" sz="1600" dirty="0" smtClean="0"/>
          </a:p>
          <a:p>
            <a:pPr marL="633413" indent="-220663">
              <a:tabLst>
                <a:tab pos="1711325" algn="l"/>
              </a:tabLst>
            </a:pPr>
            <a:r>
              <a:rPr lang="en-US" sz="1600" dirty="0" err="1" smtClean="0"/>
              <a:t>Pgendalian</a:t>
            </a:r>
            <a:r>
              <a:rPr lang="en-US" sz="1600" dirty="0" smtClean="0"/>
              <a:t> </a:t>
            </a:r>
            <a:r>
              <a:rPr lang="en-US" sz="1600" dirty="0" err="1" smtClean="0"/>
              <a:t>pengamanan</a:t>
            </a:r>
            <a:r>
              <a:rPr lang="en-US" sz="1600" dirty="0" smtClean="0"/>
              <a:t> </a:t>
            </a:r>
            <a:r>
              <a:rPr lang="en-US" sz="1600" dirty="0" err="1" smtClean="0"/>
              <a:t>secara</a:t>
            </a:r>
            <a:r>
              <a:rPr lang="en-US" sz="1600" dirty="0" smtClean="0"/>
              <a:t> </a:t>
            </a:r>
            <a:r>
              <a:rPr lang="en-US" sz="1600" dirty="0" err="1" smtClean="0"/>
              <a:t>fisik</a:t>
            </a:r>
            <a:endParaRPr lang="en-US" sz="1600" dirty="0" smtClean="0"/>
          </a:p>
          <a:p>
            <a:pPr marL="633413" indent="-220663">
              <a:tabLst>
                <a:tab pos="1711325" algn="l"/>
              </a:tabLst>
            </a:pPr>
            <a:r>
              <a:rPr lang="en-US" sz="1600" dirty="0" err="1" smtClean="0"/>
              <a:t>Pgendalian</a:t>
            </a:r>
            <a:r>
              <a:rPr lang="en-US" sz="1600" dirty="0" smtClean="0"/>
              <a:t> </a:t>
            </a:r>
            <a:r>
              <a:rPr lang="en-US" sz="1600" dirty="0" err="1" smtClean="0"/>
              <a:t>perubahan</a:t>
            </a:r>
            <a:r>
              <a:rPr lang="en-US" sz="1600" dirty="0" smtClean="0"/>
              <a:t> program</a:t>
            </a:r>
          </a:p>
          <a:p>
            <a:pPr marL="633413" indent="-220663">
              <a:tabLst>
                <a:tab pos="1711325" algn="l"/>
              </a:tabLst>
            </a:pPr>
            <a:r>
              <a:rPr lang="en-US" sz="1600" dirty="0" err="1" smtClean="0"/>
              <a:t>Pgendalian</a:t>
            </a:r>
            <a:r>
              <a:rPr lang="en-US" sz="1600" dirty="0" smtClean="0"/>
              <a:t> </a:t>
            </a:r>
            <a:r>
              <a:rPr lang="en-US" sz="1600" dirty="0" err="1" smtClean="0"/>
              <a:t>pengembangan</a:t>
            </a:r>
            <a:r>
              <a:rPr lang="en-US" sz="1600" dirty="0" smtClean="0"/>
              <a:t> </a:t>
            </a:r>
            <a:r>
              <a:rPr lang="en-US" sz="1600" dirty="0" err="1" smtClean="0"/>
              <a:t>sistem</a:t>
            </a:r>
            <a:endParaRPr lang="en-US" sz="1600" dirty="0" smtClean="0"/>
          </a:p>
          <a:p>
            <a:pPr marL="633413" indent="-220663">
              <a:tabLst>
                <a:tab pos="1711325" algn="l"/>
              </a:tabLst>
            </a:pPr>
            <a:r>
              <a:rPr lang="en-US" sz="1600" dirty="0" err="1" smtClean="0"/>
              <a:t>Pgendalian</a:t>
            </a:r>
            <a:r>
              <a:rPr lang="en-US" sz="1600" dirty="0" smtClean="0"/>
              <a:t> </a:t>
            </a:r>
            <a:r>
              <a:rPr lang="en-US" sz="1600" dirty="0" err="1" smtClean="0"/>
              <a:t>telekomunikasi</a:t>
            </a:r>
            <a:endParaRPr lang="en-US" sz="1600" dirty="0" smtClean="0"/>
          </a:p>
          <a:p>
            <a:pPr marL="457200" indent="-220663">
              <a:buNone/>
              <a:tabLst>
                <a:tab pos="1711325" algn="l"/>
              </a:tabLst>
            </a:pPr>
            <a:r>
              <a:rPr lang="en-US" sz="1600" dirty="0" smtClean="0"/>
              <a:t>b. </a:t>
            </a:r>
            <a:r>
              <a:rPr lang="en-US" sz="1600" dirty="0" err="1" smtClean="0"/>
              <a:t>Pgendalian</a:t>
            </a:r>
            <a:r>
              <a:rPr lang="en-US" sz="1600" dirty="0" smtClean="0"/>
              <a:t> </a:t>
            </a:r>
            <a:r>
              <a:rPr lang="en-US" sz="1600" dirty="0" err="1" smtClean="0"/>
              <a:t>aplikasi</a:t>
            </a:r>
            <a:endParaRPr lang="en-US" sz="1600" dirty="0" smtClean="0"/>
          </a:p>
          <a:p>
            <a:pPr marL="633413" indent="-220663">
              <a:tabLst>
                <a:tab pos="1711325" algn="l"/>
              </a:tabLst>
            </a:pPr>
            <a:r>
              <a:rPr lang="en-US" sz="1600" dirty="0" err="1" smtClean="0"/>
              <a:t>Drancang</a:t>
            </a:r>
            <a:r>
              <a:rPr lang="en-US" sz="1600" dirty="0" smtClean="0"/>
              <a:t> u/ </a:t>
            </a:r>
            <a:r>
              <a:rPr lang="en-US" sz="1600" dirty="0" err="1" smtClean="0"/>
              <a:t>mmastikan</a:t>
            </a:r>
            <a:r>
              <a:rPr lang="en-US" sz="1600" dirty="0" smtClean="0"/>
              <a:t> </a:t>
            </a:r>
            <a:r>
              <a:rPr lang="en-US" sz="1600" dirty="0" err="1" smtClean="0"/>
              <a:t>pmrosesan</a:t>
            </a:r>
            <a:r>
              <a:rPr lang="en-US" sz="1600" dirty="0" smtClean="0"/>
              <a:t> </a:t>
            </a:r>
            <a:r>
              <a:rPr lang="en-US" sz="1600" dirty="0" err="1" smtClean="0"/>
              <a:t>transaksi</a:t>
            </a:r>
            <a:r>
              <a:rPr lang="en-US" sz="1600" dirty="0" smtClean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 smtClean="0"/>
              <a:t>trotirisasi</a:t>
            </a:r>
            <a:r>
              <a:rPr lang="en-US" sz="1600" dirty="0" smtClean="0"/>
              <a:t>, </a:t>
            </a:r>
            <a:r>
              <a:rPr lang="en-US" sz="1600" dirty="0" err="1" smtClean="0"/>
              <a:t>akurat</a:t>
            </a:r>
            <a:r>
              <a:rPr lang="en-US" sz="1600" dirty="0" smtClean="0"/>
              <a:t> &amp; </a:t>
            </a:r>
            <a:r>
              <a:rPr lang="en-US" sz="1600" dirty="0" err="1" smtClean="0"/>
              <a:t>lgkap</a:t>
            </a:r>
            <a:r>
              <a:rPr lang="en-US" sz="1600" dirty="0" smtClean="0"/>
              <a:t>, </a:t>
            </a:r>
            <a:r>
              <a:rPr lang="en-US" sz="1600" dirty="0" err="1" smtClean="0"/>
              <a:t>mulai</a:t>
            </a:r>
            <a:r>
              <a:rPr lang="en-US" sz="1600" dirty="0" smtClean="0"/>
              <a:t> </a:t>
            </a:r>
            <a:r>
              <a:rPr lang="en-US" sz="1600" dirty="0" err="1" smtClean="0"/>
              <a:t>dr</a:t>
            </a:r>
            <a:r>
              <a:rPr lang="en-US" sz="1600" dirty="0" smtClean="0"/>
              <a:t> </a:t>
            </a:r>
            <a:r>
              <a:rPr lang="en-US" sz="1600" i="1" dirty="0" smtClean="0"/>
              <a:t>input</a:t>
            </a:r>
            <a:r>
              <a:rPr lang="en-US" sz="1600" dirty="0" smtClean="0"/>
              <a:t>, </a:t>
            </a:r>
            <a:r>
              <a:rPr lang="en-US" sz="1600" i="1" dirty="0" smtClean="0"/>
              <a:t>process</a:t>
            </a:r>
            <a:r>
              <a:rPr lang="en-US" sz="1600" dirty="0" smtClean="0"/>
              <a:t>, </a:t>
            </a:r>
            <a:r>
              <a:rPr lang="en-US" sz="1600" dirty="0" err="1" smtClean="0"/>
              <a:t>dan</a:t>
            </a:r>
            <a:r>
              <a:rPr lang="en-US" sz="1600" dirty="0" smtClean="0"/>
              <a:t> </a:t>
            </a:r>
            <a:r>
              <a:rPr lang="en-US" sz="1600" i="1" dirty="0" smtClean="0"/>
              <a:t>output </a:t>
            </a:r>
            <a:r>
              <a:rPr lang="en-US" sz="1600" dirty="0" err="1" smtClean="0"/>
              <a:t>informasi</a:t>
            </a:r>
            <a:r>
              <a:rPr lang="en-US" sz="1600" dirty="0" smtClean="0"/>
              <a:t>.</a:t>
            </a:r>
          </a:p>
          <a:p>
            <a:pPr marL="633413" indent="-220663">
              <a:tabLst>
                <a:tab pos="1711325" algn="l"/>
              </a:tabLst>
            </a:pPr>
            <a:r>
              <a:rPr lang="en-US" sz="1600" dirty="0" err="1" smtClean="0"/>
              <a:t>Pgendalian</a:t>
            </a:r>
            <a:r>
              <a:rPr lang="en-US" sz="1600" dirty="0" smtClean="0"/>
              <a:t> </a:t>
            </a:r>
            <a:r>
              <a:rPr lang="en-US" sz="1600" dirty="0" err="1" smtClean="0"/>
              <a:t>ini</a:t>
            </a:r>
            <a:r>
              <a:rPr lang="en-US" sz="1600" dirty="0" smtClean="0"/>
              <a:t> </a:t>
            </a:r>
            <a:r>
              <a:rPr lang="en-US" sz="1600" dirty="0" err="1" smtClean="0"/>
              <a:t>mncegah</a:t>
            </a:r>
            <a:r>
              <a:rPr lang="en-US" sz="1600" dirty="0" smtClean="0"/>
              <a:t>, </a:t>
            </a:r>
            <a:r>
              <a:rPr lang="en-US" sz="1600" dirty="0" err="1" smtClean="0"/>
              <a:t>mndeteksi</a:t>
            </a:r>
            <a:r>
              <a:rPr lang="en-US" sz="1600" dirty="0" smtClean="0"/>
              <a:t> </a:t>
            </a:r>
            <a:r>
              <a:rPr lang="en-US" sz="1600" dirty="0" err="1" smtClean="0"/>
              <a:t>dan</a:t>
            </a:r>
            <a:r>
              <a:rPr lang="en-US" sz="1600" dirty="0" smtClean="0"/>
              <a:t> </a:t>
            </a:r>
            <a:r>
              <a:rPr lang="en-US" sz="1600" dirty="0" err="1" smtClean="0"/>
              <a:t>mmperbaiki</a:t>
            </a:r>
            <a:r>
              <a:rPr lang="en-US" sz="1600" dirty="0" smtClean="0"/>
              <a:t> </a:t>
            </a:r>
            <a:r>
              <a:rPr lang="en-US" sz="1600" dirty="0" err="1" smtClean="0"/>
              <a:t>kkeliruan</a:t>
            </a:r>
            <a:endParaRPr lang="en-US" sz="1600" dirty="0" smtClean="0"/>
          </a:p>
          <a:p>
            <a:pPr marL="457200" indent="-220663">
              <a:buNone/>
              <a:tabLst>
                <a:tab pos="1711325" algn="l"/>
              </a:tabLst>
            </a:pPr>
            <a:r>
              <a:rPr lang="en-US" sz="1600" dirty="0" smtClean="0"/>
              <a:t>c. </a:t>
            </a:r>
            <a:r>
              <a:rPr lang="en-US" sz="1600" dirty="0" err="1" smtClean="0"/>
              <a:t>Pgendalian</a:t>
            </a:r>
            <a:r>
              <a:rPr lang="en-US" sz="1600" dirty="0" smtClean="0"/>
              <a:t> </a:t>
            </a:r>
            <a:r>
              <a:rPr lang="en-US" sz="1600" dirty="0" err="1" smtClean="0"/>
              <a:t>pngganti</a:t>
            </a:r>
            <a:endParaRPr lang="en-US" sz="1600" dirty="0" smtClean="0"/>
          </a:p>
          <a:p>
            <a:pPr marL="633413" indent="-396875">
              <a:tabLst>
                <a:tab pos="1711325" algn="l"/>
              </a:tabLst>
            </a:pPr>
            <a:r>
              <a:rPr lang="en-US" sz="1600" dirty="0" err="1" smtClean="0"/>
              <a:t>Mngatasi</a:t>
            </a:r>
            <a:r>
              <a:rPr lang="en-US" sz="1600" dirty="0" smtClean="0"/>
              <a:t> / </a:t>
            </a:r>
            <a:r>
              <a:rPr lang="en-US" sz="1600" dirty="0" err="1" smtClean="0"/>
              <a:t>mngurangi</a:t>
            </a:r>
            <a:r>
              <a:rPr lang="en-US" sz="1600" dirty="0" smtClean="0"/>
              <a:t> </a:t>
            </a:r>
            <a:r>
              <a:rPr lang="en-US" sz="1600" dirty="0" err="1" smtClean="0"/>
              <a:t>klemahan</a:t>
            </a:r>
            <a:r>
              <a:rPr lang="en-US" sz="1600" dirty="0" smtClean="0"/>
              <a:t> pd </a:t>
            </a:r>
            <a:r>
              <a:rPr lang="en-US" sz="1600" dirty="0" err="1" smtClean="0"/>
              <a:t>aplikasi</a:t>
            </a:r>
            <a:r>
              <a:rPr lang="en-US" sz="1600" dirty="0" smtClean="0"/>
              <a:t> </a:t>
            </a:r>
            <a:r>
              <a:rPr lang="en-US" sz="1600" dirty="0" err="1" smtClean="0"/>
              <a:t>lainnya</a:t>
            </a:r>
            <a:r>
              <a:rPr lang="en-US" sz="1600" dirty="0" smtClean="0"/>
              <a:t> &amp; </a:t>
            </a:r>
            <a:r>
              <a:rPr lang="en-US" sz="1600" dirty="0" err="1" smtClean="0"/>
              <a:t>pngendalian</a:t>
            </a:r>
            <a:r>
              <a:rPr lang="en-US" sz="1600" dirty="0" smtClean="0"/>
              <a:t> </a:t>
            </a:r>
            <a:r>
              <a:rPr lang="en-US" sz="1600" dirty="0" err="1" smtClean="0"/>
              <a:t>umum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DCE351A-B115-40C5-8D67-BB71099E66DF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Inuk Wahyuni Ist., SE., M.Si., Ak.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6. </a:t>
            </a:r>
            <a:r>
              <a:rPr lang="en-US" sz="2800" dirty="0" err="1" smtClean="0"/>
              <a:t>Pengendalian</a:t>
            </a:r>
            <a:r>
              <a:rPr lang="en-US" sz="2800" dirty="0" smtClean="0"/>
              <a:t> </a:t>
            </a:r>
            <a:r>
              <a:rPr lang="en-US" sz="2800" dirty="0" err="1" smtClean="0"/>
              <a:t>Preventif</a:t>
            </a:r>
            <a:r>
              <a:rPr lang="en-US" sz="2800" dirty="0" smtClean="0"/>
              <a:t>, </a:t>
            </a:r>
            <a:r>
              <a:rPr lang="en-US" sz="2800" dirty="0" err="1" smtClean="0"/>
              <a:t>Detektif</a:t>
            </a:r>
            <a:r>
              <a:rPr lang="en-US" sz="2800" dirty="0" smtClean="0"/>
              <a:t> &amp; </a:t>
            </a:r>
            <a:r>
              <a:rPr lang="en-US" sz="2800" dirty="0" err="1" smtClean="0"/>
              <a:t>Korektif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600200"/>
            <a:ext cx="7848600" cy="4953000"/>
          </a:xfrm>
        </p:spPr>
        <p:txBody>
          <a:bodyPr>
            <a:normAutofit/>
          </a:bodyPr>
          <a:lstStyle/>
          <a:p>
            <a:r>
              <a:rPr lang="en-US" sz="2000" dirty="0" err="1" smtClean="0"/>
              <a:t>Pgendalian</a:t>
            </a:r>
            <a:r>
              <a:rPr lang="en-US" sz="2000" dirty="0" smtClean="0"/>
              <a:t> </a:t>
            </a:r>
            <a:r>
              <a:rPr lang="en-US" sz="2000" dirty="0" err="1" smtClean="0"/>
              <a:t>preventif</a:t>
            </a:r>
            <a:r>
              <a:rPr lang="en-US" sz="2000" dirty="0" smtClean="0"/>
              <a:t>: </a:t>
            </a:r>
            <a:r>
              <a:rPr lang="en-US" sz="2000" dirty="0" err="1" smtClean="0"/>
              <a:t>pgendalian</a:t>
            </a:r>
            <a:r>
              <a:rPr lang="en-US" sz="2000" dirty="0" smtClean="0"/>
              <a:t> </a:t>
            </a:r>
            <a:r>
              <a:rPr lang="en-US" sz="2000" dirty="0" err="1" smtClean="0"/>
              <a:t>yg</a:t>
            </a:r>
            <a:r>
              <a:rPr lang="en-US" sz="2000" dirty="0" smtClean="0"/>
              <a:t> </a:t>
            </a:r>
            <a:r>
              <a:rPr lang="en-US" sz="2000" dirty="0" err="1" smtClean="0"/>
              <a:t>dterapkn</a:t>
            </a:r>
            <a:r>
              <a:rPr lang="en-US" sz="2000" dirty="0" smtClean="0"/>
              <a:t> u/ </a:t>
            </a:r>
            <a:r>
              <a:rPr lang="en-US" sz="2000" dirty="0" err="1" smtClean="0"/>
              <a:t>mncegah</a:t>
            </a:r>
            <a:r>
              <a:rPr lang="en-US" sz="2000" dirty="0" smtClean="0"/>
              <a:t> hasil2 </a:t>
            </a:r>
            <a:r>
              <a:rPr lang="en-US" sz="2000" dirty="0" err="1" smtClean="0"/>
              <a:t>yg</a:t>
            </a:r>
            <a:r>
              <a:rPr lang="en-US" sz="2000" dirty="0" smtClean="0"/>
              <a:t> </a:t>
            </a:r>
            <a:r>
              <a:rPr lang="en-US" sz="2000" dirty="0" err="1" smtClean="0"/>
              <a:t>tdk</a:t>
            </a:r>
            <a:r>
              <a:rPr lang="en-US" sz="2000" dirty="0" smtClean="0"/>
              <a:t> </a:t>
            </a:r>
            <a:r>
              <a:rPr lang="en-US" sz="2000" dirty="0" err="1" smtClean="0"/>
              <a:t>dharapkn</a:t>
            </a:r>
            <a:r>
              <a:rPr lang="en-US" sz="2000" dirty="0" smtClean="0"/>
              <a:t> </a:t>
            </a:r>
            <a:r>
              <a:rPr lang="en-US" sz="2000" dirty="0" err="1" smtClean="0"/>
              <a:t>sblm</a:t>
            </a:r>
            <a:r>
              <a:rPr lang="en-US" sz="2000" dirty="0" smtClean="0"/>
              <a:t> </a:t>
            </a:r>
            <a:r>
              <a:rPr lang="en-US" sz="2000" dirty="0" err="1" smtClean="0"/>
              <a:t>trjadi</a:t>
            </a:r>
            <a:r>
              <a:rPr lang="en-US" sz="2000" dirty="0" smtClean="0"/>
              <a:t>.</a:t>
            </a:r>
          </a:p>
          <a:p>
            <a:r>
              <a:rPr lang="en-US" sz="2000" dirty="0" err="1" smtClean="0"/>
              <a:t>Pgendalian</a:t>
            </a:r>
            <a:r>
              <a:rPr lang="en-US" sz="2000" dirty="0" smtClean="0"/>
              <a:t> </a:t>
            </a:r>
            <a:r>
              <a:rPr lang="en-US" sz="2000" dirty="0" err="1" smtClean="0"/>
              <a:t>detektif</a:t>
            </a:r>
            <a:r>
              <a:rPr lang="en-US" sz="2000" dirty="0" smtClean="0"/>
              <a:t>: </a:t>
            </a:r>
            <a:r>
              <a:rPr lang="en-US" sz="2000" dirty="0" err="1" smtClean="0"/>
              <a:t>pgendalian</a:t>
            </a:r>
            <a:r>
              <a:rPr lang="en-US" sz="2000" dirty="0" smtClean="0"/>
              <a:t> </a:t>
            </a:r>
            <a:r>
              <a:rPr lang="en-US" sz="2000" dirty="0" err="1" smtClean="0"/>
              <a:t>yg</a:t>
            </a:r>
            <a:r>
              <a:rPr lang="en-US" sz="2000" dirty="0" smtClean="0"/>
              <a:t> </a:t>
            </a:r>
            <a:r>
              <a:rPr lang="en-US" sz="2000" dirty="0" err="1" smtClean="0"/>
              <a:t>drancang</a:t>
            </a:r>
            <a:r>
              <a:rPr lang="en-US" sz="2000" dirty="0" smtClean="0"/>
              <a:t> u/ </a:t>
            </a:r>
            <a:r>
              <a:rPr lang="en-US" sz="2000" dirty="0" err="1" smtClean="0"/>
              <a:t>mnemukn</a:t>
            </a:r>
            <a:r>
              <a:rPr lang="en-US" sz="2000" dirty="0" smtClean="0"/>
              <a:t> hasil2 </a:t>
            </a:r>
            <a:r>
              <a:rPr lang="en-US" sz="2000" dirty="0" err="1" smtClean="0"/>
              <a:t>yg</a:t>
            </a:r>
            <a:r>
              <a:rPr lang="en-US" sz="2000" dirty="0" smtClean="0"/>
              <a:t> </a:t>
            </a:r>
            <a:r>
              <a:rPr lang="en-US" sz="2000" dirty="0" err="1" smtClean="0"/>
              <a:t>tdk</a:t>
            </a:r>
            <a:r>
              <a:rPr lang="en-US" sz="2000" dirty="0" smtClean="0"/>
              <a:t> </a:t>
            </a:r>
            <a:r>
              <a:rPr lang="en-US" sz="2000" dirty="0" err="1" smtClean="0"/>
              <a:t>dharapkan</a:t>
            </a:r>
            <a:r>
              <a:rPr lang="en-US" sz="2000" dirty="0" smtClean="0"/>
              <a:t> pd </a:t>
            </a:r>
            <a:r>
              <a:rPr lang="en-US" sz="2000" dirty="0" err="1" smtClean="0"/>
              <a:t>saat</a:t>
            </a:r>
            <a:r>
              <a:rPr lang="en-US" sz="2000" dirty="0" smtClean="0"/>
              <a:t> </a:t>
            </a:r>
            <a:r>
              <a:rPr lang="en-US" sz="2000" dirty="0" err="1" smtClean="0"/>
              <a:t>trjadi</a:t>
            </a:r>
            <a:r>
              <a:rPr lang="en-US" sz="2000" dirty="0" smtClean="0"/>
              <a:t>.</a:t>
            </a:r>
          </a:p>
          <a:p>
            <a:r>
              <a:rPr lang="en-US" sz="2000" dirty="0" err="1" smtClean="0"/>
              <a:t>Pngendalian</a:t>
            </a:r>
            <a:r>
              <a:rPr lang="en-US" sz="2000" dirty="0" smtClean="0"/>
              <a:t> </a:t>
            </a:r>
            <a:r>
              <a:rPr lang="en-US" sz="2000" dirty="0" err="1" smtClean="0"/>
              <a:t>korektif</a:t>
            </a:r>
            <a:r>
              <a:rPr lang="en-US" sz="2000" dirty="0" smtClean="0"/>
              <a:t>: </a:t>
            </a:r>
            <a:r>
              <a:rPr lang="en-US" sz="2000" dirty="0" err="1" smtClean="0"/>
              <a:t>pgendalian</a:t>
            </a:r>
            <a:r>
              <a:rPr lang="en-US" sz="2000" dirty="0" smtClean="0"/>
              <a:t> </a:t>
            </a:r>
            <a:r>
              <a:rPr lang="en-US" sz="2000" dirty="0" err="1" smtClean="0"/>
              <a:t>yg</a:t>
            </a:r>
            <a:r>
              <a:rPr lang="en-US" sz="2000" dirty="0" smtClean="0"/>
              <a:t> </a:t>
            </a:r>
            <a:r>
              <a:rPr lang="en-US" sz="2000" dirty="0" err="1" smtClean="0"/>
              <a:t>drancang</a:t>
            </a:r>
            <a:r>
              <a:rPr lang="en-US" sz="2000" dirty="0" smtClean="0"/>
              <a:t> u/ </a:t>
            </a:r>
            <a:r>
              <a:rPr lang="en-US" sz="2000" dirty="0" err="1" smtClean="0"/>
              <a:t>mmastikn</a:t>
            </a:r>
            <a:r>
              <a:rPr lang="en-US" sz="2000" dirty="0" smtClean="0"/>
              <a:t> </a:t>
            </a:r>
            <a:r>
              <a:rPr lang="en-US" sz="2000" dirty="0" err="1" smtClean="0"/>
              <a:t>bhw</a:t>
            </a:r>
            <a:r>
              <a:rPr lang="en-US" sz="2000" dirty="0" smtClean="0"/>
              <a:t> </a:t>
            </a:r>
            <a:r>
              <a:rPr lang="en-US" sz="2000" dirty="0" err="1" smtClean="0"/>
              <a:t>tindakn</a:t>
            </a:r>
            <a:r>
              <a:rPr lang="en-US" sz="2000" dirty="0" smtClean="0"/>
              <a:t> </a:t>
            </a:r>
            <a:r>
              <a:rPr lang="en-US" sz="2000" dirty="0" err="1" smtClean="0"/>
              <a:t>korektif</a:t>
            </a:r>
            <a:r>
              <a:rPr lang="en-US" sz="2000" dirty="0" smtClean="0"/>
              <a:t> </a:t>
            </a:r>
            <a:r>
              <a:rPr lang="en-US" sz="2000" dirty="0" err="1" smtClean="0"/>
              <a:t>diambil</a:t>
            </a:r>
            <a:r>
              <a:rPr lang="en-US" sz="2000" dirty="0" smtClean="0"/>
              <a:t> u/ </a:t>
            </a:r>
            <a:r>
              <a:rPr lang="en-US" sz="2000" dirty="0" err="1" smtClean="0"/>
              <a:t>mmperbaiki</a:t>
            </a:r>
            <a:r>
              <a:rPr lang="en-US" sz="2000" dirty="0" smtClean="0"/>
              <a:t> hal2 </a:t>
            </a:r>
            <a:r>
              <a:rPr lang="en-US" sz="2000" dirty="0" err="1" smtClean="0"/>
              <a:t>yg</a:t>
            </a:r>
            <a:r>
              <a:rPr lang="en-US" sz="2000" dirty="0" smtClean="0"/>
              <a:t> </a:t>
            </a:r>
            <a:r>
              <a:rPr lang="en-US" sz="2000" dirty="0" err="1" smtClean="0"/>
              <a:t>tdk</a:t>
            </a:r>
            <a:r>
              <a:rPr lang="en-US" sz="2000" dirty="0" smtClean="0"/>
              <a:t> </a:t>
            </a:r>
            <a:r>
              <a:rPr lang="en-US" sz="2000" dirty="0" err="1" smtClean="0"/>
              <a:t>dharapkn</a:t>
            </a:r>
            <a:r>
              <a:rPr lang="en-US" sz="2000" dirty="0" smtClean="0"/>
              <a:t> </a:t>
            </a:r>
            <a:r>
              <a:rPr lang="en-US" sz="2000" dirty="0" err="1" smtClean="0"/>
              <a:t>atau</a:t>
            </a:r>
            <a:r>
              <a:rPr lang="en-US" sz="2000" dirty="0" smtClean="0"/>
              <a:t> u/ </a:t>
            </a:r>
            <a:r>
              <a:rPr lang="en-US" sz="2000" dirty="0" err="1" smtClean="0"/>
              <a:t>mmastikan</a:t>
            </a:r>
            <a:r>
              <a:rPr lang="en-US" sz="2000" dirty="0" smtClean="0"/>
              <a:t> </a:t>
            </a:r>
            <a:r>
              <a:rPr lang="en-US" sz="2000" dirty="0" err="1" smtClean="0"/>
              <a:t>bahwa</a:t>
            </a:r>
            <a:r>
              <a:rPr lang="en-US" sz="2000" dirty="0" smtClean="0"/>
              <a:t> hal2 </a:t>
            </a:r>
            <a:r>
              <a:rPr lang="en-US" sz="2000" dirty="0" err="1" smtClean="0"/>
              <a:t>tsb</a:t>
            </a:r>
            <a:r>
              <a:rPr lang="en-US" sz="2000" dirty="0" smtClean="0"/>
              <a:t> </a:t>
            </a:r>
            <a:r>
              <a:rPr lang="en-US" sz="2000" dirty="0" err="1" smtClean="0"/>
              <a:t>tdk</a:t>
            </a:r>
            <a:r>
              <a:rPr lang="en-US" sz="2000" dirty="0" smtClean="0"/>
              <a:t> </a:t>
            </a:r>
            <a:r>
              <a:rPr lang="en-US" sz="2000" dirty="0" err="1" smtClean="0"/>
              <a:t>terulang</a:t>
            </a:r>
            <a:endParaRPr lang="en-US" sz="2000" dirty="0" smtClean="0"/>
          </a:p>
          <a:p>
            <a:r>
              <a:rPr lang="en-US" sz="2000" dirty="0" err="1" smtClean="0"/>
              <a:t>Kontrol</a:t>
            </a:r>
            <a:r>
              <a:rPr lang="en-US" sz="2000" dirty="0" smtClean="0"/>
              <a:t> </a:t>
            </a:r>
            <a:r>
              <a:rPr lang="en-US" sz="2000" dirty="0" err="1" smtClean="0"/>
              <a:t>preventif</a:t>
            </a:r>
            <a:r>
              <a:rPr lang="en-US" sz="2000" dirty="0" smtClean="0"/>
              <a:t> </a:t>
            </a:r>
            <a:r>
              <a:rPr lang="en-US" sz="2000" dirty="0" err="1" smtClean="0"/>
              <a:t>lbh</a:t>
            </a:r>
            <a:r>
              <a:rPr lang="en-US" sz="2000" dirty="0" smtClean="0"/>
              <a:t> </a:t>
            </a:r>
            <a:r>
              <a:rPr lang="en-US" sz="2000" dirty="0" err="1" smtClean="0"/>
              <a:t>efektif</a:t>
            </a:r>
            <a:r>
              <a:rPr lang="en-US" sz="2000" dirty="0" smtClean="0"/>
              <a:t> </a:t>
            </a:r>
            <a:r>
              <a:rPr lang="en-US" sz="2000" dirty="0" err="1" smtClean="0"/>
              <a:t>dari</a:t>
            </a:r>
            <a:r>
              <a:rPr lang="en-US" sz="2000" dirty="0" smtClean="0"/>
              <a:t> </a:t>
            </a:r>
            <a:r>
              <a:rPr lang="en-US" sz="2000" dirty="0" err="1" smtClean="0"/>
              <a:t>segi</a:t>
            </a:r>
            <a:r>
              <a:rPr lang="en-US" sz="2000" dirty="0" smtClean="0"/>
              <a:t> </a:t>
            </a:r>
            <a:r>
              <a:rPr lang="en-US" sz="2000" dirty="0" err="1" smtClean="0"/>
              <a:t>biaya</a:t>
            </a:r>
            <a:r>
              <a:rPr lang="en-US" sz="2000" dirty="0" smtClean="0"/>
              <a:t> </a:t>
            </a:r>
            <a:r>
              <a:rPr lang="en-US" sz="2000" dirty="0" err="1" smtClean="0"/>
              <a:t>dbandingkan</a:t>
            </a:r>
            <a:r>
              <a:rPr lang="en-US" sz="2000" dirty="0" smtClean="0"/>
              <a:t> </a:t>
            </a:r>
            <a:r>
              <a:rPr lang="en-US" sz="2000" dirty="0" err="1" smtClean="0"/>
              <a:t>kontrol</a:t>
            </a:r>
            <a:r>
              <a:rPr lang="en-US" sz="2000" dirty="0" smtClean="0"/>
              <a:t> </a:t>
            </a:r>
            <a:r>
              <a:rPr lang="en-US" sz="2000" dirty="0" err="1" smtClean="0"/>
              <a:t>detektif</a:t>
            </a:r>
            <a:endParaRPr lang="en-US" sz="2000" dirty="0" smtClean="0"/>
          </a:p>
          <a:p>
            <a:r>
              <a:rPr lang="en-US" sz="2000" dirty="0" err="1" smtClean="0"/>
              <a:t>Kontrol</a:t>
            </a:r>
            <a:r>
              <a:rPr lang="en-US" sz="2000" dirty="0" smtClean="0"/>
              <a:t> </a:t>
            </a:r>
            <a:r>
              <a:rPr lang="en-US" sz="2000" dirty="0" err="1" smtClean="0"/>
              <a:t>detektif</a:t>
            </a:r>
            <a:r>
              <a:rPr lang="en-US" sz="2000" dirty="0" smtClean="0"/>
              <a:t> </a:t>
            </a:r>
            <a:r>
              <a:rPr lang="en-US" sz="2000" dirty="0" err="1" smtClean="0"/>
              <a:t>biasanya</a:t>
            </a:r>
            <a:r>
              <a:rPr lang="en-US" sz="2000" dirty="0" smtClean="0"/>
              <a:t> </a:t>
            </a:r>
            <a:r>
              <a:rPr lang="en-US" sz="2000" dirty="0" err="1" smtClean="0"/>
              <a:t>lbh</a:t>
            </a:r>
            <a:r>
              <a:rPr lang="en-US" sz="2000" dirty="0" smtClean="0"/>
              <a:t> </a:t>
            </a:r>
            <a:r>
              <a:rPr lang="en-US" sz="2000" dirty="0" err="1" smtClean="0"/>
              <a:t>mahal</a:t>
            </a:r>
            <a:r>
              <a:rPr lang="en-US" sz="2000" dirty="0" smtClean="0"/>
              <a:t> </a:t>
            </a:r>
            <a:r>
              <a:rPr lang="en-US" sz="2000" dirty="0" err="1" smtClean="0"/>
              <a:t>dbandingkan</a:t>
            </a:r>
            <a:r>
              <a:rPr lang="en-US" sz="2000" dirty="0" smtClean="0"/>
              <a:t> </a:t>
            </a:r>
            <a:r>
              <a:rPr lang="en-US" sz="2000" dirty="0" err="1" smtClean="0"/>
              <a:t>kontrol</a:t>
            </a:r>
            <a:r>
              <a:rPr lang="en-US" sz="2000" dirty="0" smtClean="0"/>
              <a:t> </a:t>
            </a:r>
            <a:r>
              <a:rPr lang="en-US" sz="2000" dirty="0" err="1" smtClean="0"/>
              <a:t>preventif</a:t>
            </a:r>
            <a:r>
              <a:rPr lang="en-US" sz="2000" dirty="0" smtClean="0"/>
              <a:t>, </a:t>
            </a:r>
            <a:r>
              <a:rPr lang="en-US" sz="2000" dirty="0" err="1" smtClean="0"/>
              <a:t>ttpi</a:t>
            </a:r>
            <a:r>
              <a:rPr lang="en-US" sz="2000" dirty="0" smtClean="0"/>
              <a:t> </a:t>
            </a:r>
            <a:r>
              <a:rPr lang="en-US" sz="2000" dirty="0" err="1" smtClean="0"/>
              <a:t>ttp</a:t>
            </a:r>
            <a:r>
              <a:rPr lang="en-US" sz="2000" dirty="0" smtClean="0"/>
              <a:t> </a:t>
            </a:r>
            <a:r>
              <a:rPr lang="en-US" sz="2000" dirty="0" err="1" smtClean="0"/>
              <a:t>saja</a:t>
            </a:r>
            <a:r>
              <a:rPr lang="en-US" sz="2000" dirty="0" smtClean="0"/>
              <a:t> </a:t>
            </a:r>
            <a:r>
              <a:rPr lang="en-US" sz="2000" dirty="0" err="1" smtClean="0"/>
              <a:t>diperlukan</a:t>
            </a:r>
            <a:r>
              <a:rPr lang="en-US" sz="2000" dirty="0" smtClean="0"/>
              <a:t>.</a:t>
            </a:r>
          </a:p>
          <a:p>
            <a:r>
              <a:rPr lang="en-US" sz="2000" dirty="0" err="1" smtClean="0"/>
              <a:t>Kontrok</a:t>
            </a:r>
            <a:r>
              <a:rPr lang="en-US" sz="2000" dirty="0" smtClean="0"/>
              <a:t> </a:t>
            </a:r>
            <a:r>
              <a:rPr lang="en-US" sz="2000" dirty="0" err="1" smtClean="0"/>
              <a:t>korektif</a:t>
            </a:r>
            <a:r>
              <a:rPr lang="en-US" sz="2000" dirty="0" smtClean="0"/>
              <a:t> </a:t>
            </a:r>
            <a:r>
              <a:rPr lang="en-US" sz="2000" dirty="0" err="1" smtClean="0"/>
              <a:t>dlakukan</a:t>
            </a:r>
            <a:r>
              <a:rPr lang="en-US" sz="2000" dirty="0" smtClean="0"/>
              <a:t> </a:t>
            </a:r>
            <a:r>
              <a:rPr lang="en-US" sz="2000" dirty="0" err="1" smtClean="0"/>
              <a:t>bl</a:t>
            </a:r>
            <a:r>
              <a:rPr lang="en-US" sz="2000" dirty="0" smtClean="0"/>
              <a:t> </a:t>
            </a:r>
            <a:r>
              <a:rPr lang="en-US" sz="2000" dirty="0" err="1" smtClean="0"/>
              <a:t>trjadi</a:t>
            </a:r>
            <a:r>
              <a:rPr lang="en-US" sz="2000" dirty="0" smtClean="0"/>
              <a:t> hal2 </a:t>
            </a:r>
            <a:r>
              <a:rPr lang="en-US" sz="2000" dirty="0" err="1" smtClean="0"/>
              <a:t>yg</a:t>
            </a:r>
            <a:r>
              <a:rPr lang="en-US" sz="2000" dirty="0" smtClean="0"/>
              <a:t> </a:t>
            </a:r>
            <a:r>
              <a:rPr lang="en-US" sz="2000" dirty="0" err="1" smtClean="0"/>
              <a:t>tdk</a:t>
            </a:r>
            <a:r>
              <a:rPr lang="en-US" sz="2000" dirty="0" smtClean="0"/>
              <a:t> </a:t>
            </a:r>
            <a:r>
              <a:rPr lang="en-US" sz="2000" dirty="0" err="1" smtClean="0"/>
              <a:t>smestinya</a:t>
            </a:r>
            <a:r>
              <a:rPr lang="en-US" sz="2000" dirty="0" smtClean="0"/>
              <a:t> &amp; </a:t>
            </a:r>
            <a:r>
              <a:rPr lang="en-US" sz="2000" dirty="0" err="1" smtClean="0"/>
              <a:t>tlh</a:t>
            </a:r>
            <a:r>
              <a:rPr lang="en-US" sz="2000" dirty="0" smtClean="0"/>
              <a:t> </a:t>
            </a:r>
            <a:r>
              <a:rPr lang="en-US" sz="2000" dirty="0" err="1" smtClean="0"/>
              <a:t>ddeteksi</a:t>
            </a:r>
            <a:r>
              <a:rPr lang="en-US" sz="2000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DCE351A-B115-40C5-8D67-BB71099E66DF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Inuk Wahyuni Ist., SE., M.Si., Ak.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467600" cy="762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7. </a:t>
            </a:r>
            <a:r>
              <a:rPr lang="en-US" dirty="0" err="1" smtClean="0"/>
              <a:t>Manfaat</a:t>
            </a:r>
            <a:r>
              <a:rPr lang="en-US" dirty="0" smtClean="0"/>
              <a:t> </a:t>
            </a:r>
            <a:r>
              <a:rPr lang="en-US" dirty="0" err="1" smtClean="0"/>
              <a:t>Pengendalian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371600"/>
            <a:ext cx="8001000" cy="5181600"/>
          </a:xfrm>
        </p:spPr>
        <p:txBody>
          <a:bodyPr>
            <a:normAutofit/>
          </a:bodyPr>
          <a:lstStyle/>
          <a:p>
            <a:r>
              <a:rPr lang="en-US" sz="2000" dirty="0" err="1" smtClean="0"/>
              <a:t>Pgendalian</a:t>
            </a:r>
            <a:r>
              <a:rPr lang="en-US" sz="2000" dirty="0" smtClean="0"/>
              <a:t> </a:t>
            </a:r>
            <a:r>
              <a:rPr lang="en-US" sz="2000" dirty="0" err="1" smtClean="0"/>
              <a:t>dpt</a:t>
            </a:r>
            <a:r>
              <a:rPr lang="en-US" sz="2000" dirty="0" smtClean="0"/>
              <a:t> </a:t>
            </a:r>
            <a:r>
              <a:rPr lang="en-US" sz="2000" dirty="0" err="1" smtClean="0"/>
              <a:t>mmbantu</a:t>
            </a:r>
            <a:r>
              <a:rPr lang="en-US" sz="2000" dirty="0" smtClean="0"/>
              <a:t> </a:t>
            </a:r>
            <a:r>
              <a:rPr lang="en-US" sz="2000" dirty="0" err="1" smtClean="0"/>
              <a:t>manajemen</a:t>
            </a:r>
            <a:r>
              <a:rPr lang="en-US" sz="2000" dirty="0" smtClean="0"/>
              <a:t>, </a:t>
            </a:r>
            <a:r>
              <a:rPr lang="en-US" sz="2000" dirty="0" err="1" smtClean="0"/>
              <a:t>ssuai</a:t>
            </a:r>
            <a:r>
              <a:rPr lang="en-US" sz="2000" dirty="0" smtClean="0"/>
              <a:t> </a:t>
            </a:r>
            <a:r>
              <a:rPr lang="en-US" sz="2000" dirty="0" err="1" smtClean="0"/>
              <a:t>filosofi</a:t>
            </a:r>
            <a:r>
              <a:rPr lang="en-US" sz="2000" dirty="0" smtClean="0"/>
              <a:t> </a:t>
            </a:r>
            <a:r>
              <a:rPr lang="en-US" sz="2000" dirty="0" err="1" smtClean="0"/>
              <a:t>manajemen</a:t>
            </a:r>
            <a:r>
              <a:rPr lang="en-US" sz="2000" dirty="0" smtClean="0"/>
              <a:t>:</a:t>
            </a:r>
          </a:p>
          <a:p>
            <a:pPr marL="509588" indent="-273050">
              <a:buFontTx/>
              <a:buChar char="-"/>
              <a:tabLst>
                <a:tab pos="515938" algn="l"/>
              </a:tabLst>
            </a:pPr>
            <a:r>
              <a:rPr lang="en-US" sz="1800" dirty="0" err="1" smtClean="0"/>
              <a:t>Pgendalian</a:t>
            </a:r>
            <a:r>
              <a:rPr lang="en-US" sz="1800" dirty="0" smtClean="0"/>
              <a:t> </a:t>
            </a:r>
            <a:r>
              <a:rPr lang="en-US" sz="1800" dirty="0" err="1" smtClean="0"/>
              <a:t>sbg</a:t>
            </a:r>
            <a:r>
              <a:rPr lang="en-US" sz="1800" dirty="0" smtClean="0"/>
              <a:t> </a:t>
            </a:r>
            <a:r>
              <a:rPr lang="en-US" sz="1800" dirty="0" err="1" smtClean="0"/>
              <a:t>sbuah</a:t>
            </a:r>
            <a:r>
              <a:rPr lang="en-US" sz="1800" dirty="0" smtClean="0"/>
              <a:t> </a:t>
            </a:r>
            <a:r>
              <a:rPr lang="en-US" sz="1800" i="1" dirty="0" smtClean="0"/>
              <a:t>tools</a:t>
            </a:r>
            <a:r>
              <a:rPr lang="en-US" sz="1800" dirty="0" smtClean="0"/>
              <a:t> u/ </a:t>
            </a:r>
            <a:r>
              <a:rPr lang="en-US" sz="1800" dirty="0" err="1" smtClean="0"/>
              <a:t>mncapai</a:t>
            </a:r>
            <a:r>
              <a:rPr lang="en-US" sz="1800" dirty="0" smtClean="0"/>
              <a:t> </a:t>
            </a:r>
            <a:r>
              <a:rPr lang="en-US" sz="1800" dirty="0" err="1" smtClean="0"/>
              <a:t>tujuan</a:t>
            </a:r>
            <a:r>
              <a:rPr lang="en-US" sz="1800" dirty="0" smtClean="0"/>
              <a:t> &amp; </a:t>
            </a:r>
            <a:r>
              <a:rPr lang="en-US" sz="1800" dirty="0" err="1" smtClean="0"/>
              <a:t>sasaran</a:t>
            </a:r>
            <a:r>
              <a:rPr lang="en-US" sz="1800" dirty="0" smtClean="0"/>
              <a:t> </a:t>
            </a:r>
            <a:r>
              <a:rPr lang="en-US" sz="1800" dirty="0" err="1" smtClean="0"/>
              <a:t>prshn</a:t>
            </a:r>
            <a:endParaRPr lang="en-US" sz="1800" dirty="0" smtClean="0"/>
          </a:p>
          <a:p>
            <a:pPr marL="509588" indent="-273050">
              <a:buFontTx/>
              <a:buChar char="-"/>
              <a:tabLst>
                <a:tab pos="515938" algn="l"/>
              </a:tabLst>
            </a:pPr>
            <a:r>
              <a:rPr lang="en-US" sz="1800" dirty="0" err="1" smtClean="0"/>
              <a:t>Pgendalian</a:t>
            </a:r>
            <a:r>
              <a:rPr lang="en-US" sz="1800" dirty="0" smtClean="0"/>
              <a:t> </a:t>
            </a:r>
            <a:r>
              <a:rPr lang="en-US" sz="1800" dirty="0" err="1" smtClean="0"/>
              <a:t>dpandang</a:t>
            </a:r>
            <a:r>
              <a:rPr lang="en-US" sz="1800" dirty="0" smtClean="0"/>
              <a:t> </a:t>
            </a:r>
            <a:r>
              <a:rPr lang="en-US" sz="1800" dirty="0" err="1" smtClean="0"/>
              <a:t>sbg</a:t>
            </a:r>
            <a:r>
              <a:rPr lang="en-US" sz="1800" dirty="0" smtClean="0"/>
              <a:t> </a:t>
            </a:r>
            <a:r>
              <a:rPr lang="en-US" sz="1800" dirty="0" err="1" smtClean="0"/>
              <a:t>alat</a:t>
            </a:r>
            <a:r>
              <a:rPr lang="en-US" sz="1800" dirty="0" smtClean="0"/>
              <a:t> </a:t>
            </a:r>
            <a:r>
              <a:rPr lang="en-US" sz="1800" dirty="0" err="1" smtClean="0"/>
              <a:t>ukur</a:t>
            </a:r>
            <a:r>
              <a:rPr lang="en-US" sz="1800" dirty="0" smtClean="0"/>
              <a:t> </a:t>
            </a:r>
            <a:r>
              <a:rPr lang="en-US" sz="1800" dirty="0" smtClean="0"/>
              <a:t>u/ </a:t>
            </a:r>
            <a:r>
              <a:rPr lang="en-US" sz="1800" dirty="0" err="1" smtClean="0"/>
              <a:t>mnentukn</a:t>
            </a:r>
            <a:r>
              <a:rPr lang="en-US" sz="1800" dirty="0" smtClean="0"/>
              <a:t> </a:t>
            </a:r>
            <a:r>
              <a:rPr lang="en-US" sz="1800" dirty="0" err="1" smtClean="0"/>
              <a:t>apakh</a:t>
            </a:r>
            <a:r>
              <a:rPr lang="en-US" sz="1800" dirty="0" smtClean="0"/>
              <a:t> </a:t>
            </a:r>
            <a:r>
              <a:rPr lang="en-US" sz="1800" dirty="0" err="1" smtClean="0"/>
              <a:t>standar</a:t>
            </a:r>
            <a:r>
              <a:rPr lang="en-US" sz="1800" dirty="0" smtClean="0"/>
              <a:t> </a:t>
            </a:r>
            <a:r>
              <a:rPr lang="en-US" sz="1800" dirty="0" err="1" smtClean="0"/>
              <a:t>yg</a:t>
            </a:r>
            <a:r>
              <a:rPr lang="en-US" sz="1800" dirty="0" smtClean="0"/>
              <a:t> </a:t>
            </a:r>
            <a:r>
              <a:rPr lang="en-US" sz="1800" dirty="0" err="1" smtClean="0"/>
              <a:t>tlh</a:t>
            </a:r>
            <a:r>
              <a:rPr lang="en-US" sz="1800" dirty="0" smtClean="0"/>
              <a:t> </a:t>
            </a:r>
            <a:r>
              <a:rPr lang="en-US" sz="1800" dirty="0" err="1" smtClean="0"/>
              <a:t>dtetapkn</a:t>
            </a:r>
            <a:r>
              <a:rPr lang="en-US" sz="1800" dirty="0" smtClean="0"/>
              <a:t> </a:t>
            </a:r>
            <a:r>
              <a:rPr lang="en-US" sz="1800" dirty="0" err="1" smtClean="0"/>
              <a:t>tlh</a:t>
            </a:r>
            <a:r>
              <a:rPr lang="en-US" sz="1800" dirty="0" smtClean="0"/>
              <a:t> </a:t>
            </a:r>
            <a:r>
              <a:rPr lang="en-US" sz="1800" dirty="0" err="1" smtClean="0"/>
              <a:t>trcapai</a:t>
            </a:r>
            <a:endParaRPr lang="en-US" sz="1800" dirty="0" smtClean="0"/>
          </a:p>
          <a:p>
            <a:r>
              <a:rPr lang="en-US" sz="2000" dirty="0" err="1" smtClean="0"/>
              <a:t>Pgendalian</a:t>
            </a:r>
            <a:r>
              <a:rPr lang="en-US" sz="2000" dirty="0" smtClean="0"/>
              <a:t> </a:t>
            </a:r>
            <a:r>
              <a:rPr lang="en-US" sz="2000" dirty="0" err="1" smtClean="0"/>
              <a:t>yg</a:t>
            </a:r>
            <a:r>
              <a:rPr lang="en-US" sz="2000" dirty="0" smtClean="0"/>
              <a:t> </a:t>
            </a:r>
            <a:r>
              <a:rPr lang="en-US" sz="2000" dirty="0" err="1" smtClean="0"/>
              <a:t>baik</a:t>
            </a:r>
            <a:r>
              <a:rPr lang="en-US" sz="2000" dirty="0" smtClean="0"/>
              <a:t>, </a:t>
            </a:r>
            <a:r>
              <a:rPr lang="en-US" sz="2000" dirty="0" err="1" smtClean="0"/>
              <a:t>tdk</a:t>
            </a:r>
            <a:r>
              <a:rPr lang="en-US" sz="2000" dirty="0" smtClean="0"/>
              <a:t> </a:t>
            </a:r>
            <a:r>
              <a:rPr lang="en-US" sz="2000" dirty="0" err="1" smtClean="0"/>
              <a:t>hny</a:t>
            </a:r>
            <a:r>
              <a:rPr lang="en-US" sz="2000" dirty="0" smtClean="0"/>
              <a:t> </a:t>
            </a:r>
            <a:r>
              <a:rPr lang="en-US" sz="2000" dirty="0" err="1" smtClean="0"/>
              <a:t>mlindungi</a:t>
            </a:r>
            <a:r>
              <a:rPr lang="en-US" sz="2000" dirty="0" smtClean="0"/>
              <a:t> </a:t>
            </a:r>
            <a:r>
              <a:rPr lang="en-US" sz="2000" dirty="0" err="1" smtClean="0"/>
              <a:t>orgnss</a:t>
            </a:r>
            <a:r>
              <a:rPr lang="en-US" sz="2000" dirty="0" smtClean="0"/>
              <a:t> </a:t>
            </a:r>
            <a:r>
              <a:rPr lang="en-US" sz="2000" dirty="0" err="1" smtClean="0"/>
              <a:t>tetapi</a:t>
            </a:r>
            <a:r>
              <a:rPr lang="en-US" sz="2000" dirty="0" smtClean="0"/>
              <a:t> </a:t>
            </a:r>
            <a:r>
              <a:rPr lang="en-US" sz="2000" dirty="0" err="1" smtClean="0"/>
              <a:t>juga</a:t>
            </a:r>
            <a:r>
              <a:rPr lang="en-US" sz="2000" dirty="0" smtClean="0"/>
              <a:t> </a:t>
            </a:r>
            <a:r>
              <a:rPr lang="en-US" sz="2000" dirty="0" err="1" smtClean="0"/>
              <a:t>kryawan</a:t>
            </a:r>
            <a:r>
              <a:rPr lang="en-US" sz="2000" dirty="0" smtClean="0"/>
              <a:t>/</a:t>
            </a:r>
            <a:r>
              <a:rPr lang="en-US" sz="2000" dirty="0" err="1" smtClean="0"/>
              <a:t>manajemen</a:t>
            </a:r>
            <a:endParaRPr lang="en-US" sz="2000" dirty="0" smtClean="0"/>
          </a:p>
          <a:p>
            <a:r>
              <a:rPr lang="en-US" sz="2000" dirty="0" err="1" smtClean="0"/>
              <a:t>Pgendalian</a:t>
            </a:r>
            <a:r>
              <a:rPr lang="en-US" sz="2000" dirty="0" smtClean="0"/>
              <a:t> </a:t>
            </a:r>
            <a:r>
              <a:rPr lang="en-US" sz="2000" dirty="0" err="1" smtClean="0"/>
              <a:t>dpt</a:t>
            </a:r>
            <a:r>
              <a:rPr lang="en-US" sz="2000" dirty="0" smtClean="0"/>
              <a:t> </a:t>
            </a:r>
            <a:r>
              <a:rPr lang="en-US" sz="2000" dirty="0" err="1" smtClean="0"/>
              <a:t>mmberikan</a:t>
            </a:r>
            <a:r>
              <a:rPr lang="en-US" sz="2000" dirty="0" smtClean="0"/>
              <a:t> </a:t>
            </a:r>
            <a:r>
              <a:rPr lang="en-US" sz="2000" dirty="0" err="1" smtClean="0"/>
              <a:t>kyakinan</a:t>
            </a:r>
            <a:r>
              <a:rPr lang="en-US" sz="2000" dirty="0" smtClean="0"/>
              <a:t> </a:t>
            </a:r>
            <a:r>
              <a:rPr lang="en-US" sz="2000" dirty="0" err="1" smtClean="0"/>
              <a:t>yg</a:t>
            </a:r>
            <a:r>
              <a:rPr lang="en-US" sz="2000" dirty="0" smtClean="0"/>
              <a:t> </a:t>
            </a:r>
            <a:r>
              <a:rPr lang="en-US" sz="2000" dirty="0" err="1" smtClean="0"/>
              <a:t>mmadai</a:t>
            </a:r>
            <a:r>
              <a:rPr lang="en-US" sz="2000" dirty="0" smtClean="0"/>
              <a:t> </a:t>
            </a:r>
            <a:r>
              <a:rPr lang="en-US" sz="2000" dirty="0" err="1" smtClean="0"/>
              <a:t>kpg</a:t>
            </a:r>
            <a:r>
              <a:rPr lang="en-US" sz="2000" dirty="0" smtClean="0"/>
              <a:t> </a:t>
            </a:r>
            <a:r>
              <a:rPr lang="en-US" sz="2000" dirty="0" err="1" smtClean="0"/>
              <a:t>pmilik</a:t>
            </a:r>
            <a:r>
              <a:rPr lang="en-US" sz="2000" dirty="0" smtClean="0"/>
              <a:t> (</a:t>
            </a:r>
            <a:r>
              <a:rPr lang="en-US" sz="2000" i="1" dirty="0" smtClean="0"/>
              <a:t>stake holder</a:t>
            </a:r>
            <a:r>
              <a:rPr lang="en-US" sz="2000" dirty="0" smtClean="0"/>
              <a:t>), </a:t>
            </a:r>
            <a:r>
              <a:rPr lang="en-US" sz="2000" dirty="0" err="1" smtClean="0"/>
              <a:t>bahwa</a:t>
            </a:r>
            <a:r>
              <a:rPr lang="en-US" sz="2000" dirty="0" smtClean="0"/>
              <a:t>:</a:t>
            </a:r>
          </a:p>
          <a:p>
            <a:pPr marL="568325" indent="-273050">
              <a:buFontTx/>
              <a:buChar char="-"/>
            </a:pPr>
            <a:r>
              <a:rPr lang="en-US" sz="1800" dirty="0" err="1" smtClean="0"/>
              <a:t>Sumber</a:t>
            </a:r>
            <a:r>
              <a:rPr lang="en-US" sz="1800" dirty="0" smtClean="0"/>
              <a:t> </a:t>
            </a:r>
            <a:r>
              <a:rPr lang="en-US" sz="1800" dirty="0" err="1" smtClean="0"/>
              <a:t>daya</a:t>
            </a:r>
            <a:r>
              <a:rPr lang="en-US" sz="1800" dirty="0" smtClean="0"/>
              <a:t> </a:t>
            </a:r>
            <a:r>
              <a:rPr lang="en-US" sz="1800" dirty="0" err="1" smtClean="0"/>
              <a:t>yg</a:t>
            </a:r>
            <a:r>
              <a:rPr lang="en-US" sz="1800" dirty="0" smtClean="0"/>
              <a:t> </a:t>
            </a:r>
            <a:r>
              <a:rPr lang="en-US" sz="1800" dirty="0" err="1" smtClean="0"/>
              <a:t>dpercayakn</a:t>
            </a:r>
            <a:r>
              <a:rPr lang="en-US" sz="1800" dirty="0" smtClean="0"/>
              <a:t> pd </a:t>
            </a:r>
            <a:r>
              <a:rPr lang="en-US" sz="1800" dirty="0" err="1" smtClean="0"/>
              <a:t>manajemen</a:t>
            </a:r>
            <a:r>
              <a:rPr lang="en-US" sz="1800" dirty="0" smtClean="0"/>
              <a:t> </a:t>
            </a:r>
            <a:r>
              <a:rPr lang="en-US" sz="1800" dirty="0" err="1" smtClean="0"/>
              <a:t>tlh</a:t>
            </a:r>
            <a:r>
              <a:rPr lang="en-US" sz="1800" dirty="0" smtClean="0"/>
              <a:t> </a:t>
            </a:r>
            <a:r>
              <a:rPr lang="en-US" sz="1800" dirty="0" err="1" smtClean="0"/>
              <a:t>dgunakn</a:t>
            </a:r>
            <a:r>
              <a:rPr lang="en-US" sz="1800" dirty="0" smtClean="0"/>
              <a:t> dg sbaik2nya. (</a:t>
            </a:r>
            <a:r>
              <a:rPr lang="en-US" sz="1800" dirty="0" err="1" smtClean="0"/>
              <a:t>ssuai</a:t>
            </a:r>
            <a:r>
              <a:rPr lang="en-US" sz="1800" dirty="0" smtClean="0"/>
              <a:t> </a:t>
            </a:r>
            <a:r>
              <a:rPr lang="en-US" sz="1800" dirty="0" err="1" smtClean="0"/>
              <a:t>teori</a:t>
            </a:r>
            <a:r>
              <a:rPr lang="en-US" sz="1800" dirty="0" smtClean="0"/>
              <a:t> </a:t>
            </a:r>
            <a:r>
              <a:rPr lang="en-US" sz="1800" dirty="0" err="1" smtClean="0"/>
              <a:t>agensi</a:t>
            </a:r>
            <a:r>
              <a:rPr lang="en-US" sz="1800" dirty="0" smtClean="0"/>
              <a:t> u/ </a:t>
            </a:r>
            <a:r>
              <a:rPr lang="en-US" sz="1800" dirty="0" err="1" smtClean="0"/>
              <a:t>manajemen</a:t>
            </a:r>
            <a:r>
              <a:rPr lang="en-US" sz="1800" dirty="0" smtClean="0"/>
              <a:t>)</a:t>
            </a:r>
          </a:p>
          <a:p>
            <a:pPr marL="568325" indent="-273050">
              <a:buFontTx/>
              <a:buChar char="-"/>
            </a:pPr>
            <a:r>
              <a:rPr lang="en-US" sz="1800" dirty="0" err="1" smtClean="0"/>
              <a:t>Tanggungjawab</a:t>
            </a:r>
            <a:r>
              <a:rPr lang="en-US" sz="1800" dirty="0" smtClean="0"/>
              <a:t> </a:t>
            </a:r>
            <a:r>
              <a:rPr lang="en-US" sz="1800" dirty="0" err="1" smtClean="0"/>
              <a:t>yg</a:t>
            </a:r>
            <a:r>
              <a:rPr lang="en-US" sz="1800" dirty="0" smtClean="0"/>
              <a:t> </a:t>
            </a:r>
            <a:r>
              <a:rPr lang="en-US" sz="1800" dirty="0" err="1" smtClean="0"/>
              <a:t>dpercayakn</a:t>
            </a:r>
            <a:r>
              <a:rPr lang="en-US" sz="1800" dirty="0" smtClean="0"/>
              <a:t> </a:t>
            </a:r>
            <a:r>
              <a:rPr lang="en-US" sz="1800" dirty="0" err="1" smtClean="0"/>
              <a:t>kpd</a:t>
            </a:r>
            <a:r>
              <a:rPr lang="en-US" sz="1800" dirty="0" smtClean="0"/>
              <a:t> </a:t>
            </a:r>
            <a:r>
              <a:rPr lang="en-US" sz="1800" dirty="0" err="1" smtClean="0"/>
              <a:t>manajemen</a:t>
            </a:r>
            <a:r>
              <a:rPr lang="en-US" sz="1800" dirty="0" smtClean="0"/>
              <a:t> </a:t>
            </a:r>
            <a:r>
              <a:rPr lang="en-US" sz="1800" dirty="0" err="1" smtClean="0"/>
              <a:t>tlh</a:t>
            </a:r>
            <a:r>
              <a:rPr lang="en-US" sz="1800" dirty="0" smtClean="0"/>
              <a:t> </a:t>
            </a:r>
            <a:r>
              <a:rPr lang="en-US" sz="1800" dirty="0" err="1" smtClean="0"/>
              <a:t>dlaksanakn</a:t>
            </a:r>
            <a:r>
              <a:rPr lang="en-US" sz="1800" dirty="0" smtClean="0"/>
              <a:t> dg </a:t>
            </a:r>
            <a:r>
              <a:rPr lang="en-US" sz="1800" dirty="0" err="1" smtClean="0"/>
              <a:t>baik</a:t>
            </a:r>
            <a:r>
              <a:rPr lang="en-US" sz="1800" dirty="0" smtClean="0"/>
              <a:t>, </a:t>
            </a:r>
            <a:r>
              <a:rPr lang="en-US" sz="1800" dirty="0" err="1" smtClean="0"/>
              <a:t>misalnya</a:t>
            </a:r>
            <a:r>
              <a:rPr lang="en-US" sz="1800" dirty="0" smtClean="0"/>
              <a:t> </a:t>
            </a:r>
            <a:r>
              <a:rPr lang="en-US" sz="1800" dirty="0" err="1" smtClean="0"/>
              <a:t>pelaksanaan</a:t>
            </a:r>
            <a:r>
              <a:rPr lang="en-US" sz="1800" dirty="0" smtClean="0"/>
              <a:t> </a:t>
            </a:r>
            <a:r>
              <a:rPr lang="en-US" sz="1800" dirty="0" err="1" smtClean="0"/>
              <a:t>pengendalian</a:t>
            </a:r>
            <a:r>
              <a:rPr lang="en-US" sz="1800" dirty="0" smtClean="0"/>
              <a:t> </a:t>
            </a:r>
            <a:r>
              <a:rPr lang="en-US" sz="1800" dirty="0" err="1" smtClean="0"/>
              <a:t>mlalui</a:t>
            </a:r>
            <a:r>
              <a:rPr lang="en-US" sz="1800" dirty="0" smtClean="0"/>
              <a:t> </a:t>
            </a:r>
            <a:r>
              <a:rPr lang="en-US" sz="1800" dirty="0" err="1" smtClean="0"/>
              <a:t>laporan</a:t>
            </a:r>
            <a:r>
              <a:rPr lang="en-US" sz="1800" dirty="0" smtClean="0"/>
              <a:t> &amp; </a:t>
            </a:r>
            <a:r>
              <a:rPr lang="en-US" sz="1800" dirty="0" err="1" smtClean="0"/>
              <a:t>verifikasi</a:t>
            </a:r>
            <a:r>
              <a:rPr lang="en-US" sz="1800" dirty="0" smtClean="0"/>
              <a:t> </a:t>
            </a:r>
            <a:r>
              <a:rPr lang="en-US" sz="1800" dirty="0" err="1" smtClean="0"/>
              <a:t>yg</a:t>
            </a:r>
            <a:r>
              <a:rPr lang="en-US" sz="1800" dirty="0" smtClean="0"/>
              <a:t> </a:t>
            </a:r>
            <a:r>
              <a:rPr lang="en-US" sz="1800" dirty="0" err="1" smtClean="0"/>
              <a:t>obyektif</a:t>
            </a:r>
            <a:r>
              <a:rPr lang="en-US" sz="1800" dirty="0" smtClean="0"/>
              <a:t> </a:t>
            </a:r>
            <a:r>
              <a:rPr lang="en-US" sz="1800" dirty="0" err="1" smtClean="0"/>
              <a:t>olh</a:t>
            </a:r>
            <a:r>
              <a:rPr lang="en-US" sz="1800" dirty="0" smtClean="0"/>
              <a:t> auditor.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DCE351A-B115-40C5-8D67-BB71099E66DF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Inuk Wahyuni Ist., SE., M.Si., Ak.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467600" cy="563562"/>
          </a:xfrm>
        </p:spPr>
        <p:txBody>
          <a:bodyPr/>
          <a:lstStyle/>
          <a:p>
            <a:pPr algn="ctr"/>
            <a:r>
              <a:rPr lang="en-US" dirty="0" smtClean="0"/>
              <a:t>8.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Pengendalian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838200"/>
            <a:ext cx="7848600" cy="57912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Elemen2 </a:t>
            </a:r>
            <a:r>
              <a:rPr lang="en-US" sz="2000" dirty="0" err="1" smtClean="0"/>
              <a:t>Sistem</a:t>
            </a:r>
            <a:r>
              <a:rPr lang="en-US" sz="2000" dirty="0" smtClean="0"/>
              <a:t> </a:t>
            </a:r>
            <a:r>
              <a:rPr lang="en-US" sz="2000" dirty="0" err="1" smtClean="0"/>
              <a:t>Pengendalain</a:t>
            </a:r>
            <a:endParaRPr lang="en-US" sz="2000" dirty="0" smtClean="0"/>
          </a:p>
          <a:p>
            <a:pPr marL="509588" indent="-273050"/>
            <a:r>
              <a:rPr lang="en-US" sz="1600" dirty="0" err="1" smtClean="0"/>
              <a:t>Sarana</a:t>
            </a:r>
            <a:r>
              <a:rPr lang="en-US" sz="1600" dirty="0" smtClean="0"/>
              <a:t> </a:t>
            </a:r>
            <a:r>
              <a:rPr lang="en-US" sz="1600" dirty="0" err="1" smtClean="0"/>
              <a:t>pgendalian</a:t>
            </a:r>
            <a:r>
              <a:rPr lang="en-US" sz="1600" dirty="0" smtClean="0"/>
              <a:t> </a:t>
            </a:r>
            <a:r>
              <a:rPr lang="en-US" sz="1600" dirty="0" err="1" smtClean="0"/>
              <a:t>mliputi</a:t>
            </a:r>
            <a:r>
              <a:rPr lang="en-US" sz="1600" dirty="0" smtClean="0"/>
              <a:t> org, </a:t>
            </a:r>
            <a:r>
              <a:rPr lang="en-US" sz="1600" dirty="0" err="1" smtClean="0"/>
              <a:t>praturan</a:t>
            </a:r>
            <a:r>
              <a:rPr lang="en-US" sz="1600" dirty="0" smtClean="0"/>
              <a:t>, </a:t>
            </a:r>
            <a:r>
              <a:rPr lang="en-US" sz="1600" dirty="0" err="1" smtClean="0"/>
              <a:t>anggaran</a:t>
            </a:r>
            <a:r>
              <a:rPr lang="en-US" sz="1600" dirty="0" smtClean="0"/>
              <a:t>, </a:t>
            </a:r>
            <a:r>
              <a:rPr lang="en-US" sz="1600" dirty="0" err="1" smtClean="0"/>
              <a:t>jadwal</a:t>
            </a:r>
            <a:r>
              <a:rPr lang="en-US" sz="1600" dirty="0" smtClean="0"/>
              <a:t> &amp; </a:t>
            </a:r>
            <a:r>
              <a:rPr lang="en-US" sz="1600" dirty="0" err="1" smtClean="0"/>
              <a:t>analisis</a:t>
            </a:r>
            <a:r>
              <a:rPr lang="en-US" sz="1600" dirty="0" smtClean="0"/>
              <a:t> komponen2 </a:t>
            </a:r>
            <a:r>
              <a:rPr lang="en-US" sz="1600" dirty="0" err="1" smtClean="0"/>
              <a:t>lainnya</a:t>
            </a:r>
            <a:r>
              <a:rPr lang="en-US" sz="1600" dirty="0" smtClean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 smtClean="0"/>
              <a:t>bl</a:t>
            </a:r>
            <a:r>
              <a:rPr lang="en-US" sz="1600" dirty="0" smtClean="0"/>
              <a:t> </a:t>
            </a:r>
            <a:r>
              <a:rPr lang="en-US" sz="1600" dirty="0" err="1" smtClean="0"/>
              <a:t>dgabungkn</a:t>
            </a:r>
            <a:r>
              <a:rPr lang="en-US" sz="1600" dirty="0" smtClean="0"/>
              <a:t> </a:t>
            </a:r>
            <a:r>
              <a:rPr lang="en-US" sz="1600" dirty="0" err="1" smtClean="0"/>
              <a:t>akn</a:t>
            </a:r>
            <a:r>
              <a:rPr lang="en-US" sz="1600" dirty="0" smtClean="0"/>
              <a:t> </a:t>
            </a:r>
            <a:r>
              <a:rPr lang="en-US" sz="1600" dirty="0" err="1" smtClean="0"/>
              <a:t>mmbentuk</a:t>
            </a:r>
            <a:r>
              <a:rPr lang="en-US" sz="1600" dirty="0" smtClean="0"/>
              <a:t> </a:t>
            </a:r>
            <a:r>
              <a:rPr lang="en-US" sz="1600" dirty="0" err="1" smtClean="0"/>
              <a:t>sistem</a:t>
            </a:r>
            <a:r>
              <a:rPr lang="en-US" sz="1600" dirty="0" smtClean="0"/>
              <a:t> </a:t>
            </a:r>
            <a:r>
              <a:rPr lang="en-US" sz="1600" dirty="0" err="1" smtClean="0"/>
              <a:t>pngendalian</a:t>
            </a:r>
            <a:endParaRPr lang="en-US" sz="1600" dirty="0" smtClean="0"/>
          </a:p>
          <a:p>
            <a:pPr marL="509588" indent="-273050"/>
            <a:r>
              <a:rPr lang="en-US" sz="1600" dirty="0" err="1" smtClean="0"/>
              <a:t>Sistem</a:t>
            </a:r>
            <a:r>
              <a:rPr lang="en-US" sz="1600" dirty="0" smtClean="0"/>
              <a:t> </a:t>
            </a:r>
            <a:r>
              <a:rPr lang="en-US" sz="1600" dirty="0" err="1" smtClean="0"/>
              <a:t>ini</a:t>
            </a:r>
            <a:r>
              <a:rPr lang="en-US" sz="1600" dirty="0" smtClean="0"/>
              <a:t> </a:t>
            </a:r>
            <a:r>
              <a:rPr lang="en-US" sz="1600" dirty="0" err="1" smtClean="0"/>
              <a:t>dpt</a:t>
            </a:r>
            <a:r>
              <a:rPr lang="en-US" sz="1600" dirty="0" smtClean="0"/>
              <a:t> </a:t>
            </a:r>
            <a:r>
              <a:rPr lang="en-US" sz="1600" dirty="0" err="1" smtClean="0"/>
              <a:t>mmiliki</a:t>
            </a:r>
            <a:r>
              <a:rPr lang="en-US" sz="1600" dirty="0" smtClean="0"/>
              <a:t> subsistem2 &amp; </a:t>
            </a:r>
            <a:r>
              <a:rPr lang="en-US" sz="1600" dirty="0" err="1" smtClean="0"/>
              <a:t>bs</a:t>
            </a:r>
            <a:r>
              <a:rPr lang="en-US" sz="1600" dirty="0" smtClean="0"/>
              <a:t> </a:t>
            </a:r>
            <a:r>
              <a:rPr lang="en-US" sz="1600" dirty="0" err="1" smtClean="0"/>
              <a:t>mnjd</a:t>
            </a:r>
            <a:r>
              <a:rPr lang="en-US" sz="1600" dirty="0" smtClean="0"/>
              <a:t> </a:t>
            </a:r>
            <a:r>
              <a:rPr lang="en-US" sz="1600" dirty="0" err="1" smtClean="0"/>
              <a:t>bagian</a:t>
            </a:r>
            <a:r>
              <a:rPr lang="en-US" sz="1600" dirty="0" smtClean="0"/>
              <a:t> </a:t>
            </a:r>
            <a:r>
              <a:rPr lang="en-US" sz="1600" dirty="0" err="1" smtClean="0"/>
              <a:t>dr</a:t>
            </a:r>
            <a:r>
              <a:rPr lang="en-US" sz="1600" dirty="0" smtClean="0"/>
              <a:t> </a:t>
            </a:r>
            <a:r>
              <a:rPr lang="en-US" sz="1600" dirty="0" err="1" smtClean="0"/>
              <a:t>sistem</a:t>
            </a:r>
            <a:r>
              <a:rPr lang="en-US" sz="1600" dirty="0" smtClean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 smtClean="0"/>
              <a:t>lbh</a:t>
            </a:r>
            <a:r>
              <a:rPr lang="en-US" sz="1600" dirty="0" smtClean="0"/>
              <a:t> </a:t>
            </a:r>
            <a:r>
              <a:rPr lang="en-US" sz="1600" dirty="0" err="1" smtClean="0"/>
              <a:t>besar</a:t>
            </a:r>
            <a:endParaRPr lang="en-US" sz="1600" dirty="0" smtClean="0"/>
          </a:p>
          <a:p>
            <a:pPr marL="509588" indent="-273050"/>
            <a:r>
              <a:rPr lang="en-US" sz="1600" dirty="0" err="1" smtClean="0"/>
              <a:t>Bentuk</a:t>
            </a:r>
            <a:r>
              <a:rPr lang="en-US" sz="1600" dirty="0" smtClean="0"/>
              <a:t> </a:t>
            </a:r>
            <a:r>
              <a:rPr lang="en-US" sz="1600" dirty="0" err="1" smtClean="0"/>
              <a:t>sistem</a:t>
            </a:r>
            <a:r>
              <a:rPr lang="en-US" sz="1600" dirty="0" smtClean="0"/>
              <a:t> </a:t>
            </a:r>
            <a:r>
              <a:rPr lang="en-US" sz="1600" dirty="0" err="1" smtClean="0"/>
              <a:t>pngendalian</a:t>
            </a:r>
            <a:r>
              <a:rPr lang="en-US" sz="1600" dirty="0" smtClean="0"/>
              <a:t>:</a:t>
            </a:r>
          </a:p>
          <a:p>
            <a:pPr marL="731838" indent="-273050">
              <a:buFontTx/>
              <a:buChar char="-"/>
            </a:pPr>
            <a:r>
              <a:rPr lang="en-US" sz="1500" i="1" dirty="0" smtClean="0"/>
              <a:t>Closed System</a:t>
            </a:r>
            <a:r>
              <a:rPr lang="en-US" sz="1500" dirty="0" smtClean="0"/>
              <a:t>: </a:t>
            </a:r>
            <a:r>
              <a:rPr lang="en-US" sz="1500" dirty="0" err="1" smtClean="0"/>
              <a:t>tdk</a:t>
            </a:r>
            <a:r>
              <a:rPr lang="en-US" sz="1500" dirty="0" smtClean="0"/>
              <a:t> </a:t>
            </a:r>
            <a:r>
              <a:rPr lang="en-US" sz="1500" dirty="0" err="1" smtClean="0"/>
              <a:t>berintaraksi</a:t>
            </a:r>
            <a:r>
              <a:rPr lang="en-US" sz="1500" dirty="0" smtClean="0"/>
              <a:t> dg </a:t>
            </a:r>
            <a:r>
              <a:rPr lang="en-US" sz="1500" dirty="0" err="1" smtClean="0"/>
              <a:t>lingkungan</a:t>
            </a:r>
            <a:r>
              <a:rPr lang="en-US" sz="1500" dirty="0" smtClean="0"/>
              <a:t>, </a:t>
            </a:r>
            <a:r>
              <a:rPr lang="en-US" sz="1500" dirty="0" err="1" smtClean="0"/>
              <a:t>sejak</a:t>
            </a:r>
            <a:r>
              <a:rPr lang="en-US" sz="1500" dirty="0" smtClean="0"/>
              <a:t> </a:t>
            </a:r>
            <a:r>
              <a:rPr lang="en-US" sz="1500" dirty="0" err="1" smtClean="0"/>
              <a:t>pmakaian</a:t>
            </a:r>
            <a:r>
              <a:rPr lang="en-US" sz="1500" dirty="0" smtClean="0"/>
              <a:t> </a:t>
            </a:r>
            <a:r>
              <a:rPr lang="en-US" sz="1500" dirty="0" err="1" smtClean="0"/>
              <a:t>komputer</a:t>
            </a:r>
            <a:r>
              <a:rPr lang="en-US" sz="1500" dirty="0" smtClean="0"/>
              <a:t> </a:t>
            </a:r>
            <a:r>
              <a:rPr lang="en-US" sz="1500" dirty="0" err="1" smtClean="0"/>
              <a:t>scr</a:t>
            </a:r>
            <a:r>
              <a:rPr lang="en-US" sz="1500" dirty="0" smtClean="0"/>
              <a:t> </a:t>
            </a:r>
            <a:r>
              <a:rPr lang="en-US" sz="1500" dirty="0" err="1" smtClean="0"/>
              <a:t>luas</a:t>
            </a:r>
            <a:r>
              <a:rPr lang="en-US" sz="1500" dirty="0" smtClean="0"/>
              <a:t>, </a:t>
            </a:r>
            <a:r>
              <a:rPr lang="en-US" sz="1500" dirty="0" err="1" smtClean="0"/>
              <a:t>sistem</a:t>
            </a:r>
            <a:r>
              <a:rPr lang="en-US" sz="1500" dirty="0" smtClean="0"/>
              <a:t> </a:t>
            </a:r>
            <a:r>
              <a:rPr lang="en-US" sz="1500" dirty="0" err="1" smtClean="0"/>
              <a:t>ini</a:t>
            </a:r>
            <a:r>
              <a:rPr lang="en-US" sz="1500" dirty="0" smtClean="0"/>
              <a:t> </a:t>
            </a:r>
            <a:r>
              <a:rPr lang="en-US" sz="1500" dirty="0" err="1" smtClean="0"/>
              <a:t>sering</a:t>
            </a:r>
            <a:r>
              <a:rPr lang="en-US" sz="1500" dirty="0" smtClean="0"/>
              <a:t> </a:t>
            </a:r>
            <a:r>
              <a:rPr lang="en-US" sz="1500" dirty="0" err="1" smtClean="0"/>
              <a:t>dgunakan</a:t>
            </a:r>
            <a:r>
              <a:rPr lang="en-US" sz="1500" dirty="0" smtClean="0"/>
              <a:t>.</a:t>
            </a:r>
          </a:p>
          <a:p>
            <a:pPr marL="731838" indent="-273050">
              <a:buFontTx/>
              <a:buChar char="-"/>
            </a:pPr>
            <a:r>
              <a:rPr lang="en-US" sz="1500" i="1" dirty="0" smtClean="0"/>
              <a:t>Open System</a:t>
            </a:r>
            <a:r>
              <a:rPr lang="en-US" sz="1500" dirty="0" smtClean="0"/>
              <a:t>: </a:t>
            </a:r>
            <a:r>
              <a:rPr lang="en-US" sz="1500" dirty="0" err="1" smtClean="0"/>
              <a:t>mmiliki</a:t>
            </a:r>
            <a:r>
              <a:rPr lang="en-US" sz="1500" dirty="0" smtClean="0"/>
              <a:t> </a:t>
            </a:r>
            <a:r>
              <a:rPr lang="en-US" sz="1500" dirty="0" err="1" smtClean="0"/>
              <a:t>interaksi</a:t>
            </a:r>
            <a:r>
              <a:rPr lang="en-US" sz="1500" dirty="0" smtClean="0"/>
              <a:t> dg </a:t>
            </a:r>
            <a:r>
              <a:rPr lang="en-US" sz="1500" dirty="0" err="1" smtClean="0"/>
              <a:t>lingkungan</a:t>
            </a:r>
            <a:endParaRPr lang="en-US" sz="1500" dirty="0" smtClean="0"/>
          </a:p>
          <a:p>
            <a:pPr marL="731838" indent="-273050">
              <a:buFontTx/>
              <a:buChar char="-"/>
            </a:pPr>
            <a:r>
              <a:rPr lang="en-US" sz="1500" dirty="0" smtClean="0"/>
              <a:t>Auditor Internal </a:t>
            </a:r>
            <a:r>
              <a:rPr lang="en-US" sz="1500" dirty="0" err="1" smtClean="0"/>
              <a:t>berhubungan</a:t>
            </a:r>
            <a:r>
              <a:rPr lang="en-US" sz="1500" dirty="0" smtClean="0"/>
              <a:t> dg </a:t>
            </a:r>
            <a:r>
              <a:rPr lang="en-US" sz="1500" dirty="0" err="1" smtClean="0"/>
              <a:t>kedua</a:t>
            </a:r>
            <a:r>
              <a:rPr lang="en-US" sz="1500" dirty="0" smtClean="0"/>
              <a:t> </a:t>
            </a:r>
            <a:r>
              <a:rPr lang="en-US" sz="1500" dirty="0" err="1" smtClean="0"/>
              <a:t>sistem</a:t>
            </a:r>
            <a:r>
              <a:rPr lang="en-US" sz="1500" dirty="0" smtClean="0"/>
              <a:t> </a:t>
            </a:r>
            <a:r>
              <a:rPr lang="en-US" sz="1500" dirty="0" err="1" smtClean="0"/>
              <a:t>tsb</a:t>
            </a:r>
            <a:endParaRPr lang="en-US" sz="1500" dirty="0" smtClean="0"/>
          </a:p>
          <a:p>
            <a:pPr marL="509588" indent="-273050"/>
            <a:r>
              <a:rPr lang="en-US" sz="1600" dirty="0" err="1" smtClean="0"/>
              <a:t>Sistem</a:t>
            </a:r>
            <a:r>
              <a:rPr lang="en-US" sz="1600" dirty="0" smtClean="0"/>
              <a:t> </a:t>
            </a:r>
            <a:r>
              <a:rPr lang="en-US" sz="1600" dirty="0" err="1" smtClean="0"/>
              <a:t>umpan</a:t>
            </a:r>
            <a:r>
              <a:rPr lang="en-US" sz="1600" dirty="0" smtClean="0"/>
              <a:t> </a:t>
            </a:r>
            <a:r>
              <a:rPr lang="en-US" sz="1600" dirty="0" err="1" smtClean="0"/>
              <a:t>balik</a:t>
            </a:r>
            <a:r>
              <a:rPr lang="en-US" sz="1600" dirty="0" smtClean="0"/>
              <a:t>: </a:t>
            </a:r>
            <a:r>
              <a:rPr lang="en-US" sz="1600" dirty="0" err="1" smtClean="0"/>
              <a:t>sistem</a:t>
            </a:r>
            <a:r>
              <a:rPr lang="en-US" sz="1600" dirty="0" smtClean="0"/>
              <a:t> </a:t>
            </a:r>
            <a:r>
              <a:rPr lang="en-US" sz="1600" dirty="0" err="1" smtClean="0"/>
              <a:t>lingkaran</a:t>
            </a:r>
            <a:r>
              <a:rPr lang="en-US" sz="1600" dirty="0" smtClean="0"/>
              <a:t> </a:t>
            </a:r>
            <a:r>
              <a:rPr lang="en-US" sz="1600" dirty="0" err="1" smtClean="0"/>
              <a:t>trtutup</a:t>
            </a:r>
            <a:r>
              <a:rPr lang="en-US" sz="1600" dirty="0" smtClean="0"/>
              <a:t> (</a:t>
            </a:r>
            <a:r>
              <a:rPr lang="en-US" sz="1600" i="1" dirty="0" smtClean="0"/>
              <a:t>closed-look system</a:t>
            </a:r>
            <a:r>
              <a:rPr lang="en-US" sz="1600" dirty="0" smtClean="0"/>
              <a:t>)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 smtClean="0"/>
              <a:t>lbh</a:t>
            </a:r>
            <a:r>
              <a:rPr lang="en-US" sz="1600" dirty="0" smtClean="0"/>
              <a:t> </a:t>
            </a:r>
            <a:r>
              <a:rPr lang="en-US" sz="1600" dirty="0" err="1" smtClean="0"/>
              <a:t>umum</a:t>
            </a:r>
            <a:r>
              <a:rPr lang="en-US" sz="1600" dirty="0" smtClean="0"/>
              <a:t>, </a:t>
            </a:r>
            <a:r>
              <a:rPr lang="en-US" sz="1600" dirty="0" err="1" smtClean="0"/>
              <a:t>misalnya</a:t>
            </a:r>
            <a:r>
              <a:rPr lang="en-US" sz="1600" dirty="0" smtClean="0"/>
              <a:t> </a:t>
            </a:r>
            <a:r>
              <a:rPr lang="en-US" sz="1600" dirty="0" err="1" smtClean="0"/>
              <a:t>sistem</a:t>
            </a:r>
            <a:r>
              <a:rPr lang="en-US" sz="1600" dirty="0" smtClean="0"/>
              <a:t> </a:t>
            </a:r>
            <a:r>
              <a:rPr lang="en-US" sz="1600" dirty="0" err="1" smtClean="0"/>
              <a:t>pemesanan</a:t>
            </a:r>
            <a:r>
              <a:rPr lang="en-US" sz="1600" dirty="0" smtClean="0"/>
              <a:t> </a:t>
            </a:r>
            <a:r>
              <a:rPr lang="en-US" sz="1600" dirty="0" err="1" smtClean="0"/>
              <a:t>ulang</a:t>
            </a:r>
            <a:r>
              <a:rPr lang="en-US" sz="1600" dirty="0" smtClean="0"/>
              <a:t> </a:t>
            </a:r>
            <a:r>
              <a:rPr lang="en-US" sz="1600" dirty="0" err="1" smtClean="0"/>
              <a:t>prsediaan</a:t>
            </a:r>
            <a:endParaRPr lang="en-US" sz="1600" dirty="0" smtClean="0"/>
          </a:p>
          <a:p>
            <a:r>
              <a:rPr lang="en-US" sz="2000" dirty="0" err="1" smtClean="0"/>
              <a:t>Smua</a:t>
            </a:r>
            <a:r>
              <a:rPr lang="en-US" sz="2000" dirty="0" smtClean="0"/>
              <a:t> </a:t>
            </a:r>
            <a:r>
              <a:rPr lang="en-US" sz="2000" dirty="0" err="1" smtClean="0"/>
              <a:t>sistem</a:t>
            </a:r>
            <a:r>
              <a:rPr lang="en-US" sz="2000" dirty="0" smtClean="0"/>
              <a:t> </a:t>
            </a:r>
            <a:r>
              <a:rPr lang="en-US" sz="2000" dirty="0" err="1" smtClean="0"/>
              <a:t>operasi</a:t>
            </a:r>
            <a:r>
              <a:rPr lang="en-US" sz="2000" dirty="0" smtClean="0"/>
              <a:t> </a:t>
            </a:r>
            <a:r>
              <a:rPr lang="en-US" sz="2000" dirty="0" err="1" smtClean="0"/>
              <a:t>memiliki</a:t>
            </a:r>
            <a:r>
              <a:rPr lang="en-US" sz="2000" dirty="0" smtClean="0"/>
              <a:t> </a:t>
            </a:r>
            <a:r>
              <a:rPr lang="en-US" sz="2000" dirty="0" err="1" smtClean="0"/>
              <a:t>bagian</a:t>
            </a:r>
            <a:r>
              <a:rPr lang="en-US" sz="2000" dirty="0" smtClean="0"/>
              <a:t> </a:t>
            </a:r>
            <a:r>
              <a:rPr lang="en-US" sz="2000" dirty="0" err="1" smtClean="0"/>
              <a:t>dasar</a:t>
            </a:r>
            <a:r>
              <a:rPr lang="en-US" sz="2000" dirty="0" smtClean="0"/>
              <a:t> </a:t>
            </a:r>
            <a:r>
              <a:rPr lang="en-US" sz="2000" dirty="0" err="1" smtClean="0"/>
              <a:t>yg</a:t>
            </a:r>
            <a:r>
              <a:rPr lang="en-US" sz="2000" dirty="0" smtClean="0"/>
              <a:t> </a:t>
            </a:r>
            <a:r>
              <a:rPr lang="en-US" sz="2000" dirty="0" err="1" smtClean="0"/>
              <a:t>trdiri</a:t>
            </a:r>
            <a:r>
              <a:rPr lang="en-US" sz="2000" dirty="0" smtClean="0"/>
              <a:t> </a:t>
            </a:r>
            <a:r>
              <a:rPr lang="en-US" sz="2000" dirty="0" err="1" smtClean="0"/>
              <a:t>atas</a:t>
            </a:r>
            <a:r>
              <a:rPr lang="en-US" sz="2000" dirty="0" smtClean="0"/>
              <a:t>:</a:t>
            </a:r>
          </a:p>
          <a:p>
            <a:pPr marL="509588" indent="-273050"/>
            <a:r>
              <a:rPr lang="en-US" sz="1800" i="1" dirty="0" smtClean="0"/>
              <a:t>Input</a:t>
            </a:r>
          </a:p>
          <a:p>
            <a:pPr marL="509588" indent="-273050"/>
            <a:r>
              <a:rPr lang="en-US" sz="1800" i="1" dirty="0" smtClean="0"/>
              <a:t>Processing</a:t>
            </a:r>
          </a:p>
          <a:p>
            <a:pPr marL="509588" indent="-273050"/>
            <a:r>
              <a:rPr lang="en-US" sz="1800" i="1" dirty="0" smtClean="0"/>
              <a:t>Output</a:t>
            </a:r>
          </a:p>
          <a:p>
            <a:pPr marL="509588" indent="-273050">
              <a:buNone/>
            </a:pPr>
            <a:endParaRPr lang="en-US" sz="1800" dirty="0" smtClean="0"/>
          </a:p>
          <a:p>
            <a:pPr marL="509588" indent="-273050">
              <a:buNone/>
            </a:pP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DCE351A-B115-40C5-8D67-BB71099E66DF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914400" y="5715000"/>
            <a:ext cx="20574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Input 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733800" y="5638800"/>
            <a:ext cx="16002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Processing 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6019800" y="5638800"/>
            <a:ext cx="20574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Output  </a:t>
            </a:r>
            <a:endParaRPr lang="en-US" dirty="0"/>
          </a:p>
        </p:txBody>
      </p:sp>
      <p:cxnSp>
        <p:nvCxnSpPr>
          <p:cNvPr id="10" name="Straight Arrow Connector 9"/>
          <p:cNvCxnSpPr>
            <a:stCxn id="6" idx="6"/>
          </p:cNvCxnSpPr>
          <p:nvPr/>
        </p:nvCxnSpPr>
        <p:spPr>
          <a:xfrm flipV="1">
            <a:off x="2971800" y="6096000"/>
            <a:ext cx="685800" cy="381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7" idx="3"/>
            <a:endCxn id="8" idx="2"/>
          </p:cNvCxnSpPr>
          <p:nvPr/>
        </p:nvCxnSpPr>
        <p:spPr>
          <a:xfrm flipV="1">
            <a:off x="5334000" y="6057900"/>
            <a:ext cx="685800" cy="381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Inuk Wahyuni Ist., SE., M.Si., Ak.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467600" cy="33496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9. </a:t>
            </a:r>
            <a:r>
              <a:rPr lang="en-US" dirty="0" err="1" smtClean="0"/>
              <a:t>Standar-standar</a:t>
            </a:r>
            <a:r>
              <a:rPr lang="en-US" dirty="0" smtClean="0"/>
              <a:t> </a:t>
            </a:r>
            <a:r>
              <a:rPr lang="en-US" dirty="0" err="1" smtClean="0"/>
              <a:t>Operasi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609600"/>
            <a:ext cx="8001000" cy="3124200"/>
          </a:xfrm>
        </p:spPr>
        <p:txBody>
          <a:bodyPr>
            <a:normAutofit/>
          </a:bodyPr>
          <a:lstStyle/>
          <a:p>
            <a:r>
              <a:rPr lang="en-US" sz="1600" dirty="0" smtClean="0"/>
              <a:t>Standar2 </a:t>
            </a:r>
            <a:r>
              <a:rPr lang="en-US" sz="1600" dirty="0" err="1" smtClean="0"/>
              <a:t>operasi</a:t>
            </a:r>
            <a:r>
              <a:rPr lang="en-US" sz="1600" dirty="0" smtClean="0"/>
              <a:t> </a:t>
            </a:r>
            <a:r>
              <a:rPr lang="en-US" sz="1600" dirty="0" err="1" smtClean="0"/>
              <a:t>mrupakn</a:t>
            </a:r>
            <a:r>
              <a:rPr lang="en-US" sz="1600" dirty="0" smtClean="0"/>
              <a:t> </a:t>
            </a:r>
            <a:r>
              <a:rPr lang="en-US" sz="1600" dirty="0" err="1" smtClean="0"/>
              <a:t>elemen</a:t>
            </a:r>
            <a:r>
              <a:rPr lang="en-US" sz="1600" dirty="0" smtClean="0"/>
              <a:t> </a:t>
            </a:r>
            <a:r>
              <a:rPr lang="en-US" sz="1600" dirty="0" err="1" smtClean="0"/>
              <a:t>kunci</a:t>
            </a:r>
            <a:r>
              <a:rPr lang="en-US" sz="1600" dirty="0" smtClean="0"/>
              <a:t> </a:t>
            </a:r>
            <a:r>
              <a:rPr lang="en-US" sz="1600" dirty="0" err="1" smtClean="0"/>
              <a:t>dlm</a:t>
            </a:r>
            <a:r>
              <a:rPr lang="en-US" sz="1600" dirty="0" smtClean="0"/>
              <a:t> </a:t>
            </a:r>
            <a:r>
              <a:rPr lang="en-US" sz="1600" dirty="0" err="1" smtClean="0"/>
              <a:t>proses</a:t>
            </a:r>
            <a:endParaRPr lang="en-US" sz="1600" dirty="0" smtClean="0"/>
          </a:p>
          <a:p>
            <a:r>
              <a:rPr lang="en-US" sz="1600" dirty="0" err="1" smtClean="0"/>
              <a:t>Standar</a:t>
            </a:r>
            <a:r>
              <a:rPr lang="en-US" sz="1600" dirty="0" smtClean="0"/>
              <a:t> </a:t>
            </a:r>
            <a:r>
              <a:rPr lang="en-US" sz="1600" dirty="0" err="1" smtClean="0"/>
              <a:t>brperan</a:t>
            </a:r>
            <a:r>
              <a:rPr lang="en-US" sz="1600" dirty="0" smtClean="0"/>
              <a:t> </a:t>
            </a:r>
            <a:r>
              <a:rPr lang="en-US" sz="1600" dirty="0" err="1" smtClean="0"/>
              <a:t>dlm</a:t>
            </a:r>
            <a:r>
              <a:rPr lang="en-US" sz="1600" dirty="0" smtClean="0"/>
              <a:t> </a:t>
            </a:r>
            <a:r>
              <a:rPr lang="en-US" sz="1600" dirty="0" err="1" smtClean="0"/>
              <a:t>mnentukn</a:t>
            </a:r>
            <a:r>
              <a:rPr lang="en-US" sz="1600" dirty="0" smtClean="0"/>
              <a:t> </a:t>
            </a:r>
            <a:r>
              <a:rPr lang="en-US" sz="1600" dirty="0" err="1" smtClean="0"/>
              <a:t>tujuan</a:t>
            </a:r>
            <a:r>
              <a:rPr lang="en-US" sz="1600" dirty="0" smtClean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 smtClean="0"/>
              <a:t>akan</a:t>
            </a:r>
            <a:r>
              <a:rPr lang="en-US" sz="1600" dirty="0" smtClean="0"/>
              <a:t> </a:t>
            </a:r>
            <a:r>
              <a:rPr lang="en-US" sz="1600" dirty="0" err="1" smtClean="0"/>
              <a:t>dcapai</a:t>
            </a:r>
            <a:r>
              <a:rPr lang="en-US" sz="1600" dirty="0" smtClean="0"/>
              <a:t> &amp; </a:t>
            </a:r>
            <a:r>
              <a:rPr lang="en-US" sz="1600" dirty="0" err="1" smtClean="0"/>
              <a:t>mnjd</a:t>
            </a:r>
            <a:r>
              <a:rPr lang="en-US" sz="1600" dirty="0" smtClean="0"/>
              <a:t> </a:t>
            </a:r>
            <a:r>
              <a:rPr lang="en-US" sz="1600" dirty="0" err="1" smtClean="0"/>
              <a:t>dasar</a:t>
            </a:r>
            <a:r>
              <a:rPr lang="en-US" sz="1600" dirty="0" smtClean="0"/>
              <a:t> </a:t>
            </a:r>
            <a:r>
              <a:rPr lang="en-US" sz="1600" dirty="0" err="1" smtClean="0"/>
              <a:t>pngukuran</a:t>
            </a:r>
            <a:endParaRPr lang="en-US" sz="1600" dirty="0" smtClean="0"/>
          </a:p>
          <a:p>
            <a:r>
              <a:rPr lang="en-US" sz="1600" dirty="0" err="1" smtClean="0"/>
              <a:t>Standar</a:t>
            </a:r>
            <a:r>
              <a:rPr lang="en-US" sz="1600" dirty="0" smtClean="0"/>
              <a:t> </a:t>
            </a:r>
            <a:r>
              <a:rPr lang="en-US" sz="1600" dirty="0" err="1" smtClean="0"/>
              <a:t>dpt</a:t>
            </a:r>
            <a:r>
              <a:rPr lang="en-US" sz="1600" dirty="0" smtClean="0"/>
              <a:t> </a:t>
            </a:r>
            <a:r>
              <a:rPr lang="en-US" sz="1600" dirty="0" err="1" smtClean="0"/>
              <a:t>berasal</a:t>
            </a:r>
            <a:r>
              <a:rPr lang="en-US" sz="1600" dirty="0" smtClean="0"/>
              <a:t> </a:t>
            </a:r>
            <a:r>
              <a:rPr lang="en-US" sz="1600" dirty="0" err="1" smtClean="0"/>
              <a:t>dr</a:t>
            </a:r>
            <a:r>
              <a:rPr lang="en-US" sz="1600" dirty="0" smtClean="0"/>
              <a:t> </a:t>
            </a:r>
            <a:r>
              <a:rPr lang="en-US" sz="1600" dirty="0" err="1" smtClean="0"/>
              <a:t>brbagai</a:t>
            </a:r>
            <a:r>
              <a:rPr lang="en-US" sz="1600" dirty="0" smtClean="0"/>
              <a:t> </a:t>
            </a:r>
            <a:r>
              <a:rPr lang="en-US" sz="1600" dirty="0" err="1" smtClean="0"/>
              <a:t>sumber</a:t>
            </a:r>
            <a:r>
              <a:rPr lang="en-US" sz="1600" dirty="0" smtClean="0"/>
              <a:t>:</a:t>
            </a:r>
          </a:p>
          <a:p>
            <a:pPr marL="568325" indent="-273050">
              <a:buFontTx/>
              <a:buChar char="-"/>
              <a:tabLst>
                <a:tab pos="3894138" algn="l"/>
              </a:tabLst>
            </a:pPr>
            <a:r>
              <a:rPr lang="en-US" sz="1400" dirty="0" err="1" smtClean="0"/>
              <a:t>Standar</a:t>
            </a:r>
            <a:r>
              <a:rPr lang="en-US" sz="1400" dirty="0" smtClean="0"/>
              <a:t> </a:t>
            </a:r>
            <a:r>
              <a:rPr lang="en-US" sz="1400" dirty="0" err="1" smtClean="0"/>
              <a:t>produksi</a:t>
            </a:r>
            <a:r>
              <a:rPr lang="en-US" sz="1400" dirty="0" smtClean="0"/>
              <a:t>	- </a:t>
            </a:r>
            <a:r>
              <a:rPr lang="en-US" sz="1400" dirty="0" err="1" smtClean="0"/>
              <a:t>Standar</a:t>
            </a:r>
            <a:r>
              <a:rPr lang="en-US" sz="1400" dirty="0" smtClean="0"/>
              <a:t> </a:t>
            </a:r>
            <a:r>
              <a:rPr lang="en-US" sz="1400" dirty="0" err="1" smtClean="0"/>
              <a:t>akuntansi</a:t>
            </a:r>
            <a:r>
              <a:rPr lang="en-US" sz="1400" dirty="0" smtClean="0"/>
              <a:t> </a:t>
            </a:r>
            <a:r>
              <a:rPr lang="en-US" sz="1400" dirty="0" err="1" smtClean="0"/>
              <a:t>biaya</a:t>
            </a:r>
            <a:endParaRPr lang="en-US" sz="1400" dirty="0" smtClean="0"/>
          </a:p>
          <a:p>
            <a:pPr marL="568325" indent="-273050">
              <a:buFontTx/>
              <a:buChar char="-"/>
              <a:tabLst>
                <a:tab pos="3894138" algn="l"/>
              </a:tabLst>
            </a:pPr>
            <a:r>
              <a:rPr lang="en-US" sz="1400" dirty="0" err="1" smtClean="0"/>
              <a:t>Standar</a:t>
            </a:r>
            <a:r>
              <a:rPr lang="en-US" sz="1400" dirty="0" smtClean="0"/>
              <a:t> </a:t>
            </a:r>
            <a:r>
              <a:rPr lang="en-US" sz="1400" dirty="0" err="1" smtClean="0"/>
              <a:t>tugas</a:t>
            </a:r>
            <a:r>
              <a:rPr lang="en-US" sz="1400" dirty="0" smtClean="0"/>
              <a:t>	- </a:t>
            </a:r>
            <a:r>
              <a:rPr lang="en-US" sz="1400" dirty="0" err="1" smtClean="0"/>
              <a:t>Standar</a:t>
            </a:r>
            <a:r>
              <a:rPr lang="en-US" sz="1400" dirty="0" smtClean="0"/>
              <a:t> </a:t>
            </a:r>
            <a:r>
              <a:rPr lang="en-US" sz="1400" dirty="0" err="1" smtClean="0"/>
              <a:t>industri</a:t>
            </a:r>
            <a:endParaRPr lang="en-US" sz="1400" dirty="0" smtClean="0"/>
          </a:p>
          <a:p>
            <a:pPr marL="568325" indent="-273050">
              <a:buFontTx/>
              <a:buChar char="-"/>
              <a:tabLst>
                <a:tab pos="3894138" algn="l"/>
              </a:tabLst>
            </a:pPr>
            <a:r>
              <a:rPr lang="en-US" sz="1400" dirty="0" err="1" smtClean="0"/>
              <a:t>Standar</a:t>
            </a:r>
            <a:r>
              <a:rPr lang="en-US" sz="1400" dirty="0" smtClean="0"/>
              <a:t> </a:t>
            </a:r>
            <a:r>
              <a:rPr lang="en-US" sz="1400" dirty="0" err="1" smtClean="0"/>
              <a:t>historis</a:t>
            </a:r>
            <a:r>
              <a:rPr lang="en-US" sz="1400" dirty="0" smtClean="0"/>
              <a:t>	- </a:t>
            </a:r>
            <a:r>
              <a:rPr lang="en-US" sz="1400" dirty="0" err="1" smtClean="0"/>
              <a:t>Standar</a:t>
            </a:r>
            <a:r>
              <a:rPr lang="en-US" sz="1400" dirty="0" smtClean="0"/>
              <a:t> </a:t>
            </a:r>
            <a:r>
              <a:rPr lang="en-US" sz="1400" dirty="0" err="1" smtClean="0"/>
              <a:t>estimasi</a:t>
            </a:r>
            <a:r>
              <a:rPr lang="en-US" sz="1400" dirty="0" smtClean="0"/>
              <a:t> </a:t>
            </a:r>
            <a:r>
              <a:rPr lang="en-US" sz="1400" dirty="0" err="1" smtClean="0"/>
              <a:t>terbaik</a:t>
            </a:r>
            <a:endParaRPr lang="en-US" sz="1400" dirty="0" smtClean="0"/>
          </a:p>
          <a:p>
            <a:r>
              <a:rPr lang="en-US" sz="1600" dirty="0" err="1" smtClean="0"/>
              <a:t>Standar</a:t>
            </a:r>
            <a:r>
              <a:rPr lang="en-US" sz="1600" dirty="0" smtClean="0"/>
              <a:t> </a:t>
            </a:r>
            <a:r>
              <a:rPr lang="en-US" sz="1600" dirty="0" err="1" smtClean="0"/>
              <a:t>tsb</a:t>
            </a:r>
            <a:r>
              <a:rPr lang="en-US" sz="1600" dirty="0" smtClean="0"/>
              <a:t> </a:t>
            </a:r>
            <a:r>
              <a:rPr lang="en-US" sz="1600" dirty="0" err="1" smtClean="0"/>
              <a:t>bersifat</a:t>
            </a:r>
            <a:r>
              <a:rPr lang="en-US" sz="1600" dirty="0" smtClean="0"/>
              <a:t>:</a:t>
            </a:r>
          </a:p>
          <a:p>
            <a:pPr marL="568325" indent="-273050">
              <a:buFontTx/>
              <a:buChar char="-"/>
              <a:tabLst>
                <a:tab pos="3540125" algn="l"/>
              </a:tabLst>
            </a:pPr>
            <a:r>
              <a:rPr lang="en-US" sz="1400" dirty="0" err="1" smtClean="0"/>
              <a:t>Wajar</a:t>
            </a:r>
            <a:r>
              <a:rPr lang="en-US" sz="1400" dirty="0" smtClean="0"/>
              <a:t>	- </a:t>
            </a:r>
            <a:r>
              <a:rPr lang="en-US" sz="1400" dirty="0" err="1" smtClean="0"/>
              <a:t>Mngandung</a:t>
            </a:r>
            <a:r>
              <a:rPr lang="en-US" sz="1400" dirty="0" smtClean="0"/>
              <a:t> faktor2 </a:t>
            </a:r>
            <a:r>
              <a:rPr lang="en-US" sz="1400" dirty="0" err="1" smtClean="0"/>
              <a:t>toleransi</a:t>
            </a:r>
            <a:r>
              <a:rPr lang="en-US" sz="1400" dirty="0" smtClean="0"/>
              <a:t> </a:t>
            </a:r>
            <a:r>
              <a:rPr lang="en-US" sz="1400" dirty="0" err="1" smtClean="0"/>
              <a:t>yg</a:t>
            </a:r>
            <a:r>
              <a:rPr lang="en-US" sz="1400" dirty="0" smtClean="0"/>
              <a:t> </a:t>
            </a:r>
            <a:r>
              <a:rPr lang="en-US" sz="1400" dirty="0" err="1" smtClean="0"/>
              <a:t>layak</a:t>
            </a:r>
            <a:endParaRPr lang="en-US" sz="1400" dirty="0" smtClean="0"/>
          </a:p>
          <a:p>
            <a:pPr marL="568325" indent="-273050">
              <a:buFontTx/>
              <a:buChar char="-"/>
              <a:tabLst>
                <a:tab pos="3540125" algn="l"/>
              </a:tabLst>
            </a:pPr>
            <a:r>
              <a:rPr lang="en-US" sz="1400" dirty="0" err="1" smtClean="0"/>
              <a:t>Mncerminkan</a:t>
            </a:r>
            <a:r>
              <a:rPr lang="en-US" sz="1400" dirty="0" smtClean="0"/>
              <a:t> </a:t>
            </a:r>
            <a:r>
              <a:rPr lang="en-US" sz="1400" dirty="0" err="1" smtClean="0"/>
              <a:t>kondisi</a:t>
            </a:r>
            <a:r>
              <a:rPr lang="en-US" sz="1400" dirty="0" smtClean="0"/>
              <a:t> </a:t>
            </a:r>
            <a:r>
              <a:rPr lang="en-US" sz="1400" dirty="0" err="1" smtClean="0"/>
              <a:t>saat</a:t>
            </a:r>
            <a:r>
              <a:rPr lang="en-US" sz="1400" dirty="0" smtClean="0"/>
              <a:t> </a:t>
            </a:r>
            <a:r>
              <a:rPr lang="en-US" sz="1400" dirty="0" err="1" smtClean="0"/>
              <a:t>ini</a:t>
            </a:r>
            <a:r>
              <a:rPr lang="en-US" sz="1400" dirty="0" smtClean="0"/>
              <a:t>	- </a:t>
            </a:r>
            <a:r>
              <a:rPr lang="en-US" sz="1400" dirty="0" err="1" smtClean="0"/>
              <a:t>Akan</a:t>
            </a:r>
            <a:r>
              <a:rPr lang="en-US" sz="1400" dirty="0" smtClean="0"/>
              <a:t> </a:t>
            </a:r>
            <a:r>
              <a:rPr lang="en-US" sz="1400" dirty="0" err="1" smtClean="0"/>
              <a:t>mnghasilkan</a:t>
            </a:r>
            <a:r>
              <a:rPr lang="en-US" sz="1400" dirty="0" smtClean="0"/>
              <a:t> </a:t>
            </a:r>
            <a:r>
              <a:rPr lang="en-US" sz="1400" dirty="0" err="1" smtClean="0"/>
              <a:t>tujuan</a:t>
            </a:r>
            <a:r>
              <a:rPr lang="en-US" sz="1400" dirty="0" smtClean="0"/>
              <a:t> </a:t>
            </a:r>
            <a:r>
              <a:rPr lang="en-US" sz="1400" dirty="0" err="1" smtClean="0"/>
              <a:t>yg</a:t>
            </a:r>
            <a:r>
              <a:rPr lang="en-US" sz="1400" dirty="0" smtClean="0"/>
              <a:t> </a:t>
            </a:r>
            <a:r>
              <a:rPr lang="en-US" sz="1400" dirty="0" err="1" smtClean="0"/>
              <a:t>diinginkan</a:t>
            </a:r>
            <a:endParaRPr lang="en-US" sz="1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DCE351A-B115-40C5-8D67-BB71099E66DF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85800" y="3733800"/>
            <a:ext cx="7467600" cy="457200"/>
          </a:xfrm>
          <a:prstGeom prst="rect">
            <a:avLst/>
          </a:prstGeom>
        </p:spPr>
        <p:txBody>
          <a:bodyPr vert="horz" anchor="b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10. </a:t>
            </a:r>
            <a:r>
              <a:rPr kumimoji="0" lang="en-US" sz="3000" b="0" i="0" u="none" strike="noStrike" kern="1200" cap="small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Standar</a:t>
            </a:r>
            <a:r>
              <a:rPr lang="en-US" sz="3000" cap="small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2 </a:t>
            </a:r>
            <a:r>
              <a:rPr lang="en-US" sz="3000" cap="small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Pengendalian</a:t>
            </a:r>
            <a:r>
              <a:rPr lang="en-US" sz="3000" cap="small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Internal</a:t>
            </a:r>
            <a:endParaRPr kumimoji="0" lang="en-US" sz="3000" b="0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81000" y="4191000"/>
            <a:ext cx="8001000" cy="2514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Standar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 </a:t>
            </a:r>
            <a:r>
              <a:rPr kumimoji="0" 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Umum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  <a:p>
            <a:pPr marL="568325" marR="0" lvl="0" indent="-2730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Char char="-"/>
              <a:tabLst>
                <a:tab pos="3894138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Keyakinan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yg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wajar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-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Perilaku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yg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mendukung</a:t>
            </a: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68325" marR="0" lvl="0" indent="-2730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Char char="-"/>
              <a:tabLst>
                <a:tab pos="3894138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Integritas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&amp;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Kompetensi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-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Tujuan</a:t>
            </a:r>
            <a:r>
              <a:rPr kumimoji="0" lang="en-US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Pengendalian</a:t>
            </a: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68325" marR="0" lvl="0" indent="-2730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Char char="-"/>
              <a:tabLst>
                <a:tab pos="3894138" algn="l"/>
              </a:tabLst>
              <a:defRPr/>
            </a:pPr>
            <a:r>
              <a:rPr lang="en-US" sz="1400" dirty="0" err="1" smtClean="0"/>
              <a:t>Pengawasan</a:t>
            </a:r>
            <a:r>
              <a:rPr lang="en-US" sz="1400" dirty="0" smtClean="0"/>
              <a:t> </a:t>
            </a:r>
            <a:r>
              <a:rPr lang="en-US" sz="1400" dirty="0" err="1" smtClean="0"/>
              <a:t>Pengendalian</a:t>
            </a: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Standar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tsb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bersifat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  <a:p>
            <a:pPr marL="568325" marR="0" lvl="0" indent="-2730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Char char="-"/>
              <a:tabLst>
                <a:tab pos="3436938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Dokumentasi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-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Pncatatn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transaksi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&amp;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kterjadian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dg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layak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&amp; timely</a:t>
            </a:r>
          </a:p>
          <a:p>
            <a:pPr marL="568325" marR="0" lvl="0" indent="-2730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Char char="-"/>
              <a:tabLst>
                <a:tab pos="3436938" algn="l"/>
              </a:tabLst>
              <a:defRPr/>
            </a:pPr>
            <a:r>
              <a:rPr lang="en-US" sz="1400" dirty="0" err="1" smtClean="0"/>
              <a:t>Pembagian</a:t>
            </a:r>
            <a:r>
              <a:rPr lang="en-US" sz="1400" dirty="0" smtClean="0"/>
              <a:t> </a:t>
            </a:r>
            <a:r>
              <a:rPr lang="en-US" sz="1400" dirty="0" err="1" smtClean="0"/>
              <a:t>Tugas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-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Otorisasi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&amp;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plaksanaan</a:t>
            </a:r>
            <a:r>
              <a:rPr kumimoji="0" lang="en-US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transaksi</a:t>
            </a:r>
            <a:r>
              <a:rPr kumimoji="0" lang="en-US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&amp; </a:t>
            </a:r>
            <a:r>
              <a:rPr kumimoji="0" lang="en-US" sz="1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kejadian</a:t>
            </a:r>
            <a:endParaRPr kumimoji="0" lang="en-US" sz="14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68325" marR="0" lvl="0" indent="-2730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Char char="-"/>
              <a:tabLst>
                <a:tab pos="3436938" algn="l"/>
              </a:tabLst>
              <a:defRPr/>
            </a:pPr>
            <a:r>
              <a:rPr lang="en-US" sz="1400" baseline="0" dirty="0" err="1" smtClean="0"/>
              <a:t>Pngawasan</a:t>
            </a:r>
            <a:r>
              <a:rPr lang="en-US" sz="1400" baseline="0" dirty="0" smtClean="0"/>
              <a:t>	-</a:t>
            </a:r>
            <a:r>
              <a:rPr lang="en-US" sz="1400" dirty="0" smtClean="0"/>
              <a:t> </a:t>
            </a:r>
            <a:r>
              <a:rPr lang="en-US" sz="1400" dirty="0" err="1" smtClean="0"/>
              <a:t>Akses</a:t>
            </a:r>
            <a:r>
              <a:rPr lang="en-US" sz="1400" dirty="0" smtClean="0"/>
              <a:t> &amp; </a:t>
            </a:r>
            <a:r>
              <a:rPr lang="en-US" sz="1400" dirty="0" err="1" smtClean="0"/>
              <a:t>akuntabilitas</a:t>
            </a:r>
            <a:r>
              <a:rPr lang="en-US" sz="1400" dirty="0" smtClean="0"/>
              <a:t> </a:t>
            </a:r>
            <a:r>
              <a:rPr lang="en-US" sz="1400" dirty="0" err="1" smtClean="0"/>
              <a:t>ke</a:t>
            </a:r>
            <a:r>
              <a:rPr lang="en-US" sz="1400" dirty="0" smtClean="0"/>
              <a:t> </a:t>
            </a:r>
            <a:r>
              <a:rPr lang="en-US" sz="1400" dirty="0" err="1" smtClean="0"/>
              <a:t>sumber</a:t>
            </a:r>
            <a:r>
              <a:rPr lang="en-US" sz="1400" dirty="0" smtClean="0"/>
              <a:t> </a:t>
            </a:r>
            <a:r>
              <a:rPr lang="en-US" sz="1400" dirty="0" err="1" smtClean="0"/>
              <a:t>daya</a:t>
            </a:r>
            <a:r>
              <a:rPr lang="en-US" sz="1400" dirty="0" smtClean="0"/>
              <a:t> / </a:t>
            </a:r>
            <a:r>
              <a:rPr lang="en-US" sz="1400" dirty="0" err="1" smtClean="0"/>
              <a:t>catatan</a:t>
            </a: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Inuk Wahyuni Ist., SE., M.Si., Ak.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467600" cy="533400"/>
          </a:xfrm>
        </p:spPr>
        <p:txBody>
          <a:bodyPr>
            <a:normAutofit/>
          </a:bodyPr>
          <a:lstStyle/>
          <a:p>
            <a:pPr algn="ctr"/>
            <a:r>
              <a:rPr lang="en-US" sz="2700" dirty="0" smtClean="0"/>
              <a:t>11. </a:t>
            </a:r>
            <a:r>
              <a:rPr lang="en-US" sz="2700" dirty="0" err="1" smtClean="0"/>
              <a:t>Karakteristik</a:t>
            </a:r>
            <a:r>
              <a:rPr lang="en-US" sz="2700" dirty="0" smtClean="0"/>
              <a:t> </a:t>
            </a:r>
            <a:r>
              <a:rPr lang="en-US" sz="2700" dirty="0" err="1" smtClean="0"/>
              <a:t>Pengendalian</a:t>
            </a:r>
            <a:r>
              <a:rPr lang="en-US" sz="2700" dirty="0" smtClean="0"/>
              <a:t> Internal</a:t>
            </a:r>
            <a:endParaRPr lang="en-US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001000" cy="2667000"/>
          </a:xfrm>
        </p:spPr>
        <p:txBody>
          <a:bodyPr>
            <a:normAutofit/>
          </a:bodyPr>
          <a:lstStyle/>
          <a:p>
            <a:r>
              <a:rPr lang="en-US" sz="2200" dirty="0" smtClean="0"/>
              <a:t>Auditor Internal </a:t>
            </a:r>
            <a:r>
              <a:rPr lang="en-US" sz="2200" dirty="0" err="1" smtClean="0"/>
              <a:t>dpt</a:t>
            </a:r>
            <a:r>
              <a:rPr lang="en-US" sz="2200" dirty="0" smtClean="0"/>
              <a:t> </a:t>
            </a:r>
            <a:r>
              <a:rPr lang="en-US" sz="2200" dirty="0" err="1" smtClean="0"/>
              <a:t>mngevaluasi</a:t>
            </a:r>
            <a:r>
              <a:rPr lang="en-US" sz="2200" dirty="0" smtClean="0"/>
              <a:t> </a:t>
            </a:r>
            <a:r>
              <a:rPr lang="en-US" sz="2200" dirty="0" err="1" smtClean="0"/>
              <a:t>sistem</a:t>
            </a:r>
            <a:r>
              <a:rPr lang="en-US" sz="2200" dirty="0" smtClean="0"/>
              <a:t> </a:t>
            </a:r>
            <a:r>
              <a:rPr lang="en-US" sz="2200" dirty="0" err="1" smtClean="0"/>
              <a:t>pngendalian</a:t>
            </a:r>
            <a:r>
              <a:rPr lang="en-US" sz="2200" dirty="0" smtClean="0"/>
              <a:t> dg </a:t>
            </a:r>
            <a:r>
              <a:rPr lang="en-US" sz="2200" dirty="0" err="1" smtClean="0"/>
              <a:t>mnentukan</a:t>
            </a:r>
            <a:r>
              <a:rPr lang="en-US" sz="2200" dirty="0" smtClean="0"/>
              <a:t> </a:t>
            </a:r>
            <a:r>
              <a:rPr lang="en-US" sz="2200" dirty="0" err="1" smtClean="0"/>
              <a:t>ksesuaiannya</a:t>
            </a:r>
            <a:r>
              <a:rPr lang="en-US" sz="2200" dirty="0" smtClean="0"/>
              <a:t> dg </a:t>
            </a:r>
            <a:r>
              <a:rPr lang="en-US" sz="2200" dirty="0" err="1" smtClean="0"/>
              <a:t>kriteria</a:t>
            </a:r>
            <a:r>
              <a:rPr lang="en-US" sz="2200" dirty="0" smtClean="0"/>
              <a:t> </a:t>
            </a:r>
            <a:r>
              <a:rPr lang="en-US" sz="2200" dirty="0" err="1" smtClean="0"/>
              <a:t>yg</a:t>
            </a:r>
            <a:r>
              <a:rPr lang="en-US" sz="2200" dirty="0" smtClean="0"/>
              <a:t> </a:t>
            </a:r>
            <a:r>
              <a:rPr lang="en-US" sz="2200" dirty="0" err="1" smtClean="0"/>
              <a:t>dtetapkan</a:t>
            </a:r>
            <a:r>
              <a:rPr lang="en-US" sz="2200" dirty="0" smtClean="0"/>
              <a:t>.</a:t>
            </a:r>
          </a:p>
          <a:p>
            <a:r>
              <a:rPr lang="en-US" sz="2200" dirty="0" err="1" smtClean="0"/>
              <a:t>Sistem</a:t>
            </a:r>
            <a:r>
              <a:rPr lang="en-US" sz="2200" dirty="0" smtClean="0"/>
              <a:t> </a:t>
            </a:r>
            <a:r>
              <a:rPr lang="en-US" sz="2200" dirty="0" err="1" smtClean="0"/>
              <a:t>yg</a:t>
            </a:r>
            <a:r>
              <a:rPr lang="en-US" sz="2200" dirty="0" smtClean="0"/>
              <a:t> </a:t>
            </a:r>
            <a:r>
              <a:rPr lang="en-US" sz="2200" dirty="0" err="1" smtClean="0"/>
              <a:t>dpt</a:t>
            </a:r>
            <a:r>
              <a:rPr lang="en-US" sz="2200" dirty="0" smtClean="0"/>
              <a:t> </a:t>
            </a:r>
            <a:r>
              <a:rPr lang="en-US" sz="2200" dirty="0" err="1" smtClean="0"/>
              <a:t>dterima</a:t>
            </a:r>
            <a:r>
              <a:rPr lang="en-US" sz="2200" dirty="0" smtClean="0"/>
              <a:t> </a:t>
            </a:r>
            <a:r>
              <a:rPr lang="en-US" sz="2200" dirty="0" err="1" smtClean="0"/>
              <a:t>mmiliki</a:t>
            </a:r>
            <a:r>
              <a:rPr lang="en-US" sz="2200" dirty="0" smtClean="0"/>
              <a:t> </a:t>
            </a:r>
            <a:r>
              <a:rPr lang="en-US" sz="2200" dirty="0" err="1" smtClean="0"/>
              <a:t>ciri</a:t>
            </a:r>
            <a:r>
              <a:rPr lang="en-US" sz="2200" dirty="0" smtClean="0"/>
              <a:t> / </a:t>
            </a:r>
            <a:r>
              <a:rPr lang="en-US" sz="2200" dirty="0" err="1" smtClean="0"/>
              <a:t>karakteristik</a:t>
            </a:r>
            <a:endParaRPr lang="en-US" sz="2200" dirty="0" smtClean="0"/>
          </a:p>
          <a:p>
            <a:pPr marL="568325" indent="-273050">
              <a:buFontTx/>
              <a:buChar char="-"/>
              <a:tabLst>
                <a:tab pos="4056063" algn="l"/>
              </a:tabLst>
            </a:pPr>
            <a:r>
              <a:rPr lang="en-US" sz="1800" dirty="0" err="1" smtClean="0"/>
              <a:t>Tepat</a:t>
            </a:r>
            <a:r>
              <a:rPr lang="en-US" sz="1800" dirty="0" smtClean="0"/>
              <a:t> </a:t>
            </a:r>
            <a:r>
              <a:rPr lang="en-US" sz="1800" dirty="0" err="1" smtClean="0"/>
              <a:t>waktu</a:t>
            </a:r>
            <a:r>
              <a:rPr lang="en-US" sz="1800" dirty="0" smtClean="0"/>
              <a:t>	- </a:t>
            </a:r>
            <a:r>
              <a:rPr lang="en-US" sz="1800" dirty="0" err="1" smtClean="0"/>
              <a:t>Ekonomis</a:t>
            </a:r>
            <a:endParaRPr lang="en-US" sz="1800" dirty="0" smtClean="0"/>
          </a:p>
          <a:p>
            <a:pPr marL="568325" indent="-273050">
              <a:buFontTx/>
              <a:buChar char="-"/>
              <a:tabLst>
                <a:tab pos="4056063" algn="l"/>
              </a:tabLst>
            </a:pPr>
            <a:r>
              <a:rPr lang="en-US" sz="1800" dirty="0" err="1" smtClean="0"/>
              <a:t>Akuntabilitas</a:t>
            </a:r>
            <a:r>
              <a:rPr lang="en-US" sz="1800" dirty="0" smtClean="0"/>
              <a:t>	- </a:t>
            </a:r>
            <a:r>
              <a:rPr lang="en-US" sz="1800" dirty="0" err="1" smtClean="0"/>
              <a:t>Penerapan</a:t>
            </a:r>
            <a:endParaRPr lang="en-US" sz="1800" dirty="0" smtClean="0"/>
          </a:p>
          <a:p>
            <a:pPr marL="568325" indent="-273050">
              <a:buFontTx/>
              <a:buChar char="-"/>
              <a:tabLst>
                <a:tab pos="4056063" algn="l"/>
              </a:tabLst>
            </a:pPr>
            <a:r>
              <a:rPr lang="en-US" sz="1800" dirty="0" err="1" smtClean="0"/>
              <a:t>Fleksibilitas</a:t>
            </a:r>
            <a:r>
              <a:rPr lang="en-US" sz="1800" dirty="0" smtClean="0"/>
              <a:t>	- </a:t>
            </a:r>
            <a:r>
              <a:rPr lang="en-US" sz="1800" dirty="0" err="1" smtClean="0"/>
              <a:t>Mnentukan</a:t>
            </a:r>
            <a:r>
              <a:rPr lang="en-US" sz="1800" dirty="0" smtClean="0"/>
              <a:t> </a:t>
            </a:r>
            <a:r>
              <a:rPr lang="en-US" sz="1800" dirty="0" err="1" smtClean="0"/>
              <a:t>pnyebab</a:t>
            </a:r>
            <a:endParaRPr lang="en-US" sz="1800" dirty="0" smtClean="0"/>
          </a:p>
          <a:p>
            <a:pPr marL="568325" indent="-273050">
              <a:buFontTx/>
              <a:buChar char="-"/>
              <a:tabLst>
                <a:tab pos="4056063" algn="l"/>
              </a:tabLst>
            </a:pPr>
            <a:r>
              <a:rPr lang="en-US" sz="1800" dirty="0" err="1" smtClean="0"/>
              <a:t>Kelayakan</a:t>
            </a:r>
            <a:r>
              <a:rPr lang="en-US" sz="1800" dirty="0" smtClean="0"/>
              <a:t>	- Masalah2 dg </a:t>
            </a:r>
            <a:r>
              <a:rPr lang="en-US" sz="1800" dirty="0" err="1" smtClean="0"/>
              <a:t>pngendalian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DCE351A-B115-40C5-8D67-BB71099E66DF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09600" y="3657600"/>
            <a:ext cx="7467600" cy="5334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12. </a:t>
            </a:r>
            <a:r>
              <a:rPr kumimoji="0" lang="en-US" sz="2700" b="0" i="0" u="none" strike="noStrike" kern="1200" cap="small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Sarana</a:t>
            </a:r>
            <a:r>
              <a:rPr kumimoji="0" lang="en-US" sz="27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700" b="0" i="0" u="none" strike="noStrike" kern="1200" cap="small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untuk</a:t>
            </a:r>
            <a:r>
              <a:rPr kumimoji="0" lang="en-US" sz="27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700" b="0" i="0" u="none" strike="noStrike" kern="1200" cap="small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Mencapai</a:t>
            </a:r>
            <a:r>
              <a:rPr kumimoji="0" lang="en-US" sz="2700" b="0" i="0" u="none" strike="noStrike" kern="1200" cap="small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700" b="0" i="0" u="none" strike="noStrike" kern="1200" cap="small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Pengendalian</a:t>
            </a:r>
            <a:endParaRPr kumimoji="0" lang="en-US" sz="2700" b="0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04800" y="4343400"/>
            <a:ext cx="8001000" cy="2286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en-US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Beberapa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sarana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organisasi</a:t>
            </a:r>
            <a:r>
              <a:rPr kumimoji="0" lang="en-US" sz="2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yg</a:t>
            </a:r>
            <a:r>
              <a:rPr kumimoji="0" lang="en-US" sz="2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dgunakan</a:t>
            </a:r>
            <a:r>
              <a:rPr kumimoji="0" lang="en-US" sz="2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u/ </a:t>
            </a:r>
            <a:r>
              <a:rPr kumimoji="0" lang="en-US" sz="22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mngendalikn</a:t>
            </a:r>
            <a:r>
              <a:rPr kumimoji="0" lang="en-US" sz="2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fungsi</a:t>
            </a:r>
            <a:r>
              <a:rPr kumimoji="0" lang="en-US" sz="2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 </a:t>
            </a:r>
            <a:r>
              <a:rPr kumimoji="0" lang="en-US" sz="22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prshn</a:t>
            </a:r>
            <a:r>
              <a:rPr kumimoji="0" lang="en-US" sz="2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68325" marR="0" lvl="0" indent="-2730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Char char="-"/>
              <a:tabLst>
                <a:tab pos="4056063" algn="l"/>
              </a:tabLst>
              <a:defRPr/>
            </a:pP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Organisasi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</a:t>
            </a:r>
            <a:r>
              <a:rPr kumimoji="0" lang="en-US" sz="1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Organization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	-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Kebijakan</a:t>
            </a:r>
            <a:r>
              <a:rPr kumimoji="0" lang="en-US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</a:t>
            </a:r>
            <a:r>
              <a:rPr kumimoji="0" lang="en-US" sz="18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Policy</a:t>
            </a:r>
            <a:r>
              <a:rPr kumimoji="0" lang="en-US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68325" marR="0" lvl="0" indent="-2730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Char char="-"/>
              <a:tabLst>
                <a:tab pos="4056063" algn="l"/>
              </a:tabLst>
              <a:defRPr/>
            </a:pPr>
            <a:r>
              <a:rPr lang="en-US" dirty="0" err="1" smtClean="0"/>
              <a:t>Prosedur</a:t>
            </a:r>
            <a:r>
              <a:rPr lang="en-US" dirty="0" smtClean="0"/>
              <a:t> (</a:t>
            </a:r>
            <a:r>
              <a:rPr lang="en-US" i="1" dirty="0" smtClean="0"/>
              <a:t>Procedure</a:t>
            </a:r>
            <a:r>
              <a:rPr lang="en-US" dirty="0" smtClean="0"/>
              <a:t>)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-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Personalia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</a:t>
            </a:r>
            <a:r>
              <a:rPr kumimoji="0" lang="en-US" sz="18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Personel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568325" marR="0" lvl="0" indent="-2730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Char char="-"/>
              <a:tabLst>
                <a:tab pos="4056063" algn="l"/>
              </a:tabLst>
              <a:defRPr/>
            </a:pP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Akuntansi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</a:t>
            </a:r>
            <a:r>
              <a:rPr kumimoji="0" lang="en-US" sz="1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Accounting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	-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Penganggaran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</a:t>
            </a:r>
            <a:r>
              <a:rPr kumimoji="0" lang="en-US" sz="1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Budgeting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568325" marR="0" lvl="0" indent="-2730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Char char="-"/>
              <a:tabLst>
                <a:tab pos="4056063" algn="l"/>
              </a:tabLst>
              <a:defRPr/>
            </a:pPr>
            <a:r>
              <a:rPr lang="en-US" dirty="0" err="1" smtClean="0"/>
              <a:t>Pelaporan</a:t>
            </a:r>
            <a:r>
              <a:rPr lang="en-US" dirty="0" smtClean="0"/>
              <a:t>  (</a:t>
            </a:r>
            <a:r>
              <a:rPr lang="en-US" i="1" dirty="0" smtClean="0"/>
              <a:t>Reporting</a:t>
            </a:r>
            <a:r>
              <a:rPr lang="en-US" dirty="0" smtClean="0"/>
              <a:t>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Inuk Wahyuni Ist., SE., M.Si., Ak.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4676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13. </a:t>
            </a:r>
            <a:r>
              <a:rPr lang="en-US" dirty="0" err="1" smtClean="0"/>
              <a:t>Dampak</a:t>
            </a:r>
            <a:r>
              <a:rPr lang="en-US" dirty="0" smtClean="0"/>
              <a:t> </a:t>
            </a:r>
            <a:r>
              <a:rPr lang="en-US" dirty="0" err="1" smtClean="0"/>
              <a:t>Regulasi</a:t>
            </a:r>
            <a:r>
              <a:rPr lang="en-US" dirty="0" smtClean="0"/>
              <a:t> </a:t>
            </a:r>
            <a:r>
              <a:rPr lang="en-US" dirty="0" err="1" smtClean="0"/>
              <a:t>thd</a:t>
            </a:r>
            <a:r>
              <a:rPr lang="en-US" dirty="0" smtClean="0"/>
              <a:t> </a:t>
            </a:r>
            <a:r>
              <a:rPr lang="en-US" dirty="0" err="1" smtClean="0"/>
              <a:t>Pengendalian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990600"/>
            <a:ext cx="7924800" cy="5562600"/>
          </a:xfrm>
        </p:spPr>
        <p:txBody>
          <a:bodyPr/>
          <a:lstStyle/>
          <a:p>
            <a:r>
              <a:rPr lang="en-US" sz="2200" dirty="0" smtClean="0"/>
              <a:t>Undang2 </a:t>
            </a:r>
            <a:r>
              <a:rPr lang="en-US" sz="2200" dirty="0" err="1" smtClean="0"/>
              <a:t>Praktek</a:t>
            </a:r>
            <a:r>
              <a:rPr lang="en-US" sz="2200" dirty="0" smtClean="0"/>
              <a:t> </a:t>
            </a:r>
            <a:r>
              <a:rPr lang="en-US" sz="2200" dirty="0" err="1" smtClean="0"/>
              <a:t>Korupsi</a:t>
            </a:r>
            <a:r>
              <a:rPr lang="en-US" sz="2200" dirty="0" smtClean="0"/>
              <a:t> </a:t>
            </a:r>
            <a:r>
              <a:rPr lang="en-US" sz="2200" dirty="0" err="1" smtClean="0"/>
              <a:t>Luar</a:t>
            </a:r>
            <a:r>
              <a:rPr lang="en-US" sz="2200" dirty="0" smtClean="0"/>
              <a:t> </a:t>
            </a:r>
            <a:r>
              <a:rPr lang="en-US" sz="2200" dirty="0" err="1" smtClean="0"/>
              <a:t>Negeri</a:t>
            </a:r>
            <a:r>
              <a:rPr lang="en-US" sz="2200" dirty="0" smtClean="0"/>
              <a:t> (</a:t>
            </a:r>
            <a:r>
              <a:rPr lang="en-US" sz="2200" i="1" dirty="0" smtClean="0"/>
              <a:t>Foreign Corrupt Practice Act</a:t>
            </a:r>
            <a:r>
              <a:rPr lang="en-US" sz="2200" dirty="0" smtClean="0"/>
              <a:t>/FCPA) </a:t>
            </a:r>
            <a:r>
              <a:rPr lang="en-US" sz="2200" dirty="0" err="1" smtClean="0"/>
              <a:t>di</a:t>
            </a:r>
            <a:r>
              <a:rPr lang="en-US" sz="2200" dirty="0" smtClean="0"/>
              <a:t> USA </a:t>
            </a:r>
            <a:r>
              <a:rPr lang="en-US" sz="2200" dirty="0" err="1" smtClean="0"/>
              <a:t>thn</a:t>
            </a:r>
            <a:r>
              <a:rPr lang="en-US" sz="2200" dirty="0" smtClean="0"/>
              <a:t> 1977 </a:t>
            </a:r>
            <a:r>
              <a:rPr lang="en-US" sz="2200" dirty="0" err="1" smtClean="0"/>
              <a:t>yg</a:t>
            </a:r>
            <a:r>
              <a:rPr lang="en-US" sz="2200" dirty="0" smtClean="0"/>
              <a:t> </a:t>
            </a:r>
            <a:r>
              <a:rPr lang="en-US" sz="2200" dirty="0" err="1" smtClean="0"/>
              <a:t>diundangkn</a:t>
            </a:r>
            <a:r>
              <a:rPr lang="en-US" sz="2200" dirty="0" smtClean="0"/>
              <a:t> pd </a:t>
            </a:r>
            <a:r>
              <a:rPr lang="en-US" sz="2200" dirty="0" err="1" smtClean="0"/>
              <a:t>tgl</a:t>
            </a:r>
            <a:r>
              <a:rPr lang="en-US" sz="2200" dirty="0" smtClean="0"/>
              <a:t> 19-12-1977:</a:t>
            </a:r>
          </a:p>
          <a:p>
            <a:pPr marL="273050" indent="7938">
              <a:buNone/>
            </a:pPr>
            <a:r>
              <a:rPr lang="en-US" sz="1800" dirty="0" smtClean="0"/>
              <a:t>…..</a:t>
            </a:r>
            <a:r>
              <a:rPr lang="en-US" sz="1800" dirty="0" err="1" smtClean="0"/>
              <a:t>setiap</a:t>
            </a:r>
            <a:r>
              <a:rPr lang="en-US" sz="1800" dirty="0" smtClean="0"/>
              <a:t> </a:t>
            </a:r>
            <a:r>
              <a:rPr lang="en-US" sz="1800" dirty="0" err="1" smtClean="0"/>
              <a:t>emiten</a:t>
            </a:r>
            <a:r>
              <a:rPr lang="en-US" sz="1800" dirty="0" smtClean="0"/>
              <a:t> </a:t>
            </a:r>
            <a:r>
              <a:rPr lang="en-US" sz="1800" dirty="0" err="1" smtClean="0"/>
              <a:t>yg</a:t>
            </a:r>
            <a:r>
              <a:rPr lang="en-US" sz="1800" dirty="0" smtClean="0"/>
              <a:t> </a:t>
            </a:r>
            <a:r>
              <a:rPr lang="en-US" sz="1800" dirty="0" err="1" smtClean="0"/>
              <a:t>mmiliki</a:t>
            </a:r>
            <a:r>
              <a:rPr lang="en-US" sz="1800" dirty="0" smtClean="0"/>
              <a:t> </a:t>
            </a:r>
            <a:r>
              <a:rPr lang="en-US" sz="1800" dirty="0" err="1" smtClean="0"/>
              <a:t>skelompok</a:t>
            </a:r>
            <a:r>
              <a:rPr lang="en-US" sz="1800" dirty="0" smtClean="0"/>
              <a:t> </a:t>
            </a:r>
            <a:r>
              <a:rPr lang="en-US" sz="1800" dirty="0" err="1" smtClean="0"/>
              <a:t>sekuritas</a:t>
            </a:r>
            <a:r>
              <a:rPr lang="en-US" sz="1800" dirty="0" smtClean="0"/>
              <a:t> </a:t>
            </a:r>
            <a:r>
              <a:rPr lang="en-US" sz="1800" dirty="0" err="1" smtClean="0"/>
              <a:t>yg</a:t>
            </a:r>
            <a:r>
              <a:rPr lang="en-US" sz="1800" dirty="0" smtClean="0"/>
              <a:t> </a:t>
            </a:r>
            <a:r>
              <a:rPr lang="en-US" sz="1800" dirty="0" err="1" smtClean="0"/>
              <a:t>ddaftarkn</a:t>
            </a:r>
            <a:r>
              <a:rPr lang="en-US" sz="1800" dirty="0" smtClean="0"/>
              <a:t> </a:t>
            </a:r>
            <a:r>
              <a:rPr lang="en-US" sz="1800" dirty="0" err="1" smtClean="0"/>
              <a:t>yg</a:t>
            </a:r>
            <a:r>
              <a:rPr lang="en-US" sz="1800" dirty="0" smtClean="0"/>
              <a:t> </a:t>
            </a:r>
            <a:r>
              <a:rPr lang="en-US" sz="1800" dirty="0" err="1" smtClean="0"/>
              <a:t>mngikuti</a:t>
            </a:r>
            <a:r>
              <a:rPr lang="en-US" sz="1800" dirty="0" smtClean="0"/>
              <a:t> </a:t>
            </a:r>
            <a:r>
              <a:rPr lang="en-US" sz="1800" dirty="0" err="1" smtClean="0"/>
              <a:t>seksi</a:t>
            </a:r>
            <a:r>
              <a:rPr lang="en-US" sz="1800" dirty="0" smtClean="0"/>
              <a:t> 12 UU </a:t>
            </a:r>
            <a:r>
              <a:rPr lang="en-US" sz="1800" dirty="0" err="1" smtClean="0"/>
              <a:t>ini</a:t>
            </a:r>
            <a:r>
              <a:rPr lang="en-US" sz="1800" dirty="0" smtClean="0"/>
              <a:t>; </a:t>
            </a:r>
            <a:r>
              <a:rPr lang="en-US" sz="1800" dirty="0" err="1" smtClean="0"/>
              <a:t>setiap</a:t>
            </a:r>
            <a:r>
              <a:rPr lang="en-US" sz="1800" dirty="0" smtClean="0"/>
              <a:t> </a:t>
            </a:r>
            <a:r>
              <a:rPr lang="en-US" sz="1800" dirty="0" err="1" smtClean="0"/>
              <a:t>emiten</a:t>
            </a:r>
            <a:r>
              <a:rPr lang="en-US" sz="1800" dirty="0" smtClean="0"/>
              <a:t> </a:t>
            </a:r>
            <a:r>
              <a:rPr lang="en-US" sz="1800" dirty="0" err="1" smtClean="0"/>
              <a:t>yg</a:t>
            </a:r>
            <a:r>
              <a:rPr lang="en-US" sz="1800" dirty="0" smtClean="0"/>
              <a:t> hrs </a:t>
            </a:r>
            <a:r>
              <a:rPr lang="en-US" sz="1800" dirty="0" err="1" smtClean="0"/>
              <a:t>mmberi</a:t>
            </a:r>
            <a:r>
              <a:rPr lang="en-US" sz="1800" dirty="0" smtClean="0"/>
              <a:t> </a:t>
            </a:r>
            <a:r>
              <a:rPr lang="en-US" sz="1800" dirty="0" err="1" smtClean="0"/>
              <a:t>laporan</a:t>
            </a:r>
            <a:r>
              <a:rPr lang="en-US" sz="1800" dirty="0" smtClean="0"/>
              <a:t> </a:t>
            </a:r>
            <a:r>
              <a:rPr lang="en-US" sz="1800" dirty="0" err="1" smtClean="0"/>
              <a:t>yg</a:t>
            </a:r>
            <a:r>
              <a:rPr lang="en-US" sz="1800" dirty="0" smtClean="0"/>
              <a:t> </a:t>
            </a:r>
            <a:r>
              <a:rPr lang="en-US" sz="1800" dirty="0" err="1" smtClean="0"/>
              <a:t>mngikuti</a:t>
            </a:r>
            <a:r>
              <a:rPr lang="en-US" sz="1800" dirty="0" smtClean="0"/>
              <a:t> </a:t>
            </a:r>
            <a:r>
              <a:rPr lang="en-US" sz="1800" dirty="0" err="1" smtClean="0"/>
              <a:t>seksi</a:t>
            </a:r>
            <a:r>
              <a:rPr lang="en-US" sz="1800" dirty="0" smtClean="0"/>
              <a:t> 15 (d) UU </a:t>
            </a:r>
            <a:r>
              <a:rPr lang="en-US" sz="1800" dirty="0" err="1" smtClean="0"/>
              <a:t>ini</a:t>
            </a:r>
            <a:r>
              <a:rPr lang="en-US" sz="1800" dirty="0" smtClean="0"/>
              <a:t> </a:t>
            </a:r>
            <a:r>
              <a:rPr lang="en-US" sz="1800" dirty="0" err="1" smtClean="0"/>
              <a:t>haruslah</a:t>
            </a:r>
            <a:r>
              <a:rPr lang="en-US" sz="1800" dirty="0" smtClean="0"/>
              <a:t>:</a:t>
            </a:r>
          </a:p>
          <a:p>
            <a:pPr marL="515938" indent="-234950">
              <a:buFont typeface="+mj-lt"/>
              <a:buAutoNum type="alphaLcParenR"/>
            </a:pPr>
            <a:r>
              <a:rPr lang="en-US" sz="1800" dirty="0" err="1" smtClean="0"/>
              <a:t>Menyelenggarakan</a:t>
            </a:r>
            <a:r>
              <a:rPr lang="en-US" sz="1800" dirty="0" smtClean="0"/>
              <a:t> &amp; </a:t>
            </a:r>
            <a:r>
              <a:rPr lang="en-US" sz="1800" dirty="0" err="1" smtClean="0"/>
              <a:t>mnjaga</a:t>
            </a:r>
            <a:r>
              <a:rPr lang="en-US" sz="1800" dirty="0" smtClean="0"/>
              <a:t> </a:t>
            </a:r>
            <a:r>
              <a:rPr lang="en-US" sz="1800" dirty="0" err="1" smtClean="0"/>
              <a:t>pembukuan</a:t>
            </a:r>
            <a:r>
              <a:rPr lang="en-US" sz="1800" dirty="0" smtClean="0"/>
              <a:t>, </a:t>
            </a:r>
            <a:r>
              <a:rPr lang="en-US" sz="1800" dirty="0" err="1" smtClean="0"/>
              <a:t>catatan</a:t>
            </a:r>
            <a:r>
              <a:rPr lang="en-US" sz="1800" dirty="0" smtClean="0"/>
              <a:t> </a:t>
            </a:r>
            <a:r>
              <a:rPr lang="en-US" sz="1800" dirty="0" err="1" smtClean="0"/>
              <a:t>dan</a:t>
            </a:r>
            <a:r>
              <a:rPr lang="en-US" sz="1800" dirty="0" smtClean="0"/>
              <a:t> akun2, </a:t>
            </a:r>
            <a:r>
              <a:rPr lang="en-US" sz="1800" dirty="0" err="1" smtClean="0"/>
              <a:t>yg</a:t>
            </a:r>
            <a:r>
              <a:rPr lang="en-US" sz="1800" dirty="0" smtClean="0"/>
              <a:t> </a:t>
            </a:r>
            <a:r>
              <a:rPr lang="en-US" sz="1800" dirty="0" err="1" smtClean="0"/>
              <a:t>dlm</a:t>
            </a:r>
            <a:r>
              <a:rPr lang="en-US" sz="1800" dirty="0" smtClean="0"/>
              <a:t> </a:t>
            </a:r>
            <a:r>
              <a:rPr lang="en-US" sz="1800" dirty="0" err="1" smtClean="0"/>
              <a:t>rincian</a:t>
            </a:r>
            <a:r>
              <a:rPr lang="en-US" sz="1800" dirty="0" smtClean="0"/>
              <a:t> </a:t>
            </a:r>
            <a:r>
              <a:rPr lang="en-US" sz="1800" dirty="0" err="1" smtClean="0"/>
              <a:t>scr</a:t>
            </a:r>
            <a:r>
              <a:rPr lang="en-US" sz="1800" dirty="0" smtClean="0"/>
              <a:t> </a:t>
            </a:r>
            <a:r>
              <a:rPr lang="en-US" sz="1800" dirty="0" err="1" smtClean="0"/>
              <a:t>wajar</a:t>
            </a:r>
            <a:r>
              <a:rPr lang="en-US" sz="1800" dirty="0" smtClean="0"/>
              <a:t>, </a:t>
            </a:r>
            <a:r>
              <a:rPr lang="en-US" sz="1800" dirty="0" err="1" smtClean="0"/>
              <a:t>mncerminkan</a:t>
            </a:r>
            <a:r>
              <a:rPr lang="en-US" sz="1800" dirty="0" smtClean="0"/>
              <a:t> </a:t>
            </a:r>
            <a:r>
              <a:rPr lang="en-US" sz="1800" dirty="0" err="1" smtClean="0"/>
              <a:t>scr</a:t>
            </a:r>
            <a:r>
              <a:rPr lang="en-US" sz="1800" dirty="0" smtClean="0"/>
              <a:t> </a:t>
            </a:r>
            <a:r>
              <a:rPr lang="en-US" sz="1800" dirty="0" err="1" smtClean="0"/>
              <a:t>akurat</a:t>
            </a:r>
            <a:r>
              <a:rPr lang="en-US" sz="1800" dirty="0" smtClean="0"/>
              <a:t> &amp; </a:t>
            </a:r>
            <a:r>
              <a:rPr lang="en-US" sz="1800" dirty="0" err="1" smtClean="0"/>
              <a:t>wajar</a:t>
            </a:r>
            <a:r>
              <a:rPr lang="en-US" sz="1800" dirty="0" smtClean="0"/>
              <a:t> </a:t>
            </a:r>
            <a:r>
              <a:rPr lang="en-US" sz="1800" dirty="0" err="1" smtClean="0"/>
              <a:t>transaksi</a:t>
            </a:r>
            <a:r>
              <a:rPr lang="en-US" sz="1800" dirty="0" smtClean="0"/>
              <a:t> &amp; </a:t>
            </a:r>
            <a:r>
              <a:rPr lang="en-US" sz="1800" dirty="0" err="1" smtClean="0"/>
              <a:t>pelepasan</a:t>
            </a:r>
            <a:r>
              <a:rPr lang="en-US" sz="1800" dirty="0" smtClean="0"/>
              <a:t> </a:t>
            </a:r>
            <a:r>
              <a:rPr lang="en-US" sz="1800" dirty="0" err="1" smtClean="0"/>
              <a:t>aktiva</a:t>
            </a:r>
            <a:r>
              <a:rPr lang="en-US" sz="1800" dirty="0" smtClean="0"/>
              <a:t> </a:t>
            </a:r>
            <a:r>
              <a:rPr lang="en-US" sz="1800" dirty="0" err="1" smtClean="0"/>
              <a:t>emiten</a:t>
            </a:r>
            <a:r>
              <a:rPr lang="en-US" sz="1800" dirty="0" smtClean="0"/>
              <a:t>.</a:t>
            </a:r>
          </a:p>
          <a:p>
            <a:pPr marL="515938" indent="-234950">
              <a:buFont typeface="+mj-lt"/>
              <a:buAutoNum type="alphaLcParenR"/>
            </a:pPr>
            <a:r>
              <a:rPr lang="en-US" sz="1800" dirty="0" err="1" smtClean="0"/>
              <a:t>Mrancang</a:t>
            </a:r>
            <a:r>
              <a:rPr lang="en-US" sz="1800" dirty="0" smtClean="0"/>
              <a:t> &amp; </a:t>
            </a:r>
            <a:r>
              <a:rPr lang="en-US" sz="1800" dirty="0" err="1" smtClean="0"/>
              <a:t>mnjaga</a:t>
            </a:r>
            <a:r>
              <a:rPr lang="en-US" sz="1800" dirty="0" smtClean="0"/>
              <a:t> </a:t>
            </a:r>
            <a:r>
              <a:rPr lang="en-US" sz="1800" dirty="0" err="1" smtClean="0"/>
              <a:t>sistem</a:t>
            </a:r>
            <a:r>
              <a:rPr lang="en-US" sz="1800" dirty="0" smtClean="0"/>
              <a:t> </a:t>
            </a:r>
            <a:r>
              <a:rPr lang="en-US" sz="1800" dirty="0" err="1" smtClean="0"/>
              <a:t>pngendalian</a:t>
            </a:r>
            <a:r>
              <a:rPr lang="en-US" sz="1800" dirty="0" smtClean="0"/>
              <a:t> </a:t>
            </a:r>
            <a:r>
              <a:rPr lang="en-US" sz="1800" dirty="0" err="1" smtClean="0"/>
              <a:t>akuntansi</a:t>
            </a:r>
            <a:r>
              <a:rPr lang="en-US" sz="1800" dirty="0" smtClean="0"/>
              <a:t> internal </a:t>
            </a:r>
            <a:r>
              <a:rPr lang="en-US" sz="1800" dirty="0" err="1" smtClean="0"/>
              <a:t>yg</a:t>
            </a:r>
            <a:r>
              <a:rPr lang="en-US" sz="1800" dirty="0" smtClean="0"/>
              <a:t> </a:t>
            </a:r>
            <a:r>
              <a:rPr lang="en-US" sz="1800" dirty="0" err="1" smtClean="0"/>
              <a:t>mmadai</a:t>
            </a:r>
            <a:r>
              <a:rPr lang="en-US" sz="1800" dirty="0" smtClean="0"/>
              <a:t> u/ </a:t>
            </a:r>
            <a:r>
              <a:rPr lang="en-US" sz="1800" dirty="0" err="1" smtClean="0"/>
              <a:t>mmberikan</a:t>
            </a:r>
            <a:r>
              <a:rPr lang="en-US" sz="1800" dirty="0" smtClean="0"/>
              <a:t> </a:t>
            </a:r>
            <a:r>
              <a:rPr lang="en-US" sz="1800" dirty="0" err="1" smtClean="0"/>
              <a:t>keyakinan</a:t>
            </a:r>
            <a:r>
              <a:rPr lang="en-US" sz="1800" dirty="0" smtClean="0"/>
              <a:t> </a:t>
            </a:r>
            <a:r>
              <a:rPr lang="en-US" sz="1800" dirty="0" err="1" smtClean="0"/>
              <a:t>yg</a:t>
            </a:r>
            <a:r>
              <a:rPr lang="en-US" sz="1800" dirty="0" smtClean="0"/>
              <a:t> </a:t>
            </a:r>
            <a:r>
              <a:rPr lang="en-US" sz="1800" dirty="0" err="1" smtClean="0"/>
              <a:t>mmadai</a:t>
            </a:r>
            <a:r>
              <a:rPr lang="en-US" sz="1800" dirty="0" smtClean="0"/>
              <a:t>, </a:t>
            </a:r>
            <a:r>
              <a:rPr lang="en-US" sz="1800" dirty="0" err="1" smtClean="0"/>
              <a:t>bahwa</a:t>
            </a:r>
            <a:r>
              <a:rPr lang="en-US" sz="1800" dirty="0" smtClean="0"/>
              <a:t>:</a:t>
            </a:r>
          </a:p>
          <a:p>
            <a:pPr marL="796925" indent="-293688">
              <a:buFont typeface="+mj-lt"/>
              <a:buAutoNum type="romanLcPeriod"/>
            </a:pPr>
            <a:r>
              <a:rPr lang="en-US" sz="1600" dirty="0" err="1" smtClean="0"/>
              <a:t>Transaksi</a:t>
            </a:r>
            <a:r>
              <a:rPr lang="en-US" sz="1600" dirty="0" smtClean="0"/>
              <a:t> </a:t>
            </a:r>
            <a:r>
              <a:rPr lang="en-US" sz="1600" dirty="0" err="1" smtClean="0"/>
              <a:t>dlaksanakn</a:t>
            </a:r>
            <a:r>
              <a:rPr lang="en-US" sz="1600" dirty="0" smtClean="0"/>
              <a:t> </a:t>
            </a:r>
            <a:r>
              <a:rPr lang="en-US" sz="1600" dirty="0" err="1" smtClean="0"/>
              <a:t>ssuai</a:t>
            </a:r>
            <a:r>
              <a:rPr lang="en-US" sz="1600" dirty="0" smtClean="0"/>
              <a:t> dg </a:t>
            </a:r>
            <a:r>
              <a:rPr lang="en-US" sz="1600" dirty="0" err="1" smtClean="0"/>
              <a:t>otorisasi</a:t>
            </a:r>
            <a:r>
              <a:rPr lang="en-US" sz="1600" dirty="0" smtClean="0"/>
              <a:t> </a:t>
            </a:r>
            <a:r>
              <a:rPr lang="en-US" sz="1600" dirty="0" err="1" smtClean="0"/>
              <a:t>umum</a:t>
            </a:r>
            <a:r>
              <a:rPr lang="en-US" sz="1600" dirty="0" smtClean="0"/>
              <a:t>/</a:t>
            </a:r>
            <a:r>
              <a:rPr lang="en-US" sz="1600" dirty="0" err="1" smtClean="0"/>
              <a:t>khusus</a:t>
            </a:r>
            <a:r>
              <a:rPr lang="en-US" sz="1600" dirty="0" smtClean="0"/>
              <a:t> </a:t>
            </a:r>
            <a:r>
              <a:rPr lang="en-US" sz="1600" dirty="0" err="1" smtClean="0"/>
              <a:t>dr</a:t>
            </a:r>
            <a:r>
              <a:rPr lang="en-US" sz="1600" dirty="0" smtClean="0"/>
              <a:t> </a:t>
            </a:r>
            <a:r>
              <a:rPr lang="en-US" sz="1600" dirty="0" err="1" smtClean="0"/>
              <a:t>mnjmn</a:t>
            </a:r>
            <a:endParaRPr lang="en-US" sz="1600" dirty="0" smtClean="0"/>
          </a:p>
          <a:p>
            <a:pPr marL="796925" indent="-293688">
              <a:buFont typeface="+mj-lt"/>
              <a:buAutoNum type="romanLcPeriod"/>
            </a:pPr>
            <a:r>
              <a:rPr lang="en-US" sz="1600" dirty="0" err="1" smtClean="0"/>
              <a:t>Transaksi</a:t>
            </a:r>
            <a:r>
              <a:rPr lang="en-US" sz="1600" dirty="0" smtClean="0"/>
              <a:t> </a:t>
            </a:r>
            <a:r>
              <a:rPr lang="en-US" sz="1600" dirty="0" err="1" smtClean="0"/>
              <a:t>dcatat</a:t>
            </a:r>
            <a:r>
              <a:rPr lang="en-US" sz="1600" dirty="0" smtClean="0"/>
              <a:t> </a:t>
            </a:r>
            <a:r>
              <a:rPr lang="en-US" sz="1600" dirty="0" err="1" smtClean="0"/>
              <a:t>ssuai</a:t>
            </a:r>
            <a:r>
              <a:rPr lang="en-US" sz="1600" dirty="0" smtClean="0"/>
              <a:t> </a:t>
            </a:r>
            <a:r>
              <a:rPr lang="en-US" sz="1600" dirty="0" err="1" smtClean="0"/>
              <a:t>kperluan</a:t>
            </a:r>
            <a:r>
              <a:rPr lang="en-US" sz="1600" dirty="0" smtClean="0"/>
              <a:t>: u/ </a:t>
            </a:r>
            <a:r>
              <a:rPr lang="en-US" sz="1600" dirty="0" err="1" smtClean="0"/>
              <a:t>mmungkinkn</a:t>
            </a:r>
            <a:r>
              <a:rPr lang="en-US" sz="1600" dirty="0" smtClean="0"/>
              <a:t> </a:t>
            </a:r>
            <a:r>
              <a:rPr lang="en-US" sz="1600" dirty="0" err="1" smtClean="0"/>
              <a:t>pnyiapn</a:t>
            </a:r>
            <a:r>
              <a:rPr lang="en-US" sz="1600" dirty="0" smtClean="0"/>
              <a:t> lap.keu </a:t>
            </a:r>
            <a:r>
              <a:rPr lang="en-US" sz="1600" dirty="0" err="1" smtClean="0"/>
              <a:t>ssuai</a:t>
            </a:r>
            <a:r>
              <a:rPr lang="en-US" sz="1600" dirty="0" smtClean="0"/>
              <a:t> PABU </a:t>
            </a:r>
            <a:r>
              <a:rPr lang="en-US" sz="1600" dirty="0" err="1" smtClean="0"/>
              <a:t>atau</a:t>
            </a:r>
            <a:r>
              <a:rPr lang="en-US" sz="1600" dirty="0" smtClean="0"/>
              <a:t> </a:t>
            </a:r>
            <a:r>
              <a:rPr lang="en-US" sz="1600" dirty="0" err="1" smtClean="0"/>
              <a:t>kriteria</a:t>
            </a:r>
            <a:r>
              <a:rPr lang="en-US" sz="1600" dirty="0" smtClean="0"/>
              <a:t> </a:t>
            </a:r>
            <a:r>
              <a:rPr lang="en-US" sz="1600" dirty="0" err="1" smtClean="0"/>
              <a:t>lainmya</a:t>
            </a:r>
            <a:r>
              <a:rPr lang="en-US" sz="1600" dirty="0" smtClean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 smtClean="0"/>
              <a:t>brlaku</a:t>
            </a:r>
            <a:r>
              <a:rPr lang="en-US" sz="1600" dirty="0" smtClean="0"/>
              <a:t> u/ lap.tsb </a:t>
            </a:r>
            <a:r>
              <a:rPr lang="en-US" sz="1600" dirty="0" err="1" smtClean="0"/>
              <a:t>dan</a:t>
            </a:r>
            <a:r>
              <a:rPr lang="en-US" sz="1600" dirty="0" smtClean="0"/>
              <a:t> u/ </a:t>
            </a:r>
            <a:r>
              <a:rPr lang="en-US" sz="1600" dirty="0" err="1" smtClean="0"/>
              <a:t>mnjaga</a:t>
            </a:r>
            <a:r>
              <a:rPr lang="en-US" sz="1600" dirty="0" smtClean="0"/>
              <a:t> </a:t>
            </a:r>
            <a:r>
              <a:rPr lang="en-US" sz="1600" dirty="0" err="1" smtClean="0"/>
              <a:t>akuntabilitas</a:t>
            </a:r>
            <a:r>
              <a:rPr lang="en-US" sz="1600" dirty="0" smtClean="0"/>
              <a:t> </a:t>
            </a:r>
            <a:r>
              <a:rPr lang="en-US" sz="1600" dirty="0" err="1" smtClean="0"/>
              <a:t>aktiva</a:t>
            </a:r>
            <a:endParaRPr lang="en-US" sz="1600" dirty="0" smtClean="0"/>
          </a:p>
          <a:p>
            <a:pPr marL="796925" indent="-293688">
              <a:buFont typeface="+mj-lt"/>
              <a:buAutoNum type="romanLcPeriod"/>
            </a:pPr>
            <a:r>
              <a:rPr lang="en-US" sz="1600" dirty="0" err="1" smtClean="0"/>
              <a:t>Akses</a:t>
            </a:r>
            <a:r>
              <a:rPr lang="en-US" sz="1600" dirty="0" smtClean="0"/>
              <a:t> </a:t>
            </a:r>
            <a:r>
              <a:rPr lang="en-US" sz="1600" dirty="0" err="1" smtClean="0"/>
              <a:t>aktiva</a:t>
            </a:r>
            <a:r>
              <a:rPr lang="en-US" sz="1600" dirty="0" smtClean="0"/>
              <a:t> </a:t>
            </a:r>
            <a:r>
              <a:rPr lang="en-US" sz="1600" dirty="0" err="1" smtClean="0"/>
              <a:t>dprbolehkn</a:t>
            </a:r>
            <a:r>
              <a:rPr lang="en-US" sz="1600" dirty="0" smtClean="0"/>
              <a:t> </a:t>
            </a:r>
            <a:r>
              <a:rPr lang="en-US" sz="1600" dirty="0" err="1" smtClean="0"/>
              <a:t>hny</a:t>
            </a:r>
            <a:r>
              <a:rPr lang="en-US" sz="1600" dirty="0" smtClean="0"/>
              <a:t> </a:t>
            </a:r>
            <a:r>
              <a:rPr lang="en-US" sz="1600" dirty="0" err="1" smtClean="0"/>
              <a:t>bl</a:t>
            </a:r>
            <a:r>
              <a:rPr lang="en-US" sz="1600" dirty="0" smtClean="0"/>
              <a:t> </a:t>
            </a:r>
            <a:r>
              <a:rPr lang="en-US" sz="1600" dirty="0" err="1" smtClean="0"/>
              <a:t>ssuai</a:t>
            </a:r>
            <a:r>
              <a:rPr lang="en-US" sz="1600" dirty="0" smtClean="0"/>
              <a:t> dg </a:t>
            </a:r>
            <a:r>
              <a:rPr lang="en-US" sz="1600" dirty="0" err="1" smtClean="0"/>
              <a:t>otorisasi</a:t>
            </a:r>
            <a:r>
              <a:rPr lang="en-US" sz="1600" dirty="0" smtClean="0"/>
              <a:t> </a:t>
            </a:r>
            <a:r>
              <a:rPr lang="en-US" sz="1600" dirty="0" err="1" smtClean="0"/>
              <a:t>umum</a:t>
            </a:r>
            <a:r>
              <a:rPr lang="en-US" sz="1600" dirty="0" smtClean="0"/>
              <a:t>/</a:t>
            </a:r>
            <a:r>
              <a:rPr lang="en-US" sz="1600" dirty="0" err="1" smtClean="0"/>
              <a:t>khusu</a:t>
            </a:r>
            <a:r>
              <a:rPr lang="en-US" sz="1600" dirty="0" smtClean="0"/>
              <a:t> </a:t>
            </a:r>
            <a:r>
              <a:rPr lang="en-US" sz="1600" dirty="0" err="1" smtClean="0"/>
              <a:t>mnjmn</a:t>
            </a:r>
            <a:endParaRPr lang="en-US" sz="1600" dirty="0" smtClean="0"/>
          </a:p>
          <a:p>
            <a:pPr marL="796925" indent="-293688">
              <a:buFont typeface="+mj-lt"/>
              <a:buAutoNum type="romanLcPeriod"/>
            </a:pPr>
            <a:r>
              <a:rPr lang="en-US" sz="1600" dirty="0" err="1" smtClean="0"/>
              <a:t>Akuntabilitas</a:t>
            </a:r>
            <a:r>
              <a:rPr lang="en-US" sz="1600" dirty="0" smtClean="0"/>
              <a:t> </a:t>
            </a:r>
            <a:r>
              <a:rPr lang="en-US" sz="1600" dirty="0" err="1" smtClean="0"/>
              <a:t>trcatat</a:t>
            </a:r>
            <a:r>
              <a:rPr lang="en-US" sz="1600" dirty="0" smtClean="0"/>
              <a:t> u/ </a:t>
            </a:r>
            <a:r>
              <a:rPr lang="en-US" sz="1600" dirty="0" err="1" smtClean="0"/>
              <a:t>aktiva</a:t>
            </a:r>
            <a:r>
              <a:rPr lang="en-US" sz="1600" dirty="0" smtClean="0"/>
              <a:t> </a:t>
            </a:r>
            <a:r>
              <a:rPr lang="en-US" sz="1600" dirty="0" err="1" smtClean="0"/>
              <a:t>dbandingkan</a:t>
            </a:r>
            <a:r>
              <a:rPr lang="en-US" sz="1600" dirty="0" smtClean="0"/>
              <a:t> dg </a:t>
            </a:r>
            <a:r>
              <a:rPr lang="en-US" sz="1600" dirty="0" err="1" smtClean="0"/>
              <a:t>aktiva</a:t>
            </a:r>
            <a:r>
              <a:rPr lang="en-US" sz="1600" dirty="0" smtClean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 smtClean="0"/>
              <a:t>ada</a:t>
            </a:r>
            <a:r>
              <a:rPr lang="en-US" sz="1600" dirty="0" smtClean="0"/>
              <a:t> pd </a:t>
            </a:r>
            <a:r>
              <a:rPr lang="en-US" sz="1600" dirty="0" err="1" smtClean="0"/>
              <a:t>jgka</a:t>
            </a:r>
            <a:r>
              <a:rPr lang="en-US" sz="1600" dirty="0" smtClean="0"/>
              <a:t> </a:t>
            </a:r>
            <a:r>
              <a:rPr lang="en-US" sz="1600" dirty="0" err="1" smtClean="0"/>
              <a:t>waktu</a:t>
            </a:r>
            <a:r>
              <a:rPr lang="en-US" sz="1600" dirty="0" smtClean="0"/>
              <a:t> &amp; </a:t>
            </a:r>
            <a:r>
              <a:rPr lang="en-US" sz="1600" dirty="0" err="1" smtClean="0"/>
              <a:t>tindakn</a:t>
            </a:r>
            <a:r>
              <a:rPr lang="en-US" sz="1600" dirty="0" smtClean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 smtClean="0"/>
              <a:t>layak</a:t>
            </a:r>
            <a:r>
              <a:rPr lang="en-US" sz="1600" dirty="0" smtClean="0"/>
              <a:t> hrs </a:t>
            </a:r>
            <a:r>
              <a:rPr lang="en-US" sz="1600" dirty="0" err="1" smtClean="0"/>
              <a:t>diambil</a:t>
            </a:r>
            <a:r>
              <a:rPr lang="en-US" sz="1600" dirty="0" smtClean="0"/>
              <a:t> u/ </a:t>
            </a:r>
            <a:r>
              <a:rPr lang="en-US" sz="1600" dirty="0" err="1" smtClean="0"/>
              <a:t>stiap</a:t>
            </a:r>
            <a:r>
              <a:rPr lang="en-US" sz="1600" dirty="0" smtClean="0"/>
              <a:t> </a:t>
            </a:r>
            <a:r>
              <a:rPr lang="en-US" sz="1600" dirty="0" err="1" smtClean="0"/>
              <a:t>prbedaan</a:t>
            </a:r>
            <a:r>
              <a:rPr lang="en-US" sz="1600" dirty="0" smtClean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 smtClean="0"/>
              <a:t>trjadi</a:t>
            </a: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DCE351A-B115-40C5-8D67-BB71099E66DF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Inuk Wahyuni Ist., SE., M.Si., Ak.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533400"/>
            <a:ext cx="8077200" cy="6096000"/>
          </a:xfrm>
        </p:spPr>
        <p:txBody>
          <a:bodyPr>
            <a:normAutofit lnSpcReduction="10000"/>
          </a:bodyPr>
          <a:lstStyle/>
          <a:p>
            <a:pPr marL="280988" indent="-280988"/>
            <a:r>
              <a:rPr lang="en-US" sz="2000" dirty="0" smtClean="0"/>
              <a:t>US </a:t>
            </a:r>
            <a:r>
              <a:rPr lang="en-US" sz="2000" i="1" dirty="0" smtClean="0"/>
              <a:t>Securities &amp; Exchange Commission </a:t>
            </a:r>
            <a:r>
              <a:rPr lang="en-US" sz="2000" dirty="0" smtClean="0"/>
              <a:t>(SEC) </a:t>
            </a:r>
            <a:r>
              <a:rPr lang="en-US" sz="2000" dirty="0" err="1" smtClean="0"/>
              <a:t>mgeluarkn</a:t>
            </a:r>
            <a:r>
              <a:rPr lang="en-US" sz="2000" dirty="0" smtClean="0"/>
              <a:t> </a:t>
            </a:r>
            <a:r>
              <a:rPr lang="en-US" sz="2000" i="1" dirty="0" smtClean="0"/>
              <a:t>Accounting Series Release </a:t>
            </a:r>
            <a:r>
              <a:rPr lang="en-US" sz="2000" dirty="0" smtClean="0"/>
              <a:t>(ASR) No. 424 pd </a:t>
            </a:r>
            <a:r>
              <a:rPr lang="en-US" sz="2000" dirty="0" err="1" smtClean="0"/>
              <a:t>tgl</a:t>
            </a:r>
            <a:r>
              <a:rPr lang="en-US" sz="2000" dirty="0" smtClean="0"/>
              <a:t> 16-2-1978- </a:t>
            </a:r>
            <a:r>
              <a:rPr lang="en-US" sz="2000" i="1" dirty="0" smtClean="0"/>
              <a:t>Securities Exchange Act Rele</a:t>
            </a:r>
            <a:r>
              <a:rPr lang="en-US" sz="2000" dirty="0" smtClean="0"/>
              <a:t>ase No. 14478 </a:t>
            </a:r>
            <a:r>
              <a:rPr lang="en-US" sz="2000" dirty="0" err="1" smtClean="0"/>
              <a:t>brjudul</a:t>
            </a:r>
            <a:r>
              <a:rPr lang="en-US" sz="2000" dirty="0" smtClean="0"/>
              <a:t>: “</a:t>
            </a:r>
            <a:r>
              <a:rPr lang="en-US" sz="2000" i="1" dirty="0" smtClean="0"/>
              <a:t>Notification of </a:t>
            </a:r>
            <a:r>
              <a:rPr lang="en-US" sz="2000" i="1" dirty="0" err="1" smtClean="0"/>
              <a:t>Enactmnt</a:t>
            </a:r>
            <a:r>
              <a:rPr lang="en-US" sz="2000" i="1" dirty="0" smtClean="0"/>
              <a:t> of Foreign Corrupt Practice Act of 197</a:t>
            </a:r>
            <a:r>
              <a:rPr lang="en-US" sz="2000" dirty="0" smtClean="0"/>
              <a:t>7”:</a:t>
            </a:r>
          </a:p>
          <a:p>
            <a:pPr marL="280988" indent="0">
              <a:buNone/>
            </a:pPr>
            <a:r>
              <a:rPr lang="en-US" sz="1800" dirty="0" smtClean="0"/>
              <a:t>….. </a:t>
            </a:r>
            <a:r>
              <a:rPr lang="en-US" sz="1800" dirty="0" err="1" smtClean="0"/>
              <a:t>Karena</a:t>
            </a:r>
            <a:r>
              <a:rPr lang="en-US" sz="1800" dirty="0" smtClean="0"/>
              <a:t> UU </a:t>
            </a:r>
            <a:r>
              <a:rPr lang="en-US" sz="1800" dirty="0" err="1" smtClean="0"/>
              <a:t>telah</a:t>
            </a:r>
            <a:r>
              <a:rPr lang="en-US" sz="1800" dirty="0" smtClean="0"/>
              <a:t> </a:t>
            </a:r>
            <a:r>
              <a:rPr lang="en-US" sz="1800" dirty="0" err="1" smtClean="0"/>
              <a:t>dberlakukan</a:t>
            </a:r>
            <a:r>
              <a:rPr lang="en-US" sz="1800" dirty="0" smtClean="0"/>
              <a:t>, </a:t>
            </a:r>
            <a:r>
              <a:rPr lang="en-US" sz="1800" dirty="0" err="1" smtClean="0"/>
              <a:t>maka</a:t>
            </a:r>
            <a:r>
              <a:rPr lang="en-US" sz="1800" dirty="0" smtClean="0"/>
              <a:t> </a:t>
            </a:r>
            <a:r>
              <a:rPr lang="en-US" sz="1800" dirty="0" err="1" smtClean="0"/>
              <a:t>mnjadi</a:t>
            </a:r>
            <a:r>
              <a:rPr lang="en-US" sz="1800" dirty="0" smtClean="0"/>
              <a:t> </a:t>
            </a:r>
            <a:r>
              <a:rPr lang="en-US" sz="1800" dirty="0" err="1" smtClean="0"/>
              <a:t>penting</a:t>
            </a:r>
            <a:r>
              <a:rPr lang="en-US" sz="1800" dirty="0" smtClean="0"/>
              <a:t> </a:t>
            </a:r>
            <a:r>
              <a:rPr lang="en-US" sz="1800" dirty="0" err="1" smtClean="0"/>
              <a:t>bagi</a:t>
            </a:r>
            <a:r>
              <a:rPr lang="en-US" sz="1800" dirty="0" smtClean="0"/>
              <a:t> </a:t>
            </a:r>
            <a:r>
              <a:rPr lang="en-US" sz="1800" dirty="0" err="1" smtClean="0"/>
              <a:t>emiten</a:t>
            </a:r>
            <a:r>
              <a:rPr lang="en-US" sz="1800" dirty="0" smtClean="0"/>
              <a:t> </a:t>
            </a:r>
            <a:r>
              <a:rPr lang="en-US" sz="1800" dirty="0" err="1" smtClean="0"/>
              <a:t>yg</a:t>
            </a:r>
            <a:r>
              <a:rPr lang="en-US" sz="1800" dirty="0" smtClean="0"/>
              <a:t> </a:t>
            </a:r>
            <a:r>
              <a:rPr lang="en-US" sz="1800" dirty="0" err="1" smtClean="0"/>
              <a:t>mmatuhi</a:t>
            </a:r>
            <a:r>
              <a:rPr lang="en-US" sz="1800" dirty="0" smtClean="0"/>
              <a:t> </a:t>
            </a:r>
            <a:r>
              <a:rPr lang="en-US" sz="1800" dirty="0" err="1" smtClean="0"/>
              <a:t>peraturan</a:t>
            </a:r>
            <a:r>
              <a:rPr lang="en-US" sz="1800" dirty="0" smtClean="0"/>
              <a:t> </a:t>
            </a:r>
            <a:r>
              <a:rPr lang="en-US" sz="1800" dirty="0" err="1" smtClean="0"/>
              <a:t>baru</a:t>
            </a:r>
            <a:r>
              <a:rPr lang="en-US" sz="1800" dirty="0" smtClean="0"/>
              <a:t> </a:t>
            </a:r>
            <a:r>
              <a:rPr lang="en-US" sz="1800" dirty="0" err="1" smtClean="0"/>
              <a:t>tsb</a:t>
            </a:r>
            <a:r>
              <a:rPr lang="en-US" sz="1800" dirty="0" smtClean="0"/>
              <a:t> u/ </a:t>
            </a:r>
            <a:r>
              <a:rPr lang="en-US" sz="1800" dirty="0" err="1" smtClean="0"/>
              <a:t>mmeriksa</a:t>
            </a:r>
            <a:r>
              <a:rPr lang="en-US" sz="1800" dirty="0" smtClean="0"/>
              <a:t> </a:t>
            </a:r>
            <a:r>
              <a:rPr lang="en-US" sz="1800" dirty="0" err="1" smtClean="0"/>
              <a:t>prosedur</a:t>
            </a:r>
            <a:r>
              <a:rPr lang="en-US" sz="1800" dirty="0" smtClean="0"/>
              <a:t> </a:t>
            </a:r>
            <a:r>
              <a:rPr lang="en-US" sz="1800" dirty="0" err="1" smtClean="0"/>
              <a:t>akuntansi</a:t>
            </a:r>
            <a:r>
              <a:rPr lang="en-US" sz="1800" dirty="0" smtClean="0"/>
              <a:t> </a:t>
            </a:r>
            <a:r>
              <a:rPr lang="en-US" sz="1800" dirty="0" err="1" smtClean="0"/>
              <a:t>mereka</a:t>
            </a:r>
            <a:r>
              <a:rPr lang="en-US" sz="1800" dirty="0" smtClean="0"/>
              <a:t>, </a:t>
            </a:r>
            <a:r>
              <a:rPr lang="en-US" sz="1800" dirty="0" err="1" smtClean="0"/>
              <a:t>sistem</a:t>
            </a:r>
            <a:r>
              <a:rPr lang="en-US" sz="1800" dirty="0" smtClean="0"/>
              <a:t> </a:t>
            </a:r>
            <a:r>
              <a:rPr lang="en-US" sz="1800" dirty="0" err="1" smtClean="0"/>
              <a:t>pengendalian</a:t>
            </a:r>
            <a:r>
              <a:rPr lang="en-US" sz="1800" dirty="0" smtClean="0"/>
              <a:t> </a:t>
            </a:r>
            <a:r>
              <a:rPr lang="en-US" sz="1800" dirty="0" err="1" smtClean="0"/>
              <a:t>akuntansi</a:t>
            </a:r>
            <a:r>
              <a:rPr lang="en-US" sz="1800" dirty="0" smtClean="0"/>
              <a:t> internal &amp; praktek2 </a:t>
            </a:r>
            <a:r>
              <a:rPr lang="en-US" sz="1800" dirty="0" err="1" smtClean="0"/>
              <a:t>bisnis</a:t>
            </a:r>
            <a:r>
              <a:rPr lang="en-US" sz="1800" dirty="0" smtClean="0"/>
              <a:t> u/ </a:t>
            </a:r>
            <a:r>
              <a:rPr lang="en-US" sz="1800" dirty="0" err="1" smtClean="0"/>
              <a:t>mngambil</a:t>
            </a:r>
            <a:r>
              <a:rPr lang="en-US" sz="1800" dirty="0" smtClean="0"/>
              <a:t> </a:t>
            </a:r>
            <a:r>
              <a:rPr lang="en-US" sz="1800" dirty="0" err="1" smtClean="0"/>
              <a:t>tindakan</a:t>
            </a:r>
            <a:r>
              <a:rPr lang="en-US" sz="1800" dirty="0" smtClean="0"/>
              <a:t> </a:t>
            </a:r>
            <a:r>
              <a:rPr lang="en-US" sz="1800" dirty="0" err="1" smtClean="0"/>
              <a:t>yg</a:t>
            </a:r>
            <a:r>
              <a:rPr lang="en-US" sz="1800" dirty="0" smtClean="0"/>
              <a:t> </a:t>
            </a:r>
            <a:r>
              <a:rPr lang="en-US" sz="1800" dirty="0" err="1" smtClean="0"/>
              <a:t>dperlukan</a:t>
            </a:r>
            <a:r>
              <a:rPr lang="en-US" sz="1800" dirty="0" smtClean="0"/>
              <a:t> agar </a:t>
            </a:r>
            <a:r>
              <a:rPr lang="en-US" sz="1800" dirty="0" err="1" smtClean="0"/>
              <a:t>ssuai</a:t>
            </a:r>
            <a:r>
              <a:rPr lang="en-US" sz="1800" dirty="0" smtClean="0"/>
              <a:t> dg </a:t>
            </a:r>
            <a:r>
              <a:rPr lang="en-US" sz="1800" dirty="0" err="1" smtClean="0"/>
              <a:t>prsyaratan</a:t>
            </a:r>
            <a:r>
              <a:rPr lang="en-US" sz="1800" dirty="0" smtClean="0"/>
              <a:t> </a:t>
            </a:r>
            <a:r>
              <a:rPr lang="en-US" sz="1800" dirty="0" err="1" smtClean="0"/>
              <a:t>yg</a:t>
            </a:r>
            <a:r>
              <a:rPr lang="en-US" sz="1800" dirty="0" smtClean="0"/>
              <a:t> </a:t>
            </a:r>
            <a:r>
              <a:rPr lang="en-US" sz="1800" dirty="0" err="1" smtClean="0"/>
              <a:t>trcakup</a:t>
            </a:r>
            <a:r>
              <a:rPr lang="en-US" sz="1800" dirty="0" smtClean="0"/>
              <a:t> </a:t>
            </a:r>
            <a:r>
              <a:rPr lang="en-US" sz="1800" dirty="0" err="1" smtClean="0"/>
              <a:t>dlm</a:t>
            </a:r>
            <a:r>
              <a:rPr lang="en-US" sz="1800" dirty="0" smtClean="0"/>
              <a:t> UU </a:t>
            </a:r>
            <a:r>
              <a:rPr lang="en-US" sz="1800" dirty="0" err="1" smtClean="0"/>
              <a:t>tsb</a:t>
            </a:r>
            <a:r>
              <a:rPr lang="en-US" sz="1800" dirty="0" smtClean="0"/>
              <a:t>.</a:t>
            </a:r>
          </a:p>
          <a:p>
            <a:pPr marL="0" indent="0">
              <a:buNone/>
            </a:pPr>
            <a:endParaRPr lang="en-US" sz="1800" dirty="0" smtClean="0"/>
          </a:p>
          <a:p>
            <a:r>
              <a:rPr lang="en-US" dirty="0" err="1" smtClean="0"/>
              <a:t>Laporan</a:t>
            </a:r>
            <a:r>
              <a:rPr lang="en-US" dirty="0" smtClean="0"/>
              <a:t> auditor internal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pengendalian</a:t>
            </a:r>
            <a:r>
              <a:rPr lang="en-US" dirty="0" smtClean="0"/>
              <a:t> internal</a:t>
            </a:r>
          </a:p>
          <a:p>
            <a:pPr marL="509588" indent="-273050"/>
            <a:r>
              <a:rPr lang="en-US" sz="2000" dirty="0" smtClean="0"/>
              <a:t>Auditor internal </a:t>
            </a:r>
            <a:r>
              <a:rPr lang="en-US" sz="2000" dirty="0" err="1" smtClean="0"/>
              <a:t>dharapkan</a:t>
            </a:r>
            <a:r>
              <a:rPr lang="en-US" sz="2000" dirty="0" smtClean="0"/>
              <a:t> </a:t>
            </a:r>
            <a:r>
              <a:rPr lang="en-US" sz="2000" dirty="0" err="1" smtClean="0"/>
              <a:t>ahli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aspek</a:t>
            </a:r>
            <a:r>
              <a:rPr lang="en-US" sz="2000" dirty="0" smtClean="0"/>
              <a:t> </a:t>
            </a:r>
            <a:r>
              <a:rPr lang="en-US" sz="2000" dirty="0" err="1" smtClean="0"/>
              <a:t>pengendalian</a:t>
            </a:r>
            <a:r>
              <a:rPr lang="en-US" sz="2000" dirty="0" smtClean="0"/>
              <a:t> &amp; </a:t>
            </a:r>
            <a:r>
              <a:rPr lang="en-US" sz="2000" dirty="0" err="1" smtClean="0"/>
              <a:t>dharapkan</a:t>
            </a:r>
            <a:r>
              <a:rPr lang="en-US" sz="2000" dirty="0" smtClean="0"/>
              <a:t> </a:t>
            </a:r>
            <a:r>
              <a:rPr lang="en-US" sz="2000" dirty="0" err="1" smtClean="0"/>
              <a:t>memiliki</a:t>
            </a:r>
            <a:r>
              <a:rPr lang="en-US" sz="2000" dirty="0" smtClean="0"/>
              <a:t> </a:t>
            </a:r>
            <a:r>
              <a:rPr lang="en-US" sz="2000" dirty="0" err="1" smtClean="0"/>
              <a:t>pngetahuan</a:t>
            </a:r>
            <a:r>
              <a:rPr lang="en-US" sz="2000" dirty="0" smtClean="0"/>
              <a:t> </a:t>
            </a:r>
            <a:r>
              <a:rPr lang="en-US" sz="2000" dirty="0" err="1" smtClean="0"/>
              <a:t>tentang</a:t>
            </a:r>
            <a:r>
              <a:rPr lang="en-US" sz="2000" dirty="0" smtClean="0"/>
              <a:t> prinsip2 </a:t>
            </a:r>
            <a:r>
              <a:rPr lang="en-US" sz="2000" dirty="0" err="1" smtClean="0"/>
              <a:t>manajemen</a:t>
            </a:r>
            <a:endParaRPr lang="en-US" sz="2000" dirty="0" smtClean="0"/>
          </a:p>
          <a:p>
            <a:pPr marL="509588" indent="-273050"/>
            <a:r>
              <a:rPr lang="en-US" sz="2000" dirty="0" smtClean="0"/>
              <a:t>Auditor internal </a:t>
            </a:r>
            <a:r>
              <a:rPr lang="en-US" sz="2000" dirty="0" err="1" smtClean="0"/>
              <a:t>secara</a:t>
            </a:r>
            <a:r>
              <a:rPr lang="en-US" sz="2000" dirty="0" smtClean="0"/>
              <a:t> </a:t>
            </a:r>
            <a:r>
              <a:rPr lang="en-US" sz="2000" dirty="0" err="1" smtClean="0"/>
              <a:t>periodik</a:t>
            </a:r>
            <a:r>
              <a:rPr lang="en-US" sz="2000" dirty="0" smtClean="0"/>
              <a:t> </a:t>
            </a:r>
            <a:r>
              <a:rPr lang="en-US" sz="2000" dirty="0" err="1" smtClean="0"/>
              <a:t>akan</a:t>
            </a:r>
            <a:r>
              <a:rPr lang="en-US" sz="2000" dirty="0" smtClean="0"/>
              <a:t> </a:t>
            </a:r>
            <a:r>
              <a:rPr lang="en-US" sz="2000" dirty="0" err="1" smtClean="0"/>
              <a:t>mngakumulasikan</a:t>
            </a:r>
            <a:r>
              <a:rPr lang="en-US" sz="2000" dirty="0" smtClean="0"/>
              <a:t> </a:t>
            </a:r>
            <a:r>
              <a:rPr lang="en-US" sz="2000" dirty="0" err="1" smtClean="0"/>
              <a:t>evaluasi</a:t>
            </a:r>
            <a:r>
              <a:rPr lang="en-US" sz="2000" dirty="0" smtClean="0"/>
              <a:t> </a:t>
            </a:r>
            <a:r>
              <a:rPr lang="en-US" sz="2000" dirty="0" err="1" smtClean="0"/>
              <a:t>pngendalian</a:t>
            </a:r>
            <a:r>
              <a:rPr lang="en-US" sz="2000" dirty="0" smtClean="0"/>
              <a:t> </a:t>
            </a:r>
            <a:r>
              <a:rPr lang="en-US" sz="2000" dirty="0" err="1" smtClean="0"/>
              <a:t>dari</a:t>
            </a:r>
            <a:r>
              <a:rPr lang="en-US" sz="2000" dirty="0" smtClean="0"/>
              <a:t> </a:t>
            </a:r>
            <a:r>
              <a:rPr lang="en-US" sz="2000" dirty="0" err="1" smtClean="0"/>
              <a:t>brbagai</a:t>
            </a:r>
            <a:r>
              <a:rPr lang="en-US" sz="2000" dirty="0" smtClean="0"/>
              <a:t> </a:t>
            </a:r>
            <a:r>
              <a:rPr lang="en-US" sz="2000" dirty="0" err="1" smtClean="0"/>
              <a:t>laporan</a:t>
            </a:r>
            <a:r>
              <a:rPr lang="en-US" sz="2000" dirty="0" smtClean="0"/>
              <a:t> audit internal</a:t>
            </a:r>
          </a:p>
          <a:p>
            <a:pPr marL="509588" indent="-273050"/>
            <a:r>
              <a:rPr lang="en-US" sz="2000" dirty="0" err="1" smtClean="0"/>
              <a:t>Laporan</a:t>
            </a:r>
            <a:r>
              <a:rPr lang="en-US" sz="2000" dirty="0" smtClean="0"/>
              <a:t> </a:t>
            </a:r>
            <a:r>
              <a:rPr lang="en-US" sz="2000" dirty="0" err="1" smtClean="0"/>
              <a:t>harus</a:t>
            </a:r>
            <a:r>
              <a:rPr lang="en-US" sz="2000" dirty="0" smtClean="0"/>
              <a:t> </a:t>
            </a:r>
            <a:r>
              <a:rPr lang="en-US" sz="2000" dirty="0" err="1" smtClean="0"/>
              <a:t>merinci</a:t>
            </a:r>
            <a:r>
              <a:rPr lang="en-US" sz="2000" dirty="0" smtClean="0"/>
              <a:t> </a:t>
            </a:r>
            <a:r>
              <a:rPr lang="en-US" sz="2000" dirty="0" err="1" smtClean="0"/>
              <a:t>tujuan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lingkup</a:t>
            </a:r>
            <a:r>
              <a:rPr lang="en-US" sz="2000" dirty="0" smtClean="0"/>
              <a:t> audit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harus</a:t>
            </a:r>
            <a:r>
              <a:rPr lang="en-US" sz="2000" dirty="0" smtClean="0"/>
              <a:t> </a:t>
            </a:r>
            <a:r>
              <a:rPr lang="en-US" sz="2000" dirty="0" err="1" smtClean="0"/>
              <a:t>akurat</a:t>
            </a:r>
            <a:r>
              <a:rPr lang="en-US" sz="2000" dirty="0" smtClean="0"/>
              <a:t>, </a:t>
            </a:r>
            <a:r>
              <a:rPr lang="en-US" sz="2000" dirty="0" err="1" smtClean="0"/>
              <a:t>obyektif</a:t>
            </a:r>
            <a:r>
              <a:rPr lang="en-US" sz="2000" dirty="0" smtClean="0"/>
              <a:t>, </a:t>
            </a:r>
            <a:r>
              <a:rPr lang="en-US" sz="2000" dirty="0" err="1" smtClean="0"/>
              <a:t>jelas</a:t>
            </a:r>
            <a:r>
              <a:rPr lang="en-US" sz="2000" dirty="0" smtClean="0"/>
              <a:t>, </a:t>
            </a:r>
            <a:r>
              <a:rPr lang="en-US" sz="2000" dirty="0" err="1" smtClean="0"/>
              <a:t>singkat</a:t>
            </a:r>
            <a:r>
              <a:rPr lang="en-US" sz="2000" dirty="0" smtClean="0"/>
              <a:t>, </a:t>
            </a:r>
            <a:r>
              <a:rPr lang="en-US" sz="2000" dirty="0" err="1" smtClean="0"/>
              <a:t>konstruktif</a:t>
            </a:r>
            <a:r>
              <a:rPr lang="en-US" sz="2000" dirty="0" smtClean="0"/>
              <a:t>, </a:t>
            </a:r>
            <a:r>
              <a:rPr lang="en-US" sz="2000" dirty="0" err="1" smtClean="0"/>
              <a:t>lengkap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tepat</a:t>
            </a:r>
            <a:r>
              <a:rPr lang="en-US" sz="2000" dirty="0" smtClean="0"/>
              <a:t> </a:t>
            </a:r>
            <a:r>
              <a:rPr lang="en-US" sz="2000" dirty="0" err="1" smtClean="0"/>
              <a:t>waktu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DCE351A-B115-40C5-8D67-BB71099E66DF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Inuk Wahyuni Ist., SE., M.Si., Ak.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4676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13. </a:t>
            </a:r>
            <a:r>
              <a:rPr lang="en-US" dirty="0" err="1" smtClean="0"/>
              <a:t>Pendekatan</a:t>
            </a:r>
            <a:r>
              <a:rPr lang="en-US" dirty="0" smtClean="0"/>
              <a:t> </a:t>
            </a:r>
            <a:r>
              <a:rPr lang="en-US" dirty="0" err="1" smtClean="0"/>
              <a:t>Siklus</a:t>
            </a:r>
            <a:r>
              <a:rPr lang="en-US" dirty="0" smtClean="0"/>
              <a:t> u/ </a:t>
            </a:r>
            <a:r>
              <a:rPr lang="en-US" dirty="0" err="1" smtClean="0"/>
              <a:t>Pengendalian</a:t>
            </a:r>
            <a:r>
              <a:rPr lang="en-US" dirty="0" smtClean="0"/>
              <a:t> </a:t>
            </a:r>
            <a:r>
              <a:rPr lang="en-US" dirty="0" err="1" smtClean="0"/>
              <a:t>Akuntansi</a:t>
            </a:r>
            <a:r>
              <a:rPr lang="en-US" dirty="0" smtClean="0"/>
              <a:t> Internal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371600"/>
            <a:ext cx="7467600" cy="5102352"/>
          </a:xfrm>
        </p:spPr>
        <p:txBody>
          <a:bodyPr>
            <a:normAutofit/>
          </a:bodyPr>
          <a:lstStyle/>
          <a:p>
            <a:r>
              <a:rPr lang="en-US" sz="2000" dirty="0" err="1" smtClean="0"/>
              <a:t>Tahun</a:t>
            </a:r>
            <a:r>
              <a:rPr lang="en-US" sz="2000" dirty="0" smtClean="0"/>
              <a:t> 1979 AICPA </a:t>
            </a:r>
            <a:r>
              <a:rPr lang="en-US" sz="2000" dirty="0" err="1" smtClean="0"/>
              <a:t>mngeluarkn</a:t>
            </a:r>
            <a:r>
              <a:rPr lang="en-US" sz="2000" dirty="0" smtClean="0"/>
              <a:t> “</a:t>
            </a:r>
            <a:r>
              <a:rPr lang="en-US" sz="2000" dirty="0" err="1" smtClean="0"/>
              <a:t>Laporan</a:t>
            </a:r>
            <a:r>
              <a:rPr lang="en-US" sz="2000" dirty="0" smtClean="0"/>
              <a:t> </a:t>
            </a:r>
            <a:r>
              <a:rPr lang="en-US" sz="2000" dirty="0" err="1" smtClean="0"/>
              <a:t>Komite</a:t>
            </a:r>
            <a:r>
              <a:rPr lang="en-US" sz="2000" dirty="0" smtClean="0"/>
              <a:t> </a:t>
            </a:r>
            <a:r>
              <a:rPr lang="en-US" sz="2000" dirty="0" err="1" smtClean="0"/>
              <a:t>Pertimbangan</a:t>
            </a:r>
            <a:r>
              <a:rPr lang="en-US" sz="2000" dirty="0" smtClean="0"/>
              <a:t> </a:t>
            </a:r>
            <a:r>
              <a:rPr lang="en-US" sz="2000" dirty="0" err="1" smtClean="0"/>
              <a:t>Khusus</a:t>
            </a:r>
            <a:r>
              <a:rPr lang="en-US" sz="2000" dirty="0" smtClean="0"/>
              <a:t> </a:t>
            </a:r>
            <a:r>
              <a:rPr lang="en-US" sz="2000" dirty="0" err="1" smtClean="0"/>
              <a:t>atas</a:t>
            </a:r>
            <a:r>
              <a:rPr lang="en-US" sz="2000" dirty="0" smtClean="0"/>
              <a:t> </a:t>
            </a:r>
            <a:r>
              <a:rPr lang="en-US" sz="2000" dirty="0" err="1" smtClean="0"/>
              <a:t>pengendalian</a:t>
            </a:r>
            <a:r>
              <a:rPr lang="en-US" sz="2000" dirty="0" smtClean="0"/>
              <a:t> </a:t>
            </a:r>
            <a:r>
              <a:rPr lang="en-US" sz="2000" dirty="0" err="1" smtClean="0"/>
              <a:t>Akuntansi</a:t>
            </a:r>
            <a:r>
              <a:rPr lang="en-US" sz="2000" dirty="0" smtClean="0"/>
              <a:t> Internal”, </a:t>
            </a:r>
            <a:r>
              <a:rPr lang="en-US" sz="2000" dirty="0" err="1" smtClean="0"/>
              <a:t>yg</a:t>
            </a:r>
            <a:r>
              <a:rPr lang="en-US" sz="2000" dirty="0" smtClean="0"/>
              <a:t> </a:t>
            </a:r>
            <a:r>
              <a:rPr lang="en-US" sz="2000" dirty="0" err="1" smtClean="0"/>
              <a:t>mnyarankan</a:t>
            </a:r>
            <a:r>
              <a:rPr lang="en-US" sz="2000" dirty="0" smtClean="0"/>
              <a:t> </a:t>
            </a:r>
            <a:r>
              <a:rPr lang="en-US" sz="2000" dirty="0" err="1" smtClean="0"/>
              <a:t>pendekatan</a:t>
            </a:r>
            <a:r>
              <a:rPr lang="en-US" sz="2000" dirty="0" smtClean="0"/>
              <a:t> </a:t>
            </a:r>
            <a:r>
              <a:rPr lang="en-US" sz="2000" dirty="0" err="1" smtClean="0"/>
              <a:t>siklus</a:t>
            </a:r>
            <a:r>
              <a:rPr lang="en-US" sz="2000" dirty="0" smtClean="0"/>
              <a:t> u/ </a:t>
            </a:r>
            <a:r>
              <a:rPr lang="en-US" sz="2000" dirty="0" err="1" smtClean="0"/>
              <a:t>mgevaluasi</a:t>
            </a:r>
            <a:r>
              <a:rPr lang="en-US" sz="2000" dirty="0" smtClean="0"/>
              <a:t> </a:t>
            </a:r>
            <a:r>
              <a:rPr lang="en-US" sz="2000" dirty="0" err="1" smtClean="0"/>
              <a:t>prosedur</a:t>
            </a:r>
            <a:r>
              <a:rPr lang="en-US" sz="2000" dirty="0" smtClean="0"/>
              <a:t> &amp; </a:t>
            </a:r>
            <a:r>
              <a:rPr lang="en-US" sz="2000" dirty="0" err="1" smtClean="0"/>
              <a:t>teknik</a:t>
            </a:r>
            <a:r>
              <a:rPr lang="en-US" sz="2000" dirty="0" smtClean="0"/>
              <a:t> </a:t>
            </a:r>
            <a:r>
              <a:rPr lang="en-US" sz="2000" dirty="0" err="1" smtClean="0"/>
              <a:t>pgendalian</a:t>
            </a:r>
            <a:endParaRPr lang="en-US" sz="2000" dirty="0" smtClean="0"/>
          </a:p>
          <a:p>
            <a:r>
              <a:rPr lang="en-US" sz="2000" dirty="0" err="1" smtClean="0"/>
              <a:t>Pendekatan</a:t>
            </a:r>
            <a:r>
              <a:rPr lang="en-US" sz="2000" dirty="0" smtClean="0"/>
              <a:t> </a:t>
            </a:r>
            <a:r>
              <a:rPr lang="en-US" sz="2000" dirty="0" err="1" smtClean="0"/>
              <a:t>tsb</a:t>
            </a:r>
            <a:r>
              <a:rPr lang="en-US" sz="2000" dirty="0" smtClean="0"/>
              <a:t> </a:t>
            </a:r>
            <a:r>
              <a:rPr lang="en-US" sz="2000" dirty="0" err="1" smtClean="0"/>
              <a:t>terkait</a:t>
            </a:r>
            <a:r>
              <a:rPr lang="en-US" sz="2000" dirty="0" smtClean="0"/>
              <a:t> dg </a:t>
            </a:r>
            <a:r>
              <a:rPr lang="en-US" sz="2000" dirty="0" err="1" smtClean="0"/>
              <a:t>siklus</a:t>
            </a:r>
            <a:r>
              <a:rPr lang="en-US" sz="2000" dirty="0" smtClean="0"/>
              <a:t> </a:t>
            </a:r>
            <a:r>
              <a:rPr lang="en-US" sz="2000" dirty="0" err="1" smtClean="0"/>
              <a:t>transaksi</a:t>
            </a:r>
            <a:r>
              <a:rPr lang="en-US" sz="2000" dirty="0" smtClean="0"/>
              <a:t> </a:t>
            </a:r>
            <a:r>
              <a:rPr lang="en-US" sz="2000" dirty="0" err="1" smtClean="0"/>
              <a:t>usaha</a:t>
            </a:r>
            <a:r>
              <a:rPr lang="en-US" sz="2000" dirty="0" smtClean="0"/>
              <a:t>, </a:t>
            </a:r>
            <a:r>
              <a:rPr lang="en-US" sz="2000" dirty="0" err="1" smtClean="0"/>
              <a:t>yaitu</a:t>
            </a:r>
            <a:r>
              <a:rPr lang="en-US" sz="2000" dirty="0" smtClean="0"/>
              <a:t> transaksi2 </a:t>
            </a:r>
            <a:r>
              <a:rPr lang="en-US" sz="2000" dirty="0" err="1" smtClean="0"/>
              <a:t>yg</a:t>
            </a:r>
            <a:r>
              <a:rPr lang="en-US" sz="2000" dirty="0" smtClean="0"/>
              <a:t> </a:t>
            </a:r>
            <a:r>
              <a:rPr lang="en-US" sz="2000" dirty="0" err="1" smtClean="0"/>
              <a:t>ada</a:t>
            </a:r>
            <a:r>
              <a:rPr lang="en-US" sz="2000" dirty="0" smtClean="0"/>
              <a:t> pd </a:t>
            </a:r>
            <a:r>
              <a:rPr lang="en-US" sz="2000" dirty="0" err="1" smtClean="0"/>
              <a:t>sistem</a:t>
            </a:r>
            <a:r>
              <a:rPr lang="en-US" sz="2000" dirty="0" smtClean="0"/>
              <a:t> </a:t>
            </a:r>
            <a:r>
              <a:rPr lang="en-US" sz="2000" dirty="0" err="1" smtClean="0"/>
              <a:t>pengendalian</a:t>
            </a:r>
            <a:r>
              <a:rPr lang="en-US" sz="2000" dirty="0" smtClean="0"/>
              <a:t> </a:t>
            </a:r>
            <a:r>
              <a:rPr lang="en-US" sz="2000" dirty="0" err="1" smtClean="0"/>
              <a:t>organisasi</a:t>
            </a:r>
            <a:endParaRPr lang="en-US" sz="2000" dirty="0" smtClean="0"/>
          </a:p>
          <a:p>
            <a:r>
              <a:rPr lang="en-US" sz="2000" dirty="0" err="1" smtClean="0"/>
              <a:t>Siklus</a:t>
            </a:r>
            <a:r>
              <a:rPr lang="en-US" sz="2000" dirty="0" smtClean="0"/>
              <a:t> </a:t>
            </a:r>
            <a:r>
              <a:rPr lang="en-US" sz="2000" dirty="0" err="1" smtClean="0"/>
              <a:t>dpt</a:t>
            </a:r>
            <a:r>
              <a:rPr lang="en-US" sz="2000" dirty="0" smtClean="0"/>
              <a:t> </a:t>
            </a:r>
            <a:r>
              <a:rPr lang="en-US" sz="2000" dirty="0" err="1" smtClean="0"/>
              <a:t>bervariasi</a:t>
            </a:r>
            <a:r>
              <a:rPr lang="en-US" sz="2000" dirty="0" smtClean="0"/>
              <a:t> </a:t>
            </a:r>
            <a:r>
              <a:rPr lang="en-US" sz="2000" dirty="0" err="1" smtClean="0"/>
              <a:t>antara</a:t>
            </a:r>
            <a:r>
              <a:rPr lang="en-US" sz="2000" dirty="0" smtClean="0"/>
              <a:t> </a:t>
            </a:r>
            <a:r>
              <a:rPr lang="en-US" sz="2000" dirty="0" err="1" smtClean="0"/>
              <a:t>satu</a:t>
            </a:r>
            <a:r>
              <a:rPr lang="en-US" sz="2000" dirty="0" smtClean="0"/>
              <a:t> </a:t>
            </a:r>
            <a:r>
              <a:rPr lang="en-US" sz="2000" dirty="0" err="1" smtClean="0"/>
              <a:t>orgnss</a:t>
            </a:r>
            <a:r>
              <a:rPr lang="en-US" sz="2000" dirty="0" smtClean="0"/>
              <a:t> dg </a:t>
            </a:r>
            <a:r>
              <a:rPr lang="en-US" sz="2000" dirty="0" err="1" smtClean="0"/>
              <a:t>orgnss</a:t>
            </a:r>
            <a:r>
              <a:rPr lang="en-US" sz="2000" dirty="0" smtClean="0"/>
              <a:t> </a:t>
            </a:r>
            <a:r>
              <a:rPr lang="en-US" sz="2000" dirty="0" err="1" smtClean="0"/>
              <a:t>yg</a:t>
            </a:r>
            <a:r>
              <a:rPr lang="en-US" sz="2000" dirty="0" smtClean="0"/>
              <a:t> lain</a:t>
            </a:r>
          </a:p>
          <a:p>
            <a:r>
              <a:rPr lang="en-US" sz="2000" dirty="0" err="1" smtClean="0"/>
              <a:t>Komite</a:t>
            </a:r>
            <a:r>
              <a:rPr lang="en-US" sz="2000" dirty="0" smtClean="0"/>
              <a:t> </a:t>
            </a:r>
            <a:r>
              <a:rPr lang="en-US" sz="2000" dirty="0" err="1" smtClean="0"/>
              <a:t>mnyarankn</a:t>
            </a:r>
            <a:r>
              <a:rPr lang="en-US" sz="2000" dirty="0" smtClean="0"/>
              <a:t> agar </a:t>
            </a:r>
            <a:r>
              <a:rPr lang="en-US" sz="2000" dirty="0" err="1" smtClean="0"/>
              <a:t>dkelompokkan</a:t>
            </a:r>
            <a:r>
              <a:rPr lang="en-US" sz="2000" dirty="0" smtClean="0"/>
              <a:t> </a:t>
            </a:r>
            <a:r>
              <a:rPr lang="en-US" sz="2000" dirty="0" err="1" smtClean="0"/>
              <a:t>ats</a:t>
            </a:r>
            <a:r>
              <a:rPr lang="en-US" sz="2000" dirty="0" smtClean="0"/>
              <a:t> 5 </a:t>
            </a:r>
            <a:r>
              <a:rPr lang="en-US" sz="2000" dirty="0" err="1" smtClean="0"/>
              <a:t>siklus</a:t>
            </a:r>
            <a:r>
              <a:rPr lang="en-US" sz="2000" dirty="0" smtClean="0"/>
              <a:t>:</a:t>
            </a:r>
          </a:p>
          <a:p>
            <a:pPr marL="752475" indent="-457200">
              <a:buFont typeface="+mj-lt"/>
              <a:buAutoNum type="arabicPeriod"/>
            </a:pPr>
            <a:r>
              <a:rPr lang="en-US" sz="2000" dirty="0" err="1" smtClean="0"/>
              <a:t>Siklus</a:t>
            </a:r>
            <a:r>
              <a:rPr lang="en-US" sz="2000" dirty="0" smtClean="0"/>
              <a:t> </a:t>
            </a:r>
            <a:r>
              <a:rPr lang="en-US" sz="2000" dirty="0" err="1" smtClean="0"/>
              <a:t>pendapatan</a:t>
            </a:r>
            <a:endParaRPr lang="en-US" sz="2000" dirty="0" smtClean="0"/>
          </a:p>
          <a:p>
            <a:pPr marL="752475" indent="-457200">
              <a:buFont typeface="+mj-lt"/>
              <a:buAutoNum type="arabicPeriod"/>
            </a:pPr>
            <a:r>
              <a:rPr lang="en-US" sz="2000" dirty="0" err="1" smtClean="0"/>
              <a:t>Siklus</a:t>
            </a:r>
            <a:r>
              <a:rPr lang="en-US" sz="2000" dirty="0" smtClean="0"/>
              <a:t> </a:t>
            </a:r>
            <a:r>
              <a:rPr lang="en-US" sz="2000" dirty="0" err="1" smtClean="0"/>
              <a:t>pengeluaran</a:t>
            </a:r>
            <a:endParaRPr lang="en-US" sz="2000" dirty="0" smtClean="0"/>
          </a:p>
          <a:p>
            <a:pPr marL="752475" indent="-457200">
              <a:buFont typeface="+mj-lt"/>
              <a:buAutoNum type="arabicPeriod"/>
            </a:pPr>
            <a:r>
              <a:rPr lang="en-US" sz="2000" dirty="0" err="1" smtClean="0"/>
              <a:t>Siklus</a:t>
            </a:r>
            <a:r>
              <a:rPr lang="en-US" sz="2000" dirty="0" smtClean="0"/>
              <a:t> </a:t>
            </a:r>
            <a:r>
              <a:rPr lang="en-US" sz="2000" dirty="0" err="1" smtClean="0"/>
              <a:t>produksi</a:t>
            </a:r>
            <a:r>
              <a:rPr lang="en-US" sz="2000" dirty="0" smtClean="0"/>
              <a:t> </a:t>
            </a:r>
            <a:r>
              <a:rPr lang="en-US" sz="2000" dirty="0" err="1" smtClean="0"/>
              <a:t>atau</a:t>
            </a:r>
            <a:r>
              <a:rPr lang="en-US" sz="2000" dirty="0" smtClean="0"/>
              <a:t> </a:t>
            </a:r>
            <a:r>
              <a:rPr lang="en-US" sz="2000" dirty="0" err="1" smtClean="0"/>
              <a:t>konversi</a:t>
            </a:r>
            <a:endParaRPr lang="en-US" sz="2000" dirty="0" smtClean="0"/>
          </a:p>
          <a:p>
            <a:pPr marL="752475" indent="-457200">
              <a:buFont typeface="+mj-lt"/>
              <a:buAutoNum type="arabicPeriod"/>
            </a:pPr>
            <a:r>
              <a:rPr lang="en-US" sz="2000" dirty="0" err="1" smtClean="0"/>
              <a:t>Siklus</a:t>
            </a:r>
            <a:r>
              <a:rPr lang="en-US" sz="2000" dirty="0" smtClean="0"/>
              <a:t> </a:t>
            </a:r>
            <a:r>
              <a:rPr lang="en-US" sz="2000" dirty="0" err="1" smtClean="0"/>
              <a:t>pendanaan</a:t>
            </a:r>
            <a:endParaRPr lang="en-US" sz="2000" dirty="0" smtClean="0"/>
          </a:p>
          <a:p>
            <a:pPr marL="752475" indent="-457200">
              <a:buFont typeface="+mj-lt"/>
              <a:buAutoNum type="arabicPeriod"/>
            </a:pPr>
            <a:r>
              <a:rPr lang="en-US" sz="2000" dirty="0" err="1" smtClean="0"/>
              <a:t>Siklus</a:t>
            </a:r>
            <a:r>
              <a:rPr lang="en-US" sz="2000" dirty="0" smtClean="0"/>
              <a:t> </a:t>
            </a:r>
            <a:r>
              <a:rPr lang="en-US" sz="2000" dirty="0" err="1" smtClean="0"/>
              <a:t>pelaporan</a:t>
            </a:r>
            <a:r>
              <a:rPr lang="en-US" sz="2000" dirty="0" smtClean="0"/>
              <a:t> </a:t>
            </a:r>
            <a:r>
              <a:rPr lang="en-US" sz="2000" dirty="0" err="1" smtClean="0"/>
              <a:t>keuangan</a:t>
            </a:r>
            <a:r>
              <a:rPr lang="en-US" sz="2000" dirty="0" smtClean="0"/>
              <a:t> </a:t>
            </a:r>
            <a:r>
              <a:rPr lang="en-US" sz="2000" dirty="0" err="1" smtClean="0"/>
              <a:t>eksternal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DCE351A-B115-40C5-8D67-BB71099E66DF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Inuk Wahyuni Ist., SE., M.Si., Ak.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14. </a:t>
            </a:r>
            <a:r>
              <a:rPr lang="en-US" dirty="0" err="1" smtClean="0"/>
              <a:t>Dampak</a:t>
            </a:r>
            <a:r>
              <a:rPr lang="en-US" dirty="0" smtClean="0"/>
              <a:t> </a:t>
            </a:r>
            <a:r>
              <a:rPr lang="en-US" dirty="0" err="1" smtClean="0"/>
              <a:t>Rekayasa</a:t>
            </a:r>
            <a:r>
              <a:rPr lang="en-US" dirty="0" smtClean="0"/>
              <a:t> </a:t>
            </a:r>
            <a:r>
              <a:rPr lang="en-US" dirty="0" err="1" smtClean="0"/>
              <a:t>Ulang</a:t>
            </a:r>
            <a:r>
              <a:rPr lang="en-US" dirty="0" smtClean="0"/>
              <a:t> </a:t>
            </a:r>
            <a:r>
              <a:rPr lang="en-US" dirty="0" err="1" smtClean="0"/>
              <a:t>thd</a:t>
            </a:r>
            <a:r>
              <a:rPr lang="en-US" dirty="0" smtClean="0"/>
              <a:t> </a:t>
            </a:r>
            <a:r>
              <a:rPr lang="en-US" dirty="0" err="1" smtClean="0"/>
              <a:t>Pengendalian</a:t>
            </a:r>
            <a:r>
              <a:rPr lang="en-US" dirty="0" smtClean="0"/>
              <a:t> Internal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600200"/>
            <a:ext cx="7848600" cy="4873752"/>
          </a:xfrm>
        </p:spPr>
        <p:txBody>
          <a:bodyPr/>
          <a:lstStyle/>
          <a:p>
            <a:r>
              <a:rPr lang="en-US" sz="2000" dirty="0" smtClean="0"/>
              <a:t>Audit Internal hrs </a:t>
            </a:r>
            <a:r>
              <a:rPr lang="en-US" sz="2000" dirty="0" err="1" smtClean="0"/>
              <a:t>mmpertimbangkn</a:t>
            </a:r>
            <a:r>
              <a:rPr lang="en-US" sz="2000" dirty="0" smtClean="0"/>
              <a:t> </a:t>
            </a:r>
            <a:r>
              <a:rPr lang="en-US" sz="2000" dirty="0" err="1" smtClean="0"/>
              <a:t>adanya</a:t>
            </a:r>
            <a:r>
              <a:rPr lang="en-US" sz="2000" dirty="0" smtClean="0"/>
              <a:t> </a:t>
            </a:r>
            <a:r>
              <a:rPr lang="en-US" sz="2000" dirty="0" err="1" smtClean="0"/>
              <a:t>prubahan</a:t>
            </a:r>
            <a:r>
              <a:rPr lang="en-US" sz="2000" dirty="0" smtClean="0"/>
              <a:t> </a:t>
            </a:r>
            <a:r>
              <a:rPr lang="en-US" sz="2000" dirty="0" err="1" smtClean="0"/>
              <a:t>besar</a:t>
            </a:r>
            <a:r>
              <a:rPr lang="en-US" sz="2000" dirty="0" smtClean="0"/>
              <a:t> </a:t>
            </a:r>
            <a:r>
              <a:rPr lang="en-US" sz="2000" dirty="0" err="1" smtClean="0"/>
              <a:t>dlm</a:t>
            </a:r>
            <a:r>
              <a:rPr lang="en-US" sz="2000" dirty="0" smtClean="0"/>
              <a:t> </a:t>
            </a:r>
            <a:r>
              <a:rPr lang="en-US" sz="2000" i="1" dirty="0" err="1" smtClean="0"/>
              <a:t>rekayasa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ulang</a:t>
            </a:r>
            <a:r>
              <a:rPr lang="en-US" sz="2000" i="1" dirty="0" smtClean="0"/>
              <a:t> (</a:t>
            </a:r>
            <a:r>
              <a:rPr lang="en-US" sz="2000" i="1" dirty="0" err="1" smtClean="0"/>
              <a:t>reengeneering</a:t>
            </a:r>
            <a:r>
              <a:rPr lang="en-US" sz="2000" i="1" dirty="0" smtClean="0"/>
              <a:t>) </a:t>
            </a:r>
            <a:r>
              <a:rPr lang="en-US" sz="2000" i="1" dirty="0" err="1" smtClean="0"/>
              <a:t>dan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mnjadi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bagian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dari</a:t>
            </a:r>
            <a:r>
              <a:rPr lang="en-US" sz="2000" i="1" dirty="0" smtClean="0"/>
              <a:t> </a:t>
            </a:r>
            <a:r>
              <a:rPr lang="en-US" sz="2000" dirty="0" err="1" smtClean="0"/>
              <a:t>reengeneering</a:t>
            </a:r>
            <a:r>
              <a:rPr lang="en-US" sz="2000" dirty="0" smtClean="0"/>
              <a:t> </a:t>
            </a:r>
            <a:r>
              <a:rPr lang="en-US" sz="2000" dirty="0" err="1" smtClean="0"/>
              <a:t>serta</a:t>
            </a:r>
            <a:r>
              <a:rPr lang="en-US" sz="2000" dirty="0" smtClean="0"/>
              <a:t> </a:t>
            </a:r>
            <a:r>
              <a:rPr lang="en-US" sz="2000" dirty="0" err="1" smtClean="0"/>
              <a:t>mngevaluasi</a:t>
            </a:r>
            <a:r>
              <a:rPr lang="en-US" sz="2000" dirty="0" smtClean="0"/>
              <a:t> </a:t>
            </a:r>
            <a:r>
              <a:rPr lang="en-US" sz="2000" dirty="0" err="1" smtClean="0"/>
              <a:t>adanya</a:t>
            </a:r>
            <a:r>
              <a:rPr lang="en-US" sz="2000" dirty="0" smtClean="0"/>
              <a:t> </a:t>
            </a:r>
            <a:r>
              <a:rPr lang="en-US" sz="2000" dirty="0" err="1" smtClean="0"/>
              <a:t>pningkatn</a:t>
            </a:r>
            <a:r>
              <a:rPr lang="en-US" sz="2000" dirty="0" smtClean="0"/>
              <a:t> </a:t>
            </a:r>
            <a:r>
              <a:rPr lang="en-US" sz="2000" dirty="0" err="1" smtClean="0"/>
              <a:t>kerawanan</a:t>
            </a:r>
            <a:r>
              <a:rPr lang="en-US" sz="2000" dirty="0" smtClean="0"/>
              <a:t> </a:t>
            </a:r>
            <a:r>
              <a:rPr lang="en-US" sz="2000" dirty="0" err="1" smtClean="0"/>
              <a:t>dlm</a:t>
            </a:r>
            <a:r>
              <a:rPr lang="en-US" sz="2000" dirty="0" smtClean="0"/>
              <a:t> </a:t>
            </a:r>
            <a:r>
              <a:rPr lang="en-US" sz="2000" dirty="0" err="1" smtClean="0"/>
              <a:t>proporsi</a:t>
            </a:r>
            <a:r>
              <a:rPr lang="en-US" sz="2000" dirty="0" smtClean="0"/>
              <a:t> </a:t>
            </a:r>
            <a:r>
              <a:rPr lang="en-US" sz="2000" dirty="0" err="1" smtClean="0"/>
              <a:t>yg</a:t>
            </a:r>
            <a:r>
              <a:rPr lang="en-US" sz="2000" dirty="0" smtClean="0"/>
              <a:t> </a:t>
            </a:r>
            <a:r>
              <a:rPr lang="en-US" sz="2000" dirty="0" err="1" smtClean="0"/>
              <a:t>besar</a:t>
            </a:r>
            <a:endParaRPr lang="en-US" sz="2000" dirty="0" smtClean="0"/>
          </a:p>
          <a:p>
            <a:r>
              <a:rPr lang="en-US" sz="2000" dirty="0" err="1" smtClean="0"/>
              <a:t>Pengurangan</a:t>
            </a:r>
            <a:r>
              <a:rPr lang="en-US" sz="2000" dirty="0" smtClean="0"/>
              <a:t> </a:t>
            </a:r>
            <a:r>
              <a:rPr lang="en-US" sz="2000" dirty="0" err="1" smtClean="0"/>
              <a:t>pngendalian</a:t>
            </a:r>
            <a:r>
              <a:rPr lang="en-US" sz="2000" dirty="0" smtClean="0"/>
              <a:t> – </a:t>
            </a:r>
            <a:r>
              <a:rPr lang="en-US" sz="2000" dirty="0" err="1" smtClean="0"/>
              <a:t>organisasi</a:t>
            </a:r>
            <a:r>
              <a:rPr lang="en-US" sz="2000" dirty="0" smtClean="0"/>
              <a:t> virtual.</a:t>
            </a:r>
          </a:p>
          <a:p>
            <a:pPr marL="568325" indent="-273050"/>
            <a:r>
              <a:rPr lang="en-US" sz="2000" dirty="0" err="1" smtClean="0"/>
              <a:t>Konsep</a:t>
            </a:r>
            <a:r>
              <a:rPr lang="en-US" sz="2000" dirty="0" smtClean="0"/>
              <a:t> </a:t>
            </a:r>
            <a:r>
              <a:rPr lang="en-US" sz="2000" dirty="0" err="1" smtClean="0"/>
              <a:t>organisasi</a:t>
            </a:r>
            <a:r>
              <a:rPr lang="en-US" sz="2000" dirty="0" smtClean="0"/>
              <a:t> virtual </a:t>
            </a:r>
            <a:r>
              <a:rPr lang="en-US" sz="2000" dirty="0" err="1" smtClean="0"/>
              <a:t>ddasarkan</a:t>
            </a:r>
            <a:r>
              <a:rPr lang="en-US" sz="2000" dirty="0" smtClean="0"/>
              <a:t> </a:t>
            </a:r>
            <a:r>
              <a:rPr lang="en-US" sz="2000" dirty="0" err="1" smtClean="0"/>
              <a:t>atas</a:t>
            </a:r>
            <a:r>
              <a:rPr lang="en-US" sz="2000" dirty="0" smtClean="0"/>
              <a:t> </a:t>
            </a:r>
            <a:r>
              <a:rPr lang="en-US" sz="2000" dirty="0" err="1" smtClean="0"/>
              <a:t>asas</a:t>
            </a:r>
            <a:r>
              <a:rPr lang="en-US" sz="2000" dirty="0" smtClean="0"/>
              <a:t> </a:t>
            </a:r>
            <a:r>
              <a:rPr lang="en-US" sz="2000" dirty="0" err="1" smtClean="0"/>
              <a:t>saling</a:t>
            </a:r>
            <a:r>
              <a:rPr lang="en-US" sz="2000" dirty="0" smtClean="0"/>
              <a:t> </a:t>
            </a:r>
            <a:r>
              <a:rPr lang="en-US" sz="2000" dirty="0" err="1" smtClean="0"/>
              <a:t>prcaya</a:t>
            </a:r>
            <a:r>
              <a:rPr lang="en-US" sz="2000" dirty="0" smtClean="0"/>
              <a:t> &amp; </a:t>
            </a:r>
            <a:r>
              <a:rPr lang="en-US" sz="2000" dirty="0" err="1" smtClean="0"/>
              <a:t>mmberikan</a:t>
            </a:r>
            <a:r>
              <a:rPr lang="en-US" sz="2000" dirty="0" smtClean="0"/>
              <a:t> </a:t>
            </a:r>
            <a:r>
              <a:rPr lang="en-US" sz="2000" dirty="0" err="1" smtClean="0"/>
              <a:t>tggjwb</a:t>
            </a:r>
            <a:r>
              <a:rPr lang="en-US" sz="2000" dirty="0" smtClean="0"/>
              <a:t> &amp; </a:t>
            </a:r>
            <a:r>
              <a:rPr lang="en-US" sz="2000" dirty="0" err="1" smtClean="0"/>
              <a:t>akuntabilitas</a:t>
            </a:r>
            <a:r>
              <a:rPr lang="en-US" sz="2000" dirty="0" smtClean="0"/>
              <a:t> </a:t>
            </a:r>
            <a:r>
              <a:rPr lang="en-US" sz="2000" dirty="0" err="1" smtClean="0"/>
              <a:t>ke</a:t>
            </a:r>
            <a:r>
              <a:rPr lang="en-US" sz="2000" dirty="0" smtClean="0"/>
              <a:t> </a:t>
            </a:r>
            <a:r>
              <a:rPr lang="en-US" sz="2000" dirty="0" err="1" smtClean="0"/>
              <a:t>orgnss</a:t>
            </a:r>
            <a:r>
              <a:rPr lang="en-US" sz="2000" dirty="0" smtClean="0"/>
              <a:t> </a:t>
            </a:r>
            <a:r>
              <a:rPr lang="en-US" sz="2000" dirty="0" err="1" smtClean="0"/>
              <a:t>ug</a:t>
            </a:r>
            <a:r>
              <a:rPr lang="en-US" sz="2000" dirty="0" smtClean="0"/>
              <a:t> paling </a:t>
            </a:r>
            <a:r>
              <a:rPr lang="en-US" sz="2000" dirty="0" err="1" smtClean="0"/>
              <a:t>baik</a:t>
            </a:r>
            <a:r>
              <a:rPr lang="en-US" sz="2000" dirty="0" smtClean="0"/>
              <a:t> </a:t>
            </a:r>
            <a:r>
              <a:rPr lang="en-US" sz="2000" dirty="0" err="1" smtClean="0"/>
              <a:t>mnjalankan</a:t>
            </a:r>
            <a:r>
              <a:rPr lang="en-US" sz="2000" dirty="0" smtClean="0"/>
              <a:t> </a:t>
            </a:r>
            <a:r>
              <a:rPr lang="en-US" sz="2000" dirty="0" err="1" smtClean="0"/>
              <a:t>fungsinya</a:t>
            </a:r>
            <a:r>
              <a:rPr lang="en-US" sz="2000" dirty="0" smtClean="0"/>
              <a:t>.</a:t>
            </a:r>
          </a:p>
          <a:p>
            <a:pPr marL="568325" indent="-273050"/>
            <a:r>
              <a:rPr lang="en-US" sz="2000" dirty="0" smtClean="0"/>
              <a:t>4 </a:t>
            </a:r>
            <a:r>
              <a:rPr lang="en-US" sz="2000" dirty="0" err="1" smtClean="0"/>
              <a:t>hal</a:t>
            </a:r>
            <a:r>
              <a:rPr lang="en-US" sz="2000" dirty="0" smtClean="0"/>
              <a:t> </a:t>
            </a:r>
            <a:r>
              <a:rPr lang="en-US" sz="2000" dirty="0" err="1" smtClean="0"/>
              <a:t>yg</a:t>
            </a:r>
            <a:r>
              <a:rPr lang="en-US" sz="2000" dirty="0" smtClean="0"/>
              <a:t> hrs </a:t>
            </a:r>
            <a:r>
              <a:rPr lang="en-US" sz="2000" dirty="0" err="1" smtClean="0"/>
              <a:t>dprtimbangkan</a:t>
            </a:r>
            <a:r>
              <a:rPr lang="en-US" sz="2000" dirty="0" smtClean="0"/>
              <a:t> </a:t>
            </a:r>
            <a:r>
              <a:rPr lang="en-US" sz="2000" dirty="0" err="1" smtClean="0"/>
              <a:t>mnurut</a:t>
            </a:r>
            <a:r>
              <a:rPr lang="en-US" sz="2000" dirty="0" smtClean="0"/>
              <a:t> Gibbs &amp; Keating;</a:t>
            </a:r>
          </a:p>
          <a:p>
            <a:pPr marL="796925" indent="-220663">
              <a:buFont typeface="+mj-lt"/>
              <a:buAutoNum type="arabicPeriod"/>
            </a:pPr>
            <a:r>
              <a:rPr lang="en-US" sz="1800" dirty="0" err="1" smtClean="0"/>
              <a:t>Integritas</a:t>
            </a:r>
            <a:r>
              <a:rPr lang="en-US" sz="1800" dirty="0" smtClean="0"/>
              <a:t>: </a:t>
            </a:r>
            <a:r>
              <a:rPr lang="en-US" sz="1800" dirty="0" err="1" smtClean="0"/>
              <a:t>brkaitan</a:t>
            </a:r>
            <a:r>
              <a:rPr lang="en-US" sz="1800" dirty="0" smtClean="0"/>
              <a:t> dg </a:t>
            </a:r>
            <a:r>
              <a:rPr lang="en-US" sz="1800" dirty="0" err="1" smtClean="0"/>
              <a:t>ktidakakuratn</a:t>
            </a:r>
            <a:r>
              <a:rPr lang="en-US" sz="1800" dirty="0" smtClean="0"/>
              <a:t>/ </a:t>
            </a:r>
            <a:r>
              <a:rPr lang="en-US" sz="1800" dirty="0" err="1" smtClean="0"/>
              <a:t>kualitas</a:t>
            </a:r>
            <a:r>
              <a:rPr lang="en-US" sz="1800" dirty="0" smtClean="0"/>
              <a:t> data </a:t>
            </a:r>
            <a:r>
              <a:rPr lang="en-US" sz="1800" dirty="0" err="1" smtClean="0"/>
              <a:t>yg</a:t>
            </a:r>
            <a:r>
              <a:rPr lang="en-US" sz="1800" dirty="0" smtClean="0"/>
              <a:t> </a:t>
            </a:r>
            <a:r>
              <a:rPr lang="en-US" sz="1800" dirty="0" err="1" smtClean="0"/>
              <a:t>rendah</a:t>
            </a:r>
            <a:endParaRPr lang="en-US" sz="1800" dirty="0" smtClean="0"/>
          </a:p>
          <a:p>
            <a:pPr marL="796925" indent="-220663">
              <a:buFont typeface="+mj-lt"/>
              <a:buAutoNum type="arabicPeriod"/>
            </a:pPr>
            <a:r>
              <a:rPr lang="en-US" sz="1800" dirty="0" err="1" smtClean="0"/>
              <a:t>Pengamanan</a:t>
            </a:r>
            <a:r>
              <a:rPr lang="en-US" sz="1800" dirty="0" smtClean="0"/>
              <a:t>: </a:t>
            </a:r>
            <a:r>
              <a:rPr lang="en-US" sz="1800" dirty="0" err="1" smtClean="0"/>
              <a:t>brkaitan</a:t>
            </a:r>
            <a:r>
              <a:rPr lang="en-US" sz="1800" dirty="0" smtClean="0"/>
              <a:t> dg </a:t>
            </a:r>
            <a:r>
              <a:rPr lang="en-US" sz="1800" dirty="0" err="1" smtClean="0"/>
              <a:t>pngamanan</a:t>
            </a:r>
            <a:r>
              <a:rPr lang="en-US" sz="1800" dirty="0" smtClean="0"/>
              <a:t> </a:t>
            </a:r>
            <a:r>
              <a:rPr lang="en-US" sz="1800" dirty="0" err="1" smtClean="0"/>
              <a:t>aktiva</a:t>
            </a:r>
            <a:endParaRPr lang="en-US" sz="1800" dirty="0" smtClean="0"/>
          </a:p>
          <a:p>
            <a:pPr marL="796925" indent="-220663">
              <a:buFont typeface="+mj-lt"/>
              <a:buAutoNum type="arabicPeriod"/>
            </a:pPr>
            <a:r>
              <a:rPr lang="en-US" sz="1800" dirty="0" err="1" smtClean="0"/>
              <a:t>Ketersediaan</a:t>
            </a:r>
            <a:r>
              <a:rPr lang="en-US" sz="1800" dirty="0" smtClean="0"/>
              <a:t>: </a:t>
            </a:r>
            <a:r>
              <a:rPr lang="en-US" sz="1800" dirty="0" err="1" smtClean="0"/>
              <a:t>mngarah</a:t>
            </a:r>
            <a:r>
              <a:rPr lang="en-US" sz="1800" dirty="0" smtClean="0"/>
              <a:t> pd </a:t>
            </a:r>
            <a:r>
              <a:rPr lang="en-US" sz="1800" dirty="0" err="1" smtClean="0"/>
              <a:t>interupsi</a:t>
            </a:r>
            <a:r>
              <a:rPr lang="en-US" sz="1800" dirty="0" smtClean="0"/>
              <a:t> </a:t>
            </a:r>
            <a:r>
              <a:rPr lang="en-US" sz="1800" dirty="0" err="1" smtClean="0"/>
              <a:t>operasi</a:t>
            </a:r>
            <a:endParaRPr lang="en-US" sz="1800" dirty="0" smtClean="0"/>
          </a:p>
          <a:p>
            <a:pPr marL="796925" indent="-220663">
              <a:buFont typeface="+mj-lt"/>
              <a:buAutoNum type="arabicPeriod"/>
            </a:pPr>
            <a:r>
              <a:rPr lang="en-US" sz="1800" dirty="0" err="1" smtClean="0"/>
              <a:t>Pemulihan</a:t>
            </a:r>
            <a:r>
              <a:rPr lang="en-US" sz="1800" dirty="0" smtClean="0"/>
              <a:t>: </a:t>
            </a:r>
            <a:r>
              <a:rPr lang="en-US" sz="1800" dirty="0" err="1" smtClean="0"/>
              <a:t>kesulitan</a:t>
            </a:r>
            <a:r>
              <a:rPr lang="en-US" sz="1800" dirty="0" smtClean="0"/>
              <a:t> </a:t>
            </a:r>
            <a:r>
              <a:rPr lang="en-US" sz="1800" dirty="0" err="1" smtClean="0"/>
              <a:t>memulia</a:t>
            </a:r>
            <a:r>
              <a:rPr lang="en-US" sz="1800" dirty="0" smtClean="0"/>
              <a:t> </a:t>
            </a:r>
            <a:r>
              <a:rPr lang="en-US" sz="1800" dirty="0" err="1" smtClean="0"/>
              <a:t>kembali</a:t>
            </a:r>
            <a:r>
              <a:rPr lang="en-US" sz="1800" dirty="0" smtClean="0"/>
              <a:t>/ </a:t>
            </a:r>
            <a:r>
              <a:rPr lang="en-US" sz="1800" dirty="0" err="1" smtClean="0"/>
              <a:t>mlanjutkn</a:t>
            </a:r>
            <a:r>
              <a:rPr lang="en-US" sz="1800" dirty="0" smtClean="0"/>
              <a:t> </a:t>
            </a:r>
            <a:r>
              <a:rPr lang="en-US" sz="1800" dirty="0" err="1" smtClean="0"/>
              <a:t>kmbali</a:t>
            </a:r>
            <a:r>
              <a:rPr lang="en-US" sz="1800" dirty="0" smtClean="0"/>
              <a:t> </a:t>
            </a:r>
            <a:r>
              <a:rPr lang="en-US" sz="1800" dirty="0" err="1" smtClean="0"/>
              <a:t>setelah</a:t>
            </a:r>
            <a:r>
              <a:rPr lang="en-US" sz="1800" dirty="0" smtClean="0"/>
              <a:t> </a:t>
            </a:r>
            <a:r>
              <a:rPr lang="en-US" sz="1800" dirty="0" err="1" smtClean="0"/>
              <a:t>diinterupsi</a:t>
            </a:r>
            <a:endParaRPr lang="en-US" sz="1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DCE351A-B115-40C5-8D67-BB71099E66DF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Inuk Wahyuni Ist., SE., M.Si., Ak.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9762"/>
          </a:xfrm>
        </p:spPr>
        <p:txBody>
          <a:bodyPr/>
          <a:lstStyle/>
          <a:p>
            <a:pPr algn="ctr"/>
            <a:r>
              <a:rPr lang="en-US" dirty="0" smtClean="0"/>
              <a:t>15 Audit </a:t>
            </a:r>
            <a:r>
              <a:rPr lang="en-US" dirty="0" err="1" smtClean="0"/>
              <a:t>Pengendalian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219200"/>
            <a:ext cx="7924800" cy="5254752"/>
          </a:xfrm>
        </p:spPr>
        <p:txBody>
          <a:bodyPr/>
          <a:lstStyle/>
          <a:p>
            <a:pPr>
              <a:buNone/>
            </a:pPr>
            <a:r>
              <a:rPr lang="en-US" dirty="0" err="1" smtClean="0"/>
              <a:t>Tujuan</a:t>
            </a:r>
            <a:r>
              <a:rPr lang="en-US" dirty="0" smtClean="0"/>
              <a:t> </a:t>
            </a:r>
            <a:r>
              <a:rPr lang="en-US" i="1" dirty="0" smtClean="0"/>
              <a:t>Audit Control</a:t>
            </a:r>
            <a:r>
              <a:rPr lang="en-US" dirty="0" smtClean="0"/>
              <a:t>,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menentukan</a:t>
            </a:r>
            <a:r>
              <a:rPr lang="en-US" dirty="0" smtClean="0"/>
              <a:t> </a:t>
            </a:r>
            <a:r>
              <a:rPr lang="en-US" dirty="0" err="1" smtClean="0"/>
              <a:t>bahwa</a:t>
            </a:r>
            <a:r>
              <a:rPr lang="en-US" dirty="0" smtClean="0"/>
              <a:t>:</a:t>
            </a:r>
          </a:p>
          <a:p>
            <a:pPr marL="280988" indent="-280988">
              <a:buFont typeface="+mj-lt"/>
              <a:buAutoNum type="arabicPeriod"/>
            </a:pPr>
            <a:r>
              <a:rPr lang="en-US" dirty="0" err="1" smtClean="0"/>
              <a:t>Pngendalian</a:t>
            </a:r>
            <a:r>
              <a:rPr lang="en-US" dirty="0" smtClean="0"/>
              <a:t> </a:t>
            </a:r>
            <a:r>
              <a:rPr lang="en-US" dirty="0" err="1" smtClean="0"/>
              <a:t>memang</a:t>
            </a:r>
            <a:r>
              <a:rPr lang="en-US" dirty="0" smtClean="0"/>
              <a:t> </a:t>
            </a:r>
            <a:r>
              <a:rPr lang="en-US" dirty="0" err="1" smtClean="0"/>
              <a:t>sudah</a:t>
            </a:r>
            <a:r>
              <a:rPr lang="en-US" dirty="0" smtClean="0"/>
              <a:t> </a:t>
            </a:r>
            <a:r>
              <a:rPr lang="en-US" dirty="0" err="1" smtClean="0"/>
              <a:t>diterapkan</a:t>
            </a:r>
            <a:endParaRPr lang="en-US" dirty="0" smtClean="0"/>
          </a:p>
          <a:p>
            <a:pPr marL="280988" indent="-280988">
              <a:buFont typeface="+mj-lt"/>
              <a:buAutoNum type="arabicPeriod"/>
              <a:tabLst>
                <a:tab pos="2403475" algn="l"/>
              </a:tabLst>
            </a:pPr>
            <a:r>
              <a:rPr lang="en-US" dirty="0" err="1" smtClean="0"/>
              <a:t>Pngendalian</a:t>
            </a:r>
            <a:r>
              <a:rPr lang="en-US" dirty="0" smtClean="0"/>
              <a:t> </a:t>
            </a:r>
            <a:r>
              <a:rPr lang="en-US" dirty="0" err="1" smtClean="0"/>
              <a:t>scr</a:t>
            </a:r>
            <a:r>
              <a:rPr lang="en-US" dirty="0" smtClean="0"/>
              <a:t> </a:t>
            </a:r>
            <a:r>
              <a:rPr lang="en-US" dirty="0" err="1" smtClean="0"/>
              <a:t>struktural</a:t>
            </a:r>
            <a:r>
              <a:rPr lang="en-US" dirty="0" smtClean="0"/>
              <a:t> </a:t>
            </a:r>
            <a:r>
              <a:rPr lang="en-US" dirty="0" err="1" smtClean="0"/>
              <a:t>memang</a:t>
            </a:r>
            <a:r>
              <a:rPr lang="en-US" dirty="0" smtClean="0"/>
              <a:t> </a:t>
            </a:r>
            <a:r>
              <a:rPr lang="en-US" dirty="0" err="1" smtClean="0"/>
              <a:t>wajar</a:t>
            </a:r>
            <a:endParaRPr lang="en-US" dirty="0" smtClean="0"/>
          </a:p>
          <a:p>
            <a:pPr marL="280988" indent="-280988">
              <a:buFont typeface="+mj-lt"/>
              <a:buAutoNum type="arabicPeriod"/>
              <a:tabLst>
                <a:tab pos="2344738" algn="l"/>
                <a:tab pos="2403475" algn="l"/>
              </a:tabLst>
            </a:pPr>
            <a:r>
              <a:rPr lang="en-US" dirty="0" err="1" smtClean="0"/>
              <a:t>Pngendalian</a:t>
            </a:r>
            <a:r>
              <a:rPr lang="en-US" dirty="0" smtClean="0"/>
              <a:t> </a:t>
            </a:r>
            <a:r>
              <a:rPr lang="en-US" dirty="0" err="1" smtClean="0"/>
              <a:t>drancang</a:t>
            </a:r>
            <a:r>
              <a:rPr lang="en-US" dirty="0" smtClean="0"/>
              <a:t> u/ </a:t>
            </a:r>
            <a:r>
              <a:rPr lang="en-US" dirty="0" err="1" smtClean="0"/>
              <a:t>mncapai</a:t>
            </a:r>
            <a:r>
              <a:rPr lang="en-US" dirty="0" smtClean="0"/>
              <a:t> </a:t>
            </a:r>
            <a:r>
              <a:rPr lang="en-US" dirty="0" err="1" smtClean="0"/>
              <a:t>tujuan</a:t>
            </a:r>
            <a:r>
              <a:rPr lang="en-US" dirty="0" smtClean="0"/>
              <a:t> </a:t>
            </a:r>
            <a:r>
              <a:rPr lang="en-US" dirty="0" err="1" smtClean="0"/>
              <a:t>mnjmn</a:t>
            </a:r>
            <a:r>
              <a:rPr lang="en-US" dirty="0" smtClean="0"/>
              <a:t> </a:t>
            </a:r>
            <a:r>
              <a:rPr lang="en-US" dirty="0" err="1" smtClean="0"/>
              <a:t>khusus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u/ </a:t>
            </a:r>
            <a:r>
              <a:rPr lang="en-US" dirty="0" err="1" smtClean="0"/>
              <a:t>mncapai</a:t>
            </a:r>
            <a:r>
              <a:rPr lang="en-US" dirty="0" smtClean="0"/>
              <a:t> </a:t>
            </a:r>
            <a:r>
              <a:rPr lang="en-US" dirty="0" err="1" smtClean="0"/>
              <a:t>ketaatan</a:t>
            </a:r>
            <a:r>
              <a:rPr lang="en-US" dirty="0" smtClean="0"/>
              <a:t> dg </a:t>
            </a:r>
            <a:r>
              <a:rPr lang="en-US" dirty="0" err="1" smtClean="0"/>
              <a:t>prsyaratan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dtentukan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u/ </a:t>
            </a:r>
            <a:r>
              <a:rPr lang="en-US" dirty="0" err="1" smtClean="0"/>
              <a:t>mmastikan</a:t>
            </a:r>
            <a:r>
              <a:rPr lang="en-US" dirty="0" smtClean="0"/>
              <a:t> </a:t>
            </a:r>
            <a:r>
              <a:rPr lang="en-US" dirty="0" err="1" smtClean="0"/>
              <a:t>akurasi</a:t>
            </a:r>
            <a:r>
              <a:rPr lang="en-US" dirty="0" smtClean="0"/>
              <a:t> &amp; </a:t>
            </a:r>
            <a:r>
              <a:rPr lang="en-US" dirty="0" err="1" smtClean="0"/>
              <a:t>kelayakan</a:t>
            </a:r>
            <a:r>
              <a:rPr lang="en-US" dirty="0" smtClean="0"/>
              <a:t> </a:t>
            </a:r>
            <a:r>
              <a:rPr lang="en-US" dirty="0" err="1" smtClean="0"/>
              <a:t>transaksi</a:t>
            </a:r>
            <a:endParaRPr lang="en-US" dirty="0" smtClean="0"/>
          </a:p>
          <a:p>
            <a:pPr marL="280988" indent="-280988">
              <a:buFont typeface="+mj-lt"/>
              <a:buAutoNum type="arabicPeriod"/>
              <a:tabLst>
                <a:tab pos="2344738" algn="l"/>
                <a:tab pos="2403475" algn="l"/>
              </a:tabLst>
            </a:pPr>
            <a:r>
              <a:rPr lang="en-US" dirty="0" err="1" smtClean="0"/>
              <a:t>Pngendalian</a:t>
            </a:r>
            <a:r>
              <a:rPr lang="en-US" dirty="0" smtClean="0"/>
              <a:t> </a:t>
            </a:r>
            <a:r>
              <a:rPr lang="en-US" dirty="0" err="1" smtClean="0"/>
              <a:t>memang</a:t>
            </a:r>
            <a:r>
              <a:rPr lang="en-US" dirty="0" smtClean="0"/>
              <a:t> </a:t>
            </a:r>
            <a:r>
              <a:rPr lang="en-US" dirty="0" err="1" smtClean="0"/>
              <a:t>digunakan</a:t>
            </a:r>
            <a:endParaRPr lang="en-US" dirty="0" smtClean="0"/>
          </a:p>
          <a:p>
            <a:pPr marL="280988" indent="-280988">
              <a:buFont typeface="+mj-lt"/>
              <a:buAutoNum type="arabicPeriod"/>
              <a:tabLst>
                <a:tab pos="2344738" algn="l"/>
                <a:tab pos="2403475" algn="l"/>
              </a:tabLst>
            </a:pPr>
            <a:r>
              <a:rPr lang="en-US" dirty="0" err="1" smtClean="0"/>
              <a:t>Pngendalian</a:t>
            </a:r>
            <a:r>
              <a:rPr lang="en-US" dirty="0" smtClean="0"/>
              <a:t> </a:t>
            </a:r>
            <a:r>
              <a:rPr lang="en-US" dirty="0" err="1" smtClean="0"/>
              <a:t>scr</a:t>
            </a:r>
            <a:r>
              <a:rPr lang="en-US" dirty="0" smtClean="0"/>
              <a:t> </a:t>
            </a:r>
            <a:r>
              <a:rPr lang="en-US" dirty="0" err="1" smtClean="0"/>
              <a:t>efisien</a:t>
            </a:r>
            <a:r>
              <a:rPr lang="en-US" dirty="0" smtClean="0"/>
              <a:t> u/ </a:t>
            </a:r>
            <a:r>
              <a:rPr lang="en-US" dirty="0" err="1" smtClean="0"/>
              <a:t>mncapai</a:t>
            </a:r>
            <a:r>
              <a:rPr lang="en-US" dirty="0" smtClean="0"/>
              <a:t> </a:t>
            </a:r>
            <a:r>
              <a:rPr lang="en-US" dirty="0" err="1" smtClean="0"/>
              <a:t>tujuan</a:t>
            </a:r>
            <a:r>
              <a:rPr lang="en-US" dirty="0" smtClean="0"/>
              <a:t> </a:t>
            </a:r>
            <a:r>
              <a:rPr lang="en-US" dirty="0" err="1" smtClean="0"/>
              <a:t>tsb</a:t>
            </a:r>
            <a:endParaRPr lang="en-US" dirty="0" smtClean="0"/>
          </a:p>
          <a:p>
            <a:pPr marL="280988" indent="-280988">
              <a:buFont typeface="+mj-lt"/>
              <a:buAutoNum type="arabicPeriod"/>
              <a:tabLst>
                <a:tab pos="2344738" algn="l"/>
                <a:tab pos="2403475" algn="l"/>
              </a:tabLst>
            </a:pPr>
            <a:r>
              <a:rPr lang="en-US" dirty="0" err="1" smtClean="0"/>
              <a:t>Pngendalian</a:t>
            </a:r>
            <a:r>
              <a:rPr lang="en-US" dirty="0" smtClean="0"/>
              <a:t> </a:t>
            </a:r>
            <a:r>
              <a:rPr lang="en-US" dirty="0" err="1" smtClean="0"/>
              <a:t>brsifat</a:t>
            </a:r>
            <a:r>
              <a:rPr lang="en-US" dirty="0" smtClean="0"/>
              <a:t> </a:t>
            </a:r>
            <a:r>
              <a:rPr lang="en-US" dirty="0" err="1" smtClean="0"/>
              <a:t>efektif</a:t>
            </a:r>
            <a:endParaRPr lang="en-US" dirty="0" smtClean="0"/>
          </a:p>
          <a:p>
            <a:pPr marL="280988" indent="-280988">
              <a:buFont typeface="+mj-lt"/>
              <a:buAutoNum type="arabicPeriod"/>
              <a:tabLst>
                <a:tab pos="2344738" algn="l"/>
                <a:tab pos="2403475" algn="l"/>
              </a:tabLst>
            </a:pPr>
            <a:r>
              <a:rPr lang="en-US" dirty="0" err="1" smtClean="0"/>
              <a:t>Mnjemen</a:t>
            </a:r>
            <a:r>
              <a:rPr lang="en-US" dirty="0" smtClean="0"/>
              <a:t> </a:t>
            </a:r>
            <a:r>
              <a:rPr lang="en-US" dirty="0" err="1" smtClean="0"/>
              <a:t>mnggunakan</a:t>
            </a:r>
            <a:r>
              <a:rPr lang="en-US" dirty="0" smtClean="0"/>
              <a:t> </a:t>
            </a:r>
            <a:r>
              <a:rPr lang="en-US" i="1" dirty="0" smtClean="0"/>
              <a:t>output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dhasilkan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pngendalian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DCE351A-B115-40C5-8D67-BB71099E66DF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Inuk Wahyuni Ist., SE., M.Si., Ak.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2162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16. Auditing COSO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371600"/>
            <a:ext cx="7848600" cy="5102352"/>
          </a:xfrm>
        </p:spPr>
        <p:txBody>
          <a:bodyPr/>
          <a:lstStyle/>
          <a:p>
            <a:pPr>
              <a:buNone/>
            </a:pPr>
            <a:r>
              <a:rPr lang="en-US" dirty="0" err="1" smtClean="0"/>
              <a:t>Aspek</a:t>
            </a:r>
            <a:r>
              <a:rPr lang="en-US" dirty="0" smtClean="0"/>
              <a:t> </a:t>
            </a:r>
            <a:r>
              <a:rPr lang="en-US" i="1" dirty="0" smtClean="0"/>
              <a:t>Audit Control Risk</a:t>
            </a:r>
            <a:r>
              <a:rPr lang="en-US" dirty="0" smtClean="0"/>
              <a:t>:</a:t>
            </a:r>
          </a:p>
          <a:p>
            <a:r>
              <a:rPr lang="en-US" dirty="0" err="1" smtClean="0"/>
              <a:t>Risiko</a:t>
            </a:r>
            <a:r>
              <a:rPr lang="en-US" dirty="0" smtClean="0"/>
              <a:t> </a:t>
            </a:r>
            <a:r>
              <a:rPr lang="en-US" dirty="0" err="1" smtClean="0"/>
              <a:t>pengendalian</a:t>
            </a:r>
            <a:r>
              <a:rPr lang="en-US" dirty="0" smtClean="0"/>
              <a:t> (</a:t>
            </a:r>
            <a:r>
              <a:rPr lang="en-US" i="1" dirty="0" smtClean="0"/>
              <a:t>control risk</a:t>
            </a:r>
            <a:r>
              <a:rPr lang="en-US" dirty="0" smtClean="0"/>
              <a:t>); </a:t>
            </a:r>
            <a:r>
              <a:rPr lang="en-US" dirty="0" err="1" smtClean="0"/>
              <a:t>kemungkinan</a:t>
            </a:r>
            <a:r>
              <a:rPr lang="en-US" dirty="0" smtClean="0"/>
              <a:t> </a:t>
            </a:r>
            <a:r>
              <a:rPr lang="en-US" dirty="0" err="1" smtClean="0"/>
              <a:t>bhw</a:t>
            </a:r>
            <a:r>
              <a:rPr lang="en-US" dirty="0" smtClean="0"/>
              <a:t> </a:t>
            </a:r>
            <a:r>
              <a:rPr lang="en-US" dirty="0" err="1" smtClean="0"/>
              <a:t>pngendalian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tlh</a:t>
            </a:r>
            <a:r>
              <a:rPr lang="en-US" dirty="0" smtClean="0"/>
              <a:t> </a:t>
            </a:r>
            <a:r>
              <a:rPr lang="en-US" dirty="0" err="1" smtClean="0"/>
              <a:t>dtetapkn</a:t>
            </a:r>
            <a:r>
              <a:rPr lang="en-US" dirty="0" smtClean="0"/>
              <a:t> </a:t>
            </a:r>
            <a:r>
              <a:rPr lang="en-US" dirty="0" err="1" smtClean="0"/>
              <a:t>tdk</a:t>
            </a:r>
            <a:r>
              <a:rPr lang="en-US" dirty="0" smtClean="0"/>
              <a:t>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mndeteksi</a:t>
            </a:r>
            <a:r>
              <a:rPr lang="en-US" dirty="0" smtClean="0"/>
              <a:t> </a:t>
            </a:r>
            <a:r>
              <a:rPr lang="en-US" dirty="0" err="1" smtClean="0"/>
              <a:t>adanya</a:t>
            </a:r>
            <a:r>
              <a:rPr lang="en-US" dirty="0" smtClean="0"/>
              <a:t> </a:t>
            </a:r>
            <a:r>
              <a:rPr lang="en-US" dirty="0" err="1" smtClean="0"/>
              <a:t>pnyimpangan</a:t>
            </a:r>
            <a:endParaRPr lang="en-US" dirty="0" smtClean="0"/>
          </a:p>
          <a:p>
            <a:r>
              <a:rPr lang="en-US" dirty="0" err="1" smtClean="0"/>
              <a:t>Aldag</a:t>
            </a:r>
            <a:r>
              <a:rPr lang="en-US" dirty="0" smtClean="0"/>
              <a:t> &amp; Stearns </a:t>
            </a:r>
            <a:r>
              <a:rPr lang="en-US" dirty="0" err="1" smtClean="0"/>
              <a:t>mngindentifikasi</a:t>
            </a:r>
            <a:r>
              <a:rPr lang="en-US" dirty="0" smtClean="0"/>
              <a:t> 4 (</a:t>
            </a:r>
            <a:r>
              <a:rPr lang="en-US" dirty="0" err="1" smtClean="0"/>
              <a:t>empat</a:t>
            </a:r>
            <a:r>
              <a:rPr lang="en-US" dirty="0" smtClean="0"/>
              <a:t>)</a:t>
            </a:r>
            <a:r>
              <a:rPr lang="en-US" dirty="0" err="1" smtClean="0"/>
              <a:t>reaksi</a:t>
            </a:r>
            <a:r>
              <a:rPr lang="en-US" dirty="0" smtClean="0"/>
              <a:t> </a:t>
            </a:r>
            <a:r>
              <a:rPr lang="en-US" dirty="0" err="1" smtClean="0"/>
              <a:t>thd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pngendalian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mngakibatkn</a:t>
            </a:r>
            <a:r>
              <a:rPr lang="en-US" dirty="0" smtClean="0"/>
              <a:t> </a:t>
            </a:r>
            <a:r>
              <a:rPr lang="en-US" dirty="0" err="1" smtClean="0"/>
              <a:t>pngendalian</a:t>
            </a:r>
            <a:r>
              <a:rPr lang="en-US" dirty="0" smtClean="0"/>
              <a:t> </a:t>
            </a:r>
            <a:r>
              <a:rPr lang="en-US" dirty="0" err="1" smtClean="0"/>
              <a:t>tdk</a:t>
            </a:r>
            <a:r>
              <a:rPr lang="en-US" dirty="0" smtClean="0"/>
              <a:t> </a:t>
            </a:r>
            <a:r>
              <a:rPr lang="en-US" dirty="0" err="1" smtClean="0"/>
              <a:t>brjalan</a:t>
            </a:r>
            <a:r>
              <a:rPr lang="en-US" dirty="0" smtClean="0"/>
              <a:t>:</a:t>
            </a:r>
          </a:p>
          <a:p>
            <a:pPr marL="574675" indent="-338138">
              <a:buFont typeface="+mj-lt"/>
              <a:buAutoNum type="arabicPeriod"/>
            </a:pPr>
            <a:r>
              <a:rPr lang="en-US" sz="2000" dirty="0" err="1" smtClean="0"/>
              <a:t>Dianggap</a:t>
            </a:r>
            <a:r>
              <a:rPr lang="en-US" sz="2000" dirty="0" smtClean="0"/>
              <a:t> </a:t>
            </a:r>
            <a:r>
              <a:rPr lang="en-US" sz="2000" dirty="0" err="1" smtClean="0"/>
              <a:t>sbg</a:t>
            </a:r>
            <a:r>
              <a:rPr lang="en-US" sz="2000" dirty="0" smtClean="0"/>
              <a:t> </a:t>
            </a:r>
            <a:r>
              <a:rPr lang="en-US" sz="2000" dirty="0" err="1" smtClean="0"/>
              <a:t>permainan</a:t>
            </a:r>
            <a:endParaRPr lang="en-US" sz="2000" dirty="0" smtClean="0"/>
          </a:p>
          <a:p>
            <a:pPr marL="574675" indent="-338138">
              <a:buFont typeface="+mj-lt"/>
              <a:buAutoNum type="arabicPeriod"/>
            </a:pPr>
            <a:r>
              <a:rPr lang="en-US" sz="2000" dirty="0" err="1" smtClean="0"/>
              <a:t>Dianggap</a:t>
            </a:r>
            <a:r>
              <a:rPr lang="en-US" sz="2000" dirty="0" smtClean="0"/>
              <a:t> </a:t>
            </a:r>
            <a:r>
              <a:rPr lang="en-US" sz="2000" dirty="0" err="1" smtClean="0"/>
              <a:t>obyek</a:t>
            </a:r>
            <a:r>
              <a:rPr lang="en-US" sz="2000" dirty="0" smtClean="0"/>
              <a:t> </a:t>
            </a:r>
            <a:r>
              <a:rPr lang="en-US" sz="2000" dirty="0" err="1" smtClean="0"/>
              <a:t>sabotase</a:t>
            </a:r>
            <a:endParaRPr lang="en-US" sz="2000" dirty="0" smtClean="0"/>
          </a:p>
          <a:p>
            <a:pPr marL="574675" indent="-338138">
              <a:buFont typeface="+mj-lt"/>
              <a:buAutoNum type="arabicPeriod"/>
            </a:pPr>
            <a:r>
              <a:rPr lang="en-US" sz="2000" dirty="0" err="1" smtClean="0"/>
              <a:t>Informasi</a:t>
            </a:r>
            <a:r>
              <a:rPr lang="en-US" sz="2000" dirty="0" smtClean="0"/>
              <a:t> </a:t>
            </a:r>
            <a:r>
              <a:rPr lang="en-US" sz="2000" dirty="0" err="1" smtClean="0"/>
              <a:t>yg</a:t>
            </a:r>
            <a:r>
              <a:rPr lang="en-US" sz="2000" dirty="0" smtClean="0"/>
              <a:t> </a:t>
            </a:r>
            <a:r>
              <a:rPr lang="en-US" sz="2000" dirty="0" err="1" smtClean="0"/>
              <a:t>tdk</a:t>
            </a:r>
            <a:r>
              <a:rPr lang="en-US" sz="2000" dirty="0" smtClean="0"/>
              <a:t> </a:t>
            </a:r>
            <a:r>
              <a:rPr lang="en-US" sz="2000" dirty="0" err="1" smtClean="0"/>
              <a:t>akurat</a:t>
            </a:r>
            <a:endParaRPr lang="en-US" sz="2000" dirty="0" smtClean="0"/>
          </a:p>
          <a:p>
            <a:pPr marL="574675" indent="-338138">
              <a:buFont typeface="+mj-lt"/>
              <a:buAutoNum type="arabicPeriod"/>
            </a:pPr>
            <a:r>
              <a:rPr lang="en-US" sz="2000" dirty="0" err="1" smtClean="0"/>
              <a:t>Ilusi</a:t>
            </a:r>
            <a:r>
              <a:rPr lang="en-US" sz="2000" dirty="0" smtClean="0"/>
              <a:t> </a:t>
            </a:r>
            <a:r>
              <a:rPr lang="en-US" sz="2000" dirty="0" err="1" smtClean="0"/>
              <a:t>pengendalian</a:t>
            </a: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DCE351A-B115-40C5-8D67-BB71099E66DF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Inuk Wahyuni Ist., SE., M.Si., Ak.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671</TotalTime>
  <Words>1818</Words>
  <Application>Microsoft Office PowerPoint</Application>
  <PresentationFormat>On-screen Show (4:3)</PresentationFormat>
  <Paragraphs>245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Oriel</vt:lpstr>
      <vt:lpstr> CONTROL (PENGENDALIAN)</vt:lpstr>
      <vt:lpstr>1. Pentingnya Pengendalian bagi Auditor Internal</vt:lpstr>
      <vt:lpstr>2. Definisi Control</vt:lpstr>
      <vt:lpstr>PowerPoint Presentation</vt:lpstr>
      <vt:lpstr>PowerPoint Presentation</vt:lpstr>
      <vt:lpstr>3. Model Pengendalian Internal</vt:lpstr>
      <vt:lpstr>4. Penggunaan Model Pengendalian di Audit Internal</vt:lpstr>
      <vt:lpstr>5. Auditibility Sistem &amp; Studi Pengendalian</vt:lpstr>
      <vt:lpstr>PowerPoint Presentation</vt:lpstr>
      <vt:lpstr>6. Pengendalian Preventif, Detektif &amp; Korektif</vt:lpstr>
      <vt:lpstr>7. Manfaat Pengendalian</vt:lpstr>
      <vt:lpstr>8. Sistem Pengendalian</vt:lpstr>
      <vt:lpstr>9. Standar-standar Operasi</vt:lpstr>
      <vt:lpstr>11. Karakteristik Pengendalian Internal</vt:lpstr>
      <vt:lpstr>13. Dampak Regulasi thd Pengendalian</vt:lpstr>
      <vt:lpstr>PowerPoint Presentation</vt:lpstr>
      <vt:lpstr>13. Pendekatan Siklus u/ Pengendalian Akuntansi Internal</vt:lpstr>
      <vt:lpstr>14. Dampak Rekayasa Ulang thd Pengendalian Internal</vt:lpstr>
      <vt:lpstr>15 Audit Pengendalian</vt:lpstr>
      <vt:lpstr>16. Auditing COSO</vt:lpstr>
    </vt:vector>
  </TitlesOfParts>
  <Company>Microsoft Coorporation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CONTROL (PENGENDALIAN)</dc:title>
  <dc:creator>Windows XP Professional</dc:creator>
  <cp:lastModifiedBy>user</cp:lastModifiedBy>
  <cp:revision>52</cp:revision>
  <dcterms:created xsi:type="dcterms:W3CDTF">2010-10-08T13:39:04Z</dcterms:created>
  <dcterms:modified xsi:type="dcterms:W3CDTF">2017-10-12T11:30:15Z</dcterms:modified>
</cp:coreProperties>
</file>