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notesMasterIdLst>
    <p:notesMasterId r:id="rId26"/>
  </p:notesMasterIdLst>
  <p:handoutMasterIdLst>
    <p:handoutMasterId r:id="rId27"/>
  </p:handoutMasterIdLst>
  <p:sldIdLst>
    <p:sldId id="262" r:id="rId2"/>
    <p:sldId id="264" r:id="rId3"/>
    <p:sldId id="263" r:id="rId4"/>
    <p:sldId id="265" r:id="rId5"/>
    <p:sldId id="266" r:id="rId6"/>
    <p:sldId id="272" r:id="rId7"/>
    <p:sldId id="276" r:id="rId8"/>
    <p:sldId id="277" r:id="rId9"/>
    <p:sldId id="278" r:id="rId10"/>
    <p:sldId id="279" r:id="rId11"/>
    <p:sldId id="280" r:id="rId12"/>
    <p:sldId id="286" r:id="rId13"/>
    <p:sldId id="287" r:id="rId14"/>
    <p:sldId id="288" r:id="rId15"/>
    <p:sldId id="303" r:id="rId16"/>
    <p:sldId id="305" r:id="rId17"/>
    <p:sldId id="306" r:id="rId18"/>
    <p:sldId id="307" r:id="rId19"/>
    <p:sldId id="308" r:id="rId20"/>
    <p:sldId id="284" r:id="rId21"/>
    <p:sldId id="309" r:id="rId22"/>
    <p:sldId id="310" r:id="rId23"/>
    <p:sldId id="312" r:id="rId24"/>
    <p:sldId id="313" r:id="rId25"/>
  </p:sldIdLst>
  <p:sldSz cx="9144000" cy="6858000" type="screen4x3"/>
  <p:notesSz cx="6858000" cy="97345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09" autoAdjust="0"/>
  </p:normalViewPr>
  <p:slideViewPr>
    <p:cSldViewPr>
      <p:cViewPr varScale="1">
        <p:scale>
          <a:sx n="66" d="100"/>
          <a:sy n="66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C9B77B-38FB-4CAC-84AF-F9623DED02AF}" type="datetimeFigureOut">
              <a:rPr lang="en-US" smtClean="0"/>
              <a:pPr/>
              <a:t>9/13/2018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245600"/>
            <a:ext cx="2971800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245600"/>
            <a:ext cx="2971800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6A334-3306-4159-93EB-0508FCCF44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8212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67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67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431F9D-FE1A-4BC9-BE84-B442DF70ED78}" type="datetimeFigureOut">
              <a:rPr lang="en-US" smtClean="0"/>
              <a:pPr/>
              <a:t>9/13/2018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6950" y="730250"/>
            <a:ext cx="4864100" cy="36496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623911"/>
            <a:ext cx="5486400" cy="43805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46133"/>
            <a:ext cx="2971800" cy="4867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246133"/>
            <a:ext cx="2971800" cy="4867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4A7810-3F3F-4BF4-8B0F-6DC246878C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047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D066F49-7CEC-4773-B5A6-4EFC0AE9E3C1}" type="slidenum">
              <a:rPr lang="en-US"/>
              <a:pPr/>
              <a:t>1</a:t>
            </a:fld>
            <a:endParaRPr lang="en-US"/>
          </a:p>
        </p:txBody>
      </p:sp>
      <p:sp>
        <p:nvSpPr>
          <p:cNvPr id="727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6950" y="730250"/>
            <a:ext cx="4864100" cy="36496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623911"/>
            <a:ext cx="5029200" cy="438054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DDE8390-2F70-4FB7-AE97-5217A7F2D9B1}" type="slidenum">
              <a:rPr lang="en-US"/>
              <a:pPr/>
              <a:t>2</a:t>
            </a:fld>
            <a:endParaRPr lang="en-US"/>
          </a:p>
        </p:txBody>
      </p:sp>
      <p:sp>
        <p:nvSpPr>
          <p:cNvPr id="747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6950" y="730250"/>
            <a:ext cx="4864100" cy="36496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623911"/>
            <a:ext cx="5029200" cy="438054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5660679-4FB5-495E-ACB6-9AA22F41224D}" type="slidenum">
              <a:rPr lang="en-US"/>
              <a:pPr/>
              <a:t>3</a:t>
            </a:fld>
            <a:endParaRPr lang="en-US"/>
          </a:p>
        </p:txBody>
      </p:sp>
      <p:sp>
        <p:nvSpPr>
          <p:cNvPr id="757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6950" y="730250"/>
            <a:ext cx="4864100" cy="36496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623911"/>
            <a:ext cx="5029200" cy="438054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4285995-31E8-4A56-A8AF-27285155715A}" type="slidenum">
              <a:rPr lang="en-US"/>
              <a:pPr/>
              <a:t>4</a:t>
            </a:fld>
            <a:endParaRPr lang="en-US"/>
          </a:p>
        </p:txBody>
      </p:sp>
      <p:sp>
        <p:nvSpPr>
          <p:cNvPr id="768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6950" y="730250"/>
            <a:ext cx="4864100" cy="36496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623911"/>
            <a:ext cx="5029200" cy="438054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4FEC388-C376-46CF-B695-0E7226A3195C}" type="slidenum">
              <a:rPr lang="en-US"/>
              <a:pPr/>
              <a:t>5</a:t>
            </a:fld>
            <a:endParaRPr lang="en-US"/>
          </a:p>
        </p:txBody>
      </p:sp>
      <p:sp>
        <p:nvSpPr>
          <p:cNvPr id="778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6950" y="730250"/>
            <a:ext cx="4864100" cy="36496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623911"/>
            <a:ext cx="5029200" cy="438054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AD66E6A-E618-4F9A-8A07-F9862733A6F6}" type="slidenum">
              <a:rPr lang="en-US"/>
              <a:pPr/>
              <a:t>6</a:t>
            </a:fld>
            <a:endParaRPr lang="en-US"/>
          </a:p>
        </p:txBody>
      </p:sp>
      <p:sp>
        <p:nvSpPr>
          <p:cNvPr id="798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6950" y="730250"/>
            <a:ext cx="4864100" cy="36496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623911"/>
            <a:ext cx="5029200" cy="438054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D8C5924-A2FC-44EE-8067-67CB93114E73}" type="slidenum">
              <a:rPr lang="en-US"/>
              <a:pPr/>
              <a:t>7</a:t>
            </a:fld>
            <a:endParaRPr lang="en-US"/>
          </a:p>
        </p:txBody>
      </p:sp>
      <p:sp>
        <p:nvSpPr>
          <p:cNvPr id="808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6950" y="730250"/>
            <a:ext cx="4864100" cy="36496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623911"/>
            <a:ext cx="5029200" cy="438054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C87C7C6-7CEE-46BA-A33E-EE08BD54D31E}" type="slidenum">
              <a:rPr lang="en-US"/>
              <a:pPr/>
              <a:t>8</a:t>
            </a:fld>
            <a:endParaRPr lang="en-US"/>
          </a:p>
        </p:txBody>
      </p:sp>
      <p:sp>
        <p:nvSpPr>
          <p:cNvPr id="819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6950" y="730250"/>
            <a:ext cx="4864100" cy="36496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623911"/>
            <a:ext cx="5029200" cy="438054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BBF18D5-4367-4490-A738-18A9C04BDE25}" type="slidenum">
              <a:rPr lang="en-US"/>
              <a:pPr/>
              <a:t>9</a:t>
            </a:fld>
            <a:endParaRPr lang="en-US"/>
          </a:p>
        </p:txBody>
      </p:sp>
      <p:sp>
        <p:nvSpPr>
          <p:cNvPr id="829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6950" y="730250"/>
            <a:ext cx="4864100" cy="36496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623911"/>
            <a:ext cx="5029200" cy="438054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1BC3FCB-DCB7-41F8-889B-3278A11F50D9}" type="slidenum">
              <a:rPr lang="en-US"/>
              <a:pPr/>
              <a:t>10</a:t>
            </a:fld>
            <a:endParaRPr lang="en-US"/>
          </a:p>
        </p:txBody>
      </p:sp>
      <p:sp>
        <p:nvSpPr>
          <p:cNvPr id="839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6950" y="730250"/>
            <a:ext cx="4864100" cy="36496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623911"/>
            <a:ext cx="5029200" cy="438054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15A9784-1594-4A63-9CBD-E39903F4C408}" type="slidenum">
              <a:rPr lang="en-US"/>
              <a:pPr/>
              <a:t>11</a:t>
            </a:fld>
            <a:endParaRPr lang="en-US"/>
          </a:p>
        </p:txBody>
      </p:sp>
      <p:sp>
        <p:nvSpPr>
          <p:cNvPr id="849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6950" y="730250"/>
            <a:ext cx="4864100" cy="36496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623911"/>
            <a:ext cx="5029200" cy="438054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D9F3529-C4EB-4BA8-8FA9-8BF453EBB826}" type="slidenum">
              <a:rPr lang="en-US"/>
              <a:pPr/>
              <a:t>12</a:t>
            </a:fld>
            <a:endParaRPr lang="en-US"/>
          </a:p>
        </p:txBody>
      </p:sp>
      <p:sp>
        <p:nvSpPr>
          <p:cNvPr id="870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6950" y="730250"/>
            <a:ext cx="4864100" cy="36496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623911"/>
            <a:ext cx="5029200" cy="438054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8B8388B-97DF-4178-BF6D-4868F7A5B3EC}" type="slidenum">
              <a:rPr lang="en-US"/>
              <a:pPr/>
              <a:t>13</a:t>
            </a:fld>
            <a:endParaRPr lang="en-US"/>
          </a:p>
        </p:txBody>
      </p:sp>
      <p:sp>
        <p:nvSpPr>
          <p:cNvPr id="880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6950" y="730250"/>
            <a:ext cx="4864100" cy="36496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623911"/>
            <a:ext cx="5029200" cy="438054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AA38E55-825A-4E56-BB83-05F9EABFA619}" type="slidenum">
              <a:rPr lang="en-US"/>
              <a:pPr/>
              <a:t>14</a:t>
            </a:fld>
            <a:endParaRPr lang="en-US"/>
          </a:p>
        </p:txBody>
      </p:sp>
      <p:sp>
        <p:nvSpPr>
          <p:cNvPr id="890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6950" y="730250"/>
            <a:ext cx="4864100" cy="36496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623911"/>
            <a:ext cx="5029200" cy="438054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056605B-BEE0-4616-83A5-E64C55394394}" type="slidenum">
              <a:rPr lang="en-US"/>
              <a:pPr/>
              <a:t>15</a:t>
            </a:fld>
            <a:endParaRPr lang="en-US"/>
          </a:p>
        </p:txBody>
      </p:sp>
      <p:sp>
        <p:nvSpPr>
          <p:cNvPr id="901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6950" y="730250"/>
            <a:ext cx="4864100" cy="36496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623911"/>
            <a:ext cx="5029200" cy="438054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5FED3C6-9BFB-4A82-A98E-BBF912E7D826}" type="slidenum">
              <a:rPr lang="en-US"/>
              <a:pPr/>
              <a:t>16</a:t>
            </a:fld>
            <a:endParaRPr lang="en-US"/>
          </a:p>
        </p:txBody>
      </p:sp>
      <p:sp>
        <p:nvSpPr>
          <p:cNvPr id="921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6950" y="730250"/>
            <a:ext cx="4864100" cy="36496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623911"/>
            <a:ext cx="5029200" cy="438054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6EB47E5-A4AD-4205-9CF7-882034F4C43F}" type="slidenum">
              <a:rPr lang="en-US"/>
              <a:pPr/>
              <a:t>17</a:t>
            </a:fld>
            <a:endParaRPr lang="en-US"/>
          </a:p>
        </p:txBody>
      </p:sp>
      <p:sp>
        <p:nvSpPr>
          <p:cNvPr id="931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6950" y="730250"/>
            <a:ext cx="4864100" cy="36496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623911"/>
            <a:ext cx="5029200" cy="438054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D87DDC8-F49A-4542-82F3-5A15D5A47787}" type="slidenum">
              <a:rPr lang="en-US"/>
              <a:pPr/>
              <a:t>18</a:t>
            </a:fld>
            <a:endParaRPr lang="en-US"/>
          </a:p>
        </p:txBody>
      </p:sp>
      <p:sp>
        <p:nvSpPr>
          <p:cNvPr id="942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6950" y="730250"/>
            <a:ext cx="4864100" cy="36496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623911"/>
            <a:ext cx="5029200" cy="438054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CB37245-7079-4D8F-993B-51F63B06ED30}" type="slidenum">
              <a:rPr lang="en-US"/>
              <a:pPr/>
              <a:t>19</a:t>
            </a:fld>
            <a:endParaRPr lang="en-US"/>
          </a:p>
        </p:txBody>
      </p:sp>
      <p:sp>
        <p:nvSpPr>
          <p:cNvPr id="952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6950" y="730250"/>
            <a:ext cx="4864100" cy="36496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623911"/>
            <a:ext cx="5029200" cy="438054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D301A37-59B7-41EB-9BA5-AF24D5488EDB}" type="slidenum">
              <a:rPr lang="en-US"/>
              <a:pPr/>
              <a:t>21</a:t>
            </a:fld>
            <a:endParaRPr lang="en-US"/>
          </a:p>
        </p:txBody>
      </p:sp>
      <p:sp>
        <p:nvSpPr>
          <p:cNvPr id="972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6950" y="730250"/>
            <a:ext cx="4864100" cy="36496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623911"/>
            <a:ext cx="5029200" cy="438054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5EC7894-DD04-4422-91A7-F2E4862434D9}" type="slidenum">
              <a:rPr lang="en-US"/>
              <a:pPr/>
              <a:t>22</a:t>
            </a:fld>
            <a:endParaRPr lang="en-US"/>
          </a:p>
        </p:txBody>
      </p:sp>
      <p:sp>
        <p:nvSpPr>
          <p:cNvPr id="983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6950" y="730250"/>
            <a:ext cx="4864100" cy="36496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623911"/>
            <a:ext cx="5029200" cy="438054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2A682B0-76A7-4153-9C28-08F7FA89594E}" type="slidenum">
              <a:rPr lang="en-US"/>
              <a:pPr/>
              <a:t>23</a:t>
            </a:fld>
            <a:endParaRPr lang="en-US"/>
          </a:p>
        </p:txBody>
      </p:sp>
      <p:sp>
        <p:nvSpPr>
          <p:cNvPr id="1003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6950" y="730250"/>
            <a:ext cx="4864100" cy="36496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623911"/>
            <a:ext cx="5029200" cy="438054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4F671E7-77F7-4A50-9CD0-910009858965}" type="slidenum">
              <a:rPr lang="en-US"/>
              <a:pPr/>
              <a:t>24</a:t>
            </a:fld>
            <a:endParaRPr lang="en-US"/>
          </a:p>
        </p:txBody>
      </p:sp>
      <p:sp>
        <p:nvSpPr>
          <p:cNvPr id="1013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96950" y="730250"/>
            <a:ext cx="4864100" cy="36496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623911"/>
            <a:ext cx="5029200" cy="438054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3F3BD-67D4-414D-9C49-793D4A439E68}" type="datetime1">
              <a:rPr lang="en-US" smtClean="0"/>
              <a:t>9/13/2018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Istiqomah, SE., M.Si., Ak.,CA.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36187-D8D4-4B83-A31F-9B0CE060B4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2C17C-55D1-4787-8566-629BA79D86DC}" type="datetime1">
              <a:rPr lang="en-US" smtClean="0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Istiqomah, SE., M.Si., Ak.,CA.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36187-D8D4-4B83-A31F-9B0CE060B4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3D9A2-D4E8-489F-B1D4-F05E58A1595E}" type="datetime1">
              <a:rPr lang="en-US" smtClean="0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Istiqomah, SE., M.Si., Ak.,CA.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B436187-D8D4-4B83-A31F-9B0CE060B4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739C5-9B12-4AF3-9EA1-531753F0F537}" type="datetime1">
              <a:rPr lang="en-US" smtClean="0"/>
              <a:t>9/13/2018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Istiqomah, SE., M.Si., Ak.,CA.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36187-D8D4-4B83-A31F-9B0CE060B4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44C73-C591-4EA3-8DF3-CE2D50573050}" type="datetime1">
              <a:rPr lang="en-US" smtClean="0"/>
              <a:t>9/13/2018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Istiqomah, SE., M.Si., Ak.,CA.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36187-D8D4-4B83-A31F-9B0CE060B4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D7B4D-0206-4EED-BDDA-E9FA534BF409}" type="datetime1">
              <a:rPr lang="en-US" smtClean="0"/>
              <a:t>9/13/2018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Istiqomah, SE., M.Si., Ak.,CA.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36187-D8D4-4B83-A31F-9B0CE060B4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10079-B07A-479F-8A6B-257E65E42F4C}" type="datetime1">
              <a:rPr lang="en-US" smtClean="0"/>
              <a:t>9/13/2018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Istiqomah, SE., M.Si., Ak.,CA.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36187-D8D4-4B83-A31F-9B0CE060B4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8A45C-A16C-4B17-8EB4-CDDB39EA9886}" type="datetime1">
              <a:rPr lang="en-US" smtClean="0"/>
              <a:t>9/13/2018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Istiqomah, SE., M.Si., Ak.,CA.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36187-D8D4-4B83-A31F-9B0CE060B4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9ABD0-D9E1-41FD-8BB3-0D26D2CD5098}" type="datetime1">
              <a:rPr lang="en-US" smtClean="0"/>
              <a:t>9/13/2018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Istiqomah, SE., M.Si., Ak.,CA.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36187-D8D4-4B83-A31F-9B0CE060B4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5041-D6EC-4AF3-810E-63D09A189526}" type="datetime1">
              <a:rPr lang="en-US" smtClean="0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Istiqomah, SE., M.Si., Ak.,CA.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36187-D8D4-4B83-A31F-9B0CE060B4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FB4CE-9699-4A96-96AE-01FB73A057F9}" type="datetime1">
              <a:rPr lang="en-US" smtClean="0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Istiqomah, SE., M.Si., Ak.,CA.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36187-D8D4-4B83-A31F-9B0CE060B4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828800"/>
            <a:ext cx="7770813" cy="17351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457200" y="6248400"/>
            <a:ext cx="2132013" cy="455613"/>
          </a:xfrm>
        </p:spPr>
        <p:txBody>
          <a:bodyPr/>
          <a:lstStyle>
            <a:lvl1pPr>
              <a:defRPr/>
            </a:lvl1pPr>
          </a:lstStyle>
          <a:p>
            <a:fld id="{48D8CD99-E9F3-4831-899D-42E18FB1CA0A}" type="datetime1">
              <a:rPr lang="en-US" smtClean="0"/>
              <a:t>9/13/2018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>
          <a:xfrm>
            <a:off x="3124200" y="6248400"/>
            <a:ext cx="2894013" cy="455613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Inuk Wahyuni Istiqomah, SE., M.Si., Ak.,CA.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>
          <a:xfrm>
            <a:off x="6553200" y="6248400"/>
            <a:ext cx="2132013" cy="455613"/>
          </a:xfrm>
        </p:spPr>
        <p:txBody>
          <a:bodyPr/>
          <a:lstStyle>
            <a:lvl1pPr>
              <a:defRPr/>
            </a:lvl1pPr>
          </a:lstStyle>
          <a:p>
            <a:fld id="{1752BDE1-AFDC-4BB5-A467-74E49CB37C8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8013" cy="11414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8013" cy="452913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457200" y="6248400"/>
            <a:ext cx="2132013" cy="455613"/>
          </a:xfrm>
        </p:spPr>
        <p:txBody>
          <a:bodyPr/>
          <a:lstStyle>
            <a:lvl1pPr>
              <a:defRPr/>
            </a:lvl1pPr>
          </a:lstStyle>
          <a:p>
            <a:fld id="{288AFF0D-FB2E-45F8-9E2E-0FAAB405C218}" type="datetime1">
              <a:rPr lang="en-US" smtClean="0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>
          <a:xfrm>
            <a:off x="3124200" y="6248400"/>
            <a:ext cx="2894013" cy="455613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Inuk Wahyuni Istiqomah, SE., M.Si., Ak.,CA.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>
          <a:xfrm>
            <a:off x="6553200" y="6248400"/>
            <a:ext cx="2132013" cy="455613"/>
          </a:xfrm>
        </p:spPr>
        <p:txBody>
          <a:bodyPr/>
          <a:lstStyle>
            <a:lvl1pPr>
              <a:defRPr/>
            </a:lvl1pPr>
          </a:lstStyle>
          <a:p>
            <a:fld id="{54E07264-8B90-412A-985E-5BAB65EA101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9056522-35D2-401C-B540-FA82B7246B4F}" type="datetime1">
              <a:rPr lang="en-US" smtClean="0"/>
              <a:t>9/13/2018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r>
              <a:rPr lang="en-US" smtClean="0"/>
              <a:t>Inuk Wahyuni Istiqomah, SE., M.Si., Ak.,CA.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B436187-D8D4-4B83-A31F-9B0CE060B4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</p:sldLayoutIdLst>
  <p:hf hd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990600" y="990600"/>
            <a:ext cx="7467600" cy="2286000"/>
          </a:xfrm>
          <a:ln/>
        </p:spPr>
        <p:txBody>
          <a:bodyPr>
            <a:normAutofit fontScale="90000"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5400" dirty="0" err="1"/>
              <a:t>Sistem</a:t>
            </a:r>
            <a:r>
              <a:rPr lang="en-US" sz="5400" dirty="0"/>
              <a:t> </a:t>
            </a:r>
            <a:r>
              <a:rPr lang="en-US" sz="5400" dirty="0" err="1"/>
              <a:t>Pengendalian</a:t>
            </a:r>
            <a:r>
              <a:rPr lang="en-US" sz="5400" dirty="0"/>
              <a:t> </a:t>
            </a:r>
            <a:r>
              <a:rPr lang="en-US" sz="5400" dirty="0" err="1"/>
              <a:t>Manajemen</a:t>
            </a:r>
            <a:endParaRPr lang="en-US" sz="5400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idx="11"/>
          </p:nvPr>
        </p:nvSpPr>
        <p:spPr>
          <a:xfrm>
            <a:off x="2819400" y="6324600"/>
            <a:ext cx="3198813" cy="379413"/>
          </a:xfrm>
        </p:spPr>
        <p:txBody>
          <a:bodyPr/>
          <a:lstStyle/>
          <a:p>
            <a:pPr algn="ctr"/>
            <a:r>
              <a:rPr lang="en-US" smtClean="0"/>
              <a:t>Inuk Wahyuni Istiqomah, SE., M.Si., Ak.,CA.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6C13011-4E1E-4D7E-87EF-55C0B63066E4}" type="slidenum">
              <a:rPr lang="en-US"/>
              <a:pPr/>
              <a:t>1</a:t>
            </a:fld>
            <a:endParaRPr lang="en-US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524000" y="3733800"/>
            <a:ext cx="6400800" cy="1447800"/>
          </a:xfrm>
          <a:prstGeom prst="rect">
            <a:avLst/>
          </a:prstGeom>
          <a:noFill/>
          <a:ln/>
        </p:spPr>
        <p:txBody>
          <a:bodyPr lIns="90000" tIns="46800" rIns="90000" bIns="46800">
            <a:normAutofit lnSpcReduction="10000"/>
          </a:bodyPr>
          <a:lstStyle/>
          <a:p>
            <a:pPr marL="0"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d-ID" dirty="0" smtClean="0"/>
              <a:t>1. </a:t>
            </a:r>
            <a:r>
              <a:rPr lang="en-US" dirty="0" err="1" smtClean="0"/>
              <a:t>Lingkungan</a:t>
            </a:r>
            <a:r>
              <a:rPr lang="en-US" dirty="0" smtClean="0"/>
              <a:t> </a:t>
            </a:r>
            <a:r>
              <a:rPr lang="en-US" dirty="0" err="1"/>
              <a:t>Pengendalian</a:t>
            </a:r>
            <a:r>
              <a:rPr lang="en-US" dirty="0"/>
              <a:t> </a:t>
            </a:r>
            <a:r>
              <a:rPr lang="en-US" dirty="0" err="1"/>
              <a:t>Manajemen</a:t>
            </a:r>
            <a:endParaRPr lang="en-US" dirty="0"/>
          </a:p>
          <a:p>
            <a:pPr marL="0"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err="1"/>
              <a:t>Proses</a:t>
            </a:r>
            <a:r>
              <a:rPr lang="en-US" dirty="0"/>
              <a:t> </a:t>
            </a:r>
            <a:r>
              <a:rPr lang="en-US" dirty="0" err="1"/>
              <a:t>Pengendalian</a:t>
            </a:r>
            <a:r>
              <a:rPr lang="en-US" dirty="0"/>
              <a:t> </a:t>
            </a:r>
            <a:r>
              <a:rPr lang="en-US" dirty="0" err="1"/>
              <a:t>Manajemen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31763"/>
            <a:ext cx="8229600" cy="1435100"/>
          </a:xfrm>
          <a:ln/>
        </p:spPr>
        <p:txBody>
          <a:bodyPr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/>
              <a:t>Konsep Pengendalian Manajemen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905000"/>
            <a:ext cx="8229600" cy="4225925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 err="1"/>
              <a:t>Pengendalian</a:t>
            </a:r>
            <a:r>
              <a:rPr lang="en-US" dirty="0"/>
              <a:t>: 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proses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menjamin</a:t>
            </a:r>
            <a:r>
              <a:rPr lang="en-US" dirty="0"/>
              <a:t> agar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mengarah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yang </a:t>
            </a:r>
            <a:r>
              <a:rPr lang="en-US" dirty="0" err="1"/>
              <a:t>diinginkan</a:t>
            </a:r>
            <a:endParaRPr lang="en-US" dirty="0"/>
          </a:p>
          <a:p>
            <a:pPr marL="341313" indent="-341313">
              <a:lnSpc>
                <a:spcPct val="90000"/>
              </a:lnSpc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 err="1"/>
              <a:t>Unsur</a:t>
            </a:r>
            <a:r>
              <a:rPr lang="en-US" dirty="0"/>
              <a:t>  </a:t>
            </a:r>
            <a:r>
              <a:rPr lang="en-US" dirty="0" err="1"/>
              <a:t>Pengendalian</a:t>
            </a:r>
            <a:r>
              <a:rPr lang="en-US" dirty="0"/>
              <a:t>:</a:t>
            </a:r>
          </a:p>
          <a:p>
            <a:pPr marL="741363" lvl="1" indent="-284163">
              <a:lnSpc>
                <a:spcPct val="90000"/>
              </a:lnSpc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/>
              <a:t>1.  </a:t>
            </a:r>
            <a:r>
              <a:rPr lang="en-US" dirty="0" err="1"/>
              <a:t>Detektor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sensor</a:t>
            </a:r>
          </a:p>
          <a:p>
            <a:pPr marL="741363" lvl="1" indent="-284163">
              <a:lnSpc>
                <a:spcPct val="90000"/>
              </a:lnSpc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/>
              <a:t>2.  </a:t>
            </a:r>
            <a:r>
              <a:rPr lang="en-US" dirty="0" err="1"/>
              <a:t>Assesor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penilai</a:t>
            </a:r>
            <a:endParaRPr lang="en-US" dirty="0"/>
          </a:p>
          <a:p>
            <a:pPr marL="741363" lvl="1" indent="-284163">
              <a:lnSpc>
                <a:spcPct val="90000"/>
              </a:lnSpc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/>
              <a:t>3.  </a:t>
            </a:r>
            <a:r>
              <a:rPr lang="en-US" dirty="0" err="1"/>
              <a:t>Efektor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pengubah</a:t>
            </a:r>
            <a:endParaRPr lang="en-US" dirty="0"/>
          </a:p>
          <a:p>
            <a:pPr marL="741363" lvl="1" indent="-284163">
              <a:lnSpc>
                <a:spcPct val="90000"/>
              </a:lnSpc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/>
              <a:t>4. 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Komunikasi</a:t>
            </a:r>
            <a:endParaRPr lang="en-US" dirty="0"/>
          </a:p>
          <a:p>
            <a:pPr marL="341313" indent="-341313">
              <a:lnSpc>
                <a:spcPct val="90000"/>
              </a:lnSpc>
              <a:spcBef>
                <a:spcPts val="700"/>
              </a:spcBef>
              <a:buClrTx/>
              <a:buSz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62B2EEF6-D52D-460B-8BFC-6D227F48C26B}" type="slidenum">
              <a:rPr lang="en-US"/>
              <a:pPr/>
              <a:t>2</a:t>
            </a:fld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idx="11"/>
          </p:nvPr>
        </p:nvSpPr>
        <p:spPr>
          <a:xfrm>
            <a:off x="2819400" y="6324600"/>
            <a:ext cx="3198813" cy="379413"/>
          </a:xfrm>
        </p:spPr>
        <p:txBody>
          <a:bodyPr/>
          <a:lstStyle/>
          <a:p>
            <a:pPr algn="ctr"/>
            <a:r>
              <a:rPr lang="en-US" smtClean="0"/>
              <a:t>Inuk Wahyuni Istiqomah, SE., M.Si., Ak.,CA.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7" dur="5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0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3" dur="500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6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9" dur="500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41387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Pengendalian</a:t>
            </a:r>
            <a:endParaRPr lang="en-US" dirty="0"/>
          </a:p>
        </p:txBody>
      </p:sp>
      <p:sp>
        <p:nvSpPr>
          <p:cNvPr id="7170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5029200" cy="4876800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700"/>
              </a:spcBef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200" dirty="0"/>
              <a:t>Thermostat </a:t>
            </a:r>
            <a:r>
              <a:rPr lang="en-US" sz="3200" dirty="0" smtClean="0"/>
              <a:t>AC</a:t>
            </a:r>
            <a:r>
              <a:rPr lang="id-ID" sz="3200" dirty="0" smtClean="0"/>
              <a:t>:</a:t>
            </a:r>
            <a:endParaRPr lang="en-US" sz="3200" dirty="0"/>
          </a:p>
          <a:p>
            <a:pPr marL="741363" lvl="1" indent="-284163">
              <a:lnSpc>
                <a:spcPct val="90000"/>
              </a:lnSpc>
              <a:spcBef>
                <a:spcPts val="600"/>
              </a:spcBef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 err="1"/>
              <a:t>Termometer</a:t>
            </a:r>
            <a:endParaRPr lang="en-US" sz="2800" dirty="0"/>
          </a:p>
          <a:p>
            <a:pPr marL="741363" lvl="1" indent="-284163">
              <a:lnSpc>
                <a:spcPct val="90000"/>
              </a:lnSpc>
              <a:spcBef>
                <a:spcPts val="600"/>
              </a:spcBef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/>
              <a:t>Assessor</a:t>
            </a:r>
          </a:p>
          <a:p>
            <a:pPr marL="741363" lvl="1" indent="-284163">
              <a:lnSpc>
                <a:spcPct val="90000"/>
              </a:lnSpc>
              <a:spcBef>
                <a:spcPts val="600"/>
              </a:spcBef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 err="1"/>
              <a:t>Effector</a:t>
            </a:r>
            <a:endParaRPr lang="en-US" sz="2800" dirty="0"/>
          </a:p>
          <a:p>
            <a:pPr marL="741363" lvl="1" indent="-284163">
              <a:lnSpc>
                <a:spcPct val="90000"/>
              </a:lnSpc>
              <a:spcBef>
                <a:spcPts val="600"/>
              </a:spcBef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 err="1"/>
              <a:t>Jaringan</a:t>
            </a:r>
            <a:r>
              <a:rPr lang="en-US" sz="2800" dirty="0"/>
              <a:t> </a:t>
            </a:r>
            <a:r>
              <a:rPr lang="en-US" sz="2800" dirty="0" err="1" smtClean="0"/>
              <a:t>Kabel</a:t>
            </a:r>
            <a:endParaRPr lang="id-ID" sz="2800" dirty="0" smtClean="0"/>
          </a:p>
          <a:p>
            <a:pPr marL="741363" lvl="1" indent="-284163">
              <a:lnSpc>
                <a:spcPct val="90000"/>
              </a:lnSpc>
              <a:spcBef>
                <a:spcPts val="600"/>
              </a:spcBef>
              <a:buClr>
                <a:srgbClr val="FEEC94"/>
              </a:buClr>
              <a:buSzPct val="60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400" dirty="0"/>
          </a:p>
          <a:p>
            <a:pPr marL="341313" indent="-341313">
              <a:lnSpc>
                <a:spcPct val="90000"/>
              </a:lnSpc>
              <a:spcBef>
                <a:spcPts val="700"/>
              </a:spcBef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200" dirty="0" err="1"/>
              <a:t>Suhu</a:t>
            </a:r>
            <a:r>
              <a:rPr lang="en-US" sz="3200" dirty="0"/>
              <a:t> </a:t>
            </a:r>
            <a:r>
              <a:rPr lang="en-US" sz="3200" dirty="0" err="1" smtClean="0"/>
              <a:t>Badan</a:t>
            </a:r>
            <a:r>
              <a:rPr lang="id-ID" sz="3200" dirty="0" smtClean="0"/>
              <a:t>:</a:t>
            </a:r>
            <a:endParaRPr lang="en-US" sz="3200" dirty="0"/>
          </a:p>
          <a:p>
            <a:pPr marL="741363" lvl="1" indent="-284163">
              <a:lnSpc>
                <a:spcPct val="90000"/>
              </a:lnSpc>
              <a:spcBef>
                <a:spcPts val="600"/>
              </a:spcBef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 err="1"/>
              <a:t>Syaraf</a:t>
            </a:r>
            <a:r>
              <a:rPr lang="en-US" sz="2800" dirty="0"/>
              <a:t> </a:t>
            </a:r>
            <a:r>
              <a:rPr lang="en-US" sz="2800" dirty="0" err="1"/>
              <a:t>sensoris</a:t>
            </a:r>
            <a:endParaRPr lang="en-US" sz="2800" dirty="0"/>
          </a:p>
          <a:p>
            <a:pPr marL="741363" lvl="1" indent="-284163">
              <a:lnSpc>
                <a:spcPct val="90000"/>
              </a:lnSpc>
              <a:spcBef>
                <a:spcPts val="600"/>
              </a:spcBef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/>
              <a:t>Hypothalamus</a:t>
            </a:r>
          </a:p>
          <a:p>
            <a:pPr marL="741363" lvl="1" indent="-284163">
              <a:lnSpc>
                <a:spcPct val="90000"/>
              </a:lnSpc>
              <a:spcBef>
                <a:spcPts val="600"/>
              </a:spcBef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/>
              <a:t>Organ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 smtClean="0"/>
              <a:t>oto</a:t>
            </a:r>
            <a:r>
              <a:rPr lang="id-ID" sz="2800" dirty="0" smtClean="0"/>
              <a:t>t</a:t>
            </a:r>
            <a:endParaRPr lang="en-U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72425AE-3002-4E45-9280-67B9B89A379E}" type="slidenum">
              <a:rPr lang="en-US"/>
              <a:pPr/>
              <a:t>3</a:t>
            </a:fld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idx="11"/>
          </p:nvPr>
        </p:nvSpPr>
        <p:spPr>
          <a:xfrm>
            <a:off x="2819400" y="6324600"/>
            <a:ext cx="3198813" cy="379413"/>
          </a:xfrm>
        </p:spPr>
        <p:txBody>
          <a:bodyPr/>
          <a:lstStyle/>
          <a:p>
            <a:pPr algn="ctr"/>
            <a:r>
              <a:rPr lang="en-US" smtClean="0"/>
              <a:t>Inuk Wahyuni Istiqomah, SE., M.Si., Ak.,CA.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600201"/>
            <a:ext cx="8229600" cy="3048000"/>
          </a:xfrm>
          <a:ln/>
        </p:spPr>
        <p:txBody>
          <a:bodyPr>
            <a:normAutofit lnSpcReduction="10000"/>
          </a:bodyPr>
          <a:lstStyle/>
          <a:p>
            <a:pPr>
              <a:buClr>
                <a:srgbClr val="FFFFCC"/>
              </a:buClr>
              <a:buSzPct val="60000"/>
              <a:buFont typeface="Wingdings" charset="2"/>
              <a:buChar char=""/>
            </a:pPr>
            <a:r>
              <a:rPr lang="en-US" sz="3200" dirty="0" err="1"/>
              <a:t>Sopir</a:t>
            </a:r>
            <a:r>
              <a:rPr lang="en-US" sz="3200" dirty="0"/>
              <a:t> </a:t>
            </a:r>
            <a:r>
              <a:rPr lang="en-US" sz="3200" dirty="0" smtClean="0"/>
              <a:t>Mobil</a:t>
            </a:r>
            <a:r>
              <a:rPr lang="id-ID" sz="3200" dirty="0" smtClean="0"/>
              <a:t>:</a:t>
            </a:r>
            <a:endParaRPr lang="en-US" sz="3200" dirty="0"/>
          </a:p>
          <a:p>
            <a:pPr lvl="1">
              <a:buClr>
                <a:srgbClr val="FEEC94"/>
              </a:buClr>
              <a:buSzPct val="60000"/>
              <a:buFont typeface="Wingdings" charset="2"/>
              <a:buChar char=""/>
            </a:pPr>
            <a:r>
              <a:rPr lang="en-US" sz="2800" dirty="0"/>
              <a:t>Mata (</a:t>
            </a:r>
            <a:r>
              <a:rPr lang="en-US" sz="2800" i="1" dirty="0"/>
              <a:t>sensor</a:t>
            </a:r>
            <a:r>
              <a:rPr lang="en-US" sz="2800" dirty="0"/>
              <a:t>)</a:t>
            </a:r>
          </a:p>
          <a:p>
            <a:pPr lvl="1">
              <a:buClr>
                <a:srgbClr val="FEEC94"/>
              </a:buClr>
              <a:buSzPct val="60000"/>
              <a:buFont typeface="Wingdings" charset="2"/>
              <a:buChar char=""/>
            </a:pPr>
            <a:r>
              <a:rPr lang="en-US" sz="2800" dirty="0" err="1"/>
              <a:t>Otak</a:t>
            </a:r>
            <a:r>
              <a:rPr lang="en-US" sz="2800" dirty="0"/>
              <a:t> (</a:t>
            </a:r>
            <a:r>
              <a:rPr lang="en-US" sz="2800" i="1" dirty="0"/>
              <a:t>assessor</a:t>
            </a:r>
            <a:r>
              <a:rPr lang="en-US" sz="2800" dirty="0"/>
              <a:t>)</a:t>
            </a:r>
          </a:p>
          <a:p>
            <a:pPr lvl="1">
              <a:buClr>
                <a:srgbClr val="FEEC94"/>
              </a:buClr>
              <a:buSzPct val="60000"/>
              <a:buFont typeface="Wingdings" charset="2"/>
              <a:buChar char=""/>
            </a:pPr>
            <a:r>
              <a:rPr lang="en-US" sz="2800" dirty="0"/>
              <a:t>Kaki (</a:t>
            </a:r>
            <a:r>
              <a:rPr lang="en-US" sz="2800" i="1" dirty="0" err="1"/>
              <a:t>effector</a:t>
            </a:r>
            <a:r>
              <a:rPr lang="en-US" sz="2800" dirty="0"/>
              <a:t>)</a:t>
            </a:r>
          </a:p>
          <a:p>
            <a:pPr lvl="1">
              <a:buClr>
                <a:srgbClr val="FEEC94"/>
              </a:buClr>
              <a:buSzPct val="60000"/>
              <a:buFont typeface="Wingdings" charset="2"/>
              <a:buChar char=""/>
            </a:pPr>
            <a:r>
              <a:rPr lang="en-US" sz="2800" dirty="0" err="1"/>
              <a:t>Jaringan</a:t>
            </a:r>
            <a:r>
              <a:rPr lang="en-US" sz="2800" dirty="0"/>
              <a:t> </a:t>
            </a:r>
            <a:r>
              <a:rPr lang="en-US" sz="2800" dirty="0" err="1"/>
              <a:t>komunikasi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indera</a:t>
            </a:r>
            <a:r>
              <a:rPr lang="en-US" sz="2800" dirty="0"/>
              <a:t> </a:t>
            </a:r>
            <a:r>
              <a:rPr lang="en-US" sz="2800" dirty="0">
                <a:latin typeface="Wingdings" charset="2"/>
              </a:rPr>
              <a:t></a:t>
            </a:r>
            <a:r>
              <a:rPr lang="en-US" sz="2800" dirty="0"/>
              <a:t> </a:t>
            </a:r>
            <a:r>
              <a:rPr lang="en-US" sz="2800" dirty="0" err="1"/>
              <a:t>otak</a:t>
            </a:r>
            <a:r>
              <a:rPr lang="en-US" sz="2800" dirty="0"/>
              <a:t> </a:t>
            </a:r>
            <a:r>
              <a:rPr lang="en-US" sz="2800" dirty="0">
                <a:latin typeface="Wingdings" charset="2"/>
              </a:rPr>
              <a:t></a:t>
            </a:r>
            <a:r>
              <a:rPr lang="en-US" sz="2800" dirty="0"/>
              <a:t> </a:t>
            </a:r>
            <a:r>
              <a:rPr lang="en-US" sz="2800" dirty="0" err="1"/>
              <a:t>anggota</a:t>
            </a:r>
            <a:r>
              <a:rPr lang="en-US" sz="2800" dirty="0"/>
              <a:t> </a:t>
            </a:r>
            <a:r>
              <a:rPr lang="en-US" sz="2800" dirty="0" err="1"/>
              <a:t>badan</a:t>
            </a:r>
            <a:endParaRPr lang="en-U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43C729A-0AC7-4D66-BA04-FEE31F3B1EB3}" type="slidenum">
              <a:rPr lang="en-US"/>
              <a:pPr/>
              <a:t>4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idx="11"/>
          </p:nvPr>
        </p:nvSpPr>
        <p:spPr>
          <a:xfrm>
            <a:off x="2819400" y="6324600"/>
            <a:ext cx="3198813" cy="379413"/>
          </a:xfrm>
        </p:spPr>
        <p:txBody>
          <a:bodyPr/>
          <a:lstStyle/>
          <a:p>
            <a:pPr algn="ctr"/>
            <a:r>
              <a:rPr lang="en-US" smtClean="0"/>
              <a:t>Inuk Wahyuni Istiqomah, SE., M.Si., Ak.,CA.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7" dur="500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12" dur="500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15" dur="500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18" dur="500"/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1" dur="500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636587"/>
          </a:xfrm>
          <a:ln/>
        </p:spPr>
        <p:txBody>
          <a:bodyPr>
            <a:normAutofit fontScale="90000"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err="1"/>
              <a:t>Manajemen</a:t>
            </a:r>
            <a:endParaRPr lang="en-US" dirty="0"/>
          </a:p>
        </p:txBody>
      </p:sp>
      <p:sp>
        <p:nvSpPr>
          <p:cNvPr id="9218" name="Rectangle 2"/>
          <p:cNvSpPr>
            <a:spLocks noGrp="1" noChangeArrowheads="1"/>
          </p:cNvSpPr>
          <p:nvPr>
            <p:ph idx="1"/>
          </p:nvPr>
        </p:nvSpPr>
        <p:spPr>
          <a:xfrm>
            <a:off x="304800" y="914400"/>
            <a:ext cx="8382000" cy="4530725"/>
          </a:xfrm>
          <a:ln/>
        </p:spPr>
        <p:txBody>
          <a:bodyPr>
            <a:normAutofit/>
          </a:bodyPr>
          <a:lstStyle/>
          <a:p>
            <a:pPr marL="341313" indent="-341313">
              <a:lnSpc>
                <a:spcPct val="90000"/>
              </a:lnSpc>
              <a:spcBef>
                <a:spcPts val="700"/>
              </a:spcBef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600" dirty="0" err="1"/>
              <a:t>Organisasi</a:t>
            </a:r>
            <a:r>
              <a:rPr lang="en-US" sz="2600" dirty="0"/>
              <a:t> </a:t>
            </a:r>
            <a:r>
              <a:rPr lang="en-US" sz="2600" dirty="0" err="1"/>
              <a:t>terdiri</a:t>
            </a:r>
            <a:r>
              <a:rPr lang="en-US" sz="2600" dirty="0"/>
              <a:t> </a:t>
            </a:r>
            <a:r>
              <a:rPr lang="en-US" sz="2600" dirty="0" err="1"/>
              <a:t>atas</a:t>
            </a:r>
            <a:r>
              <a:rPr lang="en-US" sz="2600" dirty="0"/>
              <a:t> </a:t>
            </a:r>
            <a:r>
              <a:rPr lang="en-US" sz="2600" dirty="0" err="1"/>
              <a:t>sekelompok</a:t>
            </a:r>
            <a:r>
              <a:rPr lang="en-US" sz="2600" dirty="0"/>
              <a:t> </a:t>
            </a:r>
            <a:r>
              <a:rPr lang="en-US" sz="2600" dirty="0" err="1"/>
              <a:t>orang</a:t>
            </a:r>
            <a:r>
              <a:rPr lang="en-US" sz="2600" dirty="0"/>
              <a:t> yang </a:t>
            </a:r>
            <a:r>
              <a:rPr lang="en-US" sz="2600" dirty="0" err="1"/>
              <a:t>bekerjasama</a:t>
            </a:r>
            <a:r>
              <a:rPr lang="en-US" sz="2600" dirty="0"/>
              <a:t> </a:t>
            </a:r>
            <a:r>
              <a:rPr lang="en-US" sz="2600" dirty="0" err="1"/>
              <a:t>untuk</a:t>
            </a:r>
            <a:r>
              <a:rPr lang="en-US" sz="2600" dirty="0"/>
              <a:t> </a:t>
            </a:r>
            <a:r>
              <a:rPr lang="en-US" sz="2600" dirty="0" err="1"/>
              <a:t>mencapai</a:t>
            </a:r>
            <a:r>
              <a:rPr lang="en-US" sz="2600" dirty="0"/>
              <a:t> </a:t>
            </a:r>
            <a:r>
              <a:rPr lang="en-US" sz="2600" dirty="0" err="1"/>
              <a:t>tujuan</a:t>
            </a:r>
            <a:r>
              <a:rPr lang="en-US" sz="2600" dirty="0"/>
              <a:t> </a:t>
            </a:r>
            <a:r>
              <a:rPr lang="en-US" sz="2600" dirty="0" err="1"/>
              <a:t>tertentu</a:t>
            </a:r>
            <a:endParaRPr lang="en-US" sz="2600" dirty="0"/>
          </a:p>
          <a:p>
            <a:pPr marL="341313" indent="-341313">
              <a:lnSpc>
                <a:spcPct val="90000"/>
              </a:lnSpc>
              <a:spcBef>
                <a:spcPts val="700"/>
              </a:spcBef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600" dirty="0" err="1"/>
              <a:t>Tujuan</a:t>
            </a:r>
            <a:r>
              <a:rPr lang="en-US" sz="2600" dirty="0"/>
              <a:t> </a:t>
            </a:r>
            <a:r>
              <a:rPr lang="en-US" sz="2600" dirty="0" err="1"/>
              <a:t>organisasi</a:t>
            </a:r>
            <a:r>
              <a:rPr lang="en-US" sz="2600" dirty="0"/>
              <a:t> </a:t>
            </a:r>
            <a:r>
              <a:rPr lang="en-US" sz="2600" dirty="0" err="1"/>
              <a:t>bisnis</a:t>
            </a:r>
            <a:r>
              <a:rPr lang="en-US" sz="2600" dirty="0"/>
              <a:t> </a:t>
            </a:r>
            <a:r>
              <a:rPr lang="en-US" sz="2600" dirty="0" err="1"/>
              <a:t>adalah</a:t>
            </a:r>
            <a:r>
              <a:rPr lang="en-US" sz="2600" dirty="0"/>
              <a:t> </a:t>
            </a:r>
            <a:r>
              <a:rPr lang="en-US" sz="2600" dirty="0" err="1"/>
              <a:t>memperoleh</a:t>
            </a:r>
            <a:r>
              <a:rPr lang="en-US" sz="2600" dirty="0"/>
              <a:t> </a:t>
            </a:r>
            <a:r>
              <a:rPr lang="en-US" sz="2600" dirty="0" err="1"/>
              <a:t>laba</a:t>
            </a:r>
            <a:r>
              <a:rPr lang="en-US" sz="2600" dirty="0"/>
              <a:t> yang </a:t>
            </a:r>
            <a:r>
              <a:rPr lang="en-US" sz="2600" dirty="0" err="1"/>
              <a:t>memuaskan</a:t>
            </a:r>
            <a:endParaRPr lang="en-US" sz="2600" dirty="0"/>
          </a:p>
          <a:p>
            <a:pPr marL="341313" indent="-341313">
              <a:lnSpc>
                <a:spcPct val="90000"/>
              </a:lnSpc>
              <a:spcBef>
                <a:spcPts val="700"/>
              </a:spcBef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600" dirty="0" err="1"/>
              <a:t>Pimpinan</a:t>
            </a:r>
            <a:r>
              <a:rPr lang="en-US" sz="2600" dirty="0"/>
              <a:t> </a:t>
            </a:r>
            <a:r>
              <a:rPr lang="en-US" sz="2600" dirty="0" err="1"/>
              <a:t>organisasi</a:t>
            </a:r>
            <a:r>
              <a:rPr lang="en-US" sz="2600" dirty="0"/>
              <a:t> </a:t>
            </a:r>
            <a:r>
              <a:rPr lang="en-US" sz="2600" dirty="0" err="1"/>
              <a:t>adalah</a:t>
            </a:r>
            <a:r>
              <a:rPr lang="en-US" sz="2600" dirty="0"/>
              <a:t> </a:t>
            </a:r>
            <a:r>
              <a:rPr lang="en-US" sz="2600" dirty="0" err="1"/>
              <a:t>manajemen</a:t>
            </a:r>
            <a:endParaRPr lang="en-US" sz="2600" dirty="0"/>
          </a:p>
          <a:p>
            <a:pPr marL="341313" indent="-341313">
              <a:lnSpc>
                <a:spcPct val="90000"/>
              </a:lnSpc>
              <a:spcBef>
                <a:spcPts val="700"/>
              </a:spcBef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600" dirty="0" err="1"/>
              <a:t>Manajemen</a:t>
            </a:r>
            <a:r>
              <a:rPr lang="en-US" sz="2600" dirty="0"/>
              <a:t> </a:t>
            </a:r>
            <a:r>
              <a:rPr lang="en-US" sz="2600" dirty="0" err="1"/>
              <a:t>punya</a:t>
            </a:r>
            <a:r>
              <a:rPr lang="en-US" sz="2600" dirty="0"/>
              <a:t> </a:t>
            </a:r>
            <a:r>
              <a:rPr lang="en-US" sz="2600" dirty="0" err="1"/>
              <a:t>atasan</a:t>
            </a:r>
            <a:r>
              <a:rPr lang="en-US" sz="2600" dirty="0"/>
              <a:t> </a:t>
            </a:r>
            <a:r>
              <a:rPr lang="en-US" sz="2600" dirty="0" err="1"/>
              <a:t>dan</a:t>
            </a:r>
            <a:r>
              <a:rPr lang="en-US" sz="2600" dirty="0"/>
              <a:t> </a:t>
            </a:r>
            <a:r>
              <a:rPr lang="en-US" sz="2600" dirty="0" err="1"/>
              <a:t>bawahan</a:t>
            </a:r>
            <a:endParaRPr lang="en-US" sz="2600" dirty="0"/>
          </a:p>
          <a:p>
            <a:pPr marL="341313" indent="-341313">
              <a:lnSpc>
                <a:spcPct val="90000"/>
              </a:lnSpc>
              <a:spcBef>
                <a:spcPts val="700"/>
              </a:spcBef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600" dirty="0" err="1"/>
              <a:t>Manajemen</a:t>
            </a:r>
            <a:r>
              <a:rPr lang="en-US" sz="2600" dirty="0"/>
              <a:t> Senior </a:t>
            </a:r>
            <a:r>
              <a:rPr lang="en-US" sz="2600" dirty="0" err="1"/>
              <a:t>menetapkan</a:t>
            </a:r>
            <a:r>
              <a:rPr lang="en-US" sz="2600" dirty="0"/>
              <a:t> </a:t>
            </a:r>
            <a:r>
              <a:rPr lang="en-US" sz="2600" dirty="0" err="1"/>
              <a:t>strategi</a:t>
            </a:r>
            <a:r>
              <a:rPr lang="en-US" sz="2600" dirty="0"/>
              <a:t> </a:t>
            </a:r>
            <a:r>
              <a:rPr lang="en-US" sz="2600" dirty="0" err="1"/>
              <a:t>untuk</a:t>
            </a:r>
            <a:r>
              <a:rPr lang="en-US" sz="2600" dirty="0"/>
              <a:t> </a:t>
            </a:r>
            <a:r>
              <a:rPr lang="en-US" sz="2600" dirty="0" err="1"/>
              <a:t>mencapai</a:t>
            </a:r>
            <a:r>
              <a:rPr lang="en-US" sz="2600" dirty="0"/>
              <a:t> </a:t>
            </a:r>
            <a:r>
              <a:rPr lang="en-US" sz="2600" dirty="0" err="1"/>
              <a:t>tujuan</a:t>
            </a:r>
            <a:r>
              <a:rPr lang="en-US" sz="2600" dirty="0"/>
              <a:t> </a:t>
            </a:r>
            <a:r>
              <a:rPr lang="en-US" sz="2600" dirty="0" err="1" smtClean="0"/>
              <a:t>organisasi</a:t>
            </a:r>
            <a:endParaRPr lang="en-US" sz="2600" dirty="0"/>
          </a:p>
          <a:p>
            <a:pPr marL="341313" indent="-341313">
              <a:lnSpc>
                <a:spcPct val="90000"/>
              </a:lnSpc>
              <a:spcBef>
                <a:spcPts val="700"/>
              </a:spcBef>
              <a:buClrTx/>
              <a:buSz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6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913EE-2BEC-4EB0-9A29-C440E4E0291B}" type="slidenum">
              <a:rPr lang="en-US"/>
              <a:pPr/>
              <a:t>5</a:t>
            </a:fld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04800" y="4191000"/>
            <a:ext cx="8229600" cy="2133600"/>
          </a:xfrm>
          <a:prstGeom prst="rect">
            <a:avLst/>
          </a:prstGeom>
          <a:ln/>
        </p:spPr>
        <p:txBody>
          <a:bodyPr vert="horz">
            <a:normAutofit/>
          </a:bodyPr>
          <a:lstStyle/>
          <a:p>
            <a:pPr marL="341313" marR="0" lvl="0" indent="-341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Proses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pengendalian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manajemen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adalah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kegiatan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yang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digunakan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oleh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seluruh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manajemen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untuk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menjamin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bahwa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anggota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organisasi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bawahan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yang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disupervisi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akan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mengimplementasikan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strategi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yang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ditetapkan</a:t>
            </a: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idx="11"/>
          </p:nvPr>
        </p:nvSpPr>
        <p:spPr>
          <a:xfrm>
            <a:off x="2819400" y="6324600"/>
            <a:ext cx="3198813" cy="379413"/>
          </a:xfrm>
        </p:spPr>
        <p:txBody>
          <a:bodyPr/>
          <a:lstStyle/>
          <a:p>
            <a:pPr algn="ctr"/>
            <a:r>
              <a:rPr lang="en-US" smtClean="0"/>
              <a:t>Inuk Wahyuni Istiqomah, SE., M.Si., Ak.,CA.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31763"/>
            <a:ext cx="8229600" cy="1435100"/>
          </a:xfrm>
          <a:ln/>
        </p:spPr>
        <p:txBody>
          <a:bodyPr>
            <a:normAutofit fontScale="90000"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/>
              <a:t>Beda Pengendalian mgt dg pengendalian tubuh atau sopir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4073525"/>
          </a:xfrm>
          <a:ln/>
        </p:spPr>
        <p:txBody>
          <a:bodyPr/>
          <a:lstStyle/>
          <a:p>
            <a:pPr marL="341313" indent="-341313"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(</a:t>
            </a:r>
            <a:r>
              <a:rPr lang="en-US" dirty="0" err="1"/>
              <a:t>tetap</a:t>
            </a:r>
            <a:r>
              <a:rPr lang="en-US" dirty="0"/>
              <a:t>)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proses</a:t>
            </a:r>
            <a:r>
              <a:rPr lang="en-US" dirty="0"/>
              <a:t> </a:t>
            </a:r>
            <a:r>
              <a:rPr lang="en-US" dirty="0" err="1"/>
              <a:t>perencanaan</a:t>
            </a:r>
            <a:endParaRPr lang="en-US" dirty="0"/>
          </a:p>
          <a:p>
            <a:pPr marL="341313" indent="-341313"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 err="1"/>
              <a:t>Pengendalian</a:t>
            </a:r>
            <a:r>
              <a:rPr lang="en-US" dirty="0"/>
              <a:t> management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otomatis</a:t>
            </a:r>
            <a:endParaRPr lang="en-US" dirty="0"/>
          </a:p>
          <a:p>
            <a:pPr marL="341313" indent="-341313"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/>
              <a:t>PM </a:t>
            </a:r>
            <a:r>
              <a:rPr lang="en-US" dirty="0" err="1"/>
              <a:t>memerlukan</a:t>
            </a:r>
            <a:r>
              <a:rPr lang="en-US" dirty="0"/>
              <a:t> </a:t>
            </a:r>
            <a:r>
              <a:rPr lang="en-US" dirty="0" err="1"/>
              <a:t>koordinasi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individu</a:t>
            </a:r>
            <a:endParaRPr lang="en-US" dirty="0"/>
          </a:p>
          <a:p>
            <a:pPr marL="341313" indent="-341313"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tindakan</a:t>
            </a:r>
            <a:r>
              <a:rPr lang="en-US" dirty="0"/>
              <a:t>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diamati</a:t>
            </a:r>
            <a:r>
              <a:rPr lang="en-US" dirty="0"/>
              <a:t> dg </a:t>
            </a:r>
            <a:r>
              <a:rPr lang="en-US" dirty="0" err="1"/>
              <a:t>perilaku</a:t>
            </a:r>
            <a:r>
              <a:rPr lang="en-US" dirty="0"/>
              <a:t>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diperlukan</a:t>
            </a:r>
            <a:r>
              <a:rPr lang="en-US" dirty="0"/>
              <a:t> </a:t>
            </a:r>
            <a:r>
              <a:rPr lang="en-US" dirty="0" err="1"/>
              <a:t>mungkin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jelas</a:t>
            </a:r>
            <a:endParaRPr lang="en-US" dirty="0"/>
          </a:p>
          <a:p>
            <a:pPr marL="341313" indent="-341313"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/>
              <a:t>PM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swakontrol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CD7F-3F09-40BF-865C-DF256B07584E}" type="slidenum">
              <a:rPr lang="en-US"/>
              <a:pPr/>
              <a:t>6</a:t>
            </a:fld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idx="11"/>
          </p:nvPr>
        </p:nvSpPr>
        <p:spPr>
          <a:xfrm>
            <a:off x="2819400" y="6324600"/>
            <a:ext cx="3198813" cy="379413"/>
          </a:xfrm>
        </p:spPr>
        <p:txBody>
          <a:bodyPr/>
          <a:lstStyle/>
          <a:p>
            <a:pPr algn="ctr"/>
            <a:r>
              <a:rPr lang="en-US" smtClean="0"/>
              <a:t>Inuk Wahyuni Istiqomah, SE., M.Si., Ak.,CA.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7" dur="500"/>
                                        <p:tgtEl>
                                          <p:spTgt spid="11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12" dur="500"/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17" dur="500"/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2" dur="500"/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7" dur="500"/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32" dur="500"/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43000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/>
              <a:t>Sistem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530725"/>
          </a:xfrm>
          <a:ln/>
        </p:spPr>
        <p:txBody>
          <a:bodyPr>
            <a:normAutofit lnSpcReduction="10000"/>
          </a:bodyPr>
          <a:lstStyle/>
          <a:p>
            <a:pPr marL="341313" indent="-341313">
              <a:lnSpc>
                <a:spcPct val="90000"/>
              </a:lnSpc>
              <a:spcBef>
                <a:spcPts val="700"/>
              </a:spcBef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/>
              <a:t>Sistem adalah suatu cara yg ditetapkan sebelumnya utk menjalankan suatu aktivitas atau seperangkat  aktivitas yg biasanya dilakukan secara berulangkali</a:t>
            </a:r>
          </a:p>
          <a:p>
            <a:pPr marL="341313" indent="-341313">
              <a:lnSpc>
                <a:spcPct val="90000"/>
              </a:lnSpc>
              <a:spcBef>
                <a:spcPts val="700"/>
              </a:spcBef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/>
              <a:t>Karakteristik Sistem:</a:t>
            </a:r>
          </a:p>
          <a:p>
            <a:pPr marL="741363" lvl="1" indent="-284163">
              <a:lnSpc>
                <a:spcPct val="90000"/>
              </a:lnSpc>
              <a:spcBef>
                <a:spcPts val="600"/>
              </a:spcBef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/>
              <a:t>Ritmik</a:t>
            </a:r>
          </a:p>
          <a:p>
            <a:pPr marL="741363" lvl="1" indent="-284163">
              <a:lnSpc>
                <a:spcPct val="90000"/>
              </a:lnSpc>
              <a:spcBef>
                <a:spcPts val="600"/>
              </a:spcBef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/>
              <a:t>Terkoordinasi</a:t>
            </a:r>
          </a:p>
          <a:p>
            <a:pPr marL="741363" lvl="1" indent="-284163">
              <a:lnSpc>
                <a:spcPct val="90000"/>
              </a:lnSpc>
              <a:spcBef>
                <a:spcPts val="600"/>
              </a:spcBef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/>
              <a:t>Untuk mencapai tujuan tertentu</a:t>
            </a:r>
          </a:p>
          <a:p>
            <a:pPr marL="341313" indent="-341313">
              <a:lnSpc>
                <a:spcPct val="90000"/>
              </a:lnSpc>
              <a:spcBef>
                <a:spcPts val="700"/>
              </a:spcBef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/>
              <a:t>Banyak tindakan mgt yang tidak sistematik (pertimbangan terbaik)</a:t>
            </a:r>
          </a:p>
          <a:p>
            <a:pPr marL="741363" lvl="1" indent="-284163">
              <a:lnSpc>
                <a:spcPct val="90000"/>
              </a:lnSpc>
              <a:spcBef>
                <a:spcPts val="600"/>
              </a:spcBef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/>
              <a:t>Jika seluruh sistem menjamin tindakan yang benar </a:t>
            </a:r>
            <a:r>
              <a:rPr lang="en-US" sz="2400">
                <a:latin typeface="Wingdings" charset="2"/>
              </a:rPr>
              <a:t></a:t>
            </a:r>
            <a:r>
              <a:rPr lang="en-US" sz="2400"/>
              <a:t> tidak diperlukan  manajer manusia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CAE4E-4A0A-427F-A455-40FD8CCE5789}" type="slidenum">
              <a:rPr lang="en-US"/>
              <a:pPr/>
              <a:t>7</a:t>
            </a:fld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idx="11"/>
          </p:nvPr>
        </p:nvSpPr>
        <p:spPr>
          <a:xfrm>
            <a:off x="2819400" y="6324600"/>
            <a:ext cx="3198813" cy="379413"/>
          </a:xfrm>
        </p:spPr>
        <p:txBody>
          <a:bodyPr/>
          <a:lstStyle/>
          <a:p>
            <a:pPr algn="ctr"/>
            <a:r>
              <a:rPr lang="en-US" smtClean="0"/>
              <a:t>Inuk Wahyuni Istiqomah, SE., M.Si., Ak.,CA.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7" dur="500"/>
                                        <p:tgtEl>
                                          <p:spTgt spid="12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12" dur="500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17" dur="500"/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0" dur="500"/>
                                        <p:tgtEl>
                                          <p:spTgt spid="12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3" dur="500"/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6" dur="500"/>
                                        <p:tgtEl>
                                          <p:spTgt spid="12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31" dur="500"/>
                                        <p:tgtEl>
                                          <p:spTgt spid="122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34" dur="500"/>
                                        <p:tgtEl>
                                          <p:spTgt spid="122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43000"/>
          </a:xfrm>
          <a:ln/>
        </p:spPr>
        <p:txBody>
          <a:bodyPr>
            <a:normAutofit fontScale="90000"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/>
              <a:t>Batas Pengendalian Manajemen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530725"/>
          </a:xfrm>
          <a:ln/>
        </p:spPr>
        <p:txBody>
          <a:bodyPr/>
          <a:lstStyle/>
          <a:p>
            <a:pPr marL="341313" indent="-341313"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200" dirty="0" err="1"/>
              <a:t>Tiga</a:t>
            </a:r>
            <a:r>
              <a:rPr lang="en-US" sz="3200" dirty="0"/>
              <a:t> </a:t>
            </a:r>
            <a:r>
              <a:rPr lang="en-US" sz="3200" dirty="0" err="1"/>
              <a:t>aktivitas</a:t>
            </a:r>
            <a:r>
              <a:rPr lang="en-US" sz="3200" dirty="0"/>
              <a:t> yang </a:t>
            </a:r>
            <a:r>
              <a:rPr lang="en-US" sz="3200" dirty="0" err="1"/>
              <a:t>memerlukan</a:t>
            </a:r>
            <a:r>
              <a:rPr lang="en-US" sz="3200" dirty="0"/>
              <a:t> </a:t>
            </a:r>
            <a:r>
              <a:rPr lang="en-US" sz="3200" dirty="0" err="1"/>
              <a:t>perencanaan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pengendalian</a:t>
            </a:r>
            <a:r>
              <a:rPr lang="en-US" sz="3200" dirty="0"/>
              <a:t>:</a:t>
            </a:r>
          </a:p>
          <a:p>
            <a:pPr marL="741363" lvl="1" indent="-284163"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i="1" dirty="0"/>
              <a:t>Strategy Formulation</a:t>
            </a:r>
          </a:p>
          <a:p>
            <a:pPr marL="741363" lvl="1" indent="-284163"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i="1" dirty="0"/>
              <a:t>Management Control</a:t>
            </a:r>
          </a:p>
          <a:p>
            <a:pPr marL="741363" lvl="1" indent="-284163"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i="1" dirty="0"/>
              <a:t>Task Control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80558-1578-48F4-8686-2920394162A6}" type="slidenum">
              <a:rPr lang="en-US"/>
              <a:pPr/>
              <a:t>8</a:t>
            </a:fld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idx="11"/>
          </p:nvPr>
        </p:nvSpPr>
        <p:spPr>
          <a:xfrm>
            <a:off x="2819400" y="6324600"/>
            <a:ext cx="3198813" cy="379413"/>
          </a:xfrm>
        </p:spPr>
        <p:txBody>
          <a:bodyPr/>
          <a:lstStyle/>
          <a:p>
            <a:pPr algn="ctr"/>
            <a:r>
              <a:rPr lang="en-US" smtClean="0"/>
              <a:t>Inuk Wahyuni Istiqomah, SE., M.Si., Ak.,CA.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7" dur="500"/>
                                        <p:tgtEl>
                                          <p:spTgt spid="13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12" dur="500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17" dur="500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0" dur="500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3" dur="500"/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43000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/>
              <a:t>Pengendalian Manajemen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530725"/>
          </a:xfrm>
          <a:ln/>
        </p:spPr>
        <p:txBody>
          <a:bodyPr/>
          <a:lstStyle/>
          <a:p>
            <a:pPr marL="341313" indent="-341313">
              <a:spcBef>
                <a:spcPts val="700"/>
              </a:spcBef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/>
              <a:t>Adalah suatu proses yang digunakan untuk mempengaruhi para anggota organisasi agar menerapkan strategi organisasi. Pengendalian manajemen merupakan:</a:t>
            </a:r>
          </a:p>
          <a:p>
            <a:pPr marL="741363" lvl="1" indent="-284163">
              <a:spcBef>
                <a:spcPts val="600"/>
              </a:spcBef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/>
              <a:t>Aktivitas Pengendalian Manajemen</a:t>
            </a:r>
          </a:p>
          <a:p>
            <a:pPr marL="741363" lvl="1" indent="-284163">
              <a:spcBef>
                <a:spcPts val="600"/>
              </a:spcBef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/>
              <a:t>Keselarasan Tujuan</a:t>
            </a:r>
          </a:p>
          <a:p>
            <a:pPr marL="741363" lvl="1" indent="-284163">
              <a:spcBef>
                <a:spcPts val="600"/>
              </a:spcBef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/>
              <a:t>Salah satu alat implementasi Strategi, selain struktur organisasi, manajemen SDM, Budaya</a:t>
            </a:r>
          </a:p>
          <a:p>
            <a:pPr marL="741363" lvl="1" indent="-284163">
              <a:spcBef>
                <a:spcPts val="600"/>
              </a:spcBef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/>
              <a:t>Menekankan aspek Keuangan dan Nonkeuangan</a:t>
            </a:r>
          </a:p>
          <a:p>
            <a:pPr marL="741363" lvl="1" indent="-284163">
              <a:spcBef>
                <a:spcPts val="600"/>
              </a:spcBef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/>
              <a:t>Membantu Mengembangkan Strategi Baru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1500C-4138-490A-AC7A-0CC7C63C4484}" type="slidenum">
              <a:rPr lang="en-US"/>
              <a:pPr/>
              <a:t>9</a:t>
            </a:fld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idx="11"/>
          </p:nvPr>
        </p:nvSpPr>
        <p:spPr>
          <a:xfrm>
            <a:off x="2819400" y="6324600"/>
            <a:ext cx="3198813" cy="379413"/>
          </a:xfrm>
        </p:spPr>
        <p:txBody>
          <a:bodyPr/>
          <a:lstStyle/>
          <a:p>
            <a:pPr algn="ctr"/>
            <a:r>
              <a:rPr lang="en-US" smtClean="0"/>
              <a:t>Inuk Wahyuni Istiqomah, SE., M.Si., Ak.,CA.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80899-8254-47D0-A8BB-F0501966CC4B}" type="slidenum">
              <a:rPr lang="en-US"/>
              <a:pPr/>
              <a:t>10</a:t>
            </a:fld>
            <a:endParaRPr lang="en-US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31800" y="260350"/>
            <a:ext cx="8207375" cy="5813425"/>
            <a:chOff x="272" y="164"/>
            <a:chExt cx="5170" cy="3662"/>
          </a:xfrm>
        </p:grpSpPr>
        <p:sp>
          <p:nvSpPr>
            <p:cNvPr id="15363" name="AutoShape 3"/>
            <p:cNvSpPr>
              <a:spLocks noChangeArrowheads="1"/>
            </p:cNvSpPr>
            <p:nvPr/>
          </p:nvSpPr>
          <p:spPr bwMode="auto">
            <a:xfrm>
              <a:off x="272" y="164"/>
              <a:ext cx="5171" cy="3663"/>
            </a:xfrm>
            <a:prstGeom prst="roundRect">
              <a:avLst>
                <a:gd name="adj" fmla="val 23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838200" y="1066800"/>
            <a:ext cx="2797175" cy="993775"/>
          </a:xfrm>
          <a:prstGeom prst="rect">
            <a:avLst/>
          </a:prstGeom>
          <a:solidFill>
            <a:srgbClr val="FF9900"/>
          </a:solidFill>
          <a:ln w="1260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err="1">
                <a:solidFill>
                  <a:schemeClr val="bg1"/>
                </a:solidFill>
              </a:rPr>
              <a:t>Perumusan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endParaRPr lang="id-ID" sz="2400" dirty="0" smtClean="0">
              <a:solidFill>
                <a:schemeClr val="bg1"/>
              </a:solidFill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err="1" smtClean="0">
                <a:solidFill>
                  <a:schemeClr val="bg1"/>
                </a:solidFill>
              </a:rPr>
              <a:t>Strategi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762000" y="2971800"/>
            <a:ext cx="3089275" cy="962025"/>
          </a:xfrm>
          <a:prstGeom prst="rect">
            <a:avLst/>
          </a:prstGeom>
          <a:solidFill>
            <a:srgbClr val="FF9900"/>
          </a:solidFill>
          <a:ln w="1260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err="1">
                <a:solidFill>
                  <a:schemeClr val="bg1"/>
                </a:solidFill>
              </a:rPr>
              <a:t>Pengendalian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endParaRPr lang="id-ID" sz="2400" dirty="0" smtClean="0">
              <a:solidFill>
                <a:schemeClr val="bg1"/>
              </a:solidFill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err="1" smtClean="0">
                <a:solidFill>
                  <a:schemeClr val="bg1"/>
                </a:solidFill>
              </a:rPr>
              <a:t>Manajemen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762000" y="4868863"/>
            <a:ext cx="3017838" cy="792162"/>
          </a:xfrm>
          <a:prstGeom prst="rect">
            <a:avLst/>
          </a:prstGeom>
          <a:solidFill>
            <a:srgbClr val="FF9900"/>
          </a:solidFill>
          <a:ln w="1260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err="1">
                <a:solidFill>
                  <a:schemeClr val="bg1"/>
                </a:solidFill>
              </a:rPr>
              <a:t>Pengendalian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Tugas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5367" name="Line 7"/>
          <p:cNvSpPr>
            <a:spLocks noChangeShapeType="1"/>
          </p:cNvSpPr>
          <p:nvPr/>
        </p:nvSpPr>
        <p:spPr bwMode="auto">
          <a:xfrm>
            <a:off x="2484438" y="2060575"/>
            <a:ext cx="1587" cy="936625"/>
          </a:xfrm>
          <a:prstGeom prst="line">
            <a:avLst/>
          </a:prstGeom>
          <a:noFill/>
          <a:ln w="28575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68" name="Line 8"/>
          <p:cNvSpPr>
            <a:spLocks noChangeShapeType="1"/>
          </p:cNvSpPr>
          <p:nvPr/>
        </p:nvSpPr>
        <p:spPr bwMode="auto">
          <a:xfrm>
            <a:off x="2484438" y="4005263"/>
            <a:ext cx="1587" cy="863600"/>
          </a:xfrm>
          <a:prstGeom prst="line">
            <a:avLst/>
          </a:prstGeom>
          <a:noFill/>
          <a:ln w="28575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69" name="Line 9"/>
          <p:cNvSpPr>
            <a:spLocks noChangeShapeType="1"/>
          </p:cNvSpPr>
          <p:nvPr/>
        </p:nvSpPr>
        <p:spPr bwMode="auto">
          <a:xfrm>
            <a:off x="3635375" y="1628775"/>
            <a:ext cx="2016125" cy="1588"/>
          </a:xfrm>
          <a:prstGeom prst="line">
            <a:avLst/>
          </a:prstGeom>
          <a:noFill/>
          <a:ln w="28575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70" name="Line 10"/>
          <p:cNvSpPr>
            <a:spLocks noChangeShapeType="1"/>
          </p:cNvSpPr>
          <p:nvPr/>
        </p:nvSpPr>
        <p:spPr bwMode="auto">
          <a:xfrm>
            <a:off x="3851275" y="3500438"/>
            <a:ext cx="1800225" cy="1587"/>
          </a:xfrm>
          <a:prstGeom prst="line">
            <a:avLst/>
          </a:prstGeom>
          <a:noFill/>
          <a:ln w="28575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71" name="Line 11"/>
          <p:cNvSpPr>
            <a:spLocks noChangeShapeType="1"/>
          </p:cNvSpPr>
          <p:nvPr/>
        </p:nvSpPr>
        <p:spPr bwMode="auto">
          <a:xfrm>
            <a:off x="3779838" y="5229225"/>
            <a:ext cx="1800225" cy="1588"/>
          </a:xfrm>
          <a:prstGeom prst="line">
            <a:avLst/>
          </a:prstGeom>
          <a:noFill/>
          <a:ln w="28575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72" name="Rectangle 12"/>
          <p:cNvSpPr>
            <a:spLocks noChangeArrowheads="1"/>
          </p:cNvSpPr>
          <p:nvPr/>
        </p:nvSpPr>
        <p:spPr bwMode="auto">
          <a:xfrm>
            <a:off x="5715000" y="1066800"/>
            <a:ext cx="3114676" cy="1143000"/>
          </a:xfrm>
          <a:prstGeom prst="rect">
            <a:avLst/>
          </a:prstGeom>
          <a:solidFill>
            <a:srgbClr val="FF9900"/>
          </a:solidFill>
          <a:ln w="1260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>
                <a:solidFill>
                  <a:schemeClr val="bg1"/>
                </a:solidFill>
              </a:rPr>
              <a:t>Goal, strategies </a:t>
            </a:r>
            <a:endParaRPr lang="id-ID" sz="2400" dirty="0" smtClean="0">
              <a:solidFill>
                <a:schemeClr val="bg1"/>
              </a:solidFill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>
                <a:solidFill>
                  <a:schemeClr val="bg1"/>
                </a:solidFill>
              </a:rPr>
              <a:t>&amp; </a:t>
            </a:r>
            <a:r>
              <a:rPr lang="en-US" sz="2400" dirty="0">
                <a:solidFill>
                  <a:schemeClr val="bg1"/>
                </a:solidFill>
              </a:rPr>
              <a:t>policies</a:t>
            </a:r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5724525" y="2819400"/>
            <a:ext cx="2962275" cy="1143000"/>
          </a:xfrm>
          <a:prstGeom prst="rect">
            <a:avLst/>
          </a:prstGeom>
          <a:solidFill>
            <a:srgbClr val="FF9900"/>
          </a:solidFill>
          <a:ln w="1260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err="1" smtClean="0">
                <a:solidFill>
                  <a:schemeClr val="bg1"/>
                </a:solidFill>
              </a:rPr>
              <a:t>Implementasi</a:t>
            </a:r>
            <a:endParaRPr lang="id-ID" sz="2400" dirty="0" smtClean="0">
              <a:solidFill>
                <a:schemeClr val="bg1"/>
              </a:solidFill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strategi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5374" name="Rectangle 14"/>
          <p:cNvSpPr>
            <a:spLocks noChangeArrowheads="1"/>
          </p:cNvSpPr>
          <p:nvPr/>
        </p:nvSpPr>
        <p:spPr bwMode="auto">
          <a:xfrm>
            <a:off x="5651500" y="4495800"/>
            <a:ext cx="2882900" cy="1143000"/>
          </a:xfrm>
          <a:prstGeom prst="rect">
            <a:avLst/>
          </a:prstGeom>
          <a:solidFill>
            <a:srgbClr val="FF9900"/>
          </a:solidFill>
          <a:ln w="1260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err="1">
                <a:solidFill>
                  <a:schemeClr val="bg1"/>
                </a:solidFill>
              </a:rPr>
              <a:t>Efesien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endParaRPr lang="id-ID" sz="2400" dirty="0" smtClean="0">
              <a:solidFill>
                <a:schemeClr val="bg1"/>
              </a:solidFill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err="1" smtClean="0">
                <a:solidFill>
                  <a:schemeClr val="bg1"/>
                </a:solidFill>
              </a:rPr>
              <a:t>efektif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7" name="Footer Placeholder 3"/>
          <p:cNvSpPr>
            <a:spLocks noGrp="1"/>
          </p:cNvSpPr>
          <p:nvPr>
            <p:ph type="ftr" idx="11"/>
          </p:nvPr>
        </p:nvSpPr>
        <p:spPr>
          <a:xfrm>
            <a:off x="2819400" y="6324600"/>
            <a:ext cx="3198813" cy="379413"/>
          </a:xfrm>
        </p:spPr>
        <p:txBody>
          <a:bodyPr/>
          <a:lstStyle/>
          <a:p>
            <a:pPr algn="ctr"/>
            <a:r>
              <a:rPr lang="en-US" smtClean="0"/>
              <a:t>Inuk Wahyuni Istiqomah, SE., M.Si., Ak.,CA.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31763"/>
            <a:ext cx="8229600" cy="935037"/>
          </a:xfrm>
          <a:ln/>
        </p:spPr>
        <p:txBody>
          <a:bodyPr>
            <a:normAutofit fontScale="90000"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Pengendalian</a:t>
            </a:r>
            <a:r>
              <a:rPr lang="en-US" dirty="0"/>
              <a:t> </a:t>
            </a:r>
            <a:r>
              <a:rPr lang="en-US" dirty="0" err="1"/>
              <a:t>Manajemen</a:t>
            </a:r>
            <a:endParaRPr lang="en-US" dirty="0"/>
          </a:p>
        </p:txBody>
      </p:sp>
      <p:sp>
        <p:nvSpPr>
          <p:cNvPr id="16386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143001"/>
            <a:ext cx="8229600" cy="3505200"/>
          </a:xfrm>
          <a:ln/>
        </p:spPr>
        <p:txBody>
          <a:bodyPr>
            <a:normAutofit/>
          </a:bodyPr>
          <a:lstStyle/>
          <a:p>
            <a:pPr marL="341313" indent="-341313"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600" dirty="0"/>
              <a:t>1.  </a:t>
            </a:r>
            <a:r>
              <a:rPr lang="en-US" sz="2600" dirty="0" err="1"/>
              <a:t>Perencanaan</a:t>
            </a:r>
            <a:endParaRPr lang="en-US" sz="2600" dirty="0"/>
          </a:p>
          <a:p>
            <a:pPr marL="341313" indent="-341313"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600" dirty="0"/>
              <a:t>2.  </a:t>
            </a:r>
            <a:r>
              <a:rPr lang="en-US" sz="2600" dirty="0" err="1"/>
              <a:t>Koordinasi</a:t>
            </a:r>
            <a:endParaRPr lang="en-US" sz="2600" dirty="0"/>
          </a:p>
          <a:p>
            <a:pPr marL="341313" indent="-341313"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600" dirty="0"/>
              <a:t>3.  </a:t>
            </a:r>
            <a:r>
              <a:rPr lang="en-US" sz="2600" dirty="0" err="1"/>
              <a:t>Komunikasi</a:t>
            </a:r>
            <a:endParaRPr lang="en-US" sz="2600" dirty="0"/>
          </a:p>
          <a:p>
            <a:pPr marL="341313" indent="-341313"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600" dirty="0"/>
              <a:t>4.  </a:t>
            </a:r>
            <a:r>
              <a:rPr lang="en-US" sz="2600" dirty="0" err="1"/>
              <a:t>Evaluasi</a:t>
            </a:r>
            <a:r>
              <a:rPr lang="en-US" sz="2600" dirty="0"/>
              <a:t> </a:t>
            </a:r>
          </a:p>
          <a:p>
            <a:pPr marL="341313" indent="-341313"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600" dirty="0"/>
              <a:t>5.  </a:t>
            </a:r>
            <a:r>
              <a:rPr lang="en-US" sz="2600" dirty="0" err="1"/>
              <a:t>Pengambilan</a:t>
            </a:r>
            <a:r>
              <a:rPr lang="en-US" sz="2600" dirty="0"/>
              <a:t> </a:t>
            </a:r>
            <a:r>
              <a:rPr lang="en-US" sz="2600" dirty="0" err="1"/>
              <a:t>Keputusan</a:t>
            </a:r>
            <a:endParaRPr lang="en-US" sz="2600" dirty="0"/>
          </a:p>
          <a:p>
            <a:pPr marL="341313" indent="-341313"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600" dirty="0"/>
              <a:t>6.  </a:t>
            </a:r>
            <a:r>
              <a:rPr lang="en-US" sz="2600" dirty="0" err="1"/>
              <a:t>Mempengaruhi</a:t>
            </a:r>
            <a:r>
              <a:rPr lang="en-US" sz="2600" dirty="0"/>
              <a:t> </a:t>
            </a:r>
            <a:r>
              <a:rPr lang="en-US" sz="2600" dirty="0" err="1"/>
              <a:t>orang</a:t>
            </a:r>
            <a:r>
              <a:rPr lang="en-US" sz="2600" dirty="0"/>
              <a:t> </a:t>
            </a:r>
            <a:r>
              <a:rPr lang="en-US" sz="2600" dirty="0" err="1"/>
              <a:t>untuk</a:t>
            </a:r>
            <a:r>
              <a:rPr lang="en-US" sz="2600" dirty="0"/>
              <a:t> </a:t>
            </a:r>
            <a:r>
              <a:rPr lang="en-US" sz="2600" dirty="0" err="1"/>
              <a:t>mengubah</a:t>
            </a:r>
            <a:r>
              <a:rPr lang="en-US" sz="2600" dirty="0"/>
              <a:t> 	</a:t>
            </a:r>
            <a:r>
              <a:rPr lang="en-US" sz="2600" dirty="0" err="1"/>
              <a:t>perilakunya</a:t>
            </a:r>
            <a:endParaRPr lang="en-US" sz="2600" dirty="0"/>
          </a:p>
          <a:p>
            <a:pPr marL="341313" indent="-341313">
              <a:buClrTx/>
              <a:buSz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6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2996C-AB5F-460D-A993-50A29910920A}" type="slidenum">
              <a:rPr lang="en-US"/>
              <a:pPr/>
              <a:t>11</a:t>
            </a:fld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57200" y="4495800"/>
            <a:ext cx="8229600" cy="1711325"/>
          </a:xfrm>
          <a:prstGeom prst="rect">
            <a:avLst/>
          </a:prstGeom>
          <a:ln/>
        </p:spPr>
        <p:txBody>
          <a:bodyPr vert="horz">
            <a:normAutofit fontScale="925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FFCC"/>
              </a:buClr>
              <a:buSzPct val="60000"/>
              <a:buFont typeface="Wingdings" charset="2"/>
              <a:buChar char=""/>
              <a:tabLst/>
              <a:defRPr/>
            </a:pP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Masalah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utama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dalam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PM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adalah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mendorong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agar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saat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para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anggota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organisasi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mencapai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tujuannya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sendiri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pada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saat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yang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sama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mereka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secara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otomatis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membantu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pencapaian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tujuan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organisasi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goal congruence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idx="11"/>
          </p:nvPr>
        </p:nvSpPr>
        <p:spPr>
          <a:xfrm>
            <a:off x="2819400" y="6324600"/>
            <a:ext cx="3198813" cy="379413"/>
          </a:xfrm>
        </p:spPr>
        <p:txBody>
          <a:bodyPr/>
          <a:lstStyle/>
          <a:p>
            <a:pPr algn="ctr"/>
            <a:r>
              <a:rPr lang="en-US" smtClean="0"/>
              <a:t>Inuk Wahyuni Istiqomah, SE., M.Si., Ak.,CA.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435100"/>
          </a:xfrm>
          <a:ln/>
        </p:spPr>
        <p:txBody>
          <a:bodyPr>
            <a:normAutofit fontScale="90000"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Mengimplementasikan</a:t>
            </a:r>
            <a:r>
              <a:rPr lang="en-US" dirty="0"/>
              <a:t> </a:t>
            </a:r>
            <a:r>
              <a:rPr lang="en-US" dirty="0" err="1"/>
              <a:t>Strategi</a:t>
            </a:r>
            <a:endParaRPr lang="en-US" dirty="0"/>
          </a:p>
        </p:txBody>
      </p:sp>
      <p:sp>
        <p:nvSpPr>
          <p:cNvPr id="18434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29600" cy="4510088"/>
          </a:xfrm>
          <a:ln/>
        </p:spPr>
        <p:txBody>
          <a:bodyPr/>
          <a:lstStyle/>
          <a:p>
            <a:pPr marL="341313" indent="-341313">
              <a:spcBef>
                <a:spcPts val="700"/>
              </a:spcBef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/>
              <a:t>PM </a:t>
            </a:r>
            <a:r>
              <a:rPr lang="en-US" sz="2800" dirty="0" err="1" smtClean="0"/>
              <a:t>memfokuskan</a:t>
            </a:r>
            <a:r>
              <a:rPr lang="en-US" sz="2800" dirty="0" smtClean="0"/>
              <a:t> </a:t>
            </a:r>
            <a:r>
              <a:rPr lang="en-US" sz="2800" dirty="0" err="1"/>
              <a:t>pada</a:t>
            </a:r>
            <a:r>
              <a:rPr lang="en-US" sz="2800" dirty="0"/>
              <a:t> </a:t>
            </a:r>
            <a:r>
              <a:rPr lang="en-US" sz="2800" dirty="0" err="1"/>
              <a:t>pelaksanaan</a:t>
            </a:r>
            <a:r>
              <a:rPr lang="en-US" sz="2800" dirty="0"/>
              <a:t> </a:t>
            </a:r>
            <a:r>
              <a:rPr lang="en-US" sz="2800" dirty="0" err="1"/>
              <a:t>strategi</a:t>
            </a:r>
            <a:endParaRPr lang="en-US" sz="2800" dirty="0"/>
          </a:p>
          <a:p>
            <a:pPr marL="341313" indent="-341313">
              <a:spcBef>
                <a:spcPts val="700"/>
              </a:spcBef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/>
              <a:t>PM </a:t>
            </a:r>
            <a:r>
              <a:rPr lang="en-US" sz="2800" dirty="0" err="1"/>
              <a:t>sebagai</a:t>
            </a:r>
            <a:r>
              <a:rPr lang="en-US" sz="2800" dirty="0"/>
              <a:t> </a:t>
            </a:r>
            <a:r>
              <a:rPr lang="en-US" sz="2800" dirty="0" err="1"/>
              <a:t>salah</a:t>
            </a:r>
            <a:r>
              <a:rPr lang="en-US" sz="2800" dirty="0"/>
              <a:t> </a:t>
            </a:r>
            <a:r>
              <a:rPr lang="en-US" sz="2800" dirty="0" err="1"/>
              <a:t>satu</a:t>
            </a:r>
            <a:r>
              <a:rPr lang="en-US" sz="2800" dirty="0"/>
              <a:t> </a:t>
            </a:r>
            <a:r>
              <a:rPr lang="en-US" sz="2800" dirty="0" err="1"/>
              <a:t>alat</a:t>
            </a:r>
            <a:r>
              <a:rPr lang="en-US" sz="2800" dirty="0"/>
              <a:t> </a:t>
            </a:r>
            <a:r>
              <a:rPr lang="en-US" sz="2800" dirty="0" err="1"/>
              <a:t>manajer</a:t>
            </a:r>
            <a:r>
              <a:rPr lang="en-US" sz="2800" dirty="0"/>
              <a:t> </a:t>
            </a:r>
            <a:r>
              <a:rPr lang="en-US" sz="2800" dirty="0" err="1"/>
              <a:t>yg</a:t>
            </a:r>
            <a:r>
              <a:rPr lang="en-US" sz="2800" dirty="0"/>
              <a:t> </a:t>
            </a:r>
            <a:r>
              <a:rPr lang="en-US" sz="2800" dirty="0" err="1"/>
              <a:t>dipakai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mengimplementasikan</a:t>
            </a:r>
            <a:r>
              <a:rPr lang="en-US" sz="2800" dirty="0"/>
              <a:t> </a:t>
            </a:r>
            <a:r>
              <a:rPr lang="en-US" sz="2800" dirty="0" err="1"/>
              <a:t>strategi</a:t>
            </a:r>
            <a:endParaRPr lang="en-US" sz="2800" dirty="0"/>
          </a:p>
          <a:p>
            <a:pPr marL="341313" indent="-341313">
              <a:spcBef>
                <a:spcPts val="700"/>
              </a:spcBef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 err="1"/>
              <a:t>Struktur</a:t>
            </a:r>
            <a:r>
              <a:rPr lang="en-US" sz="2800" dirty="0"/>
              <a:t> </a:t>
            </a:r>
            <a:r>
              <a:rPr lang="en-US" sz="2800" dirty="0" err="1"/>
              <a:t>organisasi</a:t>
            </a:r>
            <a:r>
              <a:rPr lang="en-US" sz="2800" dirty="0"/>
              <a:t> </a:t>
            </a:r>
          </a:p>
          <a:p>
            <a:pPr marL="341313" indent="-341313">
              <a:spcBef>
                <a:spcPts val="700"/>
              </a:spcBef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/>
              <a:t>HRM: </a:t>
            </a:r>
            <a:r>
              <a:rPr lang="en-US" sz="2800" dirty="0" err="1"/>
              <a:t>Pemilihan</a:t>
            </a:r>
            <a:r>
              <a:rPr lang="en-US" sz="2800" dirty="0"/>
              <a:t>, </a:t>
            </a:r>
            <a:r>
              <a:rPr lang="en-US" sz="2800" dirty="0" err="1"/>
              <a:t>Pelatihan</a:t>
            </a:r>
            <a:r>
              <a:rPr lang="en-US" sz="2800" dirty="0"/>
              <a:t>, </a:t>
            </a:r>
            <a:r>
              <a:rPr lang="en-US" sz="2800" dirty="0" err="1"/>
              <a:t>Pengembangan</a:t>
            </a:r>
            <a:r>
              <a:rPr lang="en-US" sz="2800" dirty="0"/>
              <a:t>, </a:t>
            </a:r>
            <a:r>
              <a:rPr lang="en-US" sz="2800" dirty="0" err="1"/>
              <a:t>Evaluasi</a:t>
            </a:r>
            <a:r>
              <a:rPr lang="en-US" sz="2800" dirty="0"/>
              <a:t>, </a:t>
            </a:r>
            <a:r>
              <a:rPr lang="en-US" sz="2800" dirty="0" err="1"/>
              <a:t>Promosi</a:t>
            </a:r>
            <a:r>
              <a:rPr lang="en-US" sz="2800" dirty="0"/>
              <a:t>, </a:t>
            </a:r>
            <a:r>
              <a:rPr lang="en-US" sz="2800" dirty="0" err="1"/>
              <a:t>Demosi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Pemecatan</a:t>
            </a:r>
            <a:endParaRPr lang="en-US" sz="2800" dirty="0"/>
          </a:p>
          <a:p>
            <a:pPr marL="341313" indent="-341313">
              <a:spcBef>
                <a:spcPts val="700"/>
              </a:spcBef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 err="1"/>
              <a:t>Kultur</a:t>
            </a:r>
            <a:r>
              <a:rPr lang="en-US" sz="2800" dirty="0"/>
              <a:t>: </a:t>
            </a:r>
            <a:r>
              <a:rPr lang="en-US" sz="2800" dirty="0" err="1"/>
              <a:t>Keyakinan</a:t>
            </a:r>
            <a:r>
              <a:rPr lang="en-US" sz="2800" dirty="0"/>
              <a:t>, </a:t>
            </a:r>
            <a:r>
              <a:rPr lang="en-US" sz="2800" dirty="0" err="1"/>
              <a:t>Sikap</a:t>
            </a:r>
            <a:r>
              <a:rPr lang="en-US" sz="2800" dirty="0"/>
              <a:t>, </a:t>
            </a:r>
            <a:r>
              <a:rPr lang="en-US" sz="2800" dirty="0" err="1"/>
              <a:t>dan</a:t>
            </a:r>
            <a:r>
              <a:rPr lang="en-US" sz="2800" dirty="0"/>
              <a:t> Norma yang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pedoman</a:t>
            </a:r>
            <a:endParaRPr lang="en-US" sz="2800" dirty="0"/>
          </a:p>
          <a:p>
            <a:pPr marL="341313" indent="-341313">
              <a:spcBef>
                <a:spcPts val="700"/>
              </a:spcBef>
              <a:buClrTx/>
              <a:buSz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800" dirty="0"/>
          </a:p>
          <a:p>
            <a:pPr marL="341313" indent="-341313">
              <a:spcBef>
                <a:spcPts val="700"/>
              </a:spcBef>
              <a:buClrTx/>
              <a:buSz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737B3-25A0-4F1A-9AE2-4D25791D6999}" type="slidenum">
              <a:rPr lang="en-US"/>
              <a:pPr/>
              <a:t>12</a:t>
            </a:fld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idx="11"/>
          </p:nvPr>
        </p:nvSpPr>
        <p:spPr>
          <a:xfrm>
            <a:off x="2819400" y="6324600"/>
            <a:ext cx="3198813" cy="379413"/>
          </a:xfrm>
        </p:spPr>
        <p:txBody>
          <a:bodyPr/>
          <a:lstStyle/>
          <a:p>
            <a:pPr algn="ctr"/>
            <a:r>
              <a:rPr lang="en-US" smtClean="0"/>
              <a:t>Inuk Wahyuni Istiqomah, SE., M.Si., Ak.,CA.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7" dur="500"/>
                                        <p:tgtEl>
                                          <p:spTgt spid="1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12" dur="500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17" dur="500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2" dur="500"/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7" dur="500"/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32" dur="500"/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435100"/>
          </a:xfrm>
          <a:ln/>
        </p:spPr>
        <p:txBody>
          <a:bodyPr>
            <a:norm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err="1"/>
              <a:t>Penekanan</a:t>
            </a:r>
            <a:r>
              <a:rPr lang="en-US" dirty="0"/>
              <a:t> </a:t>
            </a:r>
            <a:r>
              <a:rPr lang="en-US" dirty="0" err="1"/>
              <a:t>Aspek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Nonkeuangan</a:t>
            </a:r>
            <a:endParaRPr lang="en-US" dirty="0"/>
          </a:p>
        </p:txBody>
      </p:sp>
      <p:sp>
        <p:nvSpPr>
          <p:cNvPr id="19458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2286001"/>
            <a:ext cx="8229600" cy="3810000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 err="1"/>
              <a:t>Dimensi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: </a:t>
            </a:r>
            <a:r>
              <a:rPr lang="en-US" dirty="0" err="1"/>
              <a:t>laba</a:t>
            </a:r>
            <a:r>
              <a:rPr lang="en-US" dirty="0"/>
              <a:t> </a:t>
            </a:r>
            <a:r>
              <a:rPr lang="en-US" dirty="0" err="1"/>
              <a:t>bersih</a:t>
            </a:r>
            <a:r>
              <a:rPr lang="en-US" dirty="0"/>
              <a:t>, </a:t>
            </a:r>
            <a:r>
              <a:rPr lang="en-US" dirty="0" err="1"/>
              <a:t>imbalan</a:t>
            </a:r>
            <a:r>
              <a:rPr lang="en-US" dirty="0"/>
              <a:t> </a:t>
            </a:r>
            <a:r>
              <a:rPr lang="en-US" dirty="0" err="1"/>
              <a:t>ekuitas</a:t>
            </a:r>
            <a:r>
              <a:rPr lang="en-US" dirty="0"/>
              <a:t>, </a:t>
            </a:r>
            <a:r>
              <a:rPr lang="en-US" dirty="0" err="1"/>
              <a:t>imbalan</a:t>
            </a:r>
            <a:r>
              <a:rPr lang="en-US" dirty="0"/>
              <a:t> </a:t>
            </a:r>
            <a:r>
              <a:rPr lang="en-US" dirty="0" err="1"/>
              <a:t>investasi</a:t>
            </a:r>
            <a:r>
              <a:rPr lang="en-US" dirty="0"/>
              <a:t> </a:t>
            </a:r>
            <a:r>
              <a:rPr lang="en-US" dirty="0" err="1"/>
              <a:t>dsb</a:t>
            </a:r>
            <a:r>
              <a:rPr lang="en-US" dirty="0"/>
              <a:t>.</a:t>
            </a:r>
          </a:p>
          <a:p>
            <a:pPr marL="341313" indent="-341313">
              <a:lnSpc>
                <a:spcPct val="90000"/>
              </a:lnSpc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 err="1"/>
              <a:t>Dimensi</a:t>
            </a:r>
            <a:r>
              <a:rPr lang="en-US" dirty="0"/>
              <a:t> </a:t>
            </a:r>
            <a:r>
              <a:rPr lang="en-US" dirty="0" err="1"/>
              <a:t>Nonkeuangan</a:t>
            </a:r>
            <a:r>
              <a:rPr lang="en-US" dirty="0"/>
              <a:t>: </a:t>
            </a:r>
            <a:r>
              <a:rPr lang="en-US" dirty="0" err="1"/>
              <a:t>kualitas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, </a:t>
            </a:r>
            <a:r>
              <a:rPr lang="en-US" dirty="0" err="1"/>
              <a:t>pangsa</a:t>
            </a:r>
            <a:r>
              <a:rPr lang="en-US" dirty="0"/>
              <a:t> </a:t>
            </a:r>
            <a:r>
              <a:rPr lang="en-US" dirty="0" err="1"/>
              <a:t>pasar</a:t>
            </a:r>
            <a:r>
              <a:rPr lang="en-US" dirty="0"/>
              <a:t>, </a:t>
            </a:r>
            <a:r>
              <a:rPr lang="en-US" dirty="0" err="1"/>
              <a:t>kepuasan</a:t>
            </a:r>
            <a:r>
              <a:rPr lang="en-US" dirty="0"/>
              <a:t> </a:t>
            </a:r>
            <a:r>
              <a:rPr lang="en-US" dirty="0" err="1"/>
              <a:t>pelanggan</a:t>
            </a:r>
            <a:r>
              <a:rPr lang="en-US" dirty="0"/>
              <a:t>, </a:t>
            </a:r>
            <a:r>
              <a:rPr lang="en-US" dirty="0" err="1"/>
              <a:t>pengantaran</a:t>
            </a:r>
            <a:r>
              <a:rPr lang="en-US" dirty="0"/>
              <a:t> </a:t>
            </a:r>
            <a:r>
              <a:rPr lang="en-US" dirty="0" err="1"/>
              <a:t>tepat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, moral </a:t>
            </a:r>
            <a:r>
              <a:rPr lang="en-US" dirty="0" err="1"/>
              <a:t>karyawan</a:t>
            </a:r>
            <a:r>
              <a:rPr lang="en-US" dirty="0"/>
              <a:t> </a:t>
            </a:r>
            <a:r>
              <a:rPr lang="en-US" dirty="0" err="1"/>
              <a:t>dsb</a:t>
            </a:r>
            <a:r>
              <a:rPr lang="en-US" dirty="0"/>
              <a:t>. </a:t>
            </a:r>
          </a:p>
          <a:p>
            <a:pPr marL="341313" indent="-341313">
              <a:lnSpc>
                <a:spcPct val="90000"/>
              </a:lnSpc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i="1" dirty="0"/>
              <a:t>Balanced scorecard</a:t>
            </a:r>
            <a:r>
              <a:rPr lang="en-US" dirty="0"/>
              <a:t>: </a:t>
            </a:r>
            <a:r>
              <a:rPr lang="en-US" dirty="0" err="1"/>
              <a:t>menyatukan</a:t>
            </a:r>
            <a:r>
              <a:rPr lang="en-US" dirty="0"/>
              <a:t> </a:t>
            </a:r>
            <a:r>
              <a:rPr lang="en-US" dirty="0" err="1"/>
              <a:t>dimensi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dimensi</a:t>
            </a:r>
            <a:r>
              <a:rPr lang="en-US" dirty="0"/>
              <a:t> </a:t>
            </a:r>
            <a:r>
              <a:rPr lang="en-US" dirty="0" err="1"/>
              <a:t>nonkeuangan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9DA7E-3CE6-445F-B0FA-8BD98F405CB1}" type="slidenum">
              <a:rPr lang="en-US"/>
              <a:pPr/>
              <a:t>13</a:t>
            </a:fld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idx="11"/>
          </p:nvPr>
        </p:nvSpPr>
        <p:spPr>
          <a:xfrm>
            <a:off x="2819400" y="6324600"/>
            <a:ext cx="3198813" cy="379413"/>
          </a:xfrm>
        </p:spPr>
        <p:txBody>
          <a:bodyPr/>
          <a:lstStyle/>
          <a:p>
            <a:pPr algn="ctr"/>
            <a:r>
              <a:rPr lang="en-US" smtClean="0"/>
              <a:t>Inuk Wahyuni Istiqomah, SE., M.Si., Ak.,CA.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7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12" dur="500"/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17" dur="500"/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2" dur="500"/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31763"/>
            <a:ext cx="8229600" cy="1435100"/>
          </a:xfrm>
          <a:ln/>
        </p:spPr>
        <p:txBody>
          <a:bodyPr>
            <a:normAutofit fontScale="90000"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dlm</a:t>
            </a:r>
            <a:r>
              <a:rPr lang="en-US" dirty="0"/>
              <a:t> </a:t>
            </a:r>
            <a:r>
              <a:rPr lang="en-US" dirty="0" err="1"/>
              <a:t>Mengembangkan</a:t>
            </a:r>
            <a:r>
              <a:rPr lang="en-US" dirty="0"/>
              <a:t> </a:t>
            </a:r>
            <a:r>
              <a:rPr lang="en-US" dirty="0" err="1"/>
              <a:t>Strategi</a:t>
            </a:r>
            <a:r>
              <a:rPr lang="en-US" dirty="0"/>
              <a:t> </a:t>
            </a:r>
            <a:r>
              <a:rPr lang="en-US" dirty="0" err="1"/>
              <a:t>Baru</a:t>
            </a:r>
            <a:endParaRPr lang="en-US" dirty="0"/>
          </a:p>
        </p:txBody>
      </p:sp>
      <p:sp>
        <p:nvSpPr>
          <p:cNvPr id="20482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530725"/>
          </a:xfrm>
          <a:ln/>
        </p:spPr>
        <p:txBody>
          <a:bodyPr/>
          <a:lstStyle/>
          <a:p>
            <a:pPr marL="341313" indent="-341313"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 err="1"/>
              <a:t>Pengendalian</a:t>
            </a:r>
            <a:r>
              <a:rPr lang="en-US" dirty="0"/>
              <a:t> </a:t>
            </a:r>
            <a:r>
              <a:rPr lang="en-US" dirty="0" err="1"/>
              <a:t>Interaktif</a:t>
            </a:r>
            <a:r>
              <a:rPr lang="en-US" dirty="0"/>
              <a:t>: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508F1-21EA-497D-B075-66C598924674}" type="slidenum">
              <a:rPr lang="en-US"/>
              <a:pPr/>
              <a:t>14</a:t>
            </a:fld>
            <a:endParaRPr lang="en-US"/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1763713" y="2781300"/>
            <a:ext cx="2879725" cy="863600"/>
          </a:xfrm>
          <a:prstGeom prst="rect">
            <a:avLst/>
          </a:prstGeom>
          <a:solidFill>
            <a:srgbClr val="FF9900"/>
          </a:solidFill>
          <a:ln w="1260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>
                <a:solidFill>
                  <a:schemeClr val="bg1"/>
                </a:solidFill>
              </a:rPr>
              <a:t>Today’s Control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1371600" y="5013325"/>
            <a:ext cx="3886200" cy="863600"/>
          </a:xfrm>
          <a:prstGeom prst="rect">
            <a:avLst/>
          </a:prstGeom>
          <a:solidFill>
            <a:srgbClr val="FF9900"/>
          </a:solidFill>
          <a:ln w="1260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>
                <a:solidFill>
                  <a:schemeClr val="bg1"/>
                </a:solidFill>
              </a:rPr>
              <a:t>Tomorrow’s </a:t>
            </a:r>
            <a:r>
              <a:rPr lang="en-US" sz="2800" dirty="0" err="1" smtClean="0">
                <a:solidFill>
                  <a:schemeClr val="bg1"/>
                </a:solidFill>
              </a:rPr>
              <a:t>Str</a:t>
            </a:r>
            <a:r>
              <a:rPr lang="id-ID" sz="2800" dirty="0" smtClean="0">
                <a:solidFill>
                  <a:schemeClr val="bg1"/>
                </a:solidFill>
              </a:rPr>
              <a:t>a</a:t>
            </a:r>
            <a:r>
              <a:rPr lang="en-US" sz="2800" dirty="0" err="1" smtClean="0">
                <a:solidFill>
                  <a:schemeClr val="bg1"/>
                </a:solidFill>
              </a:rPr>
              <a:t>tegy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>
            <a:off x="3203575" y="3789363"/>
            <a:ext cx="1588" cy="1152525"/>
          </a:xfrm>
          <a:prstGeom prst="line">
            <a:avLst/>
          </a:prstGeom>
          <a:noFill/>
          <a:ln w="12600">
            <a:solidFill>
              <a:srgbClr val="FFFFFF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cxnSp>
        <p:nvCxnSpPr>
          <p:cNvPr id="11" name="Straight Arrow Connector 10"/>
          <p:cNvCxnSpPr>
            <a:stCxn id="20483" idx="2"/>
            <a:endCxn id="20485" idx="1"/>
          </p:cNvCxnSpPr>
          <p:nvPr/>
        </p:nvCxnSpPr>
        <p:spPr>
          <a:xfrm rot="16200000" flipH="1">
            <a:off x="2555875" y="4292600"/>
            <a:ext cx="1296988" cy="158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ooter Placeholder 3"/>
          <p:cNvSpPr>
            <a:spLocks noGrp="1"/>
          </p:cNvSpPr>
          <p:nvPr>
            <p:ph type="ftr" idx="11"/>
          </p:nvPr>
        </p:nvSpPr>
        <p:spPr>
          <a:xfrm>
            <a:off x="2819400" y="6324600"/>
            <a:ext cx="3198813" cy="379413"/>
          </a:xfrm>
        </p:spPr>
        <p:txBody>
          <a:bodyPr/>
          <a:lstStyle/>
          <a:p>
            <a:pPr algn="ctr"/>
            <a:r>
              <a:rPr lang="en-US" smtClean="0"/>
              <a:t>Inuk Wahyuni Istiqomah, SE., M.Si., Ak.,CA.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7" dur="5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12" dur="500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712787"/>
          </a:xfrm>
          <a:ln/>
        </p:spPr>
        <p:txBody>
          <a:bodyPr>
            <a:normAutofit fontScale="90000"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err="1"/>
              <a:t>Pengendalian</a:t>
            </a:r>
            <a:r>
              <a:rPr lang="en-US" dirty="0"/>
              <a:t> </a:t>
            </a:r>
            <a:r>
              <a:rPr lang="en-US" dirty="0" err="1"/>
              <a:t>Interaktif</a:t>
            </a:r>
            <a:endParaRPr lang="en-US" dirty="0"/>
          </a:p>
        </p:txBody>
      </p:sp>
      <p:sp>
        <p:nvSpPr>
          <p:cNvPr id="21506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2667000"/>
          </a:xfrm>
          <a:ln/>
        </p:spPr>
        <p:txBody>
          <a:bodyPr>
            <a:normAutofit fontScale="92500"/>
          </a:bodyPr>
          <a:lstStyle/>
          <a:p>
            <a:pPr marL="341313" indent="-341313"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Atensi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:</a:t>
            </a:r>
          </a:p>
          <a:p>
            <a:pPr marL="741363" lvl="1" indent="-284163"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 err="1"/>
              <a:t>Permasalahan</a:t>
            </a:r>
            <a:r>
              <a:rPr lang="en-US" dirty="0"/>
              <a:t>: </a:t>
            </a:r>
            <a:r>
              <a:rPr lang="en-US" dirty="0" err="1"/>
              <a:t>kehilangan</a:t>
            </a:r>
            <a:r>
              <a:rPr lang="en-US" dirty="0"/>
              <a:t> </a:t>
            </a:r>
            <a:r>
              <a:rPr lang="en-US" dirty="0" err="1"/>
              <a:t>pangsa</a:t>
            </a:r>
            <a:r>
              <a:rPr lang="en-US" dirty="0"/>
              <a:t> </a:t>
            </a:r>
            <a:r>
              <a:rPr lang="en-US" dirty="0" err="1"/>
              <a:t>pasar</a:t>
            </a:r>
            <a:r>
              <a:rPr lang="en-US" dirty="0"/>
              <a:t>,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keluhan</a:t>
            </a:r>
            <a:r>
              <a:rPr lang="en-US" dirty="0"/>
              <a:t> </a:t>
            </a:r>
            <a:r>
              <a:rPr lang="en-US" dirty="0" err="1"/>
              <a:t>pelanggan</a:t>
            </a:r>
            <a:endParaRPr lang="en-US" dirty="0"/>
          </a:p>
          <a:p>
            <a:pPr marL="741363" lvl="1" indent="-284163"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 err="1"/>
              <a:t>Peluang</a:t>
            </a:r>
            <a:r>
              <a:rPr lang="en-US" dirty="0"/>
              <a:t>: </a:t>
            </a:r>
            <a:r>
              <a:rPr lang="en-US" dirty="0" err="1"/>
              <a:t>terbukanya</a:t>
            </a:r>
            <a:r>
              <a:rPr lang="en-US" dirty="0"/>
              <a:t> </a:t>
            </a:r>
            <a:r>
              <a:rPr lang="en-US" dirty="0" err="1"/>
              <a:t>pasar</a:t>
            </a:r>
            <a:r>
              <a:rPr lang="en-US" dirty="0"/>
              <a:t> </a:t>
            </a:r>
            <a:r>
              <a:rPr lang="en-US" dirty="0" err="1"/>
              <a:t>baru</a:t>
            </a:r>
            <a:endParaRPr lang="en-US" dirty="0"/>
          </a:p>
          <a:p>
            <a:pPr marL="741363" lvl="1" indent="-284163"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 smtClean="0"/>
              <a:t>Yang </a:t>
            </a:r>
            <a:r>
              <a:rPr lang="en-US" dirty="0" err="1"/>
              <a:t>dijadikan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 </a:t>
            </a:r>
            <a:r>
              <a:rPr lang="en-US" dirty="0" err="1"/>
              <a:t>manajer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menyesuaikan</a:t>
            </a:r>
            <a:r>
              <a:rPr lang="en-US" dirty="0"/>
              <a:t> 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yang </a:t>
            </a:r>
            <a:r>
              <a:rPr lang="en-US" dirty="0" err="1"/>
              <a:t>cepat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2B50A-2E2A-4D2B-A859-C47B1308A603}" type="slidenum">
              <a:rPr lang="en-US"/>
              <a:pPr/>
              <a:t>15</a:t>
            </a:fld>
            <a:endParaRPr lang="en-US"/>
          </a:p>
        </p:txBody>
      </p:sp>
      <p:sp>
        <p:nvSpPr>
          <p:cNvPr id="8" name="Rectangle 1"/>
          <p:cNvSpPr txBox="1">
            <a:spLocks noChangeArrowheads="1"/>
          </p:cNvSpPr>
          <p:nvPr/>
        </p:nvSpPr>
        <p:spPr>
          <a:xfrm>
            <a:off x="228600" y="3886200"/>
            <a:ext cx="8229600" cy="533400"/>
          </a:xfrm>
          <a:prstGeom prst="rect">
            <a:avLst/>
          </a:prstGeom>
          <a:ln/>
        </p:spPr>
        <p:txBody>
          <a:bodyPr vert="horz" lIns="0" rIns="0" bIns="0" anchor="b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kumimoji="0" lang="en-US" sz="5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Perumusan</a:t>
            </a:r>
            <a:r>
              <a:rPr kumimoji="0" lang="en-US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5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Strategi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4572000"/>
            <a:ext cx="8229600" cy="1787525"/>
          </a:xfrm>
          <a:prstGeom prst="rect">
            <a:avLst/>
          </a:prstGeom>
          <a:ln/>
        </p:spPr>
        <p:txBody>
          <a:bodyPr vert="horz">
            <a:normAutofit fontScale="92500" lnSpcReduction="20000"/>
          </a:bodyPr>
          <a:lstStyle/>
          <a:p>
            <a:pPr marL="341313" marR="0" lvl="0" indent="-341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Adalah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proses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menetapkan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tujuan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organisasi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strategi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utk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mencapai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tujuan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tsb</a:t>
            </a: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Goals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tujuan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741363" marR="0" lvl="1" indent="-2841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Tidak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dibatasi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waktu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1363" marR="0" lvl="1" indent="-2841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Banyak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cara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untuk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mencapainya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Footer Placeholder 3"/>
          <p:cNvSpPr>
            <a:spLocks noGrp="1"/>
          </p:cNvSpPr>
          <p:nvPr>
            <p:ph type="ftr" idx="11"/>
          </p:nvPr>
        </p:nvSpPr>
        <p:spPr>
          <a:xfrm>
            <a:off x="2819400" y="6324600"/>
            <a:ext cx="3198813" cy="379413"/>
          </a:xfrm>
        </p:spPr>
        <p:txBody>
          <a:bodyPr/>
          <a:lstStyle/>
          <a:p>
            <a:pPr algn="ctr"/>
            <a:r>
              <a:rPr lang="en-US" smtClean="0"/>
              <a:t>Inuk Wahyuni Istiqomah, SE., M.Si., Ak.,CA.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7" dur="500"/>
                                        <p:tgtEl>
                                          <p:spTgt spid="2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12" dur="500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17" dur="500"/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0" dur="500"/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3" dur="500"/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4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43000"/>
          </a:xfrm>
          <a:ln/>
        </p:spPr>
        <p:txBody>
          <a:bodyPr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err="1"/>
              <a:t>Strategi</a:t>
            </a:r>
            <a:endParaRPr lang="en-US" dirty="0"/>
          </a:p>
        </p:txBody>
      </p:sp>
      <p:sp>
        <p:nvSpPr>
          <p:cNvPr id="23554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530725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/>
              <a:t>Rencana Besar ditentukan oleh manajemen senior</a:t>
            </a:r>
          </a:p>
          <a:p>
            <a:pPr marL="341313" indent="-341313">
              <a:lnSpc>
                <a:spcPct val="90000"/>
              </a:lnSpc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/>
              <a:t>Organisasi bekerja berdasar strategi yg ditetapkan sebelumnya</a:t>
            </a:r>
          </a:p>
          <a:p>
            <a:pPr marL="341313" indent="-341313">
              <a:lnSpc>
                <a:spcPct val="90000"/>
              </a:lnSpc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/>
              <a:t>Perlu mempertimbangkan kembali strategi karena adanya ancaman dan peluang</a:t>
            </a:r>
          </a:p>
          <a:p>
            <a:pPr marL="341313" indent="-341313">
              <a:lnSpc>
                <a:spcPct val="90000"/>
              </a:lnSpc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/>
              <a:t>Ide ancaman dan peluang dapat berasal darimana saja dan kapan saja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CC964-2F21-48D2-BAB8-0FAEECB1B345}" type="slidenum">
              <a:rPr lang="en-US"/>
              <a:pPr/>
              <a:t>16</a:t>
            </a:fld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idx="11"/>
          </p:nvPr>
        </p:nvSpPr>
        <p:spPr>
          <a:xfrm>
            <a:off x="2819400" y="6324600"/>
            <a:ext cx="3198813" cy="379413"/>
          </a:xfrm>
        </p:spPr>
        <p:txBody>
          <a:bodyPr/>
          <a:lstStyle/>
          <a:p>
            <a:pPr algn="ctr"/>
            <a:r>
              <a:rPr lang="en-US" smtClean="0"/>
              <a:t>Inuk Wahyuni Istiqomah, SE., M.Si., Ak.,CA.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7" dur="5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12" dur="500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17" dur="500"/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2" dur="500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7" dur="500"/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31763"/>
            <a:ext cx="8229600" cy="1435100"/>
          </a:xfrm>
          <a:ln/>
        </p:spPr>
        <p:txBody>
          <a:bodyPr>
            <a:norm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/>
              <a:t>Beda </a:t>
            </a:r>
            <a:r>
              <a:rPr lang="en-US" dirty="0" err="1"/>
              <a:t>Perumusan</a:t>
            </a:r>
            <a:r>
              <a:rPr lang="en-US" dirty="0"/>
              <a:t> </a:t>
            </a:r>
            <a:r>
              <a:rPr lang="en-US" dirty="0" err="1"/>
              <a:t>Strategi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Pengendalian</a:t>
            </a:r>
            <a:r>
              <a:rPr lang="en-US" dirty="0"/>
              <a:t> </a:t>
            </a:r>
            <a:r>
              <a:rPr lang="en-US" dirty="0" err="1"/>
              <a:t>Manajemen</a:t>
            </a:r>
            <a:endParaRPr lang="en-US" dirty="0"/>
          </a:p>
        </p:txBody>
      </p:sp>
      <p:sp>
        <p:nvSpPr>
          <p:cNvPr id="24578" name="Rectangle 2"/>
          <p:cNvSpPr>
            <a:spLocks noGrp="1" noChangeArrowheads="1"/>
          </p:cNvSpPr>
          <p:nvPr>
            <p:ph sz="half" idx="1"/>
          </p:nvPr>
        </p:nvSpPr>
        <p:spPr>
          <a:xfrm>
            <a:off x="228600" y="2286000"/>
            <a:ext cx="3886200" cy="3844925"/>
          </a:xfrm>
          <a:ln/>
        </p:spPr>
        <p:txBody>
          <a:bodyPr/>
          <a:lstStyle/>
          <a:p>
            <a:pPr marL="341313" indent="-341313">
              <a:spcBef>
                <a:spcPts val="700"/>
              </a:spcBef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 err="1"/>
              <a:t>Perumusan</a:t>
            </a:r>
            <a:r>
              <a:rPr lang="en-US" sz="2800" dirty="0"/>
              <a:t> </a:t>
            </a:r>
            <a:r>
              <a:rPr lang="en-US" sz="2800" dirty="0" err="1"/>
              <a:t>Strategi</a:t>
            </a:r>
            <a:endParaRPr lang="en-US" sz="2800" dirty="0"/>
          </a:p>
          <a:p>
            <a:pPr marL="341313" indent="-341313">
              <a:spcBef>
                <a:spcPts val="700"/>
              </a:spcBef>
              <a:buClrTx/>
              <a:buSz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800" dirty="0"/>
          </a:p>
          <a:p>
            <a:pPr marL="741363" lvl="1" indent="-284163">
              <a:spcBef>
                <a:spcPts val="600"/>
              </a:spcBef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dirty="0" err="1"/>
              <a:t>Menetapkan</a:t>
            </a:r>
            <a:r>
              <a:rPr lang="en-US" sz="2400" dirty="0"/>
              <a:t> </a:t>
            </a:r>
            <a:r>
              <a:rPr lang="en-US" sz="2400" dirty="0" err="1"/>
              <a:t>strategi</a:t>
            </a:r>
            <a:endParaRPr lang="en-US" sz="2400" dirty="0"/>
          </a:p>
          <a:p>
            <a:pPr marL="741363" lvl="1" indent="-284163">
              <a:spcBef>
                <a:spcPts val="600"/>
              </a:spcBef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dirty="0" err="1"/>
              <a:t>Kurang</a:t>
            </a:r>
            <a:r>
              <a:rPr lang="en-US" sz="2400" dirty="0"/>
              <a:t> </a:t>
            </a:r>
            <a:r>
              <a:rPr lang="en-US" sz="2400" dirty="0" err="1"/>
              <a:t>sistematis</a:t>
            </a:r>
            <a:endParaRPr lang="en-US" sz="2400" dirty="0"/>
          </a:p>
          <a:p>
            <a:pPr marL="741363" lvl="1" indent="-284163">
              <a:spcBef>
                <a:spcPts val="600"/>
              </a:spcBef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dirty="0" err="1"/>
              <a:t>Menyangkut</a:t>
            </a:r>
            <a:r>
              <a:rPr lang="en-US" sz="2400" dirty="0"/>
              <a:t> </a:t>
            </a:r>
            <a:r>
              <a:rPr lang="en-US" sz="2400" dirty="0" err="1"/>
              <a:t>sedikit</a:t>
            </a:r>
            <a:r>
              <a:rPr lang="en-US" sz="2400" dirty="0"/>
              <a:t> </a:t>
            </a:r>
            <a:r>
              <a:rPr lang="en-US" sz="2400" dirty="0" err="1"/>
              <a:t>personel</a:t>
            </a:r>
            <a:r>
              <a:rPr lang="en-US" sz="2400" dirty="0"/>
              <a:t>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4495800" y="2209800"/>
            <a:ext cx="4191000" cy="3921125"/>
          </a:xfrm>
          <a:ln/>
        </p:spPr>
        <p:txBody>
          <a:bodyPr/>
          <a:lstStyle/>
          <a:p>
            <a:pPr marL="341313" indent="-341313">
              <a:spcBef>
                <a:spcPts val="700"/>
              </a:spcBef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 err="1"/>
              <a:t>Pengendalian</a:t>
            </a:r>
            <a:r>
              <a:rPr lang="en-US" sz="2800" dirty="0"/>
              <a:t> </a:t>
            </a:r>
            <a:r>
              <a:rPr lang="en-US" sz="2800" dirty="0" err="1" smtClean="0"/>
              <a:t>Manajemen</a:t>
            </a:r>
            <a:endParaRPr lang="en-US" sz="2800" dirty="0" smtClean="0"/>
          </a:p>
          <a:p>
            <a:pPr marL="341313" indent="-341313">
              <a:spcBef>
                <a:spcPts val="700"/>
              </a:spcBef>
              <a:buClr>
                <a:srgbClr val="FFFFCC"/>
              </a:buClr>
              <a:buSzPct val="60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800" dirty="0"/>
          </a:p>
          <a:p>
            <a:pPr marL="741363" lvl="1" indent="-284163">
              <a:spcBef>
                <a:spcPts val="600"/>
              </a:spcBef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dirty="0" err="1"/>
              <a:t>Mengimplementasikan</a:t>
            </a:r>
            <a:r>
              <a:rPr lang="en-US" sz="2400" dirty="0"/>
              <a:t> </a:t>
            </a:r>
            <a:r>
              <a:rPr lang="en-US" sz="2400" dirty="0" err="1"/>
              <a:t>strategi</a:t>
            </a:r>
            <a:endParaRPr lang="en-US" sz="2400" dirty="0"/>
          </a:p>
          <a:p>
            <a:pPr marL="741363" lvl="1" indent="-284163">
              <a:spcBef>
                <a:spcPts val="600"/>
              </a:spcBef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sistematis</a:t>
            </a:r>
            <a:endParaRPr lang="en-US" sz="2400" dirty="0"/>
          </a:p>
          <a:p>
            <a:pPr marL="741363" lvl="1" indent="-284163">
              <a:spcBef>
                <a:spcPts val="600"/>
              </a:spcBef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dirty="0" err="1"/>
              <a:t>Seluruh</a:t>
            </a:r>
            <a:r>
              <a:rPr lang="en-US" sz="2400" dirty="0"/>
              <a:t> </a:t>
            </a:r>
            <a:r>
              <a:rPr lang="en-US" sz="2400" dirty="0" err="1"/>
              <a:t>personel</a:t>
            </a:r>
            <a:r>
              <a:rPr lang="en-US" sz="2400" dirty="0"/>
              <a:t>  </a:t>
            </a:r>
            <a:r>
              <a:rPr lang="en-US" sz="2400" dirty="0" err="1"/>
              <a:t>organisasi</a:t>
            </a:r>
            <a:endParaRPr lang="en-US" sz="2400" dirty="0"/>
          </a:p>
          <a:p>
            <a:pPr marL="341313" indent="-341313">
              <a:spcBef>
                <a:spcPts val="600"/>
              </a:spcBef>
              <a:buClrTx/>
              <a:buSz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04D0F-7C31-4BB1-BEB5-0955BD1EECCF}" type="slidenum">
              <a:rPr lang="en-US"/>
              <a:pPr/>
              <a:t>17</a:t>
            </a:fld>
            <a:endParaRPr lang="en-US"/>
          </a:p>
        </p:txBody>
      </p:sp>
      <p:sp>
        <p:nvSpPr>
          <p:cNvPr id="9" name="Footer Placeholder 3"/>
          <p:cNvSpPr>
            <a:spLocks noGrp="1"/>
          </p:cNvSpPr>
          <p:nvPr>
            <p:ph type="ftr" idx="11"/>
          </p:nvPr>
        </p:nvSpPr>
        <p:spPr>
          <a:xfrm>
            <a:off x="2819400" y="6324600"/>
            <a:ext cx="3198813" cy="379413"/>
          </a:xfrm>
        </p:spPr>
        <p:txBody>
          <a:bodyPr/>
          <a:lstStyle/>
          <a:p>
            <a:pPr algn="ctr"/>
            <a:r>
              <a:rPr lang="en-US" smtClean="0"/>
              <a:t>Inuk Wahyuni Istiqomah, SE., M.Si., Ak.,CA.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7" dur="500"/>
                                        <p:tgtEl>
                                          <p:spTgt spid="24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12" dur="500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17" dur="500"/>
                                        <p:tgtEl>
                                          <p:spTgt spid="24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0" dur="500"/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3" dur="500"/>
                                        <p:tgtEl>
                                          <p:spTgt spid="2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8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33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36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39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43000"/>
          </a:xfrm>
          <a:ln/>
        </p:spPr>
        <p:txBody>
          <a:bodyPr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err="1"/>
              <a:t>Pengendalian</a:t>
            </a:r>
            <a:r>
              <a:rPr lang="en-US" dirty="0"/>
              <a:t> </a:t>
            </a:r>
            <a:r>
              <a:rPr lang="en-US" dirty="0" err="1"/>
              <a:t>Tugas</a:t>
            </a:r>
            <a:endParaRPr lang="en-US" dirty="0"/>
          </a:p>
        </p:txBody>
      </p:sp>
      <p:sp>
        <p:nvSpPr>
          <p:cNvPr id="25602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2133600"/>
            <a:ext cx="8229600" cy="3997325"/>
          </a:xfrm>
          <a:ln/>
        </p:spPr>
        <p:txBody>
          <a:bodyPr/>
          <a:lstStyle/>
          <a:p>
            <a:pPr marL="341313" indent="-341313"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 err="1"/>
              <a:t>Proses</a:t>
            </a:r>
            <a:r>
              <a:rPr lang="en-US" dirty="0"/>
              <a:t> </a:t>
            </a:r>
            <a:r>
              <a:rPr lang="en-US" dirty="0" err="1"/>
              <a:t>menjamin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dilaksanakan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efektif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efesien</a:t>
            </a:r>
            <a:endParaRPr lang="en-US" dirty="0"/>
          </a:p>
          <a:p>
            <a:pPr marL="341313" indent="-341313"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 err="1"/>
              <a:t>Berorientasi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transaksi</a:t>
            </a:r>
            <a:endParaRPr lang="en-US" dirty="0"/>
          </a:p>
          <a:p>
            <a:pPr marL="341313" indent="-341313"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berulangkali</a:t>
            </a:r>
            <a:r>
              <a:rPr lang="en-US" dirty="0"/>
              <a:t> (</a:t>
            </a:r>
            <a:r>
              <a:rPr lang="en-US" dirty="0" err="1"/>
              <a:t>amat</a:t>
            </a:r>
            <a:r>
              <a:rPr lang="en-US" dirty="0"/>
              <a:t> </a:t>
            </a:r>
            <a:r>
              <a:rPr lang="en-US" dirty="0" err="1"/>
              <a:t>sistematis</a:t>
            </a:r>
            <a:r>
              <a:rPr lang="en-US" dirty="0"/>
              <a:t>)</a:t>
            </a:r>
          </a:p>
          <a:p>
            <a:pPr marL="341313" indent="-341313"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sebab</a:t>
            </a:r>
            <a:r>
              <a:rPr lang="en-US" dirty="0"/>
              <a:t> </a:t>
            </a:r>
            <a:r>
              <a:rPr lang="en-US" dirty="0" err="1"/>
              <a:t>akibat</a:t>
            </a:r>
            <a:r>
              <a:rPr lang="en-US" dirty="0"/>
              <a:t> (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ilmiah</a:t>
            </a:r>
            <a:r>
              <a:rPr lang="en-US" dirty="0"/>
              <a:t>)</a:t>
            </a:r>
          </a:p>
          <a:p>
            <a:pPr marL="341313" indent="-341313">
              <a:buClrTx/>
              <a:buSz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2221A-6B84-41B9-ADFB-C3DA06FCBFB7}" type="slidenum">
              <a:rPr lang="en-US"/>
              <a:pPr/>
              <a:t>18</a:t>
            </a:fld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idx="11"/>
          </p:nvPr>
        </p:nvSpPr>
        <p:spPr>
          <a:xfrm>
            <a:off x="2819400" y="6324600"/>
            <a:ext cx="3198813" cy="379413"/>
          </a:xfrm>
        </p:spPr>
        <p:txBody>
          <a:bodyPr/>
          <a:lstStyle/>
          <a:p>
            <a:pPr algn="ctr"/>
            <a:r>
              <a:rPr lang="en-US" smtClean="0"/>
              <a:t>Inuk Wahyuni Istiqomah, SE., M.Si., Ak.,CA.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7" dur="500"/>
                                        <p:tgtEl>
                                          <p:spTgt spid="25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12" dur="500"/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17" dur="500"/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2" dur="500"/>
                                        <p:tgtEl>
                                          <p:spTgt spid="25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7" dur="500"/>
                                        <p:tgtEl>
                                          <p:spTgt spid="256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31763"/>
            <a:ext cx="8229600" cy="1435100"/>
          </a:xfrm>
          <a:ln/>
        </p:spPr>
        <p:txBody>
          <a:bodyPr>
            <a:normAutofit fontScale="90000"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Keputusan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Perencanaan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Pengendalian</a:t>
            </a:r>
            <a:endParaRPr lang="en-US" dirty="0"/>
          </a:p>
        </p:txBody>
      </p:sp>
      <p:sp>
        <p:nvSpPr>
          <p:cNvPr id="39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F4300E-2B9D-4C73-A84D-B70DBEE4EB2F}" type="slidenum">
              <a:rPr lang="en-US"/>
              <a:pPr/>
              <a:t>19</a:t>
            </a:fld>
            <a:endParaRPr lang="en-US"/>
          </a:p>
        </p:txBody>
      </p:sp>
      <p:graphicFrame>
        <p:nvGraphicFramePr>
          <p:cNvPr id="26626" name="Group 2"/>
          <p:cNvGraphicFramePr>
            <a:graphicFrameLocks noGrp="1"/>
          </p:cNvGraphicFramePr>
          <p:nvPr/>
        </p:nvGraphicFramePr>
        <p:xfrm>
          <a:off x="457200" y="1600200"/>
          <a:ext cx="8231188" cy="4059239"/>
        </p:xfrm>
        <a:graphic>
          <a:graphicData uri="http://schemas.openxmlformats.org/drawingml/2006/table">
            <a:tbl>
              <a:tblPr/>
              <a:tblGrid>
                <a:gridCol w="2743200"/>
                <a:gridCol w="2744788"/>
                <a:gridCol w="2743200"/>
              </a:tblGrid>
              <a:tr h="1039813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5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Perumusan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 </a:t>
                      </a: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Strategi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6" charset="0"/>
                        <a:cs typeface="Lucida Sans Unicode" charset="0"/>
                      </a:endParaRPr>
                    </a:p>
                  </a:txBody>
                  <a:tcPr marT="17640" anchor="ctr" horzOverflow="overflow">
                    <a:lnL w="28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5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Pengendalian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 </a:t>
                      </a: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Manajemen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6" charset="0"/>
                        <a:cs typeface="Lucida Sans Unicode" charset="0"/>
                      </a:endParaRPr>
                    </a:p>
                  </a:txBody>
                  <a:tcPr marT="17640" anchor="ctr" horzOverflow="overflow">
                    <a:lnL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5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Pengendalian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 </a:t>
                      </a: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Tugas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6" charset="0"/>
                        <a:cs typeface="Lucida Sans Unicode" charset="0"/>
                      </a:endParaRPr>
                    </a:p>
                  </a:txBody>
                  <a:tcPr marT="17640" anchor="ctr" horzOverflow="overflow">
                    <a:lnL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79613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5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Akuisisi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 </a:t>
                      </a: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bisnis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 </a:t>
                      </a: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tidak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 </a:t>
                      </a: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terkait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6" charset="0"/>
                        <a:cs typeface="Lucida Sans Unicode" charset="0"/>
                      </a:endParaRPr>
                    </a:p>
                  </a:txBody>
                  <a:tcPr marT="17640" anchor="ctr" horzOverflow="overflow">
                    <a:lnL w="28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5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Mengenalkan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 </a:t>
                      </a: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produk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 </a:t>
                      </a: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baru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 </a:t>
                      </a: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atau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 </a:t>
                      </a: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merek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 </a:t>
                      </a: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baru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6" charset="0"/>
                        <a:cs typeface="Lucida Sans Unicode" charset="0"/>
                      </a:endParaRPr>
                    </a:p>
                  </a:txBody>
                  <a:tcPr marT="17640" anchor="ctr" horzOverflow="overflow">
                    <a:lnL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5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Koordinasi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 </a:t>
                      </a: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Pesanan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 yang </a:t>
                      </a: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masuk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6" charset="0"/>
                        <a:cs typeface="Lucida Sans Unicode" charset="0"/>
                      </a:endParaRPr>
                    </a:p>
                  </a:txBody>
                  <a:tcPr marT="17640" anchor="ctr" horzOverflow="overflow">
                    <a:lnL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9813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5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Masuk bisnis baru</a:t>
                      </a:r>
                    </a:p>
                  </a:txBody>
                  <a:tcPr marT="17640" anchor="ctr" horzOverflow="overflow">
                    <a:lnL w="28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5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Perluasan pabrik</a:t>
                      </a:r>
                    </a:p>
                  </a:txBody>
                  <a:tcPr marT="17640" anchor="ctr" horzOverflow="overflow">
                    <a:lnL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5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Skedul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 </a:t>
                      </a: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6" charset="0"/>
                          <a:cs typeface="Lucida Sans Unicode" charset="0"/>
                        </a:rPr>
                        <a:t>produksi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6" charset="0"/>
                        <a:cs typeface="Lucida Sans Unicode" charset="0"/>
                      </a:endParaRPr>
                    </a:p>
                  </a:txBody>
                  <a:tcPr marT="17640" anchor="ctr" horzOverflow="overflow">
                    <a:lnL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Line 12"/>
          <p:cNvSpPr>
            <a:spLocks noChangeShapeType="1"/>
          </p:cNvSpPr>
          <p:nvPr/>
        </p:nvSpPr>
        <p:spPr bwMode="auto">
          <a:xfrm>
            <a:off x="457200" y="1600200"/>
            <a:ext cx="8229601" cy="1588"/>
          </a:xfrm>
          <a:prstGeom prst="line">
            <a:avLst/>
          </a:prstGeom>
          <a:noFill/>
          <a:ln w="28440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idx="11"/>
          </p:nvPr>
        </p:nvSpPr>
        <p:spPr>
          <a:xfrm>
            <a:off x="2819400" y="6324600"/>
            <a:ext cx="3198813" cy="379413"/>
          </a:xfrm>
        </p:spPr>
        <p:txBody>
          <a:bodyPr/>
          <a:lstStyle/>
          <a:p>
            <a:pPr algn="ctr"/>
            <a:r>
              <a:rPr lang="en-US" smtClean="0"/>
              <a:t>Inuk Wahyuni Istiqomah, SE., M.Si., Ak.,CA.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7" dur="500"/>
                                        <p:tgtEl>
                                          <p:spTgt spid="26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 noGrp="1"/>
          </p:cNvGrpSpPr>
          <p:nvPr/>
        </p:nvGrpSpPr>
        <p:grpSpPr bwMode="auto">
          <a:xfrm>
            <a:off x="457200" y="228600"/>
            <a:ext cx="8229600" cy="6172201"/>
            <a:chOff x="158" y="1248"/>
            <a:chExt cx="7617" cy="2591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5328" y="3192"/>
              <a:ext cx="2448" cy="648"/>
            </a:xfrm>
            <a:prstGeom prst="rect">
              <a:avLst/>
            </a:prstGeom>
            <a:noFill/>
            <a:ln w="9525">
              <a:solidFill>
                <a:schemeClr val="bg2">
                  <a:lumMod val="10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 eaLnBrk="1" hangingPunct="1">
                <a:lnSpc>
                  <a:spcPct val="100000"/>
                </a:lnSpc>
                <a:spcBef>
                  <a:spcPts val="700"/>
                </a:spcBef>
                <a:buClr>
                  <a:srgbClr val="FFFFCC"/>
                </a:buClr>
                <a:buSzPct val="60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id-ID" sz="2400" dirty="0" smtClean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  <a:p>
              <a:pPr algn="ctr" eaLnBrk="1" hangingPunct="1">
                <a:lnSpc>
                  <a:spcPct val="100000"/>
                </a:lnSpc>
                <a:spcBef>
                  <a:spcPts val="700"/>
                </a:spcBef>
                <a:buClr>
                  <a:srgbClr val="FFFFCC"/>
                </a:buClr>
                <a:buSzPct val="60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400" dirty="0" err="1" smtClean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Laksanakan</a:t>
              </a:r>
              <a:r>
                <a:rPr lang="en-GB" sz="2400" dirty="0" smtClean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 </a:t>
              </a:r>
              <a:r>
                <a:rPr lang="en-GB" sz="2400" dirty="0" err="1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riset</a:t>
              </a:r>
              <a:r>
                <a:rPr lang="en-GB" sz="2400" dirty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 </a:t>
              </a:r>
              <a:r>
                <a:rPr lang="en-GB" sz="2400" dirty="0" err="1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sendiri</a:t>
              </a:r>
              <a:r>
                <a:rPr lang="en-GB" sz="2400" dirty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 </a:t>
              </a: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5328" y="2544"/>
              <a:ext cx="2448" cy="648"/>
            </a:xfrm>
            <a:prstGeom prst="rect">
              <a:avLst/>
            </a:prstGeom>
            <a:noFill/>
            <a:ln w="9525">
              <a:solidFill>
                <a:schemeClr val="bg2">
                  <a:lumMod val="10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eaLnBrk="1" hangingPunct="1">
                <a:lnSpc>
                  <a:spcPct val="100000"/>
                </a:lnSpc>
                <a:spcBef>
                  <a:spcPts val="700"/>
                </a:spcBef>
                <a:buClr>
                  <a:srgbClr val="FFFFCC"/>
                </a:buClr>
                <a:buSzPct val="60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id-ID" sz="2400" dirty="0" smtClean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  <a:p>
              <a:pPr algn="ctr" eaLnBrk="1" hangingPunct="1">
                <a:lnSpc>
                  <a:spcPct val="100000"/>
                </a:lnSpc>
                <a:spcBef>
                  <a:spcPts val="700"/>
                </a:spcBef>
                <a:buClr>
                  <a:srgbClr val="FFFFCC"/>
                </a:buClr>
                <a:buSzPct val="60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400" dirty="0" err="1" smtClean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Pesan</a:t>
              </a:r>
              <a:r>
                <a:rPr lang="en-GB" sz="2400" dirty="0" smtClean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 </a:t>
              </a:r>
              <a:r>
                <a:rPr lang="en-GB" sz="2400" dirty="0" err="1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kembali</a:t>
              </a:r>
              <a:r>
                <a:rPr lang="en-GB" sz="2400" dirty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 </a:t>
              </a:r>
              <a:r>
                <a:rPr lang="en-GB" sz="2400" dirty="0" err="1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barang</a:t>
              </a:r>
              <a:endParaRPr lang="en-GB" sz="2400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5328" y="1896"/>
              <a:ext cx="2448" cy="648"/>
            </a:xfrm>
            <a:prstGeom prst="rect">
              <a:avLst/>
            </a:prstGeom>
            <a:noFill/>
            <a:ln w="9525">
              <a:solidFill>
                <a:schemeClr val="bg2">
                  <a:lumMod val="10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 eaLnBrk="1" hangingPunct="1">
                <a:lnSpc>
                  <a:spcPct val="100000"/>
                </a:lnSpc>
                <a:spcBef>
                  <a:spcPts val="700"/>
                </a:spcBef>
                <a:buClr>
                  <a:srgbClr val="FFFFCC"/>
                </a:buClr>
                <a:buSzPct val="60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id-ID" sz="2400" dirty="0" smtClean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  <a:p>
              <a:pPr algn="ctr" eaLnBrk="1" hangingPunct="1">
                <a:lnSpc>
                  <a:spcPct val="100000"/>
                </a:lnSpc>
                <a:spcBef>
                  <a:spcPts val="700"/>
                </a:spcBef>
                <a:buClr>
                  <a:srgbClr val="FFFFCC"/>
                </a:buClr>
                <a:buSzPct val="60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400" dirty="0" err="1" smtClean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Kelola</a:t>
              </a:r>
              <a:r>
                <a:rPr lang="en-GB" sz="2400" dirty="0" smtClean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 </a:t>
              </a:r>
              <a:r>
                <a:rPr lang="en-GB" sz="2400" dirty="0" err="1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arus</a:t>
              </a:r>
              <a:r>
                <a:rPr lang="en-GB" sz="2400" dirty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 </a:t>
              </a:r>
              <a:r>
                <a:rPr lang="en-GB" sz="2400" dirty="0" err="1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kas</a:t>
              </a:r>
              <a:endParaRPr lang="en-GB" sz="2400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5328" y="1248"/>
              <a:ext cx="2448" cy="648"/>
            </a:xfrm>
            <a:prstGeom prst="rect">
              <a:avLst/>
            </a:prstGeom>
            <a:noFill/>
            <a:ln w="9525">
              <a:solidFill>
                <a:schemeClr val="bg2">
                  <a:lumMod val="10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 eaLnBrk="1" hangingPunct="1">
                <a:lnSpc>
                  <a:spcPct val="100000"/>
                </a:lnSpc>
                <a:spcBef>
                  <a:spcPts val="700"/>
                </a:spcBef>
                <a:buClr>
                  <a:srgbClr val="FFFFCC"/>
                </a:buClr>
                <a:buSzPct val="60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400" dirty="0" err="1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Pesan</a:t>
              </a:r>
              <a:r>
                <a:rPr lang="en-GB" sz="2400" dirty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 </a:t>
              </a:r>
              <a:r>
                <a:rPr lang="en-GB" sz="2400" dirty="0" err="1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iklan</a:t>
              </a:r>
              <a:r>
                <a:rPr lang="en-GB" sz="2400" dirty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 TV</a:t>
              </a: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2880" y="1248"/>
              <a:ext cx="2448" cy="648"/>
            </a:xfrm>
            <a:prstGeom prst="rect">
              <a:avLst/>
            </a:prstGeom>
            <a:noFill/>
            <a:ln w="9525">
              <a:solidFill>
                <a:schemeClr val="bg2">
                  <a:lumMod val="10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 eaLnBrk="1" hangingPunct="1">
                <a:lnSpc>
                  <a:spcPct val="100000"/>
                </a:lnSpc>
                <a:spcBef>
                  <a:spcPts val="700"/>
                </a:spcBef>
                <a:buClr>
                  <a:srgbClr val="FFFFCC"/>
                </a:buClr>
                <a:buSzPct val="60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400" dirty="0" err="1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Penetapan</a:t>
              </a:r>
              <a:r>
                <a:rPr lang="en-GB" sz="2400" dirty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 </a:t>
              </a:r>
              <a:r>
                <a:rPr lang="en-GB" sz="2400" dirty="0" err="1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anggaran</a:t>
              </a:r>
              <a:r>
                <a:rPr lang="en-GB" sz="2400" dirty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 </a:t>
              </a:r>
              <a:r>
                <a:rPr lang="en-GB" sz="2400" dirty="0" err="1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advertensi</a:t>
              </a:r>
              <a:endParaRPr lang="en-GB" sz="2400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58" y="1248"/>
              <a:ext cx="2722" cy="648"/>
            </a:xfrm>
            <a:prstGeom prst="rect">
              <a:avLst/>
            </a:prstGeom>
            <a:noFill/>
            <a:ln w="9525">
              <a:solidFill>
                <a:schemeClr val="bg2">
                  <a:lumMod val="10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 eaLnBrk="1" hangingPunct="1">
                <a:lnSpc>
                  <a:spcPct val="100000"/>
                </a:lnSpc>
                <a:spcBef>
                  <a:spcPts val="700"/>
                </a:spcBef>
                <a:buClr>
                  <a:srgbClr val="FFFFCC"/>
                </a:buClr>
                <a:buSzPct val="60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400" dirty="0" err="1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Penambahan</a:t>
              </a:r>
              <a:r>
                <a:rPr lang="en-GB" sz="2400" dirty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 </a:t>
              </a:r>
              <a:r>
                <a:rPr lang="en-GB" sz="2400" dirty="0" err="1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penjualan</a:t>
              </a:r>
              <a:r>
                <a:rPr lang="en-GB" sz="2400" dirty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 </a:t>
              </a:r>
              <a:r>
                <a:rPr lang="en-GB" sz="2400" dirty="0" err="1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langsung</a:t>
              </a:r>
              <a:r>
                <a:rPr lang="en-GB" sz="2400" dirty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 </a:t>
              </a:r>
              <a:r>
                <a:rPr lang="en-GB" sz="2400" dirty="0" err="1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lewat</a:t>
              </a:r>
              <a:r>
                <a:rPr lang="en-GB" sz="2400" dirty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 pos</a:t>
              </a: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2880" y="1896"/>
              <a:ext cx="2448" cy="648"/>
            </a:xfrm>
            <a:prstGeom prst="rect">
              <a:avLst/>
            </a:prstGeom>
            <a:noFill/>
            <a:ln w="9525">
              <a:solidFill>
                <a:schemeClr val="bg2">
                  <a:lumMod val="10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 eaLnBrk="1" hangingPunct="1">
                <a:lnSpc>
                  <a:spcPct val="100000"/>
                </a:lnSpc>
                <a:spcBef>
                  <a:spcPts val="700"/>
                </a:spcBef>
                <a:buClr>
                  <a:srgbClr val="FFFFCC"/>
                </a:buClr>
                <a:buSzPct val="60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id-ID" sz="2400" dirty="0" smtClean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  <a:p>
              <a:pPr algn="ctr" eaLnBrk="1" hangingPunct="1">
                <a:lnSpc>
                  <a:spcPct val="100000"/>
                </a:lnSpc>
                <a:spcBef>
                  <a:spcPts val="700"/>
                </a:spcBef>
                <a:buClr>
                  <a:srgbClr val="FFFFCC"/>
                </a:buClr>
                <a:buSzPct val="60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400" dirty="0" err="1" smtClean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Tambah</a:t>
              </a:r>
              <a:r>
                <a:rPr lang="en-GB" sz="2400" dirty="0" smtClean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 </a:t>
              </a:r>
              <a:r>
                <a:rPr lang="en-GB" sz="2400" dirty="0" err="1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utang</a:t>
              </a:r>
              <a:r>
                <a:rPr lang="en-GB" sz="2400" dirty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 </a:t>
              </a:r>
              <a:r>
                <a:rPr lang="en-GB" sz="2400" dirty="0" err="1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baru</a:t>
              </a:r>
              <a:endParaRPr lang="en-GB" sz="2400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158" y="1896"/>
              <a:ext cx="2722" cy="648"/>
            </a:xfrm>
            <a:prstGeom prst="rect">
              <a:avLst/>
            </a:prstGeom>
            <a:noFill/>
            <a:ln w="9525">
              <a:solidFill>
                <a:schemeClr val="bg2">
                  <a:lumMod val="10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 eaLnBrk="1" hangingPunct="1">
                <a:lnSpc>
                  <a:spcPct val="100000"/>
                </a:lnSpc>
                <a:spcBef>
                  <a:spcPts val="700"/>
                </a:spcBef>
                <a:buClr>
                  <a:srgbClr val="FFFFCC"/>
                </a:buClr>
                <a:buSzPct val="60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id-ID" sz="2400" dirty="0" smtClean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  <a:p>
              <a:pPr algn="ctr" eaLnBrk="1" hangingPunct="1">
                <a:lnSpc>
                  <a:spcPct val="100000"/>
                </a:lnSpc>
                <a:spcBef>
                  <a:spcPts val="700"/>
                </a:spcBef>
                <a:buClr>
                  <a:srgbClr val="FFFFCC"/>
                </a:buClr>
                <a:buSzPct val="60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400" dirty="0" err="1" smtClean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Ubah</a:t>
              </a:r>
              <a:r>
                <a:rPr lang="en-GB" sz="2400" dirty="0" smtClean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 </a:t>
              </a:r>
              <a:r>
                <a:rPr lang="en-GB" sz="2400" dirty="0" err="1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rasio</a:t>
              </a:r>
              <a:r>
                <a:rPr lang="en-GB" sz="2400" dirty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 </a:t>
              </a:r>
              <a:r>
                <a:rPr lang="en-GB" sz="2400" dirty="0" err="1" smtClean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utang/ekuitas</a:t>
              </a:r>
              <a:endParaRPr lang="en-GB" sz="2400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2880" y="2544"/>
              <a:ext cx="2448" cy="648"/>
            </a:xfrm>
            <a:prstGeom prst="rect">
              <a:avLst/>
            </a:prstGeom>
            <a:noFill/>
            <a:ln w="9525">
              <a:solidFill>
                <a:schemeClr val="bg2">
                  <a:lumMod val="10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 eaLnBrk="1" hangingPunct="1">
                <a:lnSpc>
                  <a:spcPct val="100000"/>
                </a:lnSpc>
                <a:spcBef>
                  <a:spcPts val="700"/>
                </a:spcBef>
                <a:buClr>
                  <a:srgbClr val="FFFFCC"/>
                </a:buClr>
                <a:buSzPct val="60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id-ID" sz="2400" dirty="0" smtClean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  <a:p>
              <a:pPr algn="ctr" eaLnBrk="1" hangingPunct="1">
                <a:lnSpc>
                  <a:spcPct val="100000"/>
                </a:lnSpc>
                <a:spcBef>
                  <a:spcPts val="700"/>
                </a:spcBef>
                <a:buClr>
                  <a:srgbClr val="FFFFCC"/>
                </a:buClr>
                <a:buSzPct val="60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400" dirty="0" err="1" smtClean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Penetapan</a:t>
              </a:r>
              <a:r>
                <a:rPr lang="en-GB" sz="2400" dirty="0" smtClean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 </a:t>
              </a:r>
              <a:r>
                <a:rPr lang="en-GB" sz="2400" dirty="0" err="1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jumlah</a:t>
              </a:r>
              <a:r>
                <a:rPr lang="en-GB" sz="2400" dirty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 </a:t>
              </a:r>
              <a:r>
                <a:rPr lang="en-GB" sz="2400" dirty="0" err="1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persediaan</a:t>
              </a:r>
              <a:endParaRPr lang="en-GB" sz="2400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158" y="2544"/>
              <a:ext cx="2722" cy="648"/>
            </a:xfrm>
            <a:prstGeom prst="rect">
              <a:avLst/>
            </a:prstGeom>
            <a:noFill/>
            <a:ln w="9525">
              <a:solidFill>
                <a:schemeClr val="bg2">
                  <a:lumMod val="10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 eaLnBrk="1" hangingPunct="1">
                <a:lnSpc>
                  <a:spcPct val="100000"/>
                </a:lnSpc>
                <a:spcBef>
                  <a:spcPts val="700"/>
                </a:spcBef>
                <a:buClr>
                  <a:srgbClr val="FFFFCC"/>
                </a:buClr>
                <a:buSzPct val="60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400" dirty="0" err="1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Pikirkan</a:t>
              </a:r>
              <a:r>
                <a:rPr lang="en-GB" sz="2400" dirty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 </a:t>
              </a:r>
              <a:r>
                <a:rPr lang="en-GB" sz="2400" dirty="0" err="1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Kebijakan</a:t>
              </a:r>
              <a:r>
                <a:rPr lang="en-GB" sz="2400" dirty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 </a:t>
              </a:r>
              <a:r>
                <a:rPr lang="en-GB" sz="2400" dirty="0" err="1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Spekulasi</a:t>
              </a:r>
              <a:r>
                <a:rPr lang="en-GB" sz="2400" dirty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 </a:t>
              </a:r>
              <a:r>
                <a:rPr lang="en-GB" sz="2400" dirty="0" err="1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Persediaan</a:t>
              </a:r>
              <a:endParaRPr lang="en-GB" sz="2400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2880" y="3192"/>
              <a:ext cx="2448" cy="648"/>
            </a:xfrm>
            <a:prstGeom prst="rect">
              <a:avLst/>
            </a:prstGeom>
            <a:noFill/>
            <a:ln w="9525">
              <a:solidFill>
                <a:schemeClr val="bg2">
                  <a:lumMod val="10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 eaLnBrk="1" hangingPunct="1">
                <a:lnSpc>
                  <a:spcPct val="100000"/>
                </a:lnSpc>
                <a:spcBef>
                  <a:spcPts val="700"/>
                </a:spcBef>
                <a:buClr>
                  <a:srgbClr val="FFFFCC"/>
                </a:buClr>
                <a:buSzPct val="60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id-ID" sz="2400" dirty="0" smtClean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  <a:p>
              <a:pPr algn="ctr" eaLnBrk="1" hangingPunct="1">
                <a:lnSpc>
                  <a:spcPct val="100000"/>
                </a:lnSpc>
                <a:spcBef>
                  <a:spcPts val="700"/>
                </a:spcBef>
                <a:buClr>
                  <a:srgbClr val="FFFFCC"/>
                </a:buClr>
                <a:buSzPct val="60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400" dirty="0" err="1" smtClean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Kontrol</a:t>
              </a:r>
              <a:r>
                <a:rPr lang="en-GB" sz="2400" dirty="0" smtClean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 </a:t>
              </a:r>
              <a:r>
                <a:rPr lang="en-GB" sz="2400" dirty="0" err="1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organisasi</a:t>
              </a:r>
              <a:r>
                <a:rPr lang="en-GB" sz="2400" dirty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 </a:t>
              </a:r>
              <a:r>
                <a:rPr lang="en-GB" sz="2400" dirty="0" err="1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riset</a:t>
              </a:r>
              <a:endParaRPr lang="en-GB" sz="2400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158" y="3192"/>
              <a:ext cx="2722" cy="648"/>
            </a:xfrm>
            <a:prstGeom prst="rect">
              <a:avLst/>
            </a:prstGeom>
            <a:noFill/>
            <a:ln w="9525">
              <a:solidFill>
                <a:schemeClr val="bg2">
                  <a:lumMod val="10000"/>
                </a:schemeClr>
              </a:solidFill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 eaLnBrk="1" hangingPunct="1">
                <a:lnSpc>
                  <a:spcPct val="100000"/>
                </a:lnSpc>
                <a:spcBef>
                  <a:spcPts val="700"/>
                </a:spcBef>
                <a:buClr>
                  <a:srgbClr val="FFFFCC"/>
                </a:buClr>
                <a:buSzPct val="60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id-ID" sz="2400" dirty="0" smtClean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  <a:p>
              <a:pPr algn="ctr" eaLnBrk="1" hangingPunct="1">
                <a:lnSpc>
                  <a:spcPct val="100000"/>
                </a:lnSpc>
                <a:spcBef>
                  <a:spcPts val="700"/>
                </a:spcBef>
                <a:buClr>
                  <a:srgbClr val="FFFFCC"/>
                </a:buClr>
                <a:buSzPct val="60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400" dirty="0" err="1" smtClean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Pemutusan</a:t>
              </a:r>
              <a:r>
                <a:rPr lang="en-GB" sz="2400" dirty="0" smtClean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 </a:t>
              </a:r>
              <a:r>
                <a:rPr lang="id-ID" sz="2400" dirty="0" smtClean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 </a:t>
              </a:r>
              <a:r>
                <a:rPr lang="en-GB" sz="2400" dirty="0" err="1" smtClean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jumlah</a:t>
              </a:r>
              <a:r>
                <a:rPr lang="en-GB" sz="2400" dirty="0" smtClean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 </a:t>
              </a:r>
              <a:r>
                <a:rPr lang="en-GB" sz="2400" dirty="0" err="1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dan</a:t>
              </a:r>
              <a:r>
                <a:rPr lang="en-GB" sz="2400" dirty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 </a:t>
              </a:r>
              <a:r>
                <a:rPr lang="en-GB" sz="2400" dirty="0" err="1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arah</a:t>
              </a:r>
              <a:r>
                <a:rPr lang="en-GB" sz="2400" dirty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 </a:t>
              </a:r>
              <a:r>
                <a:rPr lang="en-GB" sz="2400" dirty="0" err="1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riset</a:t>
              </a:r>
              <a:endParaRPr lang="en-GB" sz="2400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158" y="1248"/>
              <a:ext cx="7618" cy="1"/>
            </a:xfrm>
            <a:prstGeom prst="line">
              <a:avLst/>
            </a:prstGeom>
            <a:noFill/>
            <a:ln w="28440">
              <a:solidFill>
                <a:schemeClr val="bg2">
                  <a:lumMod val="10000"/>
                </a:schemeClr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 sz="2400">
                <a:solidFill>
                  <a:srgbClr val="FF0000"/>
                </a:solidFill>
              </a:endParaRPr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>
              <a:off x="158" y="3840"/>
              <a:ext cx="7618" cy="1"/>
            </a:xfrm>
            <a:prstGeom prst="line">
              <a:avLst/>
            </a:prstGeom>
            <a:noFill/>
            <a:ln w="28440">
              <a:solidFill>
                <a:schemeClr val="bg2">
                  <a:lumMod val="10000"/>
                </a:schemeClr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 sz="2400">
                <a:solidFill>
                  <a:srgbClr val="FF0000"/>
                </a:solidFill>
              </a:endParaRPr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158" y="1248"/>
              <a:ext cx="1" cy="2592"/>
            </a:xfrm>
            <a:prstGeom prst="line">
              <a:avLst/>
            </a:prstGeom>
            <a:noFill/>
            <a:ln w="28440">
              <a:solidFill>
                <a:schemeClr val="bg2">
                  <a:lumMod val="10000"/>
                </a:schemeClr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 sz="2400">
                <a:solidFill>
                  <a:srgbClr val="FF0000"/>
                </a:solidFill>
              </a:endParaRPr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>
              <a:off x="2880" y="1248"/>
              <a:ext cx="1" cy="2592"/>
            </a:xfrm>
            <a:prstGeom prst="line">
              <a:avLst/>
            </a:prstGeom>
            <a:noFill/>
            <a:ln w="12600">
              <a:solidFill>
                <a:schemeClr val="bg2">
                  <a:lumMod val="10000"/>
                </a:schemeClr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 sz="2400">
                <a:solidFill>
                  <a:srgbClr val="FF0000"/>
                </a:solidFill>
              </a:endParaRPr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>
              <a:off x="7776" y="1248"/>
              <a:ext cx="1" cy="2592"/>
            </a:xfrm>
            <a:prstGeom prst="line">
              <a:avLst/>
            </a:prstGeom>
            <a:noFill/>
            <a:ln w="28440">
              <a:solidFill>
                <a:schemeClr val="bg2">
                  <a:lumMod val="10000"/>
                </a:schemeClr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 sz="2400">
                <a:solidFill>
                  <a:srgbClr val="FF0000"/>
                </a:solidFill>
              </a:endParaRPr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158" y="3192"/>
              <a:ext cx="7618" cy="1"/>
            </a:xfrm>
            <a:prstGeom prst="line">
              <a:avLst/>
            </a:prstGeom>
            <a:noFill/>
            <a:ln w="12600">
              <a:solidFill>
                <a:schemeClr val="bg2">
                  <a:lumMod val="10000"/>
                </a:schemeClr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 sz="2400">
                <a:solidFill>
                  <a:srgbClr val="FF0000"/>
                </a:solidFill>
              </a:endParaRPr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>
              <a:off x="158" y="2544"/>
              <a:ext cx="7618" cy="1"/>
            </a:xfrm>
            <a:prstGeom prst="line">
              <a:avLst/>
            </a:prstGeom>
            <a:noFill/>
            <a:ln w="12600">
              <a:solidFill>
                <a:schemeClr val="bg2">
                  <a:lumMod val="10000"/>
                </a:schemeClr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 sz="2400">
                <a:solidFill>
                  <a:srgbClr val="FF0000"/>
                </a:solidFill>
              </a:endParaRPr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>
              <a:off x="158" y="1896"/>
              <a:ext cx="7618" cy="1"/>
            </a:xfrm>
            <a:prstGeom prst="line">
              <a:avLst/>
            </a:prstGeom>
            <a:noFill/>
            <a:ln w="12600">
              <a:solidFill>
                <a:schemeClr val="bg2">
                  <a:lumMod val="10000"/>
                </a:schemeClr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 sz="2400">
                <a:solidFill>
                  <a:srgbClr val="FF0000"/>
                </a:solidFill>
              </a:endParaRPr>
            </a:p>
          </p:txBody>
        </p:sp>
        <p:sp>
          <p:nvSpPr>
            <p:cNvPr id="25" name="Line 23"/>
            <p:cNvSpPr>
              <a:spLocks noChangeShapeType="1"/>
            </p:cNvSpPr>
            <p:nvPr/>
          </p:nvSpPr>
          <p:spPr bwMode="auto">
            <a:xfrm>
              <a:off x="5328" y="1248"/>
              <a:ext cx="1" cy="2592"/>
            </a:xfrm>
            <a:prstGeom prst="line">
              <a:avLst/>
            </a:prstGeom>
            <a:noFill/>
            <a:ln w="12600">
              <a:solidFill>
                <a:schemeClr val="bg2">
                  <a:lumMod val="10000"/>
                </a:schemeClr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 sz="2400">
                <a:solidFill>
                  <a:srgbClr val="FF0000"/>
                </a:solidFill>
              </a:endParaRPr>
            </a:p>
          </p:txBody>
        </p:sp>
      </p:grpSp>
      <p:sp>
        <p:nvSpPr>
          <p:cNvPr id="26" name="Footer Placeholder 3"/>
          <p:cNvSpPr>
            <a:spLocks noGrp="1"/>
          </p:cNvSpPr>
          <p:nvPr>
            <p:ph type="ftr" idx="11"/>
          </p:nvPr>
        </p:nvSpPr>
        <p:spPr>
          <a:xfrm>
            <a:off x="2819400" y="6324600"/>
            <a:ext cx="3198813" cy="379413"/>
          </a:xfrm>
        </p:spPr>
        <p:txBody>
          <a:bodyPr/>
          <a:lstStyle/>
          <a:p>
            <a:pPr algn="ctr"/>
            <a:r>
              <a:rPr lang="en-US" smtClean="0"/>
              <a:t>Inuk Wahyuni Istiqomah, SE., M.Si., Ak.,CA.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36187-D8D4-4B83-A31F-9B0CE060B434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31763"/>
            <a:ext cx="8229600" cy="1435100"/>
          </a:xfrm>
          <a:ln/>
        </p:spPr>
        <p:txBody>
          <a:bodyPr>
            <a:norm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/>
              <a:t>Beda </a:t>
            </a:r>
            <a:r>
              <a:rPr lang="en-US" dirty="0" err="1"/>
              <a:t>Pengendalian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Pengendalian</a:t>
            </a:r>
            <a:r>
              <a:rPr lang="en-US" dirty="0"/>
              <a:t> </a:t>
            </a:r>
            <a:r>
              <a:rPr lang="en-US" dirty="0" err="1"/>
              <a:t>manajemen</a:t>
            </a:r>
            <a:endParaRPr lang="en-US" dirty="0"/>
          </a:p>
        </p:txBody>
      </p:sp>
      <p:sp>
        <p:nvSpPr>
          <p:cNvPr id="28674" name="Rectangle 2"/>
          <p:cNvSpPr>
            <a:spLocks noGrp="1" noChangeArrowheads="1"/>
          </p:cNvSpPr>
          <p:nvPr>
            <p:ph sz="half" idx="1"/>
          </p:nvPr>
        </p:nvSpPr>
        <p:spPr>
          <a:xfrm>
            <a:off x="304800" y="1981200"/>
            <a:ext cx="4191000" cy="4302125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700"/>
              </a:spcBef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 err="1"/>
              <a:t>Sistem</a:t>
            </a:r>
            <a:r>
              <a:rPr lang="en-US" sz="2800" dirty="0"/>
              <a:t> </a:t>
            </a:r>
            <a:r>
              <a:rPr lang="en-US" sz="2800" dirty="0" err="1"/>
              <a:t>Pengendalian</a:t>
            </a:r>
            <a:r>
              <a:rPr lang="en-US" sz="2800" dirty="0"/>
              <a:t> </a:t>
            </a:r>
            <a:r>
              <a:rPr lang="en-US" sz="2800" dirty="0" err="1"/>
              <a:t>Tugas</a:t>
            </a:r>
            <a:r>
              <a:rPr lang="en-US" sz="2800" dirty="0"/>
              <a:t> </a:t>
            </a:r>
            <a:r>
              <a:rPr lang="id-ID" sz="2800" dirty="0" smtClean="0"/>
              <a:t>:</a:t>
            </a:r>
          </a:p>
          <a:p>
            <a:pPr marL="341313" indent="-341313">
              <a:lnSpc>
                <a:spcPct val="90000"/>
              </a:lnSpc>
              <a:spcBef>
                <a:spcPts val="700"/>
              </a:spcBef>
              <a:buClr>
                <a:srgbClr val="FFFFCC"/>
              </a:buClr>
              <a:buSzPct val="60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800" dirty="0"/>
          </a:p>
          <a:p>
            <a:pPr marL="741363" lvl="1" indent="-284163">
              <a:lnSpc>
                <a:spcPct val="90000"/>
              </a:lnSpc>
              <a:spcBef>
                <a:spcPts val="600"/>
              </a:spcBef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600" dirty="0" err="1"/>
              <a:t>Lebih</a:t>
            </a:r>
            <a:r>
              <a:rPr lang="en-US" sz="2600" dirty="0"/>
              <a:t> </a:t>
            </a:r>
            <a:r>
              <a:rPr lang="en-US" sz="2600" dirty="0" err="1"/>
              <a:t>Ilmiah</a:t>
            </a:r>
            <a:endParaRPr lang="en-US" sz="2600" dirty="0"/>
          </a:p>
          <a:p>
            <a:pPr marL="741363" lvl="1" indent="-284163">
              <a:lnSpc>
                <a:spcPct val="90000"/>
              </a:lnSpc>
              <a:spcBef>
                <a:spcPts val="600"/>
              </a:spcBef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600" dirty="0"/>
              <a:t> </a:t>
            </a:r>
            <a:r>
              <a:rPr lang="en-US" sz="2600" dirty="0" err="1"/>
              <a:t>Menekankan</a:t>
            </a:r>
            <a:r>
              <a:rPr lang="en-US" sz="2600" dirty="0"/>
              <a:t> </a:t>
            </a:r>
            <a:r>
              <a:rPr lang="en-US" sz="2600" dirty="0" err="1"/>
              <a:t>pada</a:t>
            </a:r>
            <a:r>
              <a:rPr lang="en-US" sz="2600" dirty="0"/>
              <a:t> </a:t>
            </a:r>
            <a:r>
              <a:rPr lang="en-US" sz="2600" dirty="0" err="1"/>
              <a:t>tugas</a:t>
            </a:r>
            <a:r>
              <a:rPr lang="en-US" sz="2600" dirty="0"/>
              <a:t> </a:t>
            </a:r>
            <a:r>
              <a:rPr lang="en-US" sz="2600" dirty="0" err="1"/>
              <a:t>khusus</a:t>
            </a:r>
            <a:r>
              <a:rPr lang="en-US" sz="2600" dirty="0"/>
              <a:t> yang </a:t>
            </a:r>
            <a:r>
              <a:rPr lang="en-US" sz="2600" dirty="0" err="1"/>
              <a:t>dilakukan</a:t>
            </a:r>
            <a:r>
              <a:rPr lang="en-US" sz="2600" dirty="0"/>
              <a:t> unit </a:t>
            </a:r>
            <a:r>
              <a:rPr lang="en-US" sz="2600" dirty="0" err="1"/>
              <a:t>organisasi</a:t>
            </a:r>
            <a:r>
              <a:rPr lang="en-US" sz="2600" dirty="0"/>
              <a:t> </a:t>
            </a:r>
          </a:p>
          <a:p>
            <a:pPr marL="741363" lvl="1" indent="-284163">
              <a:lnSpc>
                <a:spcPct val="90000"/>
              </a:lnSpc>
              <a:spcBef>
                <a:spcPts val="600"/>
              </a:spcBef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600" dirty="0"/>
              <a:t> </a:t>
            </a:r>
            <a:r>
              <a:rPr lang="en-US" sz="2600" dirty="0" err="1"/>
              <a:t>Berkaitan</a:t>
            </a:r>
            <a:r>
              <a:rPr lang="en-US" sz="2600" dirty="0"/>
              <a:t> dg </a:t>
            </a:r>
            <a:r>
              <a:rPr lang="en-US" sz="2600" dirty="0" err="1"/>
              <a:t>tugas</a:t>
            </a:r>
            <a:r>
              <a:rPr lang="en-US" sz="2600" dirty="0"/>
              <a:t> </a:t>
            </a:r>
            <a:r>
              <a:rPr lang="en-US" sz="2600" dirty="0" err="1"/>
              <a:t>tertentu</a:t>
            </a:r>
            <a:endParaRPr lang="en-US" sz="2600" dirty="0"/>
          </a:p>
          <a:p>
            <a:pPr marL="341313" indent="-341313">
              <a:lnSpc>
                <a:spcPct val="90000"/>
              </a:lnSpc>
              <a:spcBef>
                <a:spcPts val="700"/>
              </a:spcBef>
              <a:buClrTx/>
              <a:buSz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800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5029200" y="1981200"/>
            <a:ext cx="3581400" cy="4149725"/>
          </a:xfrm>
          <a:ln/>
        </p:spPr>
        <p:txBody>
          <a:bodyPr/>
          <a:lstStyle/>
          <a:p>
            <a:pPr marL="341313" indent="-341313">
              <a:spcBef>
                <a:spcPts val="700"/>
              </a:spcBef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 err="1"/>
              <a:t>Pengendalian</a:t>
            </a:r>
            <a:r>
              <a:rPr lang="en-US" sz="2800" dirty="0"/>
              <a:t> </a:t>
            </a:r>
            <a:r>
              <a:rPr lang="en-US" sz="2800" dirty="0" err="1" smtClean="0"/>
              <a:t>Manajemen</a:t>
            </a:r>
            <a:r>
              <a:rPr lang="id-ID" sz="2800" dirty="0" smtClean="0"/>
              <a:t>:</a:t>
            </a:r>
          </a:p>
          <a:p>
            <a:pPr marL="341313" indent="-341313">
              <a:spcBef>
                <a:spcPts val="700"/>
              </a:spcBef>
              <a:buClr>
                <a:srgbClr val="FFFFCC"/>
              </a:buClr>
              <a:buSzPct val="60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800" dirty="0"/>
          </a:p>
          <a:p>
            <a:pPr marL="741363" lvl="1" indent="-284163">
              <a:spcBef>
                <a:spcPts val="600"/>
              </a:spcBef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600" dirty="0" err="1"/>
              <a:t>Perilaku</a:t>
            </a:r>
            <a:r>
              <a:rPr lang="en-US" sz="2600" dirty="0"/>
              <a:t> </a:t>
            </a:r>
            <a:r>
              <a:rPr lang="en-US" sz="2600" dirty="0" err="1"/>
              <a:t>Manajer</a:t>
            </a:r>
            <a:endParaRPr lang="en-US" sz="2600" dirty="0"/>
          </a:p>
          <a:p>
            <a:pPr marL="741363" lvl="1" indent="-284163">
              <a:spcBef>
                <a:spcPts val="600"/>
              </a:spcBef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600" dirty="0"/>
              <a:t>Unit </a:t>
            </a:r>
            <a:r>
              <a:rPr lang="en-US" sz="2600" dirty="0" err="1"/>
              <a:t>Organisasi</a:t>
            </a:r>
            <a:endParaRPr lang="en-US" sz="2600" dirty="0"/>
          </a:p>
          <a:p>
            <a:pPr marL="741363" lvl="1" indent="-284163">
              <a:spcBef>
                <a:spcPts val="600"/>
              </a:spcBef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600" dirty="0" err="1"/>
              <a:t>Aktivitas</a:t>
            </a:r>
            <a:r>
              <a:rPr lang="en-US" sz="2600" dirty="0"/>
              <a:t> </a:t>
            </a:r>
            <a:r>
              <a:rPr lang="en-US" sz="2600" dirty="0" err="1"/>
              <a:t>luas</a:t>
            </a:r>
            <a:endParaRPr lang="en-US" sz="26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C0387-7C90-4890-A08D-075765156C5A}" type="slidenum">
              <a:rPr lang="en-US"/>
              <a:pPr/>
              <a:t>21</a:t>
            </a:fld>
            <a:endParaRPr lang="en-US"/>
          </a:p>
        </p:txBody>
      </p:sp>
      <p:sp>
        <p:nvSpPr>
          <p:cNvPr id="9" name="Footer Placeholder 3"/>
          <p:cNvSpPr>
            <a:spLocks noGrp="1"/>
          </p:cNvSpPr>
          <p:nvPr>
            <p:ph type="ftr" idx="11"/>
          </p:nvPr>
        </p:nvSpPr>
        <p:spPr>
          <a:xfrm>
            <a:off x="2819400" y="6324600"/>
            <a:ext cx="3198813" cy="379413"/>
          </a:xfrm>
        </p:spPr>
        <p:txBody>
          <a:bodyPr/>
          <a:lstStyle/>
          <a:p>
            <a:pPr algn="ctr"/>
            <a:r>
              <a:rPr lang="en-US" smtClean="0"/>
              <a:t>Inuk Wahyuni Istiqomah, SE., M.Si., Ak.,CA.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7" dur="500"/>
                                        <p:tgtEl>
                                          <p:spTgt spid="28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12" dur="500"/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17" dur="500"/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0" dur="500"/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3" dur="500"/>
                                        <p:tgtEl>
                                          <p:spTgt spid="28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8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33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36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39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93675"/>
            <a:ext cx="8229600" cy="1177925"/>
          </a:xfrm>
          <a:ln/>
        </p:spPr>
        <p:txBody>
          <a:bodyPr>
            <a:normAutofit fontScale="90000"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dirty="0" err="1"/>
              <a:t>Pengaruh</a:t>
            </a:r>
            <a:r>
              <a:rPr lang="en-US" sz="4000" dirty="0"/>
              <a:t> Internet </a:t>
            </a:r>
            <a:r>
              <a:rPr lang="en-US" sz="4000" dirty="0" err="1"/>
              <a:t>atas</a:t>
            </a:r>
            <a:r>
              <a:rPr lang="en-US" sz="4000" dirty="0"/>
              <a:t> </a:t>
            </a:r>
            <a:r>
              <a:rPr lang="en-US" sz="4000" dirty="0" err="1"/>
              <a:t>Pengendalian</a:t>
            </a:r>
            <a:r>
              <a:rPr lang="en-US" sz="4000" dirty="0"/>
              <a:t> </a:t>
            </a:r>
            <a:r>
              <a:rPr lang="en-US" sz="4000" dirty="0" err="1"/>
              <a:t>Manajemen</a:t>
            </a:r>
            <a:endParaRPr lang="en-US" sz="4000" dirty="0"/>
          </a:p>
        </p:txBody>
      </p:sp>
      <p:sp>
        <p:nvSpPr>
          <p:cNvPr id="29698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2514599"/>
          </a:xfrm>
          <a:ln/>
        </p:spPr>
        <p:txBody>
          <a:bodyPr>
            <a:normAutofit lnSpcReduction="10000"/>
          </a:bodyPr>
          <a:lstStyle/>
          <a:p>
            <a:pPr marL="341313" indent="-341313"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 err="1"/>
              <a:t>Akses</a:t>
            </a:r>
            <a:r>
              <a:rPr lang="en-US" dirty="0"/>
              <a:t> </a:t>
            </a:r>
            <a:r>
              <a:rPr lang="en-US" dirty="0" err="1"/>
              <a:t>segera</a:t>
            </a:r>
            <a:endParaRPr lang="en-US" dirty="0"/>
          </a:p>
          <a:p>
            <a:pPr marL="341313" indent="-341313"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 err="1"/>
              <a:t>Komunikasi</a:t>
            </a:r>
            <a:r>
              <a:rPr lang="en-US" dirty="0"/>
              <a:t> Multi target</a:t>
            </a:r>
          </a:p>
          <a:p>
            <a:pPr marL="341313" indent="-341313"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 err="1"/>
              <a:t>Komunikasi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Biaya</a:t>
            </a:r>
            <a:endParaRPr lang="en-US" dirty="0"/>
          </a:p>
          <a:p>
            <a:pPr marL="341313" indent="-341313"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memperlihatkan</a:t>
            </a:r>
            <a:r>
              <a:rPr lang="en-US" dirty="0"/>
              <a:t> </a:t>
            </a:r>
            <a:r>
              <a:rPr lang="en-US" dirty="0" err="1"/>
              <a:t>gambar</a:t>
            </a:r>
            <a:endParaRPr lang="en-US" dirty="0"/>
          </a:p>
          <a:p>
            <a:pPr marL="341313" indent="-341313"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i="1" dirty="0" err="1"/>
              <a:t>Menggeser</a:t>
            </a:r>
            <a:r>
              <a:rPr lang="en-US" i="1" dirty="0"/>
              <a:t> power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i="1" dirty="0"/>
              <a:t>control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individu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804DC-9E64-488C-8748-74B930409A7C}" type="slidenum">
              <a:rPr lang="en-US"/>
              <a:pPr/>
              <a:t>22</a:t>
            </a:fld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57200" y="3886200"/>
            <a:ext cx="8229600" cy="2438400"/>
          </a:xfrm>
          <a:prstGeom prst="rect">
            <a:avLst/>
          </a:prstGeom>
          <a:ln/>
        </p:spPr>
        <p:txBody>
          <a:bodyPr vert="horz">
            <a:normAutofit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FFCC"/>
              </a:buClr>
              <a:buSzPct val="60000"/>
              <a:buFont typeface="Wingdings" charset="2"/>
              <a:buChar char="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Internet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tidak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dapat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mengganti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proses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dasar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yang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terkait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dengan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pengendalian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manajemen</a:t>
            </a: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FFCC"/>
              </a:buClr>
              <a:buSzPct val="60000"/>
              <a:buFont typeface="Wingdings" charset="2"/>
              <a:buChar char=""/>
              <a:tabLst/>
              <a:defRPr/>
            </a:pP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Implementasi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strategi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intinya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merupakan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proses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sosial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tidak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dapat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diotomatisasi</a:t>
            </a: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FFCC"/>
              </a:buClr>
              <a:buSzPct val="60000"/>
              <a:buFont typeface="Wingdings" charset="2"/>
              <a:buChar char=""/>
              <a:tabLst/>
              <a:defRPr/>
            </a:pP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Disain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operasionalisasi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sistem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pengendalian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yang optimal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memerlukan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pertimbangan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manusia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idx="11"/>
          </p:nvPr>
        </p:nvSpPr>
        <p:spPr>
          <a:xfrm>
            <a:off x="2819400" y="6324600"/>
            <a:ext cx="3198813" cy="379413"/>
          </a:xfrm>
        </p:spPr>
        <p:txBody>
          <a:bodyPr/>
          <a:lstStyle/>
          <a:p>
            <a:pPr algn="ctr"/>
            <a:r>
              <a:rPr lang="en-US" smtClean="0"/>
              <a:t>Inuk Wahyuni Istiqomah, SE., M.Si., Ak.,CA.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7" dur="500"/>
                                        <p:tgtEl>
                                          <p:spTgt spid="29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12" dur="500"/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17" dur="500"/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2" dur="500"/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7" dur="500"/>
                                        <p:tgtEl>
                                          <p:spTgt spid="296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32" dur="500"/>
                                        <p:tgtEl>
                                          <p:spTgt spid="296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43000"/>
          </a:xfrm>
          <a:ln/>
        </p:spPr>
        <p:txBody>
          <a:bodyPr>
            <a:normAutofit fontScale="90000"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/>
              <a:t>Map </a:t>
            </a:r>
            <a:r>
              <a:rPr lang="en-US" dirty="0" err="1"/>
              <a:t>Pengendalian</a:t>
            </a:r>
            <a:r>
              <a:rPr lang="en-US" dirty="0"/>
              <a:t> </a:t>
            </a:r>
            <a:r>
              <a:rPr lang="en-US" dirty="0" err="1"/>
              <a:t>Manajemen</a:t>
            </a:r>
            <a:endParaRPr lang="en-US" dirty="0"/>
          </a:p>
        </p:txBody>
      </p:sp>
      <p:sp>
        <p:nvSpPr>
          <p:cNvPr id="31746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29600" cy="4149725"/>
          </a:xfrm>
          <a:ln/>
        </p:spPr>
        <p:txBody>
          <a:bodyPr/>
          <a:lstStyle/>
          <a:p>
            <a:pPr marL="341313" indent="-341313"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Pengendalian</a:t>
            </a:r>
            <a:r>
              <a:rPr lang="en-US" dirty="0"/>
              <a:t> (</a:t>
            </a:r>
            <a:r>
              <a:rPr lang="en-US" dirty="0" err="1"/>
              <a:t>struktur</a:t>
            </a:r>
            <a:r>
              <a:rPr lang="en-US" dirty="0"/>
              <a:t>)</a:t>
            </a:r>
          </a:p>
          <a:p>
            <a:pPr marL="741363" lvl="1" indent="-284163"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 err="1"/>
              <a:t>Strategi</a:t>
            </a:r>
            <a:r>
              <a:rPr lang="en-US" sz="2800" dirty="0"/>
              <a:t> </a:t>
            </a:r>
            <a:r>
              <a:rPr lang="en-US" sz="2800" dirty="0" err="1"/>
              <a:t>organisasi</a:t>
            </a:r>
            <a:endParaRPr lang="en-US" sz="2800" dirty="0"/>
          </a:p>
          <a:p>
            <a:pPr marL="741363" lvl="1" indent="-284163">
              <a:buClr>
                <a:srgbClr val="FEEC94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 err="1"/>
              <a:t>Pusat</a:t>
            </a:r>
            <a:r>
              <a:rPr lang="en-US" sz="2800" dirty="0"/>
              <a:t> </a:t>
            </a:r>
            <a:r>
              <a:rPr lang="en-US" sz="2800" dirty="0" err="1"/>
              <a:t>Pertanggungjawabn</a:t>
            </a:r>
            <a:endParaRPr lang="en-US" sz="2800" dirty="0"/>
          </a:p>
          <a:p>
            <a:pPr lvl="2">
              <a:buClr>
                <a:srgbClr val="CCCC00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 err="1"/>
              <a:t>Pusat</a:t>
            </a:r>
            <a:r>
              <a:rPr lang="en-US" sz="2800" dirty="0"/>
              <a:t> </a:t>
            </a:r>
            <a:r>
              <a:rPr lang="en-US" sz="2800" dirty="0" err="1"/>
              <a:t>Biaya</a:t>
            </a:r>
            <a:endParaRPr lang="en-US" sz="2800" dirty="0"/>
          </a:p>
          <a:p>
            <a:pPr lvl="2">
              <a:buClr>
                <a:srgbClr val="CCCC00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 err="1"/>
              <a:t>Pusat</a:t>
            </a:r>
            <a:r>
              <a:rPr lang="en-US" sz="2800" dirty="0"/>
              <a:t> </a:t>
            </a:r>
            <a:r>
              <a:rPr lang="en-US" sz="2800" dirty="0" err="1"/>
              <a:t>Pendapatan</a:t>
            </a:r>
            <a:endParaRPr lang="en-US" sz="2800" dirty="0"/>
          </a:p>
          <a:p>
            <a:pPr lvl="2">
              <a:buClr>
                <a:srgbClr val="CCCC00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 err="1"/>
              <a:t>Pusat</a:t>
            </a:r>
            <a:r>
              <a:rPr lang="en-US" sz="2800" dirty="0"/>
              <a:t> </a:t>
            </a:r>
            <a:r>
              <a:rPr lang="en-US" sz="2800" dirty="0" err="1"/>
              <a:t>Laba</a:t>
            </a:r>
            <a:endParaRPr lang="en-US" sz="2800" dirty="0"/>
          </a:p>
          <a:p>
            <a:pPr lvl="2">
              <a:buClr>
                <a:srgbClr val="CCCC00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 err="1"/>
              <a:t>Pusat</a:t>
            </a:r>
            <a:r>
              <a:rPr lang="en-US" sz="2800" dirty="0"/>
              <a:t> </a:t>
            </a:r>
            <a:r>
              <a:rPr lang="en-US" sz="2800" dirty="0" err="1" smtClean="0"/>
              <a:t>Investasi</a:t>
            </a:r>
            <a:endParaRPr lang="en-U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FC192-8795-4777-B3FC-942CA39CBC3C}" type="slidenum">
              <a:rPr lang="en-US"/>
              <a:pPr/>
              <a:t>23</a:t>
            </a:fld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idx="11"/>
          </p:nvPr>
        </p:nvSpPr>
        <p:spPr>
          <a:xfrm>
            <a:off x="2819400" y="6324600"/>
            <a:ext cx="3198813" cy="379413"/>
          </a:xfrm>
        </p:spPr>
        <p:txBody>
          <a:bodyPr/>
          <a:lstStyle/>
          <a:p>
            <a:pPr algn="ctr"/>
            <a:r>
              <a:rPr lang="en-US" smtClean="0"/>
              <a:t>Inuk Wahyuni Istiqomah, SE., M.Si., Ak.,CA.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7" dur="500"/>
                                        <p:tgtEl>
                                          <p:spTgt spid="31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12" dur="500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17" dur="500"/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0" dur="500"/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3" dur="500"/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6" dur="500"/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9" dur="500"/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32" dur="500"/>
                                        <p:tgtEl>
                                          <p:spTgt spid="317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idx="1"/>
          </p:nvPr>
        </p:nvSpPr>
        <p:spPr>
          <a:xfrm>
            <a:off x="304800" y="457200"/>
            <a:ext cx="8229600" cy="3048000"/>
          </a:xfrm>
          <a:ln/>
        </p:spPr>
        <p:txBody>
          <a:bodyPr/>
          <a:lstStyle/>
          <a:p>
            <a:pPr>
              <a:buClr>
                <a:srgbClr val="FFFFCC"/>
              </a:buClr>
              <a:buSzPct val="60000"/>
              <a:buFont typeface="Wingdings" charset="2"/>
              <a:buChar char=""/>
            </a:pPr>
            <a:r>
              <a:rPr lang="en-US" dirty="0" err="1"/>
              <a:t>Proses</a:t>
            </a:r>
            <a:r>
              <a:rPr lang="en-US" dirty="0"/>
              <a:t> </a:t>
            </a:r>
            <a:r>
              <a:rPr lang="en-US" dirty="0" err="1"/>
              <a:t>Pengendalian</a:t>
            </a:r>
            <a:r>
              <a:rPr lang="en-US" dirty="0"/>
              <a:t> </a:t>
            </a:r>
            <a:r>
              <a:rPr lang="en-US" dirty="0" err="1"/>
              <a:t>Manajemen</a:t>
            </a:r>
            <a:endParaRPr lang="en-US" dirty="0"/>
          </a:p>
          <a:p>
            <a:pPr lvl="1">
              <a:buClr>
                <a:srgbClr val="FEEC94"/>
              </a:buClr>
              <a:buSzPct val="60000"/>
              <a:buFont typeface="Wingdings" charset="2"/>
              <a:buChar char=""/>
            </a:pPr>
            <a:r>
              <a:rPr lang="en-US" i="1" dirty="0"/>
              <a:t>Strategic Planning</a:t>
            </a:r>
          </a:p>
          <a:p>
            <a:pPr lvl="1">
              <a:buClr>
                <a:srgbClr val="FEEC94"/>
              </a:buClr>
              <a:buSzPct val="60000"/>
              <a:buFont typeface="Wingdings" charset="2"/>
              <a:buChar char=""/>
            </a:pPr>
            <a:r>
              <a:rPr lang="en-US" dirty="0" err="1"/>
              <a:t>Penyusunan</a:t>
            </a:r>
            <a:r>
              <a:rPr lang="en-US" dirty="0"/>
              <a:t> </a:t>
            </a:r>
            <a:r>
              <a:rPr lang="en-US" dirty="0" err="1"/>
              <a:t>Anggaran</a:t>
            </a:r>
            <a:endParaRPr lang="en-US" dirty="0"/>
          </a:p>
          <a:p>
            <a:pPr lvl="1">
              <a:buClr>
                <a:srgbClr val="FEEC94"/>
              </a:buClr>
              <a:buSzPct val="60000"/>
              <a:buFont typeface="Wingdings" charset="2"/>
              <a:buChar char=""/>
            </a:pPr>
            <a:r>
              <a:rPr lang="en-US" dirty="0" err="1"/>
              <a:t>Pengukuran</a:t>
            </a:r>
            <a:r>
              <a:rPr lang="en-US" dirty="0"/>
              <a:t> </a:t>
            </a:r>
            <a:r>
              <a:rPr lang="en-US" dirty="0" err="1"/>
              <a:t>Kinerja</a:t>
            </a:r>
            <a:endParaRPr lang="en-US" dirty="0"/>
          </a:p>
          <a:p>
            <a:pPr lvl="1">
              <a:buClr>
                <a:srgbClr val="FEEC94"/>
              </a:buClr>
              <a:buSzPct val="60000"/>
              <a:buFont typeface="Wingdings" charset="2"/>
              <a:buChar char=""/>
            </a:pPr>
            <a:r>
              <a:rPr lang="en-US" dirty="0" err="1"/>
              <a:t>Evaluasi</a:t>
            </a:r>
            <a:r>
              <a:rPr lang="en-US" dirty="0"/>
              <a:t> </a:t>
            </a:r>
            <a:r>
              <a:rPr lang="en-US" dirty="0" err="1"/>
              <a:t>Kinerja</a:t>
            </a:r>
            <a:endParaRPr lang="en-US" dirty="0"/>
          </a:p>
          <a:p>
            <a:pPr lvl="1">
              <a:buClr>
                <a:srgbClr val="FEEC94"/>
              </a:buClr>
              <a:buSzPct val="60000"/>
              <a:buFont typeface="Wingdings" charset="2"/>
              <a:buChar char=""/>
            </a:pPr>
            <a:r>
              <a:rPr lang="en-US" dirty="0" err="1"/>
              <a:t>Kompoensasi</a:t>
            </a:r>
            <a:r>
              <a:rPr lang="en-US" dirty="0"/>
              <a:t> </a:t>
            </a:r>
            <a:r>
              <a:rPr lang="en-US" dirty="0" err="1"/>
              <a:t>Manajemen</a:t>
            </a:r>
            <a:endParaRPr lang="en-US" dirty="0"/>
          </a:p>
          <a:p>
            <a:pPr>
              <a:spcBef>
                <a:spcPts val="700"/>
              </a:spcBef>
              <a:buClrTx/>
              <a:buSzTx/>
              <a:buFontTx/>
              <a:buNone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5A774-22D2-47B7-9159-C68CE53404F7}" type="slidenum">
              <a:rPr lang="en-US"/>
              <a:pPr/>
              <a:t>24</a:t>
            </a:fld>
            <a:endParaRPr 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57200" y="3581400"/>
            <a:ext cx="8229600" cy="2549525"/>
          </a:xfrm>
          <a:prstGeom prst="rect">
            <a:avLst/>
          </a:prstGeom>
          <a:ln/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FFCC"/>
              </a:buClr>
              <a:buSzPct val="60000"/>
              <a:buFont typeface="Wingdings" charset="2"/>
              <a:buChar char=""/>
              <a:tabLst/>
              <a:defRPr/>
            </a:pP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Variasi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dalam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Pengendalian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Manajemen</a:t>
            </a: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40080" marR="0" lvl="1" indent="-2468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EEC94"/>
              </a:buClr>
              <a:buSzPct val="60000"/>
              <a:buFont typeface="Wingdings" charset="2"/>
              <a:buChar char="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Aneka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Pengendalian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untuk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aneka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strategi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40080" marR="0" lvl="1" indent="-2468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EEC94"/>
              </a:buClr>
              <a:buSzPct val="60000"/>
              <a:buFont typeface="Wingdings" charset="2"/>
              <a:buChar char="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Organisasi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Jasa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40080" marR="0" lvl="1" indent="-2468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EEC94"/>
              </a:buClr>
              <a:buSzPct val="60000"/>
              <a:buFont typeface="Wingdings" charset="2"/>
              <a:buChar char="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Organisasi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Multinasional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40080" marR="0" lvl="1" indent="-2468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EEC94"/>
              </a:buClr>
              <a:buSzPct val="60000"/>
              <a:buFont typeface="Wingdings" charset="2"/>
              <a:buChar char="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Pengendalian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Manajemen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Proyek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idx="11"/>
          </p:nvPr>
        </p:nvSpPr>
        <p:spPr>
          <a:xfrm>
            <a:off x="2819400" y="6324600"/>
            <a:ext cx="3198813" cy="379413"/>
          </a:xfrm>
        </p:spPr>
        <p:txBody>
          <a:bodyPr/>
          <a:lstStyle/>
          <a:p>
            <a:pPr algn="ctr"/>
            <a:r>
              <a:rPr lang="en-US" smtClean="0"/>
              <a:t>Inuk Wahyuni Istiqomah, SE., M.Si., Ak.,CA.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7" dur="500"/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12" dur="500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15" dur="500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18" dur="500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1" dur="500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4" dur="500"/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181</TotalTime>
  <Words>1187</Words>
  <Application>Microsoft Office PowerPoint</Application>
  <PresentationFormat>On-screen Show (4:3)</PresentationFormat>
  <Paragraphs>263</Paragraphs>
  <Slides>24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Apex</vt:lpstr>
      <vt:lpstr>Sistem Pengendalian Manajemen</vt:lpstr>
      <vt:lpstr>Konsep Pengendalian Manajemen</vt:lpstr>
      <vt:lpstr>Contoh Pengendalian</vt:lpstr>
      <vt:lpstr>PowerPoint Presentation</vt:lpstr>
      <vt:lpstr>Manajemen</vt:lpstr>
      <vt:lpstr>Beda Pengendalian mgt dg pengendalian tubuh atau sopir</vt:lpstr>
      <vt:lpstr>Sistem</vt:lpstr>
      <vt:lpstr>Batas Pengendalian Manajemen</vt:lpstr>
      <vt:lpstr>Pengendalian Manajemen</vt:lpstr>
      <vt:lpstr>PowerPoint Presentation</vt:lpstr>
      <vt:lpstr>Aktivitas Pengendalian Manajemen</vt:lpstr>
      <vt:lpstr>Alat untuk Mengimplementasikan Strategi</vt:lpstr>
      <vt:lpstr>Penekanan Aspek Keuangan dan Nonkeuangan</vt:lpstr>
      <vt:lpstr>Membantu dlm Mengembangkan Strategi Baru</vt:lpstr>
      <vt:lpstr>Pengendalian Interaktif</vt:lpstr>
      <vt:lpstr>Strategi</vt:lpstr>
      <vt:lpstr>Beda Perumusan Strategi dan Pengendalian Manajemen</vt:lpstr>
      <vt:lpstr>Pengendalian Tugas</vt:lpstr>
      <vt:lpstr>Contoh Keputusan dalam Fungsi Perencanaan dan Pengendalian</vt:lpstr>
      <vt:lpstr>PowerPoint Presentation</vt:lpstr>
      <vt:lpstr>Beda Pengendalian Tugas dan Pengendalian manajemen</vt:lpstr>
      <vt:lpstr>Pengaruh Internet atas Pengendalian Manajemen</vt:lpstr>
      <vt:lpstr>Map Pengendalian Manajemen</vt:lpstr>
      <vt:lpstr>PowerPoint Presentation</vt:lpstr>
    </vt:vector>
  </TitlesOfParts>
  <Company>Microsoft Coorporation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 Pengendalian Manajemen</dc:title>
  <dc:creator>Windows XP Professional</dc:creator>
  <cp:lastModifiedBy>user</cp:lastModifiedBy>
  <cp:revision>14</cp:revision>
  <dcterms:created xsi:type="dcterms:W3CDTF">2010-10-06T04:47:01Z</dcterms:created>
  <dcterms:modified xsi:type="dcterms:W3CDTF">2018-09-13T10:29:57Z</dcterms:modified>
</cp:coreProperties>
</file>