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4"/>
  </p:notesMasterIdLst>
  <p:handoutMasterIdLst>
    <p:handoutMasterId r:id="rId25"/>
  </p:handoutMasterIdLst>
  <p:sldIdLst>
    <p:sldId id="280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</p:sldIdLst>
  <p:sldSz cx="9144000" cy="6858000" type="screen4x3"/>
  <p:notesSz cx="6858000" cy="973455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33354-C3EF-4F7F-84E0-F7EF42E8B5F0}" type="datetimeFigureOut">
              <a:rPr lang="id-ID" smtClean="0"/>
              <a:t>19/09/2018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A4212-0BA4-4B43-B32A-D6C506CAD85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0080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B67E8-6FA3-4E38-BEE6-207B4298F92E}" type="datetimeFigureOut">
              <a:rPr lang="id-ID" smtClean="0"/>
              <a:pPr/>
              <a:t>19/09/2018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6950" y="730250"/>
            <a:ext cx="4864100" cy="3649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23911"/>
            <a:ext cx="5486400" cy="4380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504E-B4E9-4D10-AEC0-E08923B1B1C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285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A504E-B4E9-4D10-AEC0-E08923B1B1C2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5015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8D168186-EAA9-48EC-B458-B737FACAA81B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2</a:t>
            </a:fld>
            <a:endParaRPr lang="en-GB">
              <a:latin typeface="Times New Roman" charset="0"/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044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B6CEE0C8-0EFF-489B-BCB5-B0AFC8A1B4B8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3</a:t>
            </a:fld>
            <a:endParaRPr lang="en-GB">
              <a:latin typeface="Times New Roman" charset="0"/>
            </a:endParaRPr>
          </a:p>
        </p:txBody>
      </p:sp>
      <p:sp>
        <p:nvSpPr>
          <p:cNvPr id="1054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054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08BDB9FA-AB8C-4ACF-8828-2D38787D3173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4</a:t>
            </a:fld>
            <a:endParaRPr lang="en-GB">
              <a:latin typeface="Times New Roman" charset="0"/>
            </a:endParaRPr>
          </a:p>
        </p:txBody>
      </p:sp>
      <p:sp>
        <p:nvSpPr>
          <p:cNvPr id="1064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065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1FC991AC-3284-4504-BA07-974FAB98E0C5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5</a:t>
            </a:fld>
            <a:endParaRPr lang="en-GB">
              <a:latin typeface="Times New Roman" charset="0"/>
            </a:endParaRPr>
          </a:p>
        </p:txBody>
      </p:sp>
      <p:sp>
        <p:nvSpPr>
          <p:cNvPr id="1075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075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1D533B7B-C92E-46F7-A63E-693C014A18CC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6</a:t>
            </a:fld>
            <a:endParaRPr lang="en-GB">
              <a:latin typeface="Times New Roman" charset="0"/>
            </a:endParaRPr>
          </a:p>
        </p:txBody>
      </p:sp>
      <p:sp>
        <p:nvSpPr>
          <p:cNvPr id="1085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085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F3396BC2-EEEB-4EB7-9FB3-235993BD13FD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7</a:t>
            </a:fld>
            <a:endParaRPr lang="en-GB">
              <a:latin typeface="Times New Roman" charset="0"/>
            </a:endParaRPr>
          </a:p>
        </p:txBody>
      </p:sp>
      <p:sp>
        <p:nvSpPr>
          <p:cNvPr id="1095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095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A0D06234-02B9-41DF-9A58-A8BA7BED1299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8</a:t>
            </a:fld>
            <a:endParaRPr lang="en-GB">
              <a:latin typeface="Times New Roman" charset="0"/>
            </a:endParaRPr>
          </a:p>
        </p:txBody>
      </p:sp>
      <p:sp>
        <p:nvSpPr>
          <p:cNvPr id="1105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05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26EB5D14-09B1-4719-BD6E-D954D0BC5817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9</a:t>
            </a:fld>
            <a:endParaRPr lang="en-GB">
              <a:latin typeface="Times New Roman" charset="0"/>
            </a:endParaRPr>
          </a:p>
        </p:txBody>
      </p:sp>
      <p:sp>
        <p:nvSpPr>
          <p:cNvPr id="1126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26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E60FA6E4-C7AB-469D-B5AE-D520BD8E7435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10</a:t>
            </a:fld>
            <a:endParaRPr lang="en-GB">
              <a:latin typeface="Times New Roman" charset="0"/>
            </a:endParaRPr>
          </a:p>
        </p:txBody>
      </p:sp>
      <p:sp>
        <p:nvSpPr>
          <p:cNvPr id="1136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36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28FCF90C-A0AF-45C7-8DBB-CB356A9D19E7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11</a:t>
            </a:fld>
            <a:endParaRPr lang="en-GB">
              <a:latin typeface="Times New Roman" charset="0"/>
            </a:endParaRPr>
          </a:p>
        </p:txBody>
      </p:sp>
      <p:sp>
        <p:nvSpPr>
          <p:cNvPr id="1146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46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8AFD0D7B-2501-4556-88BE-6C16FEAEF826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12</a:t>
            </a:fld>
            <a:endParaRPr lang="en-GB">
              <a:latin typeface="Times New Roman" charset="0"/>
            </a:endParaRPr>
          </a:p>
        </p:txBody>
      </p:sp>
      <p:sp>
        <p:nvSpPr>
          <p:cNvPr id="1157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57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6882B6DB-D754-4BDE-A726-555649C39968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13</a:t>
            </a:fld>
            <a:endParaRPr lang="en-GB">
              <a:latin typeface="Times New Roman" charset="0"/>
            </a:endParaRPr>
          </a:p>
        </p:txBody>
      </p:sp>
      <p:sp>
        <p:nvSpPr>
          <p:cNvPr id="1167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67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80660732-689E-4B27-966F-1EF57CA750EA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14</a:t>
            </a:fld>
            <a:endParaRPr lang="en-GB">
              <a:latin typeface="Times New Roman" charset="0"/>
            </a:endParaRPr>
          </a:p>
        </p:txBody>
      </p:sp>
      <p:sp>
        <p:nvSpPr>
          <p:cNvPr id="1177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77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E80CF864-417A-40A3-9CCB-D7C46ED40E97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15</a:t>
            </a:fld>
            <a:endParaRPr lang="en-GB">
              <a:latin typeface="Times New Roman" charset="0"/>
            </a:endParaRPr>
          </a:p>
        </p:txBody>
      </p:sp>
      <p:sp>
        <p:nvSpPr>
          <p:cNvPr id="1187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878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497D3EFE-E555-4891-933C-83DA3FCC71E7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16</a:t>
            </a:fld>
            <a:endParaRPr lang="en-GB">
              <a:latin typeface="Times New Roman" charset="0"/>
            </a:endParaRPr>
          </a:p>
        </p:txBody>
      </p:sp>
      <p:sp>
        <p:nvSpPr>
          <p:cNvPr id="1198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198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68179579-2481-4BE3-A46C-DABE15BC636E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17</a:t>
            </a:fld>
            <a:endParaRPr lang="en-GB">
              <a:latin typeface="Times New Roman" charset="0"/>
            </a:endParaRPr>
          </a:p>
        </p:txBody>
      </p:sp>
      <p:sp>
        <p:nvSpPr>
          <p:cNvPr id="1208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208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651A6393-6935-473C-A50C-79958B08FB64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18</a:t>
            </a:fld>
            <a:endParaRPr lang="en-GB">
              <a:latin typeface="Times New Roman" charset="0"/>
            </a:endParaRPr>
          </a:p>
        </p:txBody>
      </p:sp>
      <p:sp>
        <p:nvSpPr>
          <p:cNvPr id="1218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2186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47166274-E548-4B09-BB3B-4E1AC7F947E4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19</a:t>
            </a:fld>
            <a:endParaRPr lang="en-GB">
              <a:latin typeface="Times New Roman" charset="0"/>
            </a:endParaRPr>
          </a:p>
        </p:txBody>
      </p:sp>
      <p:sp>
        <p:nvSpPr>
          <p:cNvPr id="1228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2288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3F3BEEF9-0522-4745-9792-D97C1D600AE8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20</a:t>
            </a:fld>
            <a:endParaRPr lang="en-GB">
              <a:latin typeface="Times New Roman" charset="0"/>
            </a:endParaRPr>
          </a:p>
        </p:txBody>
      </p:sp>
      <p:sp>
        <p:nvSpPr>
          <p:cNvPr id="1239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2390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F08C5B30-4F15-4341-800B-B9B1D6B20F73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21</a:t>
            </a:fld>
            <a:endParaRPr lang="en-GB">
              <a:latin typeface="Times New Roman" charset="0"/>
            </a:endParaRPr>
          </a:p>
        </p:txBody>
      </p:sp>
      <p:sp>
        <p:nvSpPr>
          <p:cNvPr id="1259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259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51CF21C9-E96B-4D76-9827-5696C1EBFCC3}" type="slidenum">
              <a:rPr lang="en-GB">
                <a:latin typeface="Times New Roman" charset="0"/>
              </a:rPr>
              <a:pPr>
                <a:buFont typeface="Wingdings" pitchFamily="2" charset="2"/>
                <a:buNone/>
              </a:pPr>
              <a:t>22</a:t>
            </a:fld>
            <a:endParaRPr lang="en-GB">
              <a:latin typeface="Times New Roman" charset="0"/>
            </a:endParaRPr>
          </a:p>
        </p:txBody>
      </p:sp>
      <p:sp>
        <p:nvSpPr>
          <p:cNvPr id="1269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30250"/>
            <a:ext cx="4864100" cy="3649663"/>
          </a:xfrm>
          <a:ln/>
        </p:spPr>
      </p:sp>
      <p:sp>
        <p:nvSpPr>
          <p:cNvPr id="1269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623911"/>
            <a:ext cx="5029200" cy="4382238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641DC26-AA1F-43D8-9813-9031DEA73E8F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11A7B-71C3-4455-88DF-4E5A74D17A2A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270F095-FC14-464D-8631-91767F6B7498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0954DE-F524-42AB-8E14-B660171F3C54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A5BC10-56C0-411C-AF52-862E57870900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C7B95C-BFD7-4276-8202-041B8FB618D1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C801BC-7A29-4003-8049-AF8459288830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67AEFA0-6996-484B-A67A-8A66EEB7A01F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629732D-C8F3-4ED4-BEAF-39D88ED471CF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1FDEF-6E2B-464D-8782-BC37949754F6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FF3A5-2E40-48D9-9FC9-6B1BE3319F3F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CBC1B-1A4B-4BBD-BBE8-8801B2183BC4}" type="datetime1">
              <a:rPr lang="id-ID" smtClean="0"/>
              <a:pPr>
                <a:defRPr/>
              </a:pPr>
              <a:t>19/09/2018</a:t>
            </a:fld>
            <a:endParaRPr lang="en-GB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Inuk Wahyuni Istiqomah</a:t>
            </a:r>
            <a:endParaRPr lang="en-GB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F5B84-5102-4ED5-B749-F3B0016980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id-ID" smtClean="0"/>
              <a:t>Inuk Wahyuni Istiqomah</a:t>
            </a:r>
            <a:endParaRPr lang="id-ID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9498C08-1220-4C65-90FF-5FB59A96A10F}" type="datetime1">
              <a:rPr lang="id-ID" smtClean="0"/>
              <a:pPr/>
              <a:t>19/09/2018</a:t>
            </a:fld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206088F-033B-4A3E-9012-64A53E454EF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2603960"/>
          </a:xfrm>
        </p:spPr>
        <p:txBody>
          <a:bodyPr>
            <a:noAutofit/>
          </a:bodyPr>
          <a:lstStyle/>
          <a:p>
            <a:pPr algn="ctr"/>
            <a:r>
              <a:rPr lang="id-ID" sz="5400" dirty="0" smtClean="0"/>
              <a:t>2. TUJUAN  DAN STRATEGI</a:t>
            </a:r>
            <a:endParaRPr lang="id-ID" sz="5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286256"/>
            <a:ext cx="8229600" cy="18862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sz="2800" dirty="0" smtClean="0"/>
              <a:t>By: Inuk Wahyuni Istiqomah, SE., M.Si.,Ak.</a:t>
            </a:r>
            <a:r>
              <a:rPr lang="en-US" sz="2800" dirty="0" smtClean="0"/>
              <a:t>,CA.</a:t>
            </a:r>
            <a:endParaRPr lang="id-ID" sz="2800" dirty="0" smtClean="0"/>
          </a:p>
          <a:p>
            <a:pPr algn="ctr">
              <a:buNone/>
            </a:pPr>
            <a:r>
              <a:rPr lang="id-ID" sz="2800" dirty="0" smtClean="0"/>
              <a:t>Prodi Akuntansi</a:t>
            </a:r>
          </a:p>
          <a:p>
            <a:pPr algn="ctr">
              <a:buNone/>
            </a:pPr>
            <a:r>
              <a:rPr lang="id-ID" sz="2800" dirty="0" smtClean="0"/>
              <a:t>STIE Al-Anwar Mojokerto</a:t>
            </a:r>
            <a:endParaRPr lang="id-ID" sz="2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088F-033B-4A3E-9012-64A53E454EF7}" type="slidenum">
              <a:rPr lang="id-ID" smtClean="0"/>
              <a:pPr/>
              <a:t>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mtClean="0"/>
              <a:t>Pemahaman Strategik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651375" y="1857365"/>
            <a:ext cx="4035425" cy="278608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 smtClean="0"/>
              <a:t>Tujuan</a:t>
            </a:r>
            <a:r>
              <a:rPr lang="en-GB" sz="2800" dirty="0" smtClean="0"/>
              <a:t> (Goals)</a:t>
            </a:r>
            <a:r>
              <a:rPr lang="ar-SA" sz="2800" dirty="0" smtClean="0"/>
              <a:t>‏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 smtClean="0"/>
              <a:t>Konsep</a:t>
            </a:r>
            <a:r>
              <a:rPr lang="en-GB" sz="2800" dirty="0" smtClean="0"/>
              <a:t> </a:t>
            </a:r>
            <a:r>
              <a:rPr lang="en-GB" sz="2800" dirty="0" err="1" smtClean="0"/>
              <a:t>Strategi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 smtClean="0"/>
              <a:t>Strategi</a:t>
            </a:r>
            <a:r>
              <a:rPr lang="en-GB" sz="2800" dirty="0" smtClean="0"/>
              <a:t> Level </a:t>
            </a:r>
            <a:r>
              <a:rPr lang="en-GB" sz="2800" dirty="0" err="1" smtClean="0"/>
              <a:t>Korporasi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 smtClean="0"/>
              <a:t>Strategi</a:t>
            </a:r>
            <a:r>
              <a:rPr lang="en-GB" sz="2800" dirty="0" smtClean="0"/>
              <a:t> Unit </a:t>
            </a:r>
            <a:r>
              <a:rPr lang="en-GB" sz="2800" dirty="0" err="1" smtClean="0"/>
              <a:t>Bisnis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02B309B-B5E3-4288-BACF-81D85D13BD17}" type="slidenum">
              <a:rPr lang="en-GB"/>
              <a:pPr>
                <a:defRPr/>
              </a:pPr>
              <a:t>2</a:t>
            </a:fld>
            <a:endParaRPr lang="en-GB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762125"/>
            <a:ext cx="4035425" cy="4205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Inuk Wahyuni Istiqomah</a:t>
            </a:r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842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charRg st="15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842">
                                            <p:txEl>
                                              <p:charRg st="15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charRg st="31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842">
                                            <p:txEl>
                                              <p:charRg st="31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charRg st="56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842">
                                            <p:txEl>
                                              <p:charRg st="56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Goals (</a:t>
            </a:r>
            <a:r>
              <a:rPr lang="en-GB" dirty="0" err="1" smtClean="0"/>
              <a:t>Tujuan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857364"/>
            <a:ext cx="8229600" cy="432118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Profitabilitas</a:t>
            </a:r>
            <a:endParaRPr lang="en-GB" sz="28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i="1" dirty="0" smtClean="0"/>
              <a:t>Return On Investment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smtClean="0"/>
              <a:t>Profit </a:t>
            </a:r>
            <a:r>
              <a:rPr lang="en-GB" sz="2400" dirty="0" err="1" smtClean="0"/>
              <a:t>untuk</a:t>
            </a:r>
            <a:r>
              <a:rPr lang="en-GB" sz="2400" dirty="0" smtClean="0"/>
              <a:t> </a:t>
            </a:r>
            <a:r>
              <a:rPr lang="en-GB" sz="2400" dirty="0" err="1" smtClean="0"/>
              <a:t>jangka</a:t>
            </a:r>
            <a:r>
              <a:rPr lang="en-GB" sz="2400" dirty="0" smtClean="0"/>
              <a:t> </a:t>
            </a:r>
            <a:r>
              <a:rPr lang="en-GB" sz="2400" dirty="0" err="1" smtClean="0"/>
              <a:t>panjang</a:t>
            </a:r>
            <a:endParaRPr lang="en-GB" sz="2400" dirty="0" smtClean="0"/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Maksimalisasi</a:t>
            </a:r>
            <a:r>
              <a:rPr lang="en-GB" sz="2800" dirty="0" smtClean="0"/>
              <a:t> </a:t>
            </a:r>
            <a:r>
              <a:rPr lang="en-GB" sz="2800" dirty="0" err="1" smtClean="0"/>
              <a:t>Nilai</a:t>
            </a:r>
            <a:r>
              <a:rPr lang="en-GB" sz="2800" dirty="0" smtClean="0"/>
              <a:t> </a:t>
            </a:r>
            <a:r>
              <a:rPr lang="en-GB" sz="2800" dirty="0" err="1" smtClean="0"/>
              <a:t>Pemegang</a:t>
            </a:r>
            <a:r>
              <a:rPr lang="en-GB" sz="2800" dirty="0" smtClean="0"/>
              <a:t> </a:t>
            </a:r>
            <a:r>
              <a:rPr lang="en-GB" sz="2800" dirty="0" err="1" smtClean="0"/>
              <a:t>Saham</a:t>
            </a:r>
            <a:endParaRPr lang="en-GB" sz="28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Tersirat</a:t>
            </a:r>
            <a:r>
              <a:rPr lang="en-GB" sz="2400" dirty="0" smtClean="0"/>
              <a:t> </a:t>
            </a:r>
            <a:r>
              <a:rPr lang="en-GB" sz="2400" dirty="0" err="1" smtClean="0"/>
              <a:t>ada</a:t>
            </a:r>
            <a:r>
              <a:rPr lang="en-GB" sz="2400" dirty="0" smtClean="0"/>
              <a:t> </a:t>
            </a:r>
            <a:r>
              <a:rPr lang="en-GB" sz="2400" dirty="0" err="1" smtClean="0"/>
              <a:t>cara</a:t>
            </a:r>
            <a:r>
              <a:rPr lang="en-GB" sz="2400" dirty="0" smtClean="0"/>
              <a:t> </a:t>
            </a:r>
            <a:r>
              <a:rPr lang="en-GB" sz="2400" dirty="0" err="1" smtClean="0"/>
              <a:t>untuk</a:t>
            </a:r>
            <a:r>
              <a:rPr lang="en-GB" sz="2400" dirty="0" smtClean="0"/>
              <a:t> </a:t>
            </a:r>
            <a:r>
              <a:rPr lang="en-GB" sz="2400" dirty="0" err="1" smtClean="0"/>
              <a:t>mencapai</a:t>
            </a:r>
            <a:r>
              <a:rPr lang="en-GB" sz="2400" dirty="0" smtClean="0"/>
              <a:t> </a:t>
            </a:r>
            <a:r>
              <a:rPr lang="en-GB" sz="2400" dirty="0" err="1" smtClean="0"/>
              <a:t>laba</a:t>
            </a:r>
            <a:r>
              <a:rPr lang="en-GB" sz="2400" dirty="0" smtClean="0"/>
              <a:t> </a:t>
            </a:r>
            <a:r>
              <a:rPr lang="en-GB" sz="2400" dirty="0" err="1" smtClean="0"/>
              <a:t>maksimal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Manajer</a:t>
            </a:r>
            <a:r>
              <a:rPr lang="en-GB" sz="2400" dirty="0" smtClean="0"/>
              <a:t> </a:t>
            </a:r>
            <a:r>
              <a:rPr lang="en-GB" sz="2400" dirty="0" err="1" smtClean="0"/>
              <a:t>harus</a:t>
            </a:r>
            <a:r>
              <a:rPr lang="en-GB" sz="2400" dirty="0" smtClean="0"/>
              <a:t> </a:t>
            </a:r>
            <a:r>
              <a:rPr lang="en-GB" sz="2400" dirty="0" err="1" smtClean="0"/>
              <a:t>etis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memiliki</a:t>
            </a:r>
            <a:r>
              <a:rPr lang="en-GB" sz="2400" dirty="0" smtClean="0"/>
              <a:t> </a:t>
            </a:r>
            <a:r>
              <a:rPr lang="en-GB" sz="2400" dirty="0" err="1" smtClean="0"/>
              <a:t>kewajiban</a:t>
            </a:r>
            <a:r>
              <a:rPr lang="en-GB" sz="2400" dirty="0" smtClean="0"/>
              <a:t> </a:t>
            </a:r>
            <a:r>
              <a:rPr lang="en-GB" sz="2400" dirty="0" err="1" smtClean="0"/>
              <a:t>kepada</a:t>
            </a:r>
            <a:r>
              <a:rPr lang="en-GB" sz="2400" dirty="0" smtClean="0"/>
              <a:t> stakeholder yang lain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Risiko</a:t>
            </a:r>
            <a:endParaRPr lang="en-GB" sz="28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Dalam</a:t>
            </a:r>
            <a:r>
              <a:rPr lang="en-GB" sz="2400" dirty="0" smtClean="0"/>
              <a:t> </a:t>
            </a:r>
            <a:r>
              <a:rPr lang="en-GB" sz="2400" dirty="0" err="1" smtClean="0"/>
              <a:t>mencapai</a:t>
            </a:r>
            <a:r>
              <a:rPr lang="en-GB" sz="2400" dirty="0" smtClean="0"/>
              <a:t> </a:t>
            </a:r>
            <a:r>
              <a:rPr lang="en-GB" sz="2400" dirty="0" err="1" smtClean="0"/>
              <a:t>laba</a:t>
            </a:r>
            <a:r>
              <a:rPr lang="en-GB" sz="2400" dirty="0" smtClean="0"/>
              <a:t> </a:t>
            </a:r>
            <a:r>
              <a:rPr lang="en-GB" sz="2400" dirty="0" err="1" smtClean="0"/>
              <a:t>manajer</a:t>
            </a:r>
            <a:r>
              <a:rPr lang="en-GB" sz="2400" dirty="0" smtClean="0"/>
              <a:t> </a:t>
            </a:r>
            <a:r>
              <a:rPr lang="en-GB" sz="2400" dirty="0" err="1" smtClean="0"/>
              <a:t>harus</a:t>
            </a:r>
            <a:r>
              <a:rPr lang="en-GB" sz="2400" dirty="0" smtClean="0"/>
              <a:t> </a:t>
            </a:r>
            <a:r>
              <a:rPr lang="en-GB" sz="2400" dirty="0" err="1" smtClean="0"/>
              <a:t>mempertimbangkan</a:t>
            </a:r>
            <a:r>
              <a:rPr lang="en-GB" sz="2400" dirty="0" smtClean="0"/>
              <a:t> </a:t>
            </a:r>
            <a:r>
              <a:rPr lang="en-GB" sz="2400" dirty="0" err="1" smtClean="0"/>
              <a:t>risiko</a:t>
            </a:r>
            <a:r>
              <a:rPr lang="en-GB" sz="2400" dirty="0" smtClean="0"/>
              <a:t> yang </a:t>
            </a:r>
            <a:r>
              <a:rPr lang="en-GB" sz="2400" dirty="0" err="1" smtClean="0"/>
              <a:t>ada</a:t>
            </a:r>
            <a:endParaRPr lang="en-GB" sz="2400" dirty="0" smtClean="0"/>
          </a:p>
          <a:p>
            <a:pPr marL="0" indent="0" eaLnBrk="1" hangingPunct="1">
              <a:lnSpc>
                <a:spcPct val="90000"/>
              </a:lnSpc>
              <a:spcBef>
                <a:spcPts val="7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800" i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CDD51-F966-44F5-95C4-B61539AEF503}" type="slidenum">
              <a:rPr lang="en-GB"/>
              <a:pPr>
                <a:defRPr/>
              </a:pPr>
              <a:t>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000108"/>
            <a:ext cx="8229600" cy="513081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Wingdings" charset="2"/>
              <a:buChar char=""/>
              <a:defRPr/>
            </a:pPr>
            <a:r>
              <a:rPr lang="en-GB" dirty="0" err="1" smtClean="0"/>
              <a:t>Pendekatan</a:t>
            </a:r>
            <a:r>
              <a:rPr lang="en-GB" dirty="0" smtClean="0"/>
              <a:t> </a:t>
            </a:r>
            <a:r>
              <a:rPr lang="en-GB" i="1" dirty="0" smtClean="0"/>
              <a:t>Multiple  Stakeholder</a:t>
            </a:r>
          </a:p>
          <a:p>
            <a:pPr lvl="1" eaLnBrk="1" hangingPunct="1">
              <a:lnSpc>
                <a:spcPct val="100000"/>
              </a:lnSpc>
              <a:buFont typeface="Wingdings" charset="2"/>
              <a:buChar char=""/>
              <a:defRPr/>
            </a:pPr>
            <a:r>
              <a:rPr lang="en-GB" dirty="0" err="1" smtClean="0"/>
              <a:t>Pasar</a:t>
            </a:r>
            <a:r>
              <a:rPr lang="en-GB" dirty="0" smtClean="0"/>
              <a:t> Modal</a:t>
            </a:r>
          </a:p>
          <a:p>
            <a:pPr lvl="1" eaLnBrk="1" hangingPunct="1">
              <a:lnSpc>
                <a:spcPct val="100000"/>
              </a:lnSpc>
              <a:buFont typeface="Wingdings" charset="2"/>
              <a:buChar char=""/>
              <a:defRPr/>
            </a:pPr>
            <a:r>
              <a:rPr lang="en-GB" dirty="0" err="1" smtClean="0"/>
              <a:t>Pasar</a:t>
            </a:r>
            <a:r>
              <a:rPr lang="en-GB" dirty="0" smtClean="0"/>
              <a:t> Product</a:t>
            </a:r>
          </a:p>
          <a:p>
            <a:pPr lvl="1" eaLnBrk="1" hangingPunct="1">
              <a:lnSpc>
                <a:spcPct val="100000"/>
              </a:lnSpc>
              <a:buFont typeface="Wingdings" charset="2"/>
              <a:buChar char=""/>
              <a:defRPr/>
            </a:pPr>
            <a:r>
              <a:rPr lang="en-GB" dirty="0" err="1" smtClean="0"/>
              <a:t>Pasar</a:t>
            </a:r>
            <a:r>
              <a:rPr lang="en-GB" dirty="0" smtClean="0"/>
              <a:t> </a:t>
            </a:r>
            <a:r>
              <a:rPr lang="en-GB" dirty="0" err="1" smtClean="0"/>
              <a:t>Faktor</a:t>
            </a:r>
            <a:r>
              <a:rPr lang="en-GB" dirty="0" smtClean="0"/>
              <a:t> </a:t>
            </a:r>
            <a:r>
              <a:rPr lang="en-GB" dirty="0" err="1" smtClean="0"/>
              <a:t>Produksi</a:t>
            </a:r>
            <a:endParaRPr lang="en-GB" dirty="0" smtClean="0"/>
          </a:p>
          <a:p>
            <a:pPr lvl="1" eaLnBrk="1" hangingPunct="1">
              <a:lnSpc>
                <a:spcPct val="100000"/>
              </a:lnSpc>
              <a:buFont typeface="Wingdings" charset="2"/>
              <a:buNone/>
              <a:defRPr/>
            </a:pPr>
            <a:endParaRPr lang="en-GB" dirty="0" smtClean="0"/>
          </a:p>
          <a:p>
            <a:pPr lvl="1" eaLnBrk="1" hangingPunct="1">
              <a:lnSpc>
                <a:spcPct val="100000"/>
              </a:lnSpc>
              <a:buFont typeface="Wingdings" charset="2"/>
              <a:buChar char=""/>
              <a:defRPr/>
            </a:pPr>
            <a:r>
              <a:rPr lang="en-GB" dirty="0" smtClean="0"/>
              <a:t>Perusahaan </a:t>
            </a:r>
            <a:r>
              <a:rPr lang="en-GB" dirty="0" err="1" smtClean="0"/>
              <a:t>bertanggungjawab</a:t>
            </a:r>
            <a:r>
              <a:rPr lang="en-GB" dirty="0" smtClean="0"/>
              <a:t> </a:t>
            </a:r>
            <a:r>
              <a:rPr lang="en-GB" dirty="0" err="1" smtClean="0"/>
              <a:t>terhadap</a:t>
            </a:r>
            <a:r>
              <a:rPr lang="en-GB" dirty="0" smtClean="0"/>
              <a:t>  multiple </a:t>
            </a:r>
            <a:r>
              <a:rPr lang="en-GB" dirty="0" err="1" smtClean="0"/>
              <a:t>stakehoder</a:t>
            </a:r>
            <a:r>
              <a:rPr lang="en-GB" dirty="0" smtClean="0"/>
              <a:t>.   </a:t>
            </a:r>
            <a:r>
              <a:rPr lang="en-GB" dirty="0" err="1" smtClean="0"/>
              <a:t>Idealnya</a:t>
            </a:r>
            <a:r>
              <a:rPr lang="en-GB" dirty="0" smtClean="0"/>
              <a:t> SPM </a:t>
            </a:r>
            <a:r>
              <a:rPr lang="en-GB" dirty="0" err="1" smtClean="0"/>
              <a:t>harus</a:t>
            </a:r>
            <a:r>
              <a:rPr lang="en-GB" dirty="0" smtClean="0"/>
              <a:t> </a:t>
            </a:r>
            <a:r>
              <a:rPr lang="en-GB" dirty="0" err="1" smtClean="0"/>
              <a:t>mengidentifikasi</a:t>
            </a:r>
            <a:r>
              <a:rPr lang="en-GB" dirty="0" smtClean="0"/>
              <a:t>  </a:t>
            </a:r>
            <a:r>
              <a:rPr lang="en-GB" dirty="0" err="1" smtClean="0"/>
              <a:t>tujuan</a:t>
            </a:r>
            <a:r>
              <a:rPr lang="en-GB" dirty="0" smtClean="0"/>
              <a:t> </a:t>
            </a:r>
            <a:r>
              <a:rPr lang="en-GB" dirty="0" err="1" smtClean="0"/>
              <a:t>setiap</a:t>
            </a:r>
            <a:r>
              <a:rPr lang="en-GB" dirty="0" smtClean="0"/>
              <a:t> </a:t>
            </a:r>
            <a:r>
              <a:rPr lang="en-GB" i="1" dirty="0" smtClean="0"/>
              <a:t>stakeholder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mengembangkan</a:t>
            </a:r>
            <a:r>
              <a:rPr lang="en-GB" dirty="0" smtClean="0"/>
              <a:t> </a:t>
            </a:r>
            <a:r>
              <a:rPr lang="en-GB" i="1" dirty="0" smtClean="0"/>
              <a:t>scorecard</a:t>
            </a:r>
            <a:r>
              <a:rPr lang="en-GB" dirty="0" smtClean="0"/>
              <a:t>  </a:t>
            </a:r>
            <a:r>
              <a:rPr lang="en-GB" dirty="0" err="1" smtClean="0"/>
              <a:t>untuk</a:t>
            </a:r>
            <a:r>
              <a:rPr lang="en-GB" dirty="0" smtClean="0"/>
              <a:t> </a:t>
            </a:r>
            <a:r>
              <a:rPr lang="en-GB" dirty="0" err="1" smtClean="0"/>
              <a:t>melacak</a:t>
            </a:r>
            <a:r>
              <a:rPr lang="en-GB" dirty="0" smtClean="0"/>
              <a:t> </a:t>
            </a:r>
            <a:r>
              <a:rPr lang="en-GB" dirty="0" err="1" smtClean="0"/>
              <a:t>kinerja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211416-A2E8-4F26-854C-99ED59A4FAF7}" type="slidenum">
              <a:rPr lang="en-GB"/>
              <a:pPr>
                <a:defRPr/>
              </a:pPr>
              <a:t>4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/>
              <a:t>Tujuan</a:t>
            </a:r>
            <a:r>
              <a:rPr lang="en-GB" dirty="0" smtClean="0"/>
              <a:t> Lain</a:t>
            </a:r>
            <a:br>
              <a:rPr lang="en-GB" dirty="0" smtClean="0"/>
            </a:br>
            <a:r>
              <a:rPr lang="en-GB" dirty="0" smtClean="0"/>
              <a:t>(</a:t>
            </a:r>
            <a:r>
              <a:rPr lang="en-GB" dirty="0" err="1" smtClean="0"/>
              <a:t>survei</a:t>
            </a:r>
            <a:r>
              <a:rPr lang="en-GB" dirty="0" smtClean="0"/>
              <a:t> Posner &amp; Schmidt 1984)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500034" y="1785926"/>
            <a:ext cx="8229600" cy="464347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Efektivitas</a:t>
            </a:r>
            <a:r>
              <a:rPr lang="en-GB" sz="2400" dirty="0" smtClean="0"/>
              <a:t> </a:t>
            </a:r>
            <a:r>
              <a:rPr lang="en-GB" sz="2400" dirty="0" err="1" smtClean="0"/>
              <a:t>organisasi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Produktivitas</a:t>
            </a:r>
            <a:r>
              <a:rPr lang="en-GB" sz="2400" dirty="0" smtClean="0"/>
              <a:t> yang </a:t>
            </a:r>
            <a:r>
              <a:rPr lang="en-GB" sz="2400" dirty="0" err="1" smtClean="0"/>
              <a:t>tinggi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Kepemimpinan</a:t>
            </a:r>
            <a:r>
              <a:rPr lang="en-GB" sz="2400" dirty="0" smtClean="0"/>
              <a:t> </a:t>
            </a:r>
            <a:r>
              <a:rPr lang="en-GB" sz="2400" dirty="0" err="1" smtClean="0"/>
              <a:t>organisasi</a:t>
            </a:r>
            <a:r>
              <a:rPr lang="en-GB" sz="2400" dirty="0" smtClean="0"/>
              <a:t> yang </a:t>
            </a:r>
            <a:r>
              <a:rPr lang="en-GB" sz="2400" dirty="0" err="1" smtClean="0"/>
              <a:t>baik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smtClean="0"/>
              <a:t>Moral </a:t>
            </a:r>
            <a:r>
              <a:rPr lang="en-GB" sz="2400" dirty="0" err="1" smtClean="0"/>
              <a:t>tinggi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Reputasi</a:t>
            </a:r>
            <a:r>
              <a:rPr lang="en-GB" sz="2400" dirty="0" smtClean="0"/>
              <a:t> </a:t>
            </a:r>
            <a:r>
              <a:rPr lang="en-GB" sz="2400" dirty="0" err="1" smtClean="0"/>
              <a:t>organisasi</a:t>
            </a:r>
            <a:r>
              <a:rPr lang="en-GB" sz="2400" dirty="0" smtClean="0"/>
              <a:t> yang </a:t>
            </a:r>
            <a:r>
              <a:rPr lang="en-GB" sz="2400" dirty="0" err="1" smtClean="0"/>
              <a:t>tinggi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Efesiensi</a:t>
            </a:r>
            <a:r>
              <a:rPr lang="en-GB" sz="2400" dirty="0" smtClean="0"/>
              <a:t> </a:t>
            </a:r>
            <a:r>
              <a:rPr lang="en-GB" sz="2400" dirty="0" err="1" smtClean="0"/>
              <a:t>Organisasi</a:t>
            </a:r>
            <a:r>
              <a:rPr lang="en-GB" sz="2400" dirty="0" smtClean="0"/>
              <a:t> yang </a:t>
            </a:r>
            <a:r>
              <a:rPr lang="en-GB" sz="2400" dirty="0" err="1" smtClean="0"/>
              <a:t>tinggi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Maksimalisasi</a:t>
            </a:r>
            <a:r>
              <a:rPr lang="en-GB" sz="2400" dirty="0" smtClean="0"/>
              <a:t> </a:t>
            </a:r>
            <a:r>
              <a:rPr lang="en-GB" sz="2400" dirty="0" err="1" smtClean="0"/>
              <a:t>laba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Pertumbuhan</a:t>
            </a:r>
            <a:r>
              <a:rPr lang="en-GB" sz="2400" dirty="0" smtClean="0"/>
              <a:t> </a:t>
            </a:r>
            <a:r>
              <a:rPr lang="en-GB" sz="2400" dirty="0" err="1" smtClean="0"/>
              <a:t>organisasi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Stabilitas</a:t>
            </a:r>
            <a:r>
              <a:rPr lang="en-GB" sz="2400" dirty="0" smtClean="0"/>
              <a:t> </a:t>
            </a:r>
            <a:r>
              <a:rPr lang="en-GB" sz="2400" dirty="0" err="1" smtClean="0"/>
              <a:t>organisasi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Nilai</a:t>
            </a:r>
            <a:r>
              <a:rPr lang="en-GB" sz="2400" dirty="0" smtClean="0"/>
              <a:t> </a:t>
            </a:r>
            <a:r>
              <a:rPr lang="en-GB" sz="2400" dirty="0" err="1" smtClean="0"/>
              <a:t>bagi</a:t>
            </a:r>
            <a:r>
              <a:rPr lang="en-GB" sz="2400" dirty="0" smtClean="0"/>
              <a:t> </a:t>
            </a:r>
            <a:r>
              <a:rPr lang="en-GB" sz="2400" dirty="0" err="1" smtClean="0"/>
              <a:t>masyarakat</a:t>
            </a:r>
            <a:r>
              <a:rPr lang="en-GB" sz="2400" dirty="0" smtClean="0"/>
              <a:t> </a:t>
            </a:r>
            <a:r>
              <a:rPr lang="en-GB" sz="2400" dirty="0" err="1" smtClean="0"/>
              <a:t>lokal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Pelayanan</a:t>
            </a:r>
            <a:r>
              <a:rPr lang="en-GB" sz="2400" dirty="0" smtClean="0"/>
              <a:t> </a:t>
            </a:r>
            <a:r>
              <a:rPr lang="en-GB" sz="2400" dirty="0" err="1" smtClean="0"/>
              <a:t>kepada</a:t>
            </a:r>
            <a:r>
              <a:rPr lang="en-GB" sz="2400" dirty="0" smtClean="0"/>
              <a:t> </a:t>
            </a:r>
            <a:r>
              <a:rPr lang="en-GB" sz="2400" dirty="0" err="1" smtClean="0"/>
              <a:t>masyarakat</a:t>
            </a:r>
            <a:endParaRPr lang="en-GB" sz="2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37DD9-FC73-4B4E-B3D4-7DE0799F9C3C}" type="slidenum">
              <a:rPr lang="en-GB"/>
              <a:pPr>
                <a:defRPr/>
              </a:pPr>
              <a:t>5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89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89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Konsep</a:t>
            </a:r>
            <a:r>
              <a:rPr lang="en-GB" dirty="0" smtClean="0"/>
              <a:t> </a:t>
            </a:r>
            <a:r>
              <a:rPr lang="en-GB" dirty="0" err="1" smtClean="0"/>
              <a:t>Strategi</a:t>
            </a:r>
            <a:endParaRPr lang="en-GB" dirty="0" smtClean="0"/>
          </a:p>
        </p:txBody>
      </p:sp>
      <p:sp>
        <p:nvSpPr>
          <p:cNvPr id="3993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00240"/>
            <a:ext cx="8229600" cy="435771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Strategi</a:t>
            </a:r>
            <a:r>
              <a:rPr lang="en-GB" sz="2800" dirty="0" smtClean="0"/>
              <a:t> </a:t>
            </a:r>
            <a:r>
              <a:rPr lang="en-GB" sz="2800" dirty="0" err="1" smtClean="0"/>
              <a:t>menjelaskan</a:t>
            </a:r>
            <a:r>
              <a:rPr lang="en-GB" sz="2800" dirty="0" smtClean="0"/>
              <a:t> </a:t>
            </a:r>
            <a:r>
              <a:rPr lang="en-GB" sz="2800" dirty="0" err="1" smtClean="0"/>
              <a:t>arah</a:t>
            </a:r>
            <a:r>
              <a:rPr lang="en-GB" sz="2800" dirty="0" smtClean="0"/>
              <a:t> </a:t>
            </a:r>
            <a:r>
              <a:rPr lang="en-GB" sz="2800" dirty="0" err="1" smtClean="0"/>
              <a:t>umum</a:t>
            </a:r>
            <a:r>
              <a:rPr lang="en-GB" sz="2800" dirty="0" smtClean="0"/>
              <a:t> </a:t>
            </a:r>
            <a:r>
              <a:rPr lang="en-GB" sz="2800" dirty="0" err="1" smtClean="0"/>
              <a:t>rencana</a:t>
            </a:r>
            <a:r>
              <a:rPr lang="en-GB" sz="2800" dirty="0" smtClean="0"/>
              <a:t> </a:t>
            </a:r>
            <a:r>
              <a:rPr lang="en-GB" sz="2800" dirty="0" err="1" smtClean="0"/>
              <a:t>organisasi</a:t>
            </a:r>
            <a:r>
              <a:rPr lang="en-GB" sz="2800" dirty="0" smtClean="0"/>
              <a:t> yang </a:t>
            </a:r>
            <a:r>
              <a:rPr lang="en-GB" sz="2800" dirty="0" err="1" smtClean="0"/>
              <a:t>akan</a:t>
            </a:r>
            <a:r>
              <a:rPr lang="en-GB" sz="2800" dirty="0" smtClean="0"/>
              <a:t> </a:t>
            </a:r>
            <a:r>
              <a:rPr lang="en-GB" sz="2800" dirty="0" err="1" smtClean="0"/>
              <a:t>dicapai</a:t>
            </a:r>
            <a:endParaRPr lang="en-GB" sz="2800" dirty="0" smtClean="0"/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Pengembangan</a:t>
            </a:r>
            <a:r>
              <a:rPr lang="en-GB" sz="2800" dirty="0" smtClean="0"/>
              <a:t> </a:t>
            </a:r>
            <a:r>
              <a:rPr lang="en-GB" sz="2800" dirty="0" err="1" smtClean="0"/>
              <a:t>strategi</a:t>
            </a:r>
            <a:r>
              <a:rPr lang="en-GB" sz="2800" dirty="0" smtClean="0"/>
              <a:t> </a:t>
            </a:r>
            <a:r>
              <a:rPr lang="en-GB" sz="2800" dirty="0" err="1" smtClean="0"/>
              <a:t>dengan</a:t>
            </a:r>
            <a:r>
              <a:rPr lang="en-GB" sz="2800" dirty="0" smtClean="0"/>
              <a:t> </a:t>
            </a:r>
            <a:r>
              <a:rPr lang="en-GB" sz="2800" dirty="0" err="1" smtClean="0"/>
              <a:t>menandingkan</a:t>
            </a:r>
            <a:r>
              <a:rPr lang="en-GB" sz="2800" dirty="0" smtClean="0"/>
              <a:t> </a:t>
            </a:r>
            <a:r>
              <a:rPr lang="en-GB" sz="2800" dirty="0" err="1" smtClean="0"/>
              <a:t>kemampuan</a:t>
            </a:r>
            <a:r>
              <a:rPr lang="en-GB" sz="2800" dirty="0" smtClean="0"/>
              <a:t> </a:t>
            </a:r>
            <a:r>
              <a:rPr lang="en-GB" sz="2800" dirty="0" err="1" smtClean="0"/>
              <a:t>inti</a:t>
            </a:r>
            <a:r>
              <a:rPr lang="en-GB" sz="2800" dirty="0" smtClean="0"/>
              <a:t>  </a:t>
            </a:r>
            <a:r>
              <a:rPr lang="en-GB" sz="2800" dirty="0" err="1" smtClean="0"/>
              <a:t>organisasi</a:t>
            </a:r>
            <a:r>
              <a:rPr lang="en-GB" sz="2800" dirty="0" smtClean="0"/>
              <a:t> </a:t>
            </a:r>
            <a:r>
              <a:rPr lang="en-GB" sz="2800" dirty="0" err="1" smtClean="0"/>
              <a:t>dengan</a:t>
            </a:r>
            <a:r>
              <a:rPr lang="en-GB" sz="2800" dirty="0" smtClean="0"/>
              <a:t> </a:t>
            </a:r>
            <a:r>
              <a:rPr lang="en-GB" sz="2800" dirty="0" err="1" smtClean="0"/>
              <a:t>peluang</a:t>
            </a:r>
            <a:r>
              <a:rPr lang="en-GB" sz="2800" dirty="0" smtClean="0"/>
              <a:t> </a:t>
            </a:r>
            <a:r>
              <a:rPr lang="en-GB" sz="2800" dirty="0" err="1" smtClean="0"/>
              <a:t>industri</a:t>
            </a:r>
            <a:endParaRPr lang="en-GB" sz="28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Analisis</a:t>
            </a:r>
            <a:r>
              <a:rPr lang="en-GB" sz="2400" dirty="0" smtClean="0"/>
              <a:t> </a:t>
            </a:r>
            <a:r>
              <a:rPr lang="en-GB" sz="2400" dirty="0" err="1" smtClean="0"/>
              <a:t>Lingkungan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Internal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Eksplorasi</a:t>
            </a:r>
            <a:r>
              <a:rPr lang="en-GB" sz="2400" dirty="0" smtClean="0"/>
              <a:t> </a:t>
            </a:r>
            <a:r>
              <a:rPr lang="en-GB" sz="2400" dirty="0" err="1" smtClean="0"/>
              <a:t>Peluang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Ancaman</a:t>
            </a:r>
            <a:endParaRPr lang="en-GB" sz="2400" dirty="0" smtClean="0"/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Idenfikasi</a:t>
            </a:r>
            <a:r>
              <a:rPr lang="en-GB" sz="2400" dirty="0" smtClean="0"/>
              <a:t> </a:t>
            </a:r>
            <a:r>
              <a:rPr lang="en-GB" sz="2400" dirty="0" err="1" smtClean="0"/>
              <a:t>Kekuatan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Kelemahan</a:t>
            </a:r>
            <a:r>
              <a:rPr lang="en-GB" sz="2400" dirty="0" smtClean="0"/>
              <a:t> Internal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Mencocokan</a:t>
            </a:r>
            <a:r>
              <a:rPr lang="en-GB" sz="2400" dirty="0" smtClean="0"/>
              <a:t> </a:t>
            </a:r>
            <a:r>
              <a:rPr lang="en-GB" sz="2400" dirty="0" err="1" smtClean="0"/>
              <a:t>Peluang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Ancaman</a:t>
            </a:r>
            <a:r>
              <a:rPr lang="en-GB" sz="2400" dirty="0" smtClean="0"/>
              <a:t> </a:t>
            </a:r>
            <a:r>
              <a:rPr lang="en-GB" sz="2400" dirty="0" err="1" smtClean="0"/>
              <a:t>dengan</a:t>
            </a:r>
            <a:r>
              <a:rPr lang="en-GB" sz="2400" dirty="0" smtClean="0"/>
              <a:t> </a:t>
            </a:r>
            <a:r>
              <a:rPr lang="en-GB" sz="2400" dirty="0" err="1" smtClean="0"/>
              <a:t>Kekuatan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Kelemahan</a:t>
            </a:r>
            <a:r>
              <a:rPr lang="en-GB" sz="2400" dirty="0" smtClean="0"/>
              <a:t>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997CDC-E81A-40DC-9833-F13AB8FE7757}" type="slidenum">
              <a:rPr lang="en-GB"/>
              <a:pPr>
                <a:defRPr/>
              </a:pPr>
              <a:t>6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Strategi</a:t>
            </a:r>
            <a:r>
              <a:rPr lang="en-GB" dirty="0" smtClean="0"/>
              <a:t> </a:t>
            </a:r>
            <a:r>
              <a:rPr lang="en-GB" dirty="0" err="1" smtClean="0"/>
              <a:t>Korporasi</a:t>
            </a:r>
            <a:endParaRPr lang="en-GB" dirty="0" smtClean="0"/>
          </a:p>
        </p:txBody>
      </p:sp>
      <p:sp>
        <p:nvSpPr>
          <p:cNvPr id="409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357430"/>
            <a:ext cx="8229600" cy="377349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Srategi</a:t>
            </a:r>
            <a:r>
              <a:rPr lang="en-GB" dirty="0" smtClean="0"/>
              <a:t> </a:t>
            </a:r>
            <a:r>
              <a:rPr lang="en-GB" dirty="0" err="1" smtClean="0"/>
              <a:t>korporasi</a:t>
            </a:r>
            <a:r>
              <a:rPr lang="en-GB" dirty="0" smtClean="0"/>
              <a:t> </a:t>
            </a:r>
            <a:r>
              <a:rPr lang="en-GB" dirty="0" err="1" smtClean="0"/>
              <a:t>berkaitan</a:t>
            </a:r>
            <a:r>
              <a:rPr lang="en-GB" dirty="0" smtClean="0"/>
              <a:t> </a:t>
            </a:r>
            <a:r>
              <a:rPr lang="en-GB" dirty="0" err="1" smtClean="0"/>
              <a:t>dengan</a:t>
            </a:r>
            <a:r>
              <a:rPr lang="en-GB" dirty="0" smtClean="0"/>
              <a:t> </a:t>
            </a:r>
            <a:r>
              <a:rPr lang="en-GB" dirty="0" err="1" smtClean="0"/>
              <a:t>masalah</a:t>
            </a:r>
            <a:r>
              <a:rPr lang="en-GB" dirty="0" smtClean="0"/>
              <a:t> </a:t>
            </a:r>
            <a:r>
              <a:rPr lang="en-GB" dirty="0" err="1" smtClean="0"/>
              <a:t>bauran</a:t>
            </a:r>
            <a:r>
              <a:rPr lang="en-GB" dirty="0" smtClean="0"/>
              <a:t> </a:t>
            </a:r>
            <a:r>
              <a:rPr lang="en-GB" dirty="0" err="1" smtClean="0"/>
              <a:t>bisnis</a:t>
            </a:r>
            <a:r>
              <a:rPr lang="en-GB" dirty="0" smtClean="0"/>
              <a:t> yang </a:t>
            </a:r>
            <a:r>
              <a:rPr lang="en-GB" dirty="0" err="1" smtClean="0"/>
              <a:t>tepat</a:t>
            </a:r>
            <a:r>
              <a:rPr lang="en-GB" dirty="0" smtClean="0"/>
              <a:t> (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mana</a:t>
            </a:r>
            <a:r>
              <a:rPr lang="en-GB" dirty="0" smtClean="0"/>
              <a:t> </a:t>
            </a:r>
            <a:r>
              <a:rPr lang="en-GB" dirty="0" err="1" smtClean="0"/>
              <a:t>perusahaan</a:t>
            </a:r>
            <a:r>
              <a:rPr lang="en-GB" dirty="0" smtClean="0"/>
              <a:t> </a:t>
            </a:r>
            <a:r>
              <a:rPr lang="en-GB" dirty="0" err="1" smtClean="0"/>
              <a:t>harus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Ada</a:t>
            </a:r>
            <a:r>
              <a:rPr lang="en-GB" dirty="0" smtClean="0"/>
              <a:t> </a:t>
            </a:r>
            <a:r>
              <a:rPr lang="en-GB" dirty="0" err="1" smtClean="0"/>
              <a:t>tiga</a:t>
            </a:r>
            <a:r>
              <a:rPr lang="en-GB" dirty="0" smtClean="0"/>
              <a:t> </a:t>
            </a:r>
            <a:r>
              <a:rPr lang="en-GB" dirty="0" err="1" smtClean="0"/>
              <a:t>macam</a:t>
            </a:r>
            <a:r>
              <a:rPr lang="en-GB" dirty="0" smtClean="0"/>
              <a:t> </a:t>
            </a:r>
            <a:r>
              <a:rPr lang="en-GB" dirty="0" err="1" smtClean="0"/>
              <a:t>strategi</a:t>
            </a:r>
            <a:r>
              <a:rPr lang="en-GB" dirty="0" smtClean="0"/>
              <a:t> </a:t>
            </a:r>
            <a:r>
              <a:rPr lang="en-GB" dirty="0" err="1" smtClean="0"/>
              <a:t>korporasi</a:t>
            </a:r>
            <a:r>
              <a:rPr lang="en-GB" dirty="0" smtClean="0"/>
              <a:t>: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Single Industry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Diversifikasi</a:t>
            </a:r>
            <a:r>
              <a:rPr lang="en-GB" dirty="0" smtClean="0"/>
              <a:t> </a:t>
            </a:r>
            <a:r>
              <a:rPr lang="en-GB" dirty="0" err="1" smtClean="0"/>
              <a:t>Tidak</a:t>
            </a:r>
            <a:r>
              <a:rPr lang="en-GB" dirty="0" smtClean="0"/>
              <a:t> </a:t>
            </a:r>
            <a:r>
              <a:rPr lang="en-GB" dirty="0" err="1" smtClean="0"/>
              <a:t>Terkait</a:t>
            </a:r>
            <a:r>
              <a:rPr lang="en-GB" dirty="0" smtClean="0"/>
              <a:t> (</a:t>
            </a:r>
            <a:r>
              <a:rPr lang="en-GB" dirty="0" err="1" smtClean="0"/>
              <a:t>akuisisi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Diversifikasi</a:t>
            </a:r>
            <a:r>
              <a:rPr lang="en-GB" dirty="0" smtClean="0"/>
              <a:t> </a:t>
            </a:r>
            <a:r>
              <a:rPr lang="en-GB" dirty="0" err="1" smtClean="0"/>
              <a:t>Terkait</a:t>
            </a:r>
            <a:r>
              <a:rPr lang="en-GB" dirty="0" smtClean="0"/>
              <a:t> (</a:t>
            </a:r>
            <a:r>
              <a:rPr lang="en-GB" dirty="0" err="1" smtClean="0"/>
              <a:t>pertumbuhan</a:t>
            </a:r>
            <a:r>
              <a:rPr lang="en-GB" dirty="0" smtClean="0"/>
              <a:t> internal)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A2EE2-DD84-467C-9672-3AF33C99876A}" type="slidenum">
              <a:rPr lang="en-GB"/>
              <a:pPr>
                <a:defRPr/>
              </a:pPr>
              <a:t>7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0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62">
                                            <p:txEl>
                                              <p:charRg st="0" end="1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104" end="1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62">
                                            <p:txEl>
                                              <p:charRg st="104" end="1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139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0962">
                                            <p:txEl>
                                              <p:charRg st="139" end="1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155" end="1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0962">
                                            <p:txEl>
                                              <p:charRg st="155" end="19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charRg st="194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0962">
                                            <p:txEl>
                                              <p:charRg st="194" end="2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Kompetensi</a:t>
            </a:r>
            <a:r>
              <a:rPr lang="en-GB" dirty="0" smtClean="0"/>
              <a:t> </a:t>
            </a:r>
            <a:r>
              <a:rPr lang="en-GB" dirty="0" err="1" smtClean="0"/>
              <a:t>Inti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Diversifikasi</a:t>
            </a:r>
            <a:r>
              <a:rPr lang="en-GB" dirty="0" smtClean="0"/>
              <a:t> </a:t>
            </a:r>
            <a:r>
              <a:rPr lang="en-GB" dirty="0" err="1" smtClean="0"/>
              <a:t>Korporasi</a:t>
            </a:r>
            <a:endParaRPr lang="en-GB" dirty="0" smtClean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500306"/>
            <a:ext cx="8229600" cy="3630619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Hasil</a:t>
            </a:r>
            <a:r>
              <a:rPr lang="en-GB" dirty="0" smtClean="0"/>
              <a:t> </a:t>
            </a:r>
            <a:r>
              <a:rPr lang="en-GB" dirty="0" err="1" smtClean="0"/>
              <a:t>penelitian</a:t>
            </a:r>
            <a:r>
              <a:rPr lang="en-GB" dirty="0" smtClean="0"/>
              <a:t> ranking </a:t>
            </a:r>
            <a:r>
              <a:rPr lang="en-GB" dirty="0" err="1" smtClean="0"/>
              <a:t>terbaik</a:t>
            </a:r>
            <a:r>
              <a:rPr lang="en-GB" dirty="0" smtClean="0"/>
              <a:t> </a:t>
            </a:r>
            <a:r>
              <a:rPr lang="en-GB" dirty="0" err="1" smtClean="0"/>
              <a:t>kinerja</a:t>
            </a:r>
            <a:r>
              <a:rPr lang="en-GB" dirty="0" smtClean="0"/>
              <a:t> </a:t>
            </a:r>
            <a:r>
              <a:rPr lang="en-GB" dirty="0" err="1" smtClean="0"/>
              <a:t>jangka</a:t>
            </a:r>
            <a:r>
              <a:rPr lang="en-GB" dirty="0" smtClean="0"/>
              <a:t> </a:t>
            </a:r>
            <a:r>
              <a:rPr lang="en-GB" dirty="0" err="1" smtClean="0"/>
              <a:t>panjang</a:t>
            </a:r>
            <a:r>
              <a:rPr lang="en-GB" dirty="0" smtClean="0"/>
              <a:t>:</a:t>
            </a:r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    1.  </a:t>
            </a:r>
            <a:r>
              <a:rPr lang="en-GB" dirty="0" err="1" smtClean="0"/>
              <a:t>Diversifikasi</a:t>
            </a:r>
            <a:r>
              <a:rPr lang="en-GB" dirty="0" smtClean="0"/>
              <a:t> </a:t>
            </a:r>
            <a:r>
              <a:rPr lang="en-GB" dirty="0" err="1" smtClean="0"/>
              <a:t>Terkait</a:t>
            </a: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    2.  </a:t>
            </a:r>
            <a:r>
              <a:rPr lang="en-GB" i="1" dirty="0" smtClean="0"/>
              <a:t>Single Industry</a:t>
            </a:r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    3.  </a:t>
            </a:r>
            <a:r>
              <a:rPr lang="en-GB" dirty="0" err="1" smtClean="0"/>
              <a:t>Diversifikasi</a:t>
            </a:r>
            <a:r>
              <a:rPr lang="en-GB" dirty="0" smtClean="0"/>
              <a:t> </a:t>
            </a:r>
            <a:r>
              <a:rPr lang="en-GB" dirty="0" err="1" smtClean="0"/>
              <a:t>Tidak</a:t>
            </a:r>
            <a:r>
              <a:rPr lang="en-GB" dirty="0" smtClean="0"/>
              <a:t> </a:t>
            </a:r>
            <a:r>
              <a:rPr lang="en-GB" dirty="0" err="1" smtClean="0"/>
              <a:t>Terkait</a:t>
            </a: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3F75DB-0BEB-4D71-AD90-169BDE719A94}" type="slidenum">
              <a:rPr lang="en-GB"/>
              <a:pPr>
                <a:defRPr/>
              </a:pPr>
              <a:t>8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Strategi</a:t>
            </a:r>
            <a:r>
              <a:rPr lang="en-GB" dirty="0" smtClean="0"/>
              <a:t> Unit </a:t>
            </a:r>
            <a:r>
              <a:rPr lang="en-GB" dirty="0" err="1" smtClean="0"/>
              <a:t>Bisnis</a:t>
            </a:r>
            <a:endParaRPr lang="en-GB" dirty="0" smtClean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14554"/>
            <a:ext cx="8229600" cy="3916371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Tergantung</a:t>
            </a:r>
            <a:r>
              <a:rPr lang="en-GB" dirty="0" smtClean="0"/>
              <a:t> </a:t>
            </a:r>
            <a:r>
              <a:rPr lang="en-GB" dirty="0" err="1" smtClean="0"/>
              <a:t>pada</a:t>
            </a:r>
            <a:r>
              <a:rPr lang="en-GB" dirty="0" smtClean="0"/>
              <a:t>:</a:t>
            </a:r>
          </a:p>
          <a:p>
            <a:pPr eaLnBrk="1" hangingPunct="1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d-ID" dirty="0" smtClean="0"/>
              <a:t>   </a:t>
            </a:r>
            <a:r>
              <a:rPr lang="en-GB" dirty="0" smtClean="0"/>
              <a:t>(1)  </a:t>
            </a:r>
            <a:r>
              <a:rPr lang="en-GB" dirty="0" err="1" smtClean="0"/>
              <a:t>Missi</a:t>
            </a:r>
            <a:r>
              <a:rPr lang="en-GB" dirty="0" smtClean="0"/>
              <a:t> (</a:t>
            </a:r>
            <a:r>
              <a:rPr lang="en-GB" dirty="0" err="1" smtClean="0"/>
              <a:t>Tujuan</a:t>
            </a:r>
            <a:r>
              <a:rPr lang="en-GB" dirty="0" smtClean="0"/>
              <a:t> </a:t>
            </a:r>
            <a:r>
              <a:rPr lang="en-GB" dirty="0" err="1" smtClean="0"/>
              <a:t>Keseluruhan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id-ID" dirty="0" smtClean="0"/>
          </a:p>
          <a:p>
            <a:pPr marL="987425" indent="-987425" eaLnBrk="1" hangingPunct="1">
              <a:lnSpc>
                <a:spcPct val="100000"/>
              </a:lnSpc>
              <a:buNone/>
              <a:tabLst>
                <a:tab pos="9001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d-ID" dirty="0" smtClean="0"/>
              <a:t>   </a:t>
            </a:r>
            <a:r>
              <a:rPr lang="en-GB" dirty="0" smtClean="0"/>
              <a:t>(2)  </a:t>
            </a:r>
            <a:r>
              <a:rPr lang="en-GB" dirty="0" err="1" smtClean="0"/>
              <a:t>Keunggulan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 (</a:t>
            </a:r>
            <a:r>
              <a:rPr lang="en-GB" dirty="0" err="1" smtClean="0"/>
              <a:t>bagaimana</a:t>
            </a:r>
            <a:r>
              <a:rPr lang="en-GB" dirty="0" smtClean="0"/>
              <a:t> unit </a:t>
            </a:r>
            <a:r>
              <a:rPr lang="en-GB" dirty="0" err="1" smtClean="0"/>
              <a:t>bisnis</a:t>
            </a:r>
            <a:r>
              <a:rPr lang="en-GB" dirty="0" smtClean="0"/>
              <a:t> </a:t>
            </a:r>
            <a:r>
              <a:rPr lang="en-GB" dirty="0" err="1" smtClean="0"/>
              <a:t>harus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 </a:t>
            </a:r>
            <a:r>
              <a:rPr lang="en-GB" dirty="0" err="1" smtClean="0"/>
              <a:t>untuk</a:t>
            </a:r>
            <a:r>
              <a:rPr lang="en-GB" dirty="0" smtClean="0"/>
              <a:t> 	  	 	  </a:t>
            </a:r>
            <a:r>
              <a:rPr lang="en-GB" dirty="0" err="1" smtClean="0"/>
              <a:t>mencapai</a:t>
            </a:r>
            <a:r>
              <a:rPr lang="en-GB" dirty="0" smtClean="0"/>
              <a:t> </a:t>
            </a:r>
            <a:r>
              <a:rPr lang="en-GB" dirty="0" err="1" smtClean="0"/>
              <a:t>misinya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9DC0DC-88EA-4FF2-9812-F68290D1F298}" type="slidenum">
              <a:rPr lang="en-GB"/>
              <a:pPr>
                <a:defRPr/>
              </a:pPr>
              <a:t>9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charRg st="17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charRg st="17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charRg st="49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4034">
                                            <p:txEl>
                                              <p:charRg st="49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Strategi</a:t>
            </a:r>
            <a:r>
              <a:rPr lang="en-GB" dirty="0" smtClean="0"/>
              <a:t> Unit </a:t>
            </a:r>
            <a:r>
              <a:rPr lang="en-GB" dirty="0" err="1" smtClean="0"/>
              <a:t>Bisnis</a:t>
            </a:r>
            <a:endParaRPr lang="en-GB" dirty="0" smtClean="0"/>
          </a:p>
        </p:txBody>
      </p:sp>
      <p:sp>
        <p:nvSpPr>
          <p:cNvPr id="4505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143116"/>
            <a:ext cx="8229600" cy="416084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Misi</a:t>
            </a:r>
            <a:r>
              <a:rPr lang="en-GB" dirty="0" smtClean="0"/>
              <a:t> Unit </a:t>
            </a:r>
            <a:r>
              <a:rPr lang="en-GB" dirty="0" err="1" smtClean="0"/>
              <a:t>Bisnis</a:t>
            </a:r>
            <a:endParaRPr lang="en-GB" dirty="0" smtClean="0"/>
          </a:p>
          <a:p>
            <a:pPr lvl="1" eaLnBrk="1" hangingPunct="1">
              <a:lnSpc>
                <a:spcPct val="100000"/>
              </a:lnSpc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i="1" dirty="0" smtClean="0"/>
              <a:t>Build                 -  </a:t>
            </a:r>
            <a:r>
              <a:rPr lang="en-US" i="1" dirty="0" smtClean="0"/>
              <a:t>Hold</a:t>
            </a:r>
            <a:endParaRPr lang="id-ID" i="1" dirty="0" smtClean="0"/>
          </a:p>
          <a:p>
            <a:pPr lvl="1" eaLnBrk="1" hangingPunct="1">
              <a:lnSpc>
                <a:spcPct val="100000"/>
              </a:lnSpc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i="1" dirty="0" smtClean="0"/>
              <a:t>Harvest	    </a:t>
            </a:r>
            <a:r>
              <a:rPr lang="id-ID" i="1" dirty="0" smtClean="0"/>
              <a:t>	 </a:t>
            </a:r>
            <a:r>
              <a:rPr lang="en-GB" i="1" dirty="0" smtClean="0"/>
              <a:t>-  </a:t>
            </a:r>
            <a:r>
              <a:rPr lang="en-GB" i="1" dirty="0" err="1" smtClean="0"/>
              <a:t>Divestasi</a:t>
            </a:r>
            <a:endParaRPr lang="en-GB" i="1" dirty="0" smtClean="0"/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Keunggulan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endParaRPr lang="en-GB" dirty="0" smtClean="0"/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Analisis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r>
              <a:rPr lang="en-GB" dirty="0" smtClean="0"/>
              <a:t> (lima </a:t>
            </a:r>
            <a:r>
              <a:rPr lang="en-GB" dirty="0" err="1" smtClean="0"/>
              <a:t>kekuatan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Keunggulan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 </a:t>
            </a:r>
            <a:r>
              <a:rPr lang="en-GB" dirty="0" err="1" smtClean="0"/>
              <a:t>Generik</a:t>
            </a:r>
            <a:endParaRPr lang="en-GB" dirty="0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i="1" dirty="0" smtClean="0"/>
              <a:t>Low Cost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i="1" dirty="0" smtClean="0"/>
              <a:t>Differentiation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E3705-3A86-4FB9-87D2-572F38787F62}" type="slidenum">
              <a:rPr lang="en-GB"/>
              <a:pPr>
                <a:defRPr/>
              </a:pPr>
              <a:t>10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charRg st="96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5058">
                                            <p:txEl>
                                              <p:charRg st="96" end="1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Build (</a:t>
            </a:r>
            <a:r>
              <a:rPr lang="en-GB" dirty="0" err="1" smtClean="0"/>
              <a:t>Tumbuh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4608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143116"/>
            <a:ext cx="8229600" cy="3987809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Tingkatkan</a:t>
            </a:r>
            <a:r>
              <a:rPr lang="en-GB" sz="2800" dirty="0" smtClean="0"/>
              <a:t> </a:t>
            </a:r>
            <a:r>
              <a:rPr lang="en-GB" sz="2800" dirty="0" err="1" smtClean="0"/>
              <a:t>pangsa</a:t>
            </a:r>
            <a:r>
              <a:rPr lang="en-GB" sz="2800" dirty="0" smtClean="0"/>
              <a:t> </a:t>
            </a:r>
            <a:r>
              <a:rPr lang="en-GB" sz="2800" dirty="0" err="1" smtClean="0"/>
              <a:t>pasar</a:t>
            </a:r>
            <a:r>
              <a:rPr lang="en-GB" sz="2800" dirty="0" smtClean="0"/>
              <a:t>, </a:t>
            </a:r>
            <a:r>
              <a:rPr lang="en-GB" sz="2800" dirty="0" err="1" smtClean="0"/>
              <a:t>kalau</a:t>
            </a:r>
            <a:r>
              <a:rPr lang="en-GB" sz="2800" dirty="0" smtClean="0"/>
              <a:t> </a:t>
            </a:r>
            <a:r>
              <a:rPr lang="en-GB" sz="2800" dirty="0" err="1" smtClean="0"/>
              <a:t>perlu</a:t>
            </a:r>
            <a:r>
              <a:rPr lang="en-GB" sz="2800" dirty="0" smtClean="0"/>
              <a:t> </a:t>
            </a:r>
            <a:r>
              <a:rPr lang="en-GB" sz="2800" dirty="0" err="1" smtClean="0"/>
              <a:t>dengan</a:t>
            </a:r>
            <a:r>
              <a:rPr lang="en-GB" sz="2800" dirty="0" smtClean="0"/>
              <a:t> </a:t>
            </a:r>
            <a:r>
              <a:rPr lang="en-GB" sz="2800" dirty="0" err="1" smtClean="0"/>
              <a:t>mengorbankan</a:t>
            </a:r>
            <a:r>
              <a:rPr lang="en-GB" sz="2800" dirty="0" smtClean="0"/>
              <a:t> </a:t>
            </a:r>
            <a:r>
              <a:rPr lang="en-GB" sz="2800" dirty="0" err="1" smtClean="0"/>
              <a:t>arus</a:t>
            </a:r>
            <a:r>
              <a:rPr lang="en-GB" sz="2800" dirty="0" smtClean="0"/>
              <a:t> </a:t>
            </a:r>
            <a:r>
              <a:rPr lang="en-GB" sz="2800" dirty="0" err="1" smtClean="0"/>
              <a:t>kas</a:t>
            </a:r>
            <a:r>
              <a:rPr lang="en-GB" sz="2800" dirty="0" smtClean="0"/>
              <a:t> </a:t>
            </a:r>
            <a:r>
              <a:rPr lang="en-GB" sz="2800" dirty="0" err="1" smtClean="0"/>
              <a:t>laba</a:t>
            </a:r>
            <a:r>
              <a:rPr lang="en-GB" sz="2800" dirty="0" smtClean="0"/>
              <a:t> </a:t>
            </a:r>
            <a:r>
              <a:rPr lang="en-GB" sz="2800" dirty="0" err="1" smtClean="0"/>
              <a:t>jangka</a:t>
            </a:r>
            <a:r>
              <a:rPr lang="en-GB" sz="2800" dirty="0" smtClean="0"/>
              <a:t> </a:t>
            </a:r>
            <a:r>
              <a:rPr lang="en-GB" sz="2800" dirty="0" err="1" smtClean="0"/>
              <a:t>pendek</a:t>
            </a:r>
            <a:r>
              <a:rPr lang="en-GB" sz="2800" dirty="0" smtClean="0"/>
              <a:t>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Pangsa</a:t>
            </a:r>
            <a:r>
              <a:rPr lang="en-GB" sz="2800" dirty="0" smtClean="0"/>
              <a:t> </a:t>
            </a:r>
            <a:r>
              <a:rPr lang="en-GB" sz="2800" dirty="0" err="1" smtClean="0"/>
              <a:t>Pasar</a:t>
            </a:r>
            <a:r>
              <a:rPr lang="en-GB" sz="2800" dirty="0" smtClean="0"/>
              <a:t> </a:t>
            </a:r>
            <a:r>
              <a:rPr lang="en-GB" sz="2800" dirty="0" err="1" smtClean="0"/>
              <a:t>Rendah</a:t>
            </a:r>
            <a:r>
              <a:rPr lang="en-GB" sz="2800" dirty="0" smtClean="0"/>
              <a:t> </a:t>
            </a:r>
            <a:r>
              <a:rPr lang="en-GB" sz="2800" dirty="0" err="1" smtClean="0"/>
              <a:t>dan</a:t>
            </a:r>
            <a:r>
              <a:rPr lang="en-GB" sz="2800" dirty="0" smtClean="0"/>
              <a:t> Tingkat </a:t>
            </a:r>
            <a:r>
              <a:rPr lang="en-GB" sz="2800" dirty="0" err="1" smtClean="0"/>
              <a:t>Pertumbuhan</a:t>
            </a:r>
            <a:r>
              <a:rPr lang="en-GB" sz="2800" dirty="0" smtClean="0"/>
              <a:t> </a:t>
            </a:r>
            <a:r>
              <a:rPr lang="en-GB" sz="2800" dirty="0" err="1" smtClean="0"/>
              <a:t>pasar</a:t>
            </a:r>
            <a:r>
              <a:rPr lang="en-GB" sz="2800" dirty="0" smtClean="0"/>
              <a:t> </a:t>
            </a:r>
            <a:r>
              <a:rPr lang="en-GB" sz="2800" dirty="0" err="1" smtClean="0"/>
              <a:t>Tinggi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Contoh</a:t>
            </a:r>
            <a:r>
              <a:rPr lang="en-GB" sz="2800" dirty="0" smtClean="0"/>
              <a:t>:</a:t>
            </a:r>
            <a:endParaRPr lang="en-GB" sz="2400" i="1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smtClean="0"/>
              <a:t>Perusahaan yang </a:t>
            </a:r>
            <a:r>
              <a:rPr lang="en-GB" sz="2400" dirty="0" err="1" smtClean="0"/>
              <a:t>baru</a:t>
            </a:r>
            <a:r>
              <a:rPr lang="en-GB" sz="2400" dirty="0" smtClean="0"/>
              <a:t> </a:t>
            </a:r>
            <a:r>
              <a:rPr lang="en-GB" sz="2400" dirty="0" err="1" smtClean="0"/>
              <a:t>tumbuh</a:t>
            </a:r>
            <a:endParaRPr lang="en-GB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4E3581-7AA7-4050-B31F-B974FB43B3A7}" type="slidenum">
              <a:rPr lang="en-GB"/>
              <a:pPr>
                <a:defRPr/>
              </a:pPr>
              <a:t>11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Hold (</a:t>
            </a:r>
            <a:r>
              <a:rPr lang="en-GB" dirty="0" err="1" smtClean="0"/>
              <a:t>Tahan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71678"/>
            <a:ext cx="8229600" cy="405924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Mempertahankan</a:t>
            </a:r>
            <a:r>
              <a:rPr lang="en-GB" dirty="0" smtClean="0"/>
              <a:t> </a:t>
            </a:r>
            <a:r>
              <a:rPr lang="en-GB" dirty="0" err="1" smtClean="0"/>
              <a:t>pangsa</a:t>
            </a:r>
            <a:r>
              <a:rPr lang="en-GB" dirty="0" smtClean="0"/>
              <a:t> </a:t>
            </a:r>
            <a:r>
              <a:rPr lang="en-GB" dirty="0" err="1" smtClean="0"/>
              <a:t>pasar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posisi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Pangsa</a:t>
            </a:r>
            <a:r>
              <a:rPr lang="en-GB" dirty="0" smtClean="0"/>
              <a:t> </a:t>
            </a:r>
            <a:r>
              <a:rPr lang="en-GB" dirty="0" err="1" smtClean="0"/>
              <a:t>pasar</a:t>
            </a:r>
            <a:r>
              <a:rPr lang="en-GB" dirty="0" smtClean="0"/>
              <a:t> </a:t>
            </a:r>
            <a:r>
              <a:rPr lang="en-GB" dirty="0" err="1" smtClean="0"/>
              <a:t>besar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tingkat</a:t>
            </a:r>
            <a:r>
              <a:rPr lang="en-GB" dirty="0" smtClean="0"/>
              <a:t> </a:t>
            </a:r>
            <a:r>
              <a:rPr lang="en-GB" dirty="0" err="1" smtClean="0"/>
              <a:t>pertumbuhan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r>
              <a:rPr lang="en-GB" dirty="0" smtClean="0"/>
              <a:t> </a:t>
            </a:r>
            <a:r>
              <a:rPr lang="en-GB" dirty="0" err="1" smtClean="0"/>
              <a:t>tinggi</a:t>
            </a: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Contoh</a:t>
            </a:r>
            <a:r>
              <a:rPr lang="en-GB" dirty="0" smtClean="0"/>
              <a:t>: </a:t>
            </a:r>
            <a:r>
              <a:rPr lang="en-GB" dirty="0" err="1" smtClean="0"/>
              <a:t>Gramedia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C471B0-CCD7-465D-9A71-4D0C35F09435}" type="slidenum">
              <a:rPr lang="en-GB"/>
              <a:pPr>
                <a:defRPr/>
              </a:pPr>
              <a:t>12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Harvest (</a:t>
            </a:r>
            <a:r>
              <a:rPr lang="en-GB" dirty="0" err="1" smtClean="0"/>
              <a:t>Panen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143117"/>
            <a:ext cx="8229600" cy="435771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Maksimalisasi</a:t>
            </a:r>
            <a:r>
              <a:rPr lang="en-GB" dirty="0" smtClean="0"/>
              <a:t> </a:t>
            </a:r>
            <a:r>
              <a:rPr lang="en-GB" dirty="0" err="1" smtClean="0"/>
              <a:t>laba</a:t>
            </a:r>
            <a:r>
              <a:rPr lang="en-GB" dirty="0" smtClean="0"/>
              <a:t> </a:t>
            </a:r>
            <a:r>
              <a:rPr lang="en-GB" dirty="0" err="1" smtClean="0"/>
              <a:t>jangka</a:t>
            </a:r>
            <a:r>
              <a:rPr lang="en-GB" dirty="0" smtClean="0"/>
              <a:t> </a:t>
            </a:r>
            <a:r>
              <a:rPr lang="en-GB" dirty="0" err="1" smtClean="0"/>
              <a:t>pendek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arus</a:t>
            </a:r>
            <a:r>
              <a:rPr lang="en-GB" dirty="0" smtClean="0"/>
              <a:t> </a:t>
            </a:r>
            <a:r>
              <a:rPr lang="en-GB" dirty="0" err="1" smtClean="0"/>
              <a:t>kas</a:t>
            </a:r>
            <a:r>
              <a:rPr lang="en-GB" dirty="0" smtClean="0"/>
              <a:t>, </a:t>
            </a:r>
            <a:r>
              <a:rPr lang="en-GB" dirty="0" err="1" smtClean="0"/>
              <a:t>biarpun</a:t>
            </a:r>
            <a:r>
              <a:rPr lang="en-GB" dirty="0" smtClean="0"/>
              <a:t> </a:t>
            </a:r>
            <a:r>
              <a:rPr lang="en-GB" dirty="0" err="1" smtClean="0"/>
              <a:t>dengan</a:t>
            </a:r>
            <a:r>
              <a:rPr lang="en-GB" dirty="0" smtClean="0"/>
              <a:t> </a:t>
            </a:r>
            <a:r>
              <a:rPr lang="en-GB" dirty="0" err="1" smtClean="0"/>
              <a:t>mengorbankan</a:t>
            </a:r>
            <a:r>
              <a:rPr lang="en-GB" dirty="0" smtClean="0"/>
              <a:t> </a:t>
            </a:r>
            <a:r>
              <a:rPr lang="en-GB" dirty="0" err="1" smtClean="0"/>
              <a:t>pangsa</a:t>
            </a:r>
            <a:r>
              <a:rPr lang="en-GB" dirty="0" smtClean="0"/>
              <a:t> </a:t>
            </a:r>
            <a:r>
              <a:rPr lang="en-GB" dirty="0" err="1" smtClean="0"/>
              <a:t>pasar</a:t>
            </a:r>
            <a:endParaRPr lang="en-GB" dirty="0" smtClean="0"/>
          </a:p>
          <a:p>
            <a:pPr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Pangsa</a:t>
            </a:r>
            <a:r>
              <a:rPr lang="en-GB" dirty="0" smtClean="0"/>
              <a:t> </a:t>
            </a:r>
            <a:r>
              <a:rPr lang="en-GB" dirty="0" err="1" smtClean="0"/>
              <a:t>pasar</a:t>
            </a:r>
            <a:r>
              <a:rPr lang="en-GB" dirty="0" smtClean="0"/>
              <a:t> </a:t>
            </a:r>
            <a:r>
              <a:rPr lang="en-GB" dirty="0" err="1" smtClean="0"/>
              <a:t>besar</a:t>
            </a:r>
            <a:r>
              <a:rPr lang="en-GB" dirty="0" smtClean="0"/>
              <a:t>, </a:t>
            </a:r>
            <a:r>
              <a:rPr lang="en-GB" dirty="0" err="1" smtClean="0"/>
              <a:t>tingkat</a:t>
            </a:r>
            <a:r>
              <a:rPr lang="en-GB" dirty="0" smtClean="0"/>
              <a:t> </a:t>
            </a:r>
            <a:r>
              <a:rPr lang="en-GB" dirty="0" err="1" smtClean="0"/>
              <a:t>pertumbuhan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r>
              <a:rPr lang="en-GB" dirty="0" smtClean="0"/>
              <a:t> </a:t>
            </a:r>
            <a:r>
              <a:rPr lang="en-GB" dirty="0" err="1" smtClean="0"/>
              <a:t>rendah</a:t>
            </a:r>
            <a:endParaRPr lang="en-GB" dirty="0" smtClean="0"/>
          </a:p>
          <a:p>
            <a:pPr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Contoh</a:t>
            </a:r>
            <a:r>
              <a:rPr lang="en-GB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Gudang</a:t>
            </a:r>
            <a:r>
              <a:rPr lang="en-GB" dirty="0" smtClean="0"/>
              <a:t> </a:t>
            </a:r>
            <a:r>
              <a:rPr lang="en-GB" dirty="0" err="1" smtClean="0"/>
              <a:t>Garam</a:t>
            </a:r>
            <a:endParaRPr lang="en-GB" dirty="0" smtClean="0"/>
          </a:p>
          <a:p>
            <a:pPr lvl="1"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i="1" dirty="0" smtClean="0"/>
              <a:t>HM </a:t>
            </a:r>
            <a:r>
              <a:rPr lang="en-GB" i="1" dirty="0" err="1" smtClean="0"/>
              <a:t>Sampoerna</a:t>
            </a:r>
            <a:endParaRPr lang="en-GB" i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CBF46-2573-4282-85F2-DFE736DEC045}" type="slidenum">
              <a:rPr lang="en-GB"/>
              <a:pPr>
                <a:defRPr/>
              </a:pPr>
              <a:t>13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/>
              <a:t>Divestasi</a:t>
            </a:r>
            <a:r>
              <a:rPr lang="en-GB" dirty="0" smtClean="0"/>
              <a:t> (</a:t>
            </a:r>
            <a:r>
              <a:rPr lang="en-GB" dirty="0" err="1" smtClean="0"/>
              <a:t>Keluar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00240"/>
            <a:ext cx="8229600" cy="413068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Proses </a:t>
            </a:r>
            <a:r>
              <a:rPr lang="en-GB" dirty="0" err="1" smtClean="0"/>
              <a:t>untuk</a:t>
            </a:r>
            <a:r>
              <a:rPr lang="en-GB" dirty="0" smtClean="0"/>
              <a:t> </a:t>
            </a:r>
            <a:r>
              <a:rPr lang="en-GB" dirty="0" err="1" smtClean="0"/>
              <a:t>menarik</a:t>
            </a:r>
            <a:r>
              <a:rPr lang="en-GB" dirty="0" smtClean="0"/>
              <a:t> </a:t>
            </a:r>
            <a:r>
              <a:rPr lang="en-GB" dirty="0" err="1" smtClean="0"/>
              <a:t>diri</a:t>
            </a:r>
            <a:r>
              <a:rPr lang="en-GB" dirty="0" smtClean="0"/>
              <a:t> </a:t>
            </a:r>
            <a:r>
              <a:rPr lang="en-GB" dirty="0" err="1" smtClean="0"/>
              <a:t>dari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r>
              <a:rPr lang="en-GB" dirty="0" smtClean="0"/>
              <a:t> </a:t>
            </a:r>
            <a:r>
              <a:rPr lang="en-GB" dirty="0" err="1" smtClean="0"/>
              <a:t>melalui</a:t>
            </a:r>
            <a:r>
              <a:rPr lang="en-GB" dirty="0" smtClean="0"/>
              <a:t> proses </a:t>
            </a:r>
            <a:r>
              <a:rPr lang="en-GB" dirty="0" err="1" smtClean="0"/>
              <a:t>likuidasi</a:t>
            </a:r>
            <a:r>
              <a:rPr lang="en-GB" dirty="0" smtClean="0"/>
              <a:t> </a:t>
            </a:r>
            <a:r>
              <a:rPr lang="en-GB" dirty="0" err="1" smtClean="0"/>
              <a:t>perlahan</a:t>
            </a:r>
            <a:r>
              <a:rPr lang="en-GB" dirty="0" smtClean="0"/>
              <a:t> </a:t>
            </a:r>
            <a:r>
              <a:rPr lang="en-GB" dirty="0" err="1" smtClean="0"/>
              <a:t>atau</a:t>
            </a:r>
            <a:r>
              <a:rPr lang="en-GB" dirty="0" smtClean="0"/>
              <a:t> </a:t>
            </a:r>
            <a:r>
              <a:rPr lang="en-GB" dirty="0" err="1" smtClean="0"/>
              <a:t>menjual</a:t>
            </a:r>
            <a:r>
              <a:rPr lang="en-GB" dirty="0" smtClean="0"/>
              <a:t> </a:t>
            </a:r>
            <a:r>
              <a:rPr lang="en-GB" dirty="0" err="1" smtClean="0"/>
              <a:t>kepemilikan</a:t>
            </a:r>
            <a:r>
              <a:rPr lang="en-GB" dirty="0" smtClean="0"/>
              <a:t> </a:t>
            </a:r>
            <a:r>
              <a:rPr lang="en-GB" dirty="0" err="1" smtClean="0"/>
              <a:t>saham</a:t>
            </a: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Pangsa</a:t>
            </a:r>
            <a:r>
              <a:rPr lang="en-GB" dirty="0" smtClean="0"/>
              <a:t> </a:t>
            </a:r>
            <a:r>
              <a:rPr lang="en-GB" dirty="0" err="1" smtClean="0"/>
              <a:t>Pasar</a:t>
            </a:r>
            <a:r>
              <a:rPr lang="en-GB" dirty="0" smtClean="0"/>
              <a:t> </a:t>
            </a:r>
            <a:r>
              <a:rPr lang="en-GB" dirty="0" err="1" smtClean="0"/>
              <a:t>kecil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tingkat</a:t>
            </a:r>
            <a:r>
              <a:rPr lang="en-GB" dirty="0" smtClean="0"/>
              <a:t> </a:t>
            </a:r>
            <a:r>
              <a:rPr lang="en-GB" dirty="0" err="1" smtClean="0"/>
              <a:t>pertumbuhan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r>
              <a:rPr lang="en-GB" dirty="0" smtClean="0"/>
              <a:t> </a:t>
            </a:r>
            <a:r>
              <a:rPr lang="en-GB" dirty="0" err="1" smtClean="0"/>
              <a:t>rendah</a:t>
            </a: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Contoh</a:t>
            </a:r>
            <a:r>
              <a:rPr lang="en-GB" dirty="0" smtClean="0"/>
              <a:t>: Ericson Mobile</a:t>
            </a:r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737E5-A8AA-41BB-B9E7-9AC2D7251303}" type="slidenum">
              <a:rPr lang="en-GB"/>
              <a:pPr>
                <a:defRPr/>
              </a:pPr>
              <a:t>14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36609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Keterbatasan</a:t>
            </a:r>
            <a:r>
              <a:rPr lang="en-GB" dirty="0" smtClean="0"/>
              <a:t> </a:t>
            </a:r>
            <a:r>
              <a:rPr lang="en-GB" dirty="0" err="1" smtClean="0"/>
              <a:t>Kurva</a:t>
            </a:r>
            <a:r>
              <a:rPr lang="en-GB" dirty="0" smtClean="0"/>
              <a:t> </a:t>
            </a:r>
            <a:r>
              <a:rPr lang="en-GB" dirty="0" err="1" smtClean="0"/>
              <a:t>Pengalaman</a:t>
            </a:r>
            <a:endParaRPr lang="en-GB" dirty="0" smtClean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idx="1"/>
          </p:nvPr>
        </p:nvSpPr>
        <p:spPr>
          <a:xfrm>
            <a:off x="500034" y="1785926"/>
            <a:ext cx="8229600" cy="453072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Untuk</a:t>
            </a:r>
            <a:r>
              <a:rPr lang="en-GB" sz="2800" dirty="0" smtClean="0"/>
              <a:t> </a:t>
            </a:r>
            <a:r>
              <a:rPr lang="en-GB" sz="2800" dirty="0" err="1" smtClean="0"/>
              <a:t>produk</a:t>
            </a:r>
            <a:r>
              <a:rPr lang="en-GB" sz="2800" dirty="0" smtClean="0"/>
              <a:t> yang </a:t>
            </a:r>
            <a:r>
              <a:rPr lang="en-GB" sz="2800" dirty="0" err="1" smtClean="0"/>
              <a:t>bersaing</a:t>
            </a:r>
            <a:r>
              <a:rPr lang="en-GB" sz="2800" dirty="0" smtClean="0"/>
              <a:t> </a:t>
            </a:r>
            <a:r>
              <a:rPr lang="en-GB" sz="2800" dirty="0" err="1" smtClean="0"/>
              <a:t>berdasarkan</a:t>
            </a:r>
            <a:r>
              <a:rPr lang="en-GB" sz="2800" dirty="0" smtClean="0"/>
              <a:t> </a:t>
            </a:r>
            <a:r>
              <a:rPr lang="en-GB" sz="2800" dirty="0" err="1" smtClean="0"/>
              <a:t>harga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Perbaikan</a:t>
            </a:r>
            <a:r>
              <a:rPr lang="en-GB" sz="2800" dirty="0" smtClean="0"/>
              <a:t> </a:t>
            </a:r>
            <a:r>
              <a:rPr lang="en-GB" sz="2800" dirty="0" err="1" smtClean="0"/>
              <a:t>proses</a:t>
            </a:r>
            <a:r>
              <a:rPr lang="en-GB" sz="2800" dirty="0" smtClean="0"/>
              <a:t> </a:t>
            </a:r>
            <a:r>
              <a:rPr lang="en-GB" sz="2800" dirty="0" err="1" smtClean="0"/>
              <a:t>produksi</a:t>
            </a:r>
            <a:r>
              <a:rPr lang="en-GB" sz="2800" dirty="0" smtClean="0"/>
              <a:t> </a:t>
            </a:r>
            <a:r>
              <a:rPr lang="en-GB" sz="2800" dirty="0" err="1" smtClean="0"/>
              <a:t>dapat</a:t>
            </a:r>
            <a:r>
              <a:rPr lang="en-GB" sz="2800" dirty="0" smtClean="0"/>
              <a:t> </a:t>
            </a:r>
            <a:r>
              <a:rPr lang="en-GB" sz="2800" dirty="0" err="1" smtClean="0"/>
              <a:t>menurunkan</a:t>
            </a:r>
            <a:r>
              <a:rPr lang="en-GB" sz="2800" dirty="0" smtClean="0"/>
              <a:t> </a:t>
            </a:r>
            <a:r>
              <a:rPr lang="en-GB" sz="2800" dirty="0" err="1" smtClean="0"/>
              <a:t>harga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Pengurangan</a:t>
            </a:r>
            <a:r>
              <a:rPr lang="en-GB" sz="2800" dirty="0" smtClean="0"/>
              <a:t> </a:t>
            </a:r>
            <a:r>
              <a:rPr lang="en-GB" sz="2800" dirty="0" err="1" smtClean="0"/>
              <a:t>biaya</a:t>
            </a:r>
            <a:r>
              <a:rPr lang="en-GB" sz="2800" dirty="0" smtClean="0"/>
              <a:t> </a:t>
            </a:r>
            <a:r>
              <a:rPr lang="en-GB" sz="2800" dirty="0" err="1" smtClean="0"/>
              <a:t>melalui</a:t>
            </a:r>
            <a:r>
              <a:rPr lang="en-GB" sz="2800" dirty="0" smtClean="0"/>
              <a:t> </a:t>
            </a:r>
            <a:r>
              <a:rPr lang="en-GB" sz="2800" dirty="0" err="1" smtClean="0"/>
              <a:t>skala</a:t>
            </a:r>
            <a:r>
              <a:rPr lang="en-GB" sz="2800" dirty="0" smtClean="0"/>
              <a:t> </a:t>
            </a:r>
            <a:r>
              <a:rPr lang="en-GB" sz="2800" dirty="0" err="1" smtClean="0"/>
              <a:t>produksi</a:t>
            </a:r>
            <a:r>
              <a:rPr lang="en-GB" sz="2800" dirty="0" smtClean="0"/>
              <a:t> </a:t>
            </a:r>
            <a:r>
              <a:rPr lang="en-GB" sz="2800" dirty="0" err="1" smtClean="0"/>
              <a:t>dapat</a:t>
            </a:r>
            <a:r>
              <a:rPr lang="en-GB" sz="2800" dirty="0" smtClean="0"/>
              <a:t> </a:t>
            </a:r>
            <a:r>
              <a:rPr lang="en-GB" sz="2800" dirty="0" err="1" smtClean="0"/>
              <a:t>mengurangi</a:t>
            </a:r>
            <a:r>
              <a:rPr lang="en-GB" sz="2800" dirty="0" smtClean="0"/>
              <a:t> </a:t>
            </a:r>
            <a:r>
              <a:rPr lang="en-GB" sz="2800" dirty="0" err="1" smtClean="0"/>
              <a:t>fleksibilitas</a:t>
            </a:r>
            <a:r>
              <a:rPr lang="en-GB" sz="2800" dirty="0" smtClean="0"/>
              <a:t> </a:t>
            </a:r>
            <a:r>
              <a:rPr lang="en-GB" sz="2800" dirty="0" err="1" smtClean="0"/>
              <a:t>pasar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Mengandalkan</a:t>
            </a:r>
            <a:r>
              <a:rPr lang="en-GB" sz="2800" dirty="0" smtClean="0"/>
              <a:t> </a:t>
            </a:r>
            <a:r>
              <a:rPr lang="en-GB" sz="2800" dirty="0" err="1" smtClean="0"/>
              <a:t>kurva</a:t>
            </a:r>
            <a:r>
              <a:rPr lang="en-GB" sz="2800" dirty="0" smtClean="0"/>
              <a:t> </a:t>
            </a:r>
            <a:r>
              <a:rPr lang="en-GB" sz="2800" dirty="0" err="1" smtClean="0"/>
              <a:t>pengalaman</a:t>
            </a:r>
            <a:r>
              <a:rPr lang="en-GB" sz="2800" dirty="0" smtClean="0"/>
              <a:t> </a:t>
            </a:r>
            <a:r>
              <a:rPr lang="en-GB" sz="2800" dirty="0" err="1" smtClean="0"/>
              <a:t>dapat</a:t>
            </a:r>
            <a:r>
              <a:rPr lang="en-GB" sz="2800" dirty="0" smtClean="0"/>
              <a:t> </a:t>
            </a:r>
            <a:r>
              <a:rPr lang="en-GB" sz="2800" dirty="0" err="1" smtClean="0"/>
              <a:t>merugikan</a:t>
            </a:r>
            <a:r>
              <a:rPr lang="en-GB" sz="2800" dirty="0" smtClean="0"/>
              <a:t>, </a:t>
            </a:r>
            <a:r>
              <a:rPr lang="en-GB" sz="2800" dirty="0" err="1" smtClean="0"/>
              <a:t>bila</a:t>
            </a:r>
            <a:r>
              <a:rPr lang="en-GB" sz="2800" dirty="0" smtClean="0"/>
              <a:t> </a:t>
            </a:r>
            <a:r>
              <a:rPr lang="en-GB" sz="2800" dirty="0" err="1" smtClean="0"/>
              <a:t>ada</a:t>
            </a:r>
            <a:r>
              <a:rPr lang="en-GB" sz="2800" dirty="0" smtClean="0"/>
              <a:t> </a:t>
            </a:r>
            <a:r>
              <a:rPr lang="en-GB" sz="2800" dirty="0" err="1" smtClean="0"/>
              <a:t>tehnologi</a:t>
            </a:r>
            <a:r>
              <a:rPr lang="en-GB" sz="2800" dirty="0" smtClean="0"/>
              <a:t> </a:t>
            </a:r>
            <a:r>
              <a:rPr lang="en-GB" sz="2800" dirty="0" err="1" smtClean="0"/>
              <a:t>baru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Pengalaman</a:t>
            </a:r>
            <a:r>
              <a:rPr lang="en-GB" sz="2800" dirty="0" smtClean="0"/>
              <a:t> </a:t>
            </a:r>
            <a:r>
              <a:rPr lang="en-GB" sz="2800" dirty="0" err="1" smtClean="0"/>
              <a:t>bukan</a:t>
            </a:r>
            <a:r>
              <a:rPr lang="en-GB" sz="2800" dirty="0" smtClean="0"/>
              <a:t> </a:t>
            </a:r>
            <a:r>
              <a:rPr lang="en-GB" sz="2800" dirty="0" err="1" smtClean="0"/>
              <a:t>satu-satunya</a:t>
            </a:r>
            <a:r>
              <a:rPr lang="en-GB" sz="2800" dirty="0" smtClean="0"/>
              <a:t> cost driver, cost </a:t>
            </a:r>
            <a:r>
              <a:rPr lang="en-GB" sz="2800" dirty="0" err="1" smtClean="0"/>
              <a:t>dirver</a:t>
            </a:r>
            <a:r>
              <a:rPr lang="en-GB" sz="2800" dirty="0" smtClean="0"/>
              <a:t> yang lain </a:t>
            </a:r>
            <a:r>
              <a:rPr lang="en-GB" sz="2800" dirty="0" err="1" smtClean="0"/>
              <a:t>adalah</a:t>
            </a:r>
            <a:r>
              <a:rPr lang="en-GB" sz="2800" dirty="0" smtClean="0"/>
              <a:t>: </a:t>
            </a:r>
            <a:r>
              <a:rPr lang="en-GB" sz="2800" dirty="0" err="1" smtClean="0"/>
              <a:t>skala</a:t>
            </a:r>
            <a:r>
              <a:rPr lang="en-GB" sz="2800" dirty="0" smtClean="0"/>
              <a:t>, </a:t>
            </a:r>
            <a:r>
              <a:rPr lang="en-GB" sz="2800" dirty="0" err="1" smtClean="0"/>
              <a:t>lingkup</a:t>
            </a:r>
            <a:r>
              <a:rPr lang="en-GB" sz="2800" dirty="0" smtClean="0"/>
              <a:t>, </a:t>
            </a:r>
            <a:r>
              <a:rPr lang="en-GB" sz="2800" dirty="0" err="1" smtClean="0"/>
              <a:t>tehnologi</a:t>
            </a:r>
            <a:r>
              <a:rPr lang="en-GB" sz="2800" dirty="0" smtClean="0"/>
              <a:t>, </a:t>
            </a:r>
            <a:r>
              <a:rPr lang="en-GB" sz="2800" dirty="0" err="1" smtClean="0"/>
              <a:t>dan</a:t>
            </a:r>
            <a:r>
              <a:rPr lang="en-GB" sz="2800" dirty="0" smtClean="0"/>
              <a:t> </a:t>
            </a:r>
            <a:r>
              <a:rPr lang="en-GB" sz="2800" dirty="0" err="1" smtClean="0"/>
              <a:t>kompleksitas</a:t>
            </a:r>
            <a:endParaRPr lang="en-GB" sz="2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0DA1E-FAB4-4031-844E-DAF11BFF6083}" type="slidenum">
              <a:rPr lang="en-GB"/>
              <a:pPr>
                <a:defRPr/>
              </a:pPr>
              <a:t>15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Keunggulan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 Unit </a:t>
            </a:r>
            <a:r>
              <a:rPr lang="en-GB" dirty="0" err="1" smtClean="0"/>
              <a:t>Bisnis</a:t>
            </a:r>
            <a:endParaRPr lang="en-GB" dirty="0" smtClean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00240"/>
            <a:ext cx="8229600" cy="413068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3600" dirty="0" err="1" smtClean="0"/>
              <a:t>Analisis</a:t>
            </a:r>
            <a:r>
              <a:rPr lang="en-GB" sz="3600" dirty="0" smtClean="0"/>
              <a:t> </a:t>
            </a:r>
            <a:r>
              <a:rPr lang="en-GB" sz="3600" dirty="0" err="1" smtClean="0"/>
              <a:t>industri</a:t>
            </a:r>
            <a:r>
              <a:rPr lang="en-GB" sz="3600" dirty="0" smtClean="0"/>
              <a:t>:</a:t>
            </a:r>
          </a:p>
          <a:p>
            <a:pPr marL="900113" lvl="1" indent="-488950" eaLnBrk="1" hangingPunct="1">
              <a:lnSpc>
                <a:spcPct val="100000"/>
              </a:lnSpc>
              <a:buFont typeface="Wingdings" charset="2"/>
              <a:buChar char=""/>
              <a:tabLst>
                <a:tab pos="900113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Intensitas</a:t>
            </a:r>
            <a:r>
              <a:rPr lang="en-GB" sz="2800" dirty="0" smtClean="0"/>
              <a:t> </a:t>
            </a:r>
            <a:r>
              <a:rPr lang="en-GB" sz="2800" dirty="0" err="1" smtClean="0"/>
              <a:t>persaingan</a:t>
            </a:r>
            <a:r>
              <a:rPr lang="en-GB" sz="2800" dirty="0" smtClean="0"/>
              <a:t> </a:t>
            </a:r>
            <a:r>
              <a:rPr lang="en-GB" sz="2800" dirty="0" err="1" smtClean="0"/>
              <a:t>industri</a:t>
            </a:r>
            <a:r>
              <a:rPr lang="en-GB" sz="2800" dirty="0" smtClean="0"/>
              <a:t> </a:t>
            </a:r>
          </a:p>
          <a:p>
            <a:pPr marL="900113" lvl="1" indent="-488950" eaLnBrk="1" hangingPunct="1">
              <a:lnSpc>
                <a:spcPct val="100000"/>
              </a:lnSpc>
              <a:buFont typeface="Wingdings" charset="2"/>
              <a:buChar char=""/>
              <a:tabLst>
                <a:tab pos="900113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Posisi</a:t>
            </a:r>
            <a:r>
              <a:rPr lang="en-GB" sz="2800" dirty="0" smtClean="0"/>
              <a:t> </a:t>
            </a:r>
            <a:r>
              <a:rPr lang="en-GB" sz="2800" dirty="0" err="1" smtClean="0"/>
              <a:t>bersaing</a:t>
            </a:r>
            <a:r>
              <a:rPr lang="en-GB" sz="2800" dirty="0" smtClean="0"/>
              <a:t>  </a:t>
            </a:r>
            <a:r>
              <a:rPr lang="en-GB" sz="2800" dirty="0" err="1" smtClean="0"/>
              <a:t>pelanggan</a:t>
            </a:r>
            <a:endParaRPr lang="en-GB" sz="2800" dirty="0" smtClean="0"/>
          </a:p>
          <a:p>
            <a:pPr marL="900113" lvl="1" indent="-488950" eaLnBrk="1" hangingPunct="1">
              <a:lnSpc>
                <a:spcPct val="100000"/>
              </a:lnSpc>
              <a:buFont typeface="Wingdings" charset="2"/>
              <a:buChar char=""/>
              <a:tabLst>
                <a:tab pos="900113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Posisi</a:t>
            </a:r>
            <a:r>
              <a:rPr lang="en-GB" sz="2800" dirty="0" smtClean="0"/>
              <a:t> </a:t>
            </a:r>
            <a:r>
              <a:rPr lang="en-GB" sz="2800" dirty="0" err="1" smtClean="0"/>
              <a:t>bersaing</a:t>
            </a:r>
            <a:r>
              <a:rPr lang="en-GB" sz="2800" dirty="0" smtClean="0"/>
              <a:t> </a:t>
            </a:r>
            <a:r>
              <a:rPr lang="en-GB" sz="2800" dirty="0" err="1" smtClean="0"/>
              <a:t>pemasok</a:t>
            </a:r>
            <a:endParaRPr lang="en-GB" sz="2800" dirty="0" smtClean="0"/>
          </a:p>
          <a:p>
            <a:pPr marL="900113" lvl="1" indent="-488950" eaLnBrk="1" hangingPunct="1">
              <a:lnSpc>
                <a:spcPct val="100000"/>
              </a:lnSpc>
              <a:buFont typeface="Wingdings" charset="2"/>
              <a:buChar char=""/>
              <a:tabLst>
                <a:tab pos="900113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Ancaman</a:t>
            </a:r>
            <a:r>
              <a:rPr lang="en-GB" sz="2800" dirty="0" smtClean="0"/>
              <a:t> </a:t>
            </a:r>
            <a:r>
              <a:rPr lang="en-GB" sz="2800" dirty="0" err="1" smtClean="0"/>
              <a:t>barang</a:t>
            </a:r>
            <a:r>
              <a:rPr lang="en-GB" sz="2800" dirty="0" smtClean="0"/>
              <a:t> </a:t>
            </a:r>
            <a:r>
              <a:rPr lang="en-GB" sz="2800" dirty="0" err="1" smtClean="0"/>
              <a:t>substitusi</a:t>
            </a:r>
            <a:endParaRPr lang="en-GB" sz="2800" dirty="0" smtClean="0"/>
          </a:p>
          <a:p>
            <a:pPr marL="900113" lvl="1" indent="-488950" eaLnBrk="1" hangingPunct="1">
              <a:lnSpc>
                <a:spcPct val="100000"/>
              </a:lnSpc>
              <a:buFont typeface="Wingdings" charset="2"/>
              <a:buChar char=""/>
              <a:tabLst>
                <a:tab pos="900113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Ancaman</a:t>
            </a:r>
            <a:r>
              <a:rPr lang="en-GB" sz="2800" dirty="0" smtClean="0"/>
              <a:t> </a:t>
            </a:r>
            <a:r>
              <a:rPr lang="en-GB" sz="2800" dirty="0" err="1" smtClean="0"/>
              <a:t>pesaing</a:t>
            </a:r>
            <a:r>
              <a:rPr lang="en-GB" sz="2800" dirty="0" smtClean="0"/>
              <a:t> </a:t>
            </a:r>
            <a:r>
              <a:rPr lang="en-GB" sz="2800" dirty="0" err="1" smtClean="0"/>
              <a:t>baru</a:t>
            </a:r>
            <a:endParaRPr lang="en-GB" sz="2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833EA7-4C3A-4CA7-B7F9-2F348393204C}" type="slidenum">
              <a:rPr lang="en-GB"/>
              <a:pPr>
                <a:defRPr/>
              </a:pPr>
              <a:t>16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907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Analisis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endParaRPr lang="en-GB" dirty="0" smtClean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124744"/>
            <a:ext cx="8229600" cy="5006181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Semakin</a:t>
            </a:r>
            <a:r>
              <a:rPr lang="en-GB" dirty="0" smtClean="0"/>
              <a:t> </a:t>
            </a:r>
            <a:r>
              <a:rPr lang="en-GB" dirty="0" err="1" smtClean="0"/>
              <a:t>kuat</a:t>
            </a:r>
            <a:r>
              <a:rPr lang="en-GB" dirty="0" smtClean="0"/>
              <a:t>  </a:t>
            </a:r>
            <a:r>
              <a:rPr lang="en-GB" dirty="0" err="1" smtClean="0"/>
              <a:t>kelima</a:t>
            </a:r>
            <a:r>
              <a:rPr lang="en-GB" dirty="0" smtClean="0"/>
              <a:t> (Porter) </a:t>
            </a:r>
            <a:r>
              <a:rPr lang="en-GB" dirty="0" err="1" smtClean="0"/>
              <a:t>unsur</a:t>
            </a:r>
            <a:r>
              <a:rPr lang="en-GB" dirty="0" smtClean="0"/>
              <a:t> </a:t>
            </a:r>
            <a:r>
              <a:rPr lang="en-GB" dirty="0" err="1" smtClean="0"/>
              <a:t>semakin</a:t>
            </a:r>
            <a:r>
              <a:rPr lang="en-GB" dirty="0" smtClean="0"/>
              <a:t> </a:t>
            </a:r>
            <a:r>
              <a:rPr lang="en-GB" dirty="0" err="1" smtClean="0"/>
              <a:t>kecil</a:t>
            </a:r>
            <a:r>
              <a:rPr lang="en-GB" dirty="0" smtClean="0"/>
              <a:t> </a:t>
            </a:r>
            <a:r>
              <a:rPr lang="en-GB" dirty="0" err="1" smtClean="0"/>
              <a:t>keuntungan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endParaRPr lang="en-GB" dirty="0" smtClean="0"/>
          </a:p>
          <a:p>
            <a:pPr marL="0" indent="0">
              <a:lnSpc>
                <a:spcPct val="90000"/>
              </a:lnSpc>
              <a:buNone/>
              <a:tabLst>
                <a:tab pos="515938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	</a:t>
            </a:r>
            <a:r>
              <a:rPr lang="en-GB" dirty="0" smtClean="0"/>
              <a:t>-</a:t>
            </a:r>
            <a:r>
              <a:rPr lang="en-US" sz="2400" dirty="0" smtClean="0"/>
              <a:t>Threat </a:t>
            </a:r>
            <a:r>
              <a:rPr lang="en-US" sz="2400" dirty="0"/>
              <a:t>of new entrants (</a:t>
            </a:r>
            <a:r>
              <a:rPr lang="en-US" sz="2400" dirty="0" err="1"/>
              <a:t>Hambatan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Pendatang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 smtClean="0"/>
              <a:t>)</a:t>
            </a:r>
          </a:p>
          <a:p>
            <a:pPr marL="0" indent="0">
              <a:lnSpc>
                <a:spcPct val="90000"/>
              </a:lnSpc>
              <a:buNone/>
              <a:tabLst>
                <a:tab pos="515938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- </a:t>
            </a:r>
            <a:r>
              <a:rPr lang="en-US" sz="2400" dirty="0"/>
              <a:t>Bargaining power of suppliers (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Tawar</a:t>
            </a:r>
            <a:r>
              <a:rPr lang="en-US" sz="2400" dirty="0"/>
              <a:t> </a:t>
            </a:r>
            <a:r>
              <a:rPr lang="en-US" sz="2400" dirty="0" err="1"/>
              <a:t>Pemasok</a:t>
            </a:r>
            <a:r>
              <a:rPr lang="en-US" sz="2400" dirty="0" smtClean="0"/>
              <a:t>)</a:t>
            </a:r>
          </a:p>
          <a:p>
            <a:pPr marL="0" indent="0">
              <a:lnSpc>
                <a:spcPct val="90000"/>
              </a:lnSpc>
              <a:buNone/>
              <a:tabLst>
                <a:tab pos="515938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- </a:t>
            </a:r>
            <a:r>
              <a:rPr lang="en-US" sz="2400" dirty="0"/>
              <a:t>Bargaining power of buyers (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Tawar</a:t>
            </a:r>
            <a:r>
              <a:rPr lang="en-US" sz="2400" dirty="0"/>
              <a:t> </a:t>
            </a:r>
            <a:r>
              <a:rPr lang="en-US" sz="2400" dirty="0" err="1"/>
              <a:t>Pembeli</a:t>
            </a:r>
            <a:r>
              <a:rPr lang="en-US" sz="2400" dirty="0" smtClean="0"/>
              <a:t>)</a:t>
            </a:r>
          </a:p>
          <a:p>
            <a:pPr marL="0" indent="0">
              <a:lnSpc>
                <a:spcPct val="90000"/>
              </a:lnSpc>
              <a:buNone/>
              <a:tabLst>
                <a:tab pos="515938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- </a:t>
            </a:r>
            <a:r>
              <a:rPr lang="en-US" sz="2400" dirty="0"/>
              <a:t>Threat of substitutes (</a:t>
            </a:r>
            <a:r>
              <a:rPr lang="en-US" sz="2400" dirty="0" err="1"/>
              <a:t>Hambatan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Pengganti</a:t>
            </a:r>
            <a:r>
              <a:rPr lang="en-US" sz="2400" dirty="0" smtClean="0"/>
              <a:t>)</a:t>
            </a:r>
          </a:p>
          <a:p>
            <a:pPr marL="738188" indent="-738188">
              <a:lnSpc>
                <a:spcPct val="90000"/>
              </a:lnSpc>
              <a:buNone/>
              <a:tabLst>
                <a:tab pos="515938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- Rivalry </a:t>
            </a:r>
            <a:r>
              <a:rPr lang="en-US" sz="2400" dirty="0"/>
              <a:t>among existing competitors (Tingkat </a:t>
            </a:r>
            <a:r>
              <a:rPr lang="en-US" sz="2400" dirty="0" err="1"/>
              <a:t>Persaingan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Kompetitor</a:t>
            </a:r>
            <a:r>
              <a:rPr lang="en-US" sz="2400" dirty="0"/>
              <a:t>)</a:t>
            </a:r>
          </a:p>
          <a:p>
            <a:pPr marL="0" indent="0">
              <a:lnSpc>
                <a:spcPct val="90000"/>
              </a:lnSpc>
              <a:buNone/>
              <a:tabLst>
                <a:tab pos="515938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dirty="0" smtClean="0"/>
          </a:p>
          <a:p>
            <a:pPr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Tergantung</a:t>
            </a:r>
            <a:r>
              <a:rPr lang="en-GB" dirty="0" smtClean="0"/>
              <a:t> </a:t>
            </a:r>
            <a:r>
              <a:rPr lang="en-GB" dirty="0" err="1" smtClean="0"/>
              <a:t>pada</a:t>
            </a:r>
            <a:r>
              <a:rPr lang="en-GB" dirty="0" smtClean="0"/>
              <a:t> </a:t>
            </a:r>
            <a:r>
              <a:rPr lang="en-GB" dirty="0" err="1" smtClean="0"/>
              <a:t>kekuatan</a:t>
            </a:r>
            <a:r>
              <a:rPr lang="en-GB" dirty="0" smtClean="0"/>
              <a:t> </a:t>
            </a:r>
            <a:r>
              <a:rPr lang="en-GB" dirty="0" err="1" smtClean="0"/>
              <a:t>relatif</a:t>
            </a:r>
            <a:r>
              <a:rPr lang="en-GB" dirty="0" smtClean="0"/>
              <a:t> </a:t>
            </a:r>
            <a:r>
              <a:rPr lang="en-GB" dirty="0" err="1" smtClean="0"/>
              <a:t>dari</a:t>
            </a:r>
            <a:r>
              <a:rPr lang="en-GB" dirty="0" smtClean="0"/>
              <a:t> lima </a:t>
            </a:r>
            <a:r>
              <a:rPr lang="en-GB" dirty="0" err="1" smtClean="0"/>
              <a:t>kekuatan</a:t>
            </a:r>
            <a:r>
              <a:rPr lang="en-GB" dirty="0" smtClean="0"/>
              <a:t>, issue </a:t>
            </a:r>
            <a:r>
              <a:rPr lang="en-GB" dirty="0" err="1" smtClean="0"/>
              <a:t>strategi</a:t>
            </a:r>
            <a:r>
              <a:rPr lang="en-GB" dirty="0" smtClean="0"/>
              <a:t> </a:t>
            </a:r>
            <a:r>
              <a:rPr lang="en-GB" dirty="0" err="1" smtClean="0"/>
              <a:t>kunci</a:t>
            </a:r>
            <a:r>
              <a:rPr lang="en-GB" dirty="0" smtClean="0"/>
              <a:t> yang </a:t>
            </a:r>
            <a:r>
              <a:rPr lang="en-GB" dirty="0" err="1" smtClean="0"/>
              <a:t>dihadapi</a:t>
            </a:r>
            <a:r>
              <a:rPr lang="en-GB" dirty="0" smtClean="0"/>
              <a:t> unit </a:t>
            </a:r>
            <a:r>
              <a:rPr lang="en-GB" dirty="0" err="1" smtClean="0"/>
              <a:t>bisnis</a:t>
            </a:r>
            <a:r>
              <a:rPr lang="en-GB" dirty="0" smtClean="0"/>
              <a:t> </a:t>
            </a:r>
            <a:r>
              <a:rPr lang="en-GB" dirty="0" err="1" smtClean="0"/>
              <a:t>akan</a:t>
            </a:r>
            <a:r>
              <a:rPr lang="en-GB" dirty="0" smtClean="0"/>
              <a:t> </a:t>
            </a:r>
            <a:r>
              <a:rPr lang="en-GB" dirty="0" err="1" smtClean="0"/>
              <a:t>berbeda</a:t>
            </a:r>
            <a:r>
              <a:rPr lang="en-GB" dirty="0" smtClean="0"/>
              <a:t> </a:t>
            </a:r>
            <a:r>
              <a:rPr lang="en-GB" dirty="0" err="1" smtClean="0"/>
              <a:t>antara</a:t>
            </a:r>
            <a:r>
              <a:rPr lang="en-GB" dirty="0" smtClean="0"/>
              <a:t> </a:t>
            </a:r>
            <a:r>
              <a:rPr lang="en-GB" dirty="0" err="1" smtClean="0"/>
              <a:t>industri</a:t>
            </a:r>
            <a:r>
              <a:rPr lang="en-GB" dirty="0" smtClean="0"/>
              <a:t> yang </a:t>
            </a:r>
            <a:r>
              <a:rPr lang="en-GB" dirty="0" err="1" smtClean="0"/>
              <a:t>satu</a:t>
            </a:r>
            <a:r>
              <a:rPr lang="en-GB" dirty="0" smtClean="0"/>
              <a:t> </a:t>
            </a:r>
            <a:r>
              <a:rPr lang="en-GB" dirty="0" err="1" smtClean="0"/>
              <a:t>dengan</a:t>
            </a:r>
            <a:r>
              <a:rPr lang="en-GB" dirty="0" smtClean="0"/>
              <a:t> yang lain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Pemahaman</a:t>
            </a:r>
            <a:r>
              <a:rPr lang="en-GB" dirty="0" smtClean="0"/>
              <a:t> </a:t>
            </a:r>
            <a:r>
              <a:rPr lang="en-GB" dirty="0" err="1" smtClean="0"/>
              <a:t>terhadap</a:t>
            </a:r>
            <a:r>
              <a:rPr lang="en-GB" dirty="0" smtClean="0"/>
              <a:t> </a:t>
            </a:r>
            <a:r>
              <a:rPr lang="en-GB" dirty="0" err="1" smtClean="0"/>
              <a:t>setiap</a:t>
            </a:r>
            <a:r>
              <a:rPr lang="en-GB" dirty="0" smtClean="0"/>
              <a:t> </a:t>
            </a:r>
            <a:r>
              <a:rPr lang="en-GB" dirty="0" err="1" smtClean="0"/>
              <a:t>kekuatan</a:t>
            </a:r>
            <a:r>
              <a:rPr lang="en-GB" dirty="0" smtClean="0"/>
              <a:t>  </a:t>
            </a:r>
            <a:r>
              <a:rPr lang="en-GB" dirty="0" err="1" smtClean="0"/>
              <a:t>akan</a:t>
            </a:r>
            <a:r>
              <a:rPr lang="en-GB" dirty="0" smtClean="0"/>
              <a:t> </a:t>
            </a:r>
            <a:r>
              <a:rPr lang="en-GB" dirty="0" err="1" smtClean="0"/>
              <a:t>membantu</a:t>
            </a:r>
            <a:r>
              <a:rPr lang="en-GB" dirty="0" smtClean="0"/>
              <a:t> </a:t>
            </a:r>
            <a:r>
              <a:rPr lang="en-GB" dirty="0" err="1" smtClean="0"/>
              <a:t>perusahaan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dalam</a:t>
            </a:r>
            <a:r>
              <a:rPr lang="en-GB" dirty="0" smtClean="0"/>
              <a:t>  </a:t>
            </a:r>
            <a:r>
              <a:rPr lang="en-GB" dirty="0" err="1" smtClean="0"/>
              <a:t>merumuskan</a:t>
            </a:r>
            <a:r>
              <a:rPr lang="en-GB" dirty="0" smtClean="0"/>
              <a:t> </a:t>
            </a:r>
            <a:r>
              <a:rPr lang="en-GB" dirty="0" err="1" smtClean="0"/>
              <a:t>strategi</a:t>
            </a:r>
            <a:r>
              <a:rPr lang="en-GB" dirty="0" smtClean="0"/>
              <a:t> yang </a:t>
            </a:r>
            <a:r>
              <a:rPr lang="en-GB" dirty="0" err="1" smtClean="0"/>
              <a:t>efektif</a:t>
            </a:r>
            <a:r>
              <a:rPr lang="en-GB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7C7529-1DEB-4181-ADD6-1DD620AC4299}" type="slidenum">
              <a:rPr lang="en-GB"/>
              <a:pPr>
                <a:defRPr/>
              </a:pPr>
              <a:t>17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2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Keunggulan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 </a:t>
            </a:r>
            <a:r>
              <a:rPr lang="en-GB" dirty="0" err="1" smtClean="0"/>
              <a:t>Generik</a:t>
            </a:r>
            <a:r>
              <a:rPr lang="en-GB" dirty="0" smtClean="0"/>
              <a:t>: </a:t>
            </a:r>
            <a:r>
              <a:rPr lang="en-GB" i="1" dirty="0" smtClean="0"/>
              <a:t>Low Cost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28802"/>
            <a:ext cx="8229600" cy="420212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i="1" dirty="0" smtClean="0"/>
              <a:t>Low Cost</a:t>
            </a:r>
            <a:r>
              <a:rPr lang="en-GB" sz="2800" dirty="0" smtClean="0"/>
              <a:t>: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Skala</a:t>
            </a:r>
            <a:r>
              <a:rPr lang="en-GB" sz="2400" dirty="0" smtClean="0"/>
              <a:t> </a:t>
            </a:r>
            <a:r>
              <a:rPr lang="en-GB" sz="2400" dirty="0" err="1" smtClean="0"/>
              <a:t>produksi</a:t>
            </a:r>
            <a:r>
              <a:rPr lang="en-GB" sz="2400" dirty="0" smtClean="0"/>
              <a:t> yang </a:t>
            </a:r>
            <a:r>
              <a:rPr lang="en-GB" sz="2400" dirty="0" err="1" smtClean="0"/>
              <a:t>ekonomis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Efek</a:t>
            </a:r>
            <a:r>
              <a:rPr lang="en-GB" sz="2400" dirty="0" smtClean="0"/>
              <a:t> </a:t>
            </a:r>
            <a:r>
              <a:rPr lang="en-GB" sz="2400" dirty="0" err="1" smtClean="0"/>
              <a:t>kurva</a:t>
            </a:r>
            <a:r>
              <a:rPr lang="en-GB" sz="2400" dirty="0" smtClean="0"/>
              <a:t> </a:t>
            </a:r>
            <a:r>
              <a:rPr lang="en-GB" sz="2400" dirty="0" err="1" smtClean="0"/>
              <a:t>pengalaman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Pengetatan</a:t>
            </a:r>
            <a:r>
              <a:rPr lang="en-GB" sz="2400" dirty="0" smtClean="0"/>
              <a:t> </a:t>
            </a:r>
            <a:r>
              <a:rPr lang="en-GB" sz="2400" dirty="0" err="1" smtClean="0"/>
              <a:t>pengendalian</a:t>
            </a:r>
            <a:r>
              <a:rPr lang="en-GB" sz="2400" dirty="0" smtClean="0"/>
              <a:t> </a:t>
            </a:r>
            <a:r>
              <a:rPr lang="en-GB" sz="2400" dirty="0" err="1" smtClean="0"/>
              <a:t>biaya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Minimalisasi</a:t>
            </a:r>
            <a:r>
              <a:rPr lang="en-GB" sz="2400" dirty="0" smtClean="0"/>
              <a:t> </a:t>
            </a:r>
            <a:r>
              <a:rPr lang="en-GB" sz="2400" dirty="0" err="1" smtClean="0"/>
              <a:t>biaya</a:t>
            </a:r>
            <a:r>
              <a:rPr lang="en-GB" sz="2400" dirty="0" smtClean="0"/>
              <a:t> </a:t>
            </a:r>
            <a:r>
              <a:rPr lang="en-GB" sz="2400" dirty="0" err="1" smtClean="0"/>
              <a:t>riset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pengembangan</a:t>
            </a:r>
            <a:r>
              <a:rPr lang="en-GB" sz="2400" dirty="0" smtClean="0"/>
              <a:t> </a:t>
            </a:r>
            <a:r>
              <a:rPr lang="en-GB" sz="2400" dirty="0" err="1" smtClean="0"/>
              <a:t>dll</a:t>
            </a:r>
            <a:endParaRPr lang="en-GB" sz="24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 smtClean="0"/>
              <a:t>Contoh</a:t>
            </a:r>
            <a:r>
              <a:rPr lang="en-GB" sz="2800" dirty="0" smtClean="0"/>
              <a:t>: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Wall Mart (retail),  Dell (computer), BIC (ballpoint) 	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Hyundai (</a:t>
            </a:r>
            <a:r>
              <a:rPr lang="en-GB" sz="2400" dirty="0" err="1" smtClean="0"/>
              <a:t>mobil</a:t>
            </a:r>
            <a:r>
              <a:rPr lang="en-GB" sz="2400" dirty="0" smtClean="0"/>
              <a:t>), Motor (China)</a:t>
            </a:r>
            <a:r>
              <a:rPr lang="ar-SA" sz="2400" dirty="0" smtClean="0"/>
              <a:t>‏</a:t>
            </a:r>
            <a:endParaRPr lang="en-GB" sz="2400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F618CE-6FB6-4250-9A5A-73141EE81D7E}" type="slidenum">
              <a:rPr lang="en-GB"/>
              <a:pPr>
                <a:defRPr/>
              </a:pPr>
              <a:t>18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charRg st="201" end="2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3250">
                                            <p:txEl>
                                              <p:charRg st="201" end="2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Keunggulan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 </a:t>
            </a:r>
            <a:r>
              <a:rPr lang="en-GB" dirty="0" err="1" smtClean="0"/>
              <a:t>Generik</a:t>
            </a:r>
            <a:r>
              <a:rPr lang="en-GB" dirty="0" smtClean="0"/>
              <a:t>:  Differentiation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00240"/>
            <a:ext cx="8229600" cy="413068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 smtClean="0"/>
              <a:t>Menciptakan</a:t>
            </a:r>
            <a:r>
              <a:rPr lang="en-GB" sz="2800" dirty="0" smtClean="0"/>
              <a:t> </a:t>
            </a:r>
            <a:r>
              <a:rPr lang="en-GB" sz="2800" dirty="0" err="1" smtClean="0"/>
              <a:t>sesuatu</a:t>
            </a:r>
            <a:r>
              <a:rPr lang="en-GB" sz="2800" dirty="0" smtClean="0"/>
              <a:t> yang </a:t>
            </a:r>
            <a:r>
              <a:rPr lang="en-GB" sz="2800" dirty="0" err="1" smtClean="0"/>
              <a:t>dirasakan</a:t>
            </a:r>
            <a:r>
              <a:rPr lang="en-GB" sz="2800" dirty="0" smtClean="0"/>
              <a:t> </a:t>
            </a:r>
            <a:r>
              <a:rPr lang="en-GB" sz="2800" dirty="0" err="1" smtClean="0"/>
              <a:t>unik</a:t>
            </a:r>
            <a:r>
              <a:rPr lang="en-GB" sz="2800" dirty="0" smtClean="0"/>
              <a:t> </a:t>
            </a:r>
            <a:r>
              <a:rPr lang="en-GB" sz="2800" dirty="0" err="1" smtClean="0"/>
              <a:t>oleh</a:t>
            </a:r>
            <a:r>
              <a:rPr lang="en-GB" sz="2800" dirty="0" smtClean="0"/>
              <a:t> </a:t>
            </a:r>
            <a:r>
              <a:rPr lang="en-GB" sz="2800" dirty="0" err="1" smtClean="0"/>
              <a:t>pelanggan</a:t>
            </a:r>
            <a:r>
              <a:rPr lang="en-GB" sz="2800" dirty="0" smtClean="0"/>
              <a:t>, </a:t>
            </a:r>
            <a:r>
              <a:rPr lang="en-GB" sz="2800" dirty="0" err="1" smtClean="0"/>
              <a:t>melalui</a:t>
            </a:r>
            <a:r>
              <a:rPr lang="en-GB" sz="2800" dirty="0" smtClean="0"/>
              <a:t> </a:t>
            </a:r>
            <a:r>
              <a:rPr lang="en-GB" sz="2800" dirty="0" err="1" smtClean="0"/>
              <a:t>pendekatan</a:t>
            </a:r>
            <a:endParaRPr lang="en-GB" sz="28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Loyalitas</a:t>
            </a:r>
            <a:r>
              <a:rPr lang="en-GB" sz="2400" dirty="0" smtClean="0"/>
              <a:t> </a:t>
            </a:r>
            <a:r>
              <a:rPr lang="en-GB" sz="2400" dirty="0" err="1" smtClean="0"/>
              <a:t>merek</a:t>
            </a:r>
            <a:r>
              <a:rPr lang="en-GB" sz="2400" dirty="0" smtClean="0"/>
              <a:t> (Coca Cola </a:t>
            </a:r>
            <a:r>
              <a:rPr lang="en-GB" sz="2400" dirty="0" err="1" smtClean="0"/>
              <a:t>dan</a:t>
            </a:r>
            <a:r>
              <a:rPr lang="en-GB" sz="2400" dirty="0" smtClean="0"/>
              <a:t> Pepsi Cola)</a:t>
            </a:r>
            <a:r>
              <a:rPr lang="ar-SA" sz="2400" dirty="0" smtClean="0"/>
              <a:t>‏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Jasa</a:t>
            </a:r>
            <a:r>
              <a:rPr lang="en-GB" sz="2400" dirty="0" smtClean="0"/>
              <a:t> </a:t>
            </a:r>
            <a:r>
              <a:rPr lang="en-GB" sz="2400" dirty="0" err="1" smtClean="0"/>
              <a:t>pelanggan</a:t>
            </a:r>
            <a:r>
              <a:rPr lang="en-GB" sz="2400" dirty="0" smtClean="0"/>
              <a:t> </a:t>
            </a:r>
            <a:r>
              <a:rPr lang="en-GB" sz="2400" dirty="0" err="1" smtClean="0"/>
              <a:t>unggulan</a:t>
            </a:r>
            <a:r>
              <a:rPr lang="en-GB" sz="2400" dirty="0" smtClean="0"/>
              <a:t> (Amex)</a:t>
            </a:r>
            <a:r>
              <a:rPr lang="ar-SA" sz="2400" dirty="0" smtClean="0"/>
              <a:t>‏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Jaringan</a:t>
            </a:r>
            <a:r>
              <a:rPr lang="en-GB" sz="2400" dirty="0" smtClean="0"/>
              <a:t> Dealer (Honda – motor)</a:t>
            </a:r>
            <a:r>
              <a:rPr lang="ar-SA" sz="2400" dirty="0" smtClean="0"/>
              <a:t>‏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Disain</a:t>
            </a:r>
            <a:r>
              <a:rPr lang="en-GB" sz="2400" dirty="0" smtClean="0"/>
              <a:t>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bentuk</a:t>
            </a:r>
            <a:r>
              <a:rPr lang="en-GB" sz="2400" dirty="0" smtClean="0"/>
              <a:t> </a:t>
            </a:r>
            <a:r>
              <a:rPr lang="en-GB" sz="2400" dirty="0" err="1" smtClean="0"/>
              <a:t>produk</a:t>
            </a:r>
            <a:r>
              <a:rPr lang="en-GB" sz="2400" dirty="0" smtClean="0"/>
              <a:t> (Hewlett-Packard –</a:t>
            </a:r>
            <a:r>
              <a:rPr lang="en-GB" sz="2400" dirty="0" err="1" smtClean="0"/>
              <a:t>elektronik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 smtClean="0"/>
              <a:t>Tehnologi</a:t>
            </a:r>
            <a:r>
              <a:rPr lang="en-GB" sz="2400" dirty="0" smtClean="0"/>
              <a:t> (Motorola – </a:t>
            </a:r>
            <a:r>
              <a:rPr lang="en-GB" sz="2400" dirty="0" err="1" smtClean="0"/>
              <a:t>komunikasi</a:t>
            </a:r>
            <a:r>
              <a:rPr lang="en-GB" sz="2400" dirty="0" smtClean="0"/>
              <a:t>)</a:t>
            </a:r>
            <a:r>
              <a:rPr lang="ar-SA" sz="2400" dirty="0" smtClean="0"/>
              <a:t>‏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Lain-lain (Mercedes, Mont Blanc)</a:t>
            </a:r>
            <a:r>
              <a:rPr lang="ar-SA" sz="2400" dirty="0" smtClean="0"/>
              <a:t>‏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4B740-3F94-4A37-AE59-27CD4FED50A7}" type="slidenum">
              <a:rPr lang="en-GB"/>
              <a:pPr>
                <a:defRPr/>
              </a:pPr>
              <a:t>19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75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4274">
                                            <p:txEl>
                                              <p:charRg st="75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118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4274">
                                            <p:txEl>
                                              <p:charRg st="118" end="1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149" end="1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4274">
                                            <p:txEl>
                                              <p:charRg st="149" end="1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181" end="2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4274">
                                            <p:txEl>
                                              <p:charRg st="181" end="2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235" end="2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4274">
                                            <p:txEl>
                                              <p:charRg st="235" end="2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269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4274">
                                            <p:txEl>
                                              <p:charRg st="269" end="3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Keunggulan</a:t>
            </a:r>
            <a:r>
              <a:rPr lang="en-GB" dirty="0" smtClean="0"/>
              <a:t> </a:t>
            </a:r>
            <a:r>
              <a:rPr lang="en-GB" dirty="0" err="1" smtClean="0"/>
              <a:t>Bersaing</a:t>
            </a:r>
            <a:r>
              <a:rPr lang="en-GB" dirty="0" smtClean="0"/>
              <a:t> </a:t>
            </a:r>
            <a:r>
              <a:rPr lang="en-GB" dirty="0" err="1" smtClean="0"/>
              <a:t>Generik</a:t>
            </a:r>
            <a:r>
              <a:rPr lang="en-GB" dirty="0" smtClean="0"/>
              <a:t>:   </a:t>
            </a:r>
            <a:r>
              <a:rPr lang="en-GB" i="1" dirty="0" smtClean="0"/>
              <a:t>Value Chain Analysis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00240"/>
            <a:ext cx="8229600" cy="413068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Keunggulan</a:t>
            </a:r>
            <a:r>
              <a:rPr lang="en-GB" sz="2800" dirty="0" smtClean="0"/>
              <a:t> </a:t>
            </a:r>
            <a:r>
              <a:rPr lang="en-GB" sz="2800" dirty="0" err="1" smtClean="0"/>
              <a:t>Bersaing</a:t>
            </a:r>
            <a:r>
              <a:rPr lang="en-GB" sz="2800" dirty="0" smtClean="0"/>
              <a:t> </a:t>
            </a:r>
            <a:r>
              <a:rPr lang="en-GB" sz="2800" dirty="0" err="1" smtClean="0"/>
              <a:t>berasal</a:t>
            </a:r>
            <a:r>
              <a:rPr lang="en-GB" sz="2800" dirty="0" smtClean="0"/>
              <a:t> </a:t>
            </a:r>
            <a:r>
              <a:rPr lang="en-GB" sz="2800" dirty="0" err="1" smtClean="0"/>
              <a:t>dari</a:t>
            </a:r>
            <a:r>
              <a:rPr lang="en-GB" sz="2800" dirty="0" smtClean="0"/>
              <a:t>: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Nilai</a:t>
            </a:r>
            <a:r>
              <a:rPr lang="en-GB" sz="2400" dirty="0" smtClean="0"/>
              <a:t> yang </a:t>
            </a:r>
            <a:r>
              <a:rPr lang="en-GB" sz="2400" dirty="0" err="1" smtClean="0"/>
              <a:t>lebih</a:t>
            </a:r>
            <a:r>
              <a:rPr lang="en-GB" sz="2400" dirty="0" smtClean="0"/>
              <a:t> </a:t>
            </a:r>
            <a:r>
              <a:rPr lang="en-GB" sz="2400" dirty="0" err="1" smtClean="0"/>
              <a:t>baik</a:t>
            </a:r>
            <a:r>
              <a:rPr lang="en-GB" sz="2400" dirty="0" smtClean="0"/>
              <a:t> </a:t>
            </a:r>
            <a:r>
              <a:rPr lang="en-GB" sz="2400" dirty="0" err="1" smtClean="0"/>
              <a:t>kepada</a:t>
            </a:r>
            <a:r>
              <a:rPr lang="en-GB" sz="2400" dirty="0" smtClean="0"/>
              <a:t> </a:t>
            </a:r>
            <a:r>
              <a:rPr lang="en-GB" sz="2400" dirty="0" err="1" smtClean="0"/>
              <a:t>pelanggan</a:t>
            </a:r>
            <a:r>
              <a:rPr lang="en-GB" sz="2400" dirty="0" smtClean="0"/>
              <a:t> </a:t>
            </a:r>
            <a:r>
              <a:rPr lang="en-GB" sz="2400" dirty="0" err="1" smtClean="0"/>
              <a:t>pada</a:t>
            </a:r>
            <a:r>
              <a:rPr lang="en-GB" sz="2400" dirty="0" smtClean="0"/>
              <a:t> cost yang </a:t>
            </a:r>
            <a:r>
              <a:rPr lang="en-GB" sz="2400" dirty="0" err="1" smtClean="0"/>
              <a:t>setara</a:t>
            </a:r>
            <a:endParaRPr lang="en-GB" sz="2400" dirty="0" smtClean="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/>
              <a:t>Nilai</a:t>
            </a:r>
            <a:r>
              <a:rPr lang="en-GB" sz="2400" dirty="0" smtClean="0"/>
              <a:t> </a:t>
            </a:r>
            <a:r>
              <a:rPr lang="en-GB" sz="2400" dirty="0" err="1" smtClean="0"/>
              <a:t>pelanggan</a:t>
            </a:r>
            <a:r>
              <a:rPr lang="en-GB" sz="2400" dirty="0" smtClean="0"/>
              <a:t> </a:t>
            </a:r>
            <a:r>
              <a:rPr lang="en-GB" sz="2400" dirty="0" err="1" smtClean="0"/>
              <a:t>setara</a:t>
            </a:r>
            <a:r>
              <a:rPr lang="en-GB" sz="2400" dirty="0" smtClean="0"/>
              <a:t> </a:t>
            </a:r>
            <a:r>
              <a:rPr lang="en-GB" sz="2400" dirty="0" err="1" smtClean="0"/>
              <a:t>pada</a:t>
            </a:r>
            <a:r>
              <a:rPr lang="en-GB" sz="2400" dirty="0" smtClean="0"/>
              <a:t> </a:t>
            </a:r>
            <a:r>
              <a:rPr lang="en-GB" sz="2400" dirty="0" err="1" smtClean="0"/>
              <a:t>cos</a:t>
            </a:r>
            <a:r>
              <a:rPr lang="en-GB" sz="2400" dirty="0" smtClean="0"/>
              <a:t> yang </a:t>
            </a:r>
            <a:r>
              <a:rPr lang="en-GB" sz="2400" dirty="0" err="1" smtClean="0"/>
              <a:t>lebih</a:t>
            </a:r>
            <a:r>
              <a:rPr lang="en-GB" sz="2400" dirty="0" smtClean="0"/>
              <a:t> </a:t>
            </a:r>
            <a:r>
              <a:rPr lang="en-GB" sz="2400" dirty="0" err="1" smtClean="0"/>
              <a:t>rendah</a:t>
            </a:r>
            <a:endParaRPr lang="en-GB" sz="24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err="1" smtClean="0"/>
              <a:t>Analisis</a:t>
            </a:r>
            <a:r>
              <a:rPr lang="en-GB" sz="2800" dirty="0" smtClean="0"/>
              <a:t> </a:t>
            </a:r>
            <a:r>
              <a:rPr lang="en-GB" sz="2800" dirty="0" err="1" smtClean="0"/>
              <a:t>Rantai</a:t>
            </a:r>
            <a:r>
              <a:rPr lang="en-GB" sz="2800" dirty="0" smtClean="0"/>
              <a:t> </a:t>
            </a:r>
            <a:r>
              <a:rPr lang="en-GB" sz="2800" dirty="0" err="1" smtClean="0"/>
              <a:t>Nilai</a:t>
            </a:r>
            <a:r>
              <a:rPr lang="en-GB" sz="2800" dirty="0" smtClean="0"/>
              <a:t> </a:t>
            </a:r>
            <a:r>
              <a:rPr lang="en-GB" sz="2800" dirty="0" err="1" smtClean="0"/>
              <a:t>menentukan</a:t>
            </a:r>
            <a:r>
              <a:rPr lang="en-GB" sz="2800" dirty="0" smtClean="0"/>
              <a:t> </a:t>
            </a:r>
            <a:r>
              <a:rPr lang="en-GB" sz="2800" dirty="0" err="1" smtClean="0"/>
              <a:t>tempat</a:t>
            </a:r>
            <a:r>
              <a:rPr lang="en-GB" sz="2800" dirty="0" smtClean="0"/>
              <a:t> </a:t>
            </a:r>
            <a:r>
              <a:rPr lang="en-GB" sz="2800" dirty="0" err="1" smtClean="0"/>
              <a:t>kegiatan</a:t>
            </a:r>
            <a:r>
              <a:rPr lang="en-GB" sz="2800" dirty="0" smtClean="0"/>
              <a:t> </a:t>
            </a:r>
            <a:r>
              <a:rPr lang="en-GB" sz="2800" dirty="0" err="1" smtClean="0"/>
              <a:t>perusahaan</a:t>
            </a:r>
            <a:r>
              <a:rPr lang="en-GB" sz="2800" dirty="0" smtClean="0"/>
              <a:t> </a:t>
            </a:r>
            <a:r>
              <a:rPr lang="en-GB" sz="2800" dirty="0" err="1" smtClean="0"/>
              <a:t>mulai</a:t>
            </a:r>
            <a:r>
              <a:rPr lang="en-GB" sz="2800" dirty="0" smtClean="0"/>
              <a:t> </a:t>
            </a:r>
            <a:r>
              <a:rPr lang="en-GB" sz="2800" dirty="0" err="1" smtClean="0"/>
              <a:t>dari</a:t>
            </a:r>
            <a:r>
              <a:rPr lang="en-GB" sz="2800" dirty="0" smtClean="0"/>
              <a:t> </a:t>
            </a:r>
            <a:r>
              <a:rPr lang="en-GB" sz="2800" dirty="0" err="1" smtClean="0"/>
              <a:t>rancangan</a:t>
            </a:r>
            <a:r>
              <a:rPr lang="en-GB" sz="2800" dirty="0" smtClean="0"/>
              <a:t> </a:t>
            </a:r>
            <a:r>
              <a:rPr lang="en-GB" sz="2800" dirty="0" err="1" smtClean="0"/>
              <a:t>sampai</a:t>
            </a:r>
            <a:r>
              <a:rPr lang="en-GB" sz="2800" dirty="0" smtClean="0"/>
              <a:t> </a:t>
            </a:r>
            <a:r>
              <a:rPr lang="en-GB" sz="2800" dirty="0" err="1" smtClean="0"/>
              <a:t>ke</a:t>
            </a:r>
            <a:r>
              <a:rPr lang="en-GB" sz="2800" dirty="0" smtClean="0"/>
              <a:t> </a:t>
            </a:r>
            <a:r>
              <a:rPr lang="en-GB" sz="2800" dirty="0" err="1" smtClean="0"/>
              <a:t>distribusi</a:t>
            </a:r>
            <a:r>
              <a:rPr lang="en-GB" sz="2800" dirty="0" smtClean="0"/>
              <a:t> – </a:t>
            </a:r>
            <a:r>
              <a:rPr lang="en-GB" sz="2800" dirty="0" err="1" smtClean="0"/>
              <a:t>di</a:t>
            </a:r>
            <a:r>
              <a:rPr lang="en-GB" sz="2800" dirty="0" smtClean="0"/>
              <a:t> </a:t>
            </a:r>
            <a:r>
              <a:rPr lang="en-GB" sz="2800" dirty="0" err="1" smtClean="0"/>
              <a:t>mana</a:t>
            </a:r>
            <a:r>
              <a:rPr lang="en-GB" sz="2800" dirty="0" smtClean="0"/>
              <a:t> </a:t>
            </a:r>
            <a:r>
              <a:rPr lang="en-GB" sz="2800" i="1" dirty="0" smtClean="0"/>
              <a:t>customer value </a:t>
            </a:r>
            <a:r>
              <a:rPr lang="en-GB" sz="2800" dirty="0" err="1" smtClean="0"/>
              <a:t>dapat</a:t>
            </a:r>
            <a:r>
              <a:rPr lang="en-GB" sz="2800" dirty="0" smtClean="0"/>
              <a:t> </a:t>
            </a:r>
            <a:r>
              <a:rPr lang="en-GB" sz="2800" dirty="0" err="1" smtClean="0"/>
              <a:t>ditambahkan</a:t>
            </a:r>
            <a:r>
              <a:rPr lang="en-GB" sz="2800" dirty="0" smtClean="0"/>
              <a:t> </a:t>
            </a:r>
            <a:r>
              <a:rPr lang="en-GB" sz="2800" dirty="0" err="1" smtClean="0"/>
              <a:t>atau</a:t>
            </a:r>
            <a:r>
              <a:rPr lang="en-GB" sz="2800" dirty="0" smtClean="0"/>
              <a:t> </a:t>
            </a:r>
            <a:r>
              <a:rPr lang="en-GB" sz="2800" i="1" dirty="0" smtClean="0"/>
              <a:t>cost</a:t>
            </a:r>
            <a:r>
              <a:rPr lang="en-GB" sz="2800" dirty="0" smtClean="0"/>
              <a:t> </a:t>
            </a:r>
            <a:r>
              <a:rPr lang="en-GB" sz="2800" dirty="0" err="1" smtClean="0"/>
              <a:t>dapat</a:t>
            </a:r>
            <a:r>
              <a:rPr lang="en-GB" sz="2800" dirty="0" smtClean="0"/>
              <a:t> </a:t>
            </a:r>
            <a:r>
              <a:rPr lang="en-GB" sz="2800" dirty="0" err="1" smtClean="0"/>
              <a:t>diturunkan</a:t>
            </a:r>
            <a:endParaRPr lang="en-GB" sz="2800" dirty="0" smtClean="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D486A4-E920-4F30-90AD-6D162690F9A0}" type="slidenum">
              <a:rPr lang="en-GB"/>
              <a:pPr>
                <a:defRPr/>
              </a:pPr>
              <a:t>20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ChangeArrowheads="1"/>
          </p:cNvSpPr>
          <p:nvPr>
            <p:ph type="title"/>
          </p:nvPr>
        </p:nvSpPr>
        <p:spPr>
          <a:xfrm>
            <a:off x="428596" y="357166"/>
            <a:ext cx="8229600" cy="1285884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 smtClean="0"/>
              <a:t>Utk</a:t>
            </a:r>
            <a:r>
              <a:rPr lang="en-GB" dirty="0" smtClean="0"/>
              <a:t> </a:t>
            </a:r>
            <a:r>
              <a:rPr lang="en-GB" dirty="0" err="1" smtClean="0"/>
              <a:t>setiap</a:t>
            </a:r>
            <a:r>
              <a:rPr lang="en-GB" dirty="0" smtClean="0"/>
              <a:t> </a:t>
            </a:r>
            <a:r>
              <a:rPr lang="en-GB" dirty="0" err="1" smtClean="0"/>
              <a:t>nilai</a:t>
            </a:r>
            <a:r>
              <a:rPr lang="en-GB" dirty="0" smtClean="0"/>
              <a:t> </a:t>
            </a:r>
            <a:r>
              <a:rPr lang="en-GB" dirty="0" err="1" smtClean="0"/>
              <a:t>tambah</a:t>
            </a:r>
            <a:r>
              <a:rPr lang="en-GB" dirty="0" smtClean="0"/>
              <a:t> </a:t>
            </a:r>
            <a:r>
              <a:rPr lang="en-GB" dirty="0" err="1" smtClean="0"/>
              <a:t>aktivitas</a:t>
            </a:r>
            <a:r>
              <a:rPr lang="en-GB" dirty="0" smtClean="0"/>
              <a:t> </a:t>
            </a:r>
            <a:r>
              <a:rPr lang="en-GB" dirty="0" err="1" smtClean="0"/>
              <a:t>dpt</a:t>
            </a:r>
            <a:r>
              <a:rPr lang="en-GB" dirty="0" smtClean="0"/>
              <a:t> </a:t>
            </a:r>
            <a:r>
              <a:rPr lang="en-GB" dirty="0" err="1" smtClean="0"/>
              <a:t>diajukan</a:t>
            </a:r>
            <a:r>
              <a:rPr lang="en-GB" dirty="0" smtClean="0"/>
              <a:t> </a:t>
            </a:r>
            <a:r>
              <a:rPr lang="en-GB" dirty="0" err="1" smtClean="0"/>
              <a:t>pertanyaan</a:t>
            </a:r>
            <a:r>
              <a:rPr lang="en-GB" dirty="0" smtClean="0"/>
              <a:t> </a:t>
            </a:r>
            <a:r>
              <a:rPr lang="en-GB" dirty="0" err="1" smtClean="0"/>
              <a:t>kunci</a:t>
            </a:r>
            <a:r>
              <a:rPr lang="en-GB" dirty="0" smtClean="0"/>
              <a:t> 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idx="1"/>
          </p:nvPr>
        </p:nvSpPr>
        <p:spPr>
          <a:xfrm>
            <a:off x="285720" y="2071678"/>
            <a:ext cx="8572560" cy="4273561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1. </a:t>
            </a:r>
            <a:r>
              <a:rPr lang="en-GB" dirty="0" err="1" smtClean="0"/>
              <a:t>Dapatkah</a:t>
            </a:r>
            <a:r>
              <a:rPr lang="en-GB" dirty="0" smtClean="0"/>
              <a:t> </a:t>
            </a:r>
            <a:r>
              <a:rPr lang="en-GB" dirty="0" err="1" smtClean="0"/>
              <a:t>kita</a:t>
            </a:r>
            <a:r>
              <a:rPr lang="en-GB" dirty="0" smtClean="0"/>
              <a:t> </a:t>
            </a:r>
            <a:r>
              <a:rPr lang="en-GB" dirty="0" err="1" smtClean="0"/>
              <a:t>mengurangi</a:t>
            </a:r>
            <a:r>
              <a:rPr lang="en-GB" dirty="0" smtClean="0"/>
              <a:t> </a:t>
            </a:r>
            <a:r>
              <a:rPr lang="en-GB" dirty="0" err="1" smtClean="0"/>
              <a:t>biaya</a:t>
            </a:r>
            <a:r>
              <a:rPr lang="en-GB" dirty="0" smtClean="0"/>
              <a:t> </a:t>
            </a:r>
            <a:r>
              <a:rPr lang="en-GB" dirty="0" err="1" smtClean="0"/>
              <a:t>untuk</a:t>
            </a:r>
            <a:r>
              <a:rPr lang="en-GB" dirty="0" smtClean="0"/>
              <a:t> </a:t>
            </a:r>
            <a:r>
              <a:rPr lang="en-GB" dirty="0" err="1" smtClean="0"/>
              <a:t>aktivitas</a:t>
            </a:r>
            <a:r>
              <a:rPr lang="en-GB" dirty="0" smtClean="0"/>
              <a:t> </a:t>
            </a:r>
            <a:r>
              <a:rPr lang="en-GB" dirty="0" err="1" smtClean="0"/>
              <a:t>ini</a:t>
            </a:r>
            <a:r>
              <a:rPr lang="en-GB" dirty="0" smtClean="0"/>
              <a:t>, dg </a:t>
            </a:r>
            <a:r>
              <a:rPr lang="en-GB" dirty="0" err="1" smtClean="0"/>
              <a:t>nilai</a:t>
            </a:r>
            <a:r>
              <a:rPr lang="en-GB" dirty="0" smtClean="0"/>
              <a:t> (</a:t>
            </a:r>
            <a:r>
              <a:rPr lang="en-GB" dirty="0" err="1" smtClean="0"/>
              <a:t>pendapatan</a:t>
            </a:r>
            <a:r>
              <a:rPr lang="en-GB" dirty="0" smtClean="0"/>
              <a:t>) </a:t>
            </a:r>
            <a:r>
              <a:rPr lang="en-GB" dirty="0" err="1" smtClean="0"/>
              <a:t>konstan</a:t>
            </a:r>
            <a:r>
              <a:rPr lang="en-GB" dirty="0" smtClean="0"/>
              <a:t>?</a:t>
            </a:r>
          </a:p>
          <a:p>
            <a:pPr marL="457200" indent="-457200" eaLnBrk="1" hangingPunct="1">
              <a:lnSpc>
                <a:spcPct val="9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2. </a:t>
            </a:r>
            <a:r>
              <a:rPr lang="en-GB" dirty="0" err="1" smtClean="0"/>
              <a:t>Dapatkah</a:t>
            </a:r>
            <a:r>
              <a:rPr lang="en-GB" dirty="0" smtClean="0"/>
              <a:t> </a:t>
            </a:r>
            <a:r>
              <a:rPr lang="en-GB" dirty="0" err="1" smtClean="0"/>
              <a:t>kita</a:t>
            </a:r>
            <a:r>
              <a:rPr lang="en-GB" dirty="0" smtClean="0"/>
              <a:t> </a:t>
            </a:r>
            <a:r>
              <a:rPr lang="en-GB" dirty="0" err="1" smtClean="0"/>
              <a:t>meningkatkan</a:t>
            </a:r>
            <a:r>
              <a:rPr lang="en-GB" dirty="0" smtClean="0"/>
              <a:t> </a:t>
            </a:r>
            <a:r>
              <a:rPr lang="en-GB" dirty="0" err="1" smtClean="0"/>
              <a:t>nilai</a:t>
            </a:r>
            <a:r>
              <a:rPr lang="en-GB" dirty="0" smtClean="0"/>
              <a:t> (</a:t>
            </a:r>
            <a:r>
              <a:rPr lang="en-GB" dirty="0" err="1" smtClean="0"/>
              <a:t>pendapatan</a:t>
            </a:r>
            <a:r>
              <a:rPr lang="en-GB" dirty="0" smtClean="0"/>
              <a:t>) dg </a:t>
            </a:r>
            <a:r>
              <a:rPr lang="en-GB" dirty="0" err="1" smtClean="0"/>
              <a:t>biaya</a:t>
            </a:r>
            <a:r>
              <a:rPr lang="en-GB" dirty="0" smtClean="0"/>
              <a:t> </a:t>
            </a:r>
            <a:r>
              <a:rPr lang="en-GB" dirty="0" err="1" smtClean="0"/>
              <a:t>konstan</a:t>
            </a:r>
            <a:r>
              <a:rPr lang="en-GB" dirty="0" smtClean="0"/>
              <a:t>?</a:t>
            </a:r>
          </a:p>
          <a:p>
            <a:pPr marL="457200" indent="-457200" eaLnBrk="1" hangingPunct="1">
              <a:lnSpc>
                <a:spcPct val="9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3. </a:t>
            </a:r>
            <a:r>
              <a:rPr lang="en-GB" dirty="0" err="1" smtClean="0"/>
              <a:t>Dapatkah</a:t>
            </a:r>
            <a:r>
              <a:rPr lang="en-GB" dirty="0" smtClean="0"/>
              <a:t> </a:t>
            </a:r>
            <a:r>
              <a:rPr lang="en-GB" dirty="0" err="1" smtClean="0"/>
              <a:t>kita</a:t>
            </a:r>
            <a:r>
              <a:rPr lang="en-GB" dirty="0" smtClean="0"/>
              <a:t> </a:t>
            </a:r>
            <a:r>
              <a:rPr lang="en-GB" dirty="0" err="1" smtClean="0"/>
              <a:t>mengurangi</a:t>
            </a:r>
            <a:r>
              <a:rPr lang="en-GB" dirty="0" smtClean="0"/>
              <a:t> asset </a:t>
            </a:r>
            <a:r>
              <a:rPr lang="en-GB" dirty="0" err="1" smtClean="0"/>
              <a:t>yg</a:t>
            </a:r>
            <a:r>
              <a:rPr lang="en-GB" dirty="0" smtClean="0"/>
              <a:t> </a:t>
            </a:r>
            <a:r>
              <a:rPr lang="en-GB" dirty="0" err="1" smtClean="0"/>
              <a:t>dipakai</a:t>
            </a:r>
            <a:r>
              <a:rPr lang="en-GB" dirty="0" smtClean="0"/>
              <a:t> dg </a:t>
            </a:r>
            <a:r>
              <a:rPr lang="en-GB" dirty="0" err="1" smtClean="0"/>
              <a:t>nilai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biaya</a:t>
            </a:r>
            <a:r>
              <a:rPr lang="en-GB" dirty="0" smtClean="0"/>
              <a:t> </a:t>
            </a:r>
            <a:r>
              <a:rPr lang="en-GB" dirty="0" err="1" smtClean="0"/>
              <a:t>konstan</a:t>
            </a:r>
            <a:r>
              <a:rPr lang="en-GB" dirty="0" smtClean="0"/>
              <a:t>?</a:t>
            </a:r>
          </a:p>
          <a:p>
            <a:pPr marL="457200" indent="-457200" eaLnBrk="1" hangingPunct="1">
              <a:lnSpc>
                <a:spcPct val="9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4. </a:t>
            </a:r>
            <a:r>
              <a:rPr lang="en-GB" dirty="0" err="1" smtClean="0"/>
              <a:t>Dapatkah</a:t>
            </a:r>
            <a:r>
              <a:rPr lang="en-GB" dirty="0" smtClean="0"/>
              <a:t> </a:t>
            </a:r>
            <a:r>
              <a:rPr lang="en-GB" dirty="0" err="1" smtClean="0"/>
              <a:t>kita</a:t>
            </a:r>
            <a:r>
              <a:rPr lang="en-GB" dirty="0" smtClean="0"/>
              <a:t> </a:t>
            </a:r>
            <a:r>
              <a:rPr lang="en-GB" dirty="0" err="1" smtClean="0"/>
              <a:t>melakukan</a:t>
            </a:r>
            <a:r>
              <a:rPr lang="en-GB" dirty="0" smtClean="0"/>
              <a:t> </a:t>
            </a:r>
            <a:r>
              <a:rPr lang="en-GB" dirty="0" err="1" smtClean="0"/>
              <a:t>ketiga</a:t>
            </a:r>
            <a:r>
              <a:rPr lang="en-GB" dirty="0" smtClean="0"/>
              <a:t> </a:t>
            </a:r>
            <a:r>
              <a:rPr lang="en-GB" dirty="0" err="1" smtClean="0"/>
              <a:t>hal</a:t>
            </a:r>
            <a:r>
              <a:rPr lang="en-GB" dirty="0" smtClean="0"/>
              <a:t> </a:t>
            </a:r>
            <a:r>
              <a:rPr lang="en-GB" dirty="0" err="1" smtClean="0"/>
              <a:t>tersebut</a:t>
            </a:r>
            <a:r>
              <a:rPr lang="en-GB" dirty="0" smtClean="0"/>
              <a:t> </a:t>
            </a:r>
            <a:r>
              <a:rPr lang="en-GB" dirty="0" err="1" smtClean="0"/>
              <a:t>secara</a:t>
            </a:r>
            <a:r>
              <a:rPr lang="en-GB" dirty="0" smtClean="0"/>
              <a:t> </a:t>
            </a:r>
            <a:r>
              <a:rPr lang="en-GB" dirty="0" err="1" smtClean="0"/>
              <a:t>bersamaan</a:t>
            </a:r>
            <a:r>
              <a:rPr lang="en-GB" dirty="0" smtClean="0"/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A7F2D-5708-4631-8F70-913D0538A280}" type="slidenum">
              <a:rPr lang="en-GB"/>
              <a:pPr>
                <a:defRPr/>
              </a:pPr>
              <a:t>21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mtClean="0"/>
              <a:t>Rantai Nilai dari suatu Bisnis: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857364"/>
            <a:ext cx="8229600" cy="427356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Pengembangan</a:t>
            </a:r>
            <a:r>
              <a:rPr lang="en-GB" dirty="0" smtClean="0"/>
              <a:t> </a:t>
            </a:r>
            <a:r>
              <a:rPr lang="en-GB" dirty="0" err="1" smtClean="0"/>
              <a:t>Produk</a:t>
            </a:r>
            <a:r>
              <a:rPr lang="en-GB" dirty="0" smtClean="0"/>
              <a:t> </a:t>
            </a:r>
            <a:r>
              <a:rPr lang="en-GB" dirty="0" smtClean="0">
                <a:latin typeface="Wingdings" charset="2"/>
              </a:rPr>
              <a:t></a:t>
            </a:r>
          </a:p>
          <a:p>
            <a:pPr marL="0" indent="0" eaLnBrk="1" hangingPunct="1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	</a:t>
            </a:r>
            <a:r>
              <a:rPr lang="en-GB" dirty="0" err="1" smtClean="0"/>
              <a:t>Produksi</a:t>
            </a:r>
            <a:r>
              <a:rPr lang="en-GB" dirty="0" smtClean="0"/>
              <a:t> </a:t>
            </a:r>
            <a:r>
              <a:rPr lang="en-GB" dirty="0" smtClean="0">
                <a:latin typeface="Wingdings" charset="2"/>
              </a:rPr>
              <a:t></a:t>
            </a:r>
          </a:p>
          <a:p>
            <a:pPr marL="0" indent="0" eaLnBrk="1" hangingPunct="1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smtClean="0"/>
              <a:t>             </a:t>
            </a:r>
            <a:r>
              <a:rPr lang="en-GB" dirty="0" err="1" smtClean="0"/>
              <a:t>Pemasaran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Penjualan</a:t>
            </a:r>
            <a:r>
              <a:rPr lang="en-GB" dirty="0" smtClean="0"/>
              <a:t> </a:t>
            </a:r>
            <a:r>
              <a:rPr lang="en-GB" dirty="0" smtClean="0">
                <a:latin typeface="Wingdings" charset="2"/>
              </a:rPr>
              <a:t></a:t>
            </a:r>
          </a:p>
          <a:p>
            <a:pPr marL="0" indent="0" eaLnBrk="1" hangingPunct="1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	</a:t>
            </a:r>
            <a:r>
              <a:rPr lang="en-GB" dirty="0" smtClean="0"/>
              <a:t>               </a:t>
            </a:r>
            <a:r>
              <a:rPr lang="en-GB" dirty="0" err="1" smtClean="0"/>
              <a:t>Pelayanan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Logistik</a:t>
            </a:r>
            <a:endParaRPr lang="en-GB" dirty="0" smtClean="0"/>
          </a:p>
          <a:p>
            <a:pPr eaLnBrk="1" hangingPunct="1">
              <a:lnSpc>
                <a:spcPct val="100000"/>
              </a:lnSpc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Aktivitas</a:t>
            </a:r>
            <a:r>
              <a:rPr lang="en-GB" dirty="0" smtClean="0"/>
              <a:t> </a:t>
            </a:r>
            <a:r>
              <a:rPr lang="en-GB" dirty="0" err="1" smtClean="0"/>
              <a:t>Pendukung</a:t>
            </a:r>
            <a:r>
              <a:rPr lang="en-GB" dirty="0" smtClean="0"/>
              <a:t>:</a:t>
            </a:r>
          </a:p>
          <a:p>
            <a:pPr marL="411480" lvl="1" indent="0" eaLnBrk="1" hangingPunct="1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 err="1" smtClean="0"/>
              <a:t>Keuangan</a:t>
            </a:r>
            <a:r>
              <a:rPr lang="en-GB" dirty="0" smtClean="0"/>
              <a:t>, </a:t>
            </a:r>
            <a:r>
              <a:rPr lang="en-GB" dirty="0" err="1" smtClean="0"/>
              <a:t>Sumber</a:t>
            </a:r>
            <a:r>
              <a:rPr lang="en-GB" dirty="0" smtClean="0"/>
              <a:t> </a:t>
            </a:r>
            <a:r>
              <a:rPr lang="en-GB" dirty="0" err="1" smtClean="0"/>
              <a:t>Daya</a:t>
            </a:r>
            <a:r>
              <a:rPr lang="en-GB" dirty="0" smtClean="0"/>
              <a:t> </a:t>
            </a:r>
            <a:r>
              <a:rPr lang="en-GB" dirty="0" err="1" smtClean="0"/>
              <a:t>Manusia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Tehnologi</a:t>
            </a:r>
            <a:r>
              <a:rPr lang="en-GB" dirty="0" smtClean="0"/>
              <a:t> </a:t>
            </a:r>
            <a:r>
              <a:rPr lang="en-GB" dirty="0" err="1" smtClean="0"/>
              <a:t>Informasi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5ED1B4-5FB1-49A0-8A00-D245923854E9}" type="slidenum">
              <a:rPr lang="en-GB"/>
              <a:pPr>
                <a:defRPr/>
              </a:pPr>
              <a:t>22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Inuk Wahyuni Istiqomah</a:t>
            </a: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8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275</TotalTime>
  <Words>845</Words>
  <Application>Microsoft Office PowerPoint</Application>
  <PresentationFormat>On-screen Show (4:3)</PresentationFormat>
  <Paragraphs>210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Foundry</vt:lpstr>
      <vt:lpstr>2. TUJUAN  DAN STRATEGI</vt:lpstr>
      <vt:lpstr>Pemahaman Strategik</vt:lpstr>
      <vt:lpstr>Goals (Tujuan)‏</vt:lpstr>
      <vt:lpstr>PowerPoint Presentation</vt:lpstr>
      <vt:lpstr>Tujuan Lain (survei Posner &amp; Schmidt 1984)‏</vt:lpstr>
      <vt:lpstr>Konsep Strategi</vt:lpstr>
      <vt:lpstr>Strategi Korporasi</vt:lpstr>
      <vt:lpstr>Kompetensi Inti dan Diversifikasi Korporasi</vt:lpstr>
      <vt:lpstr>Strategi Unit Bisnis</vt:lpstr>
      <vt:lpstr>Strategi Unit Bisnis</vt:lpstr>
      <vt:lpstr>Build (Tumbuh)‏</vt:lpstr>
      <vt:lpstr>Hold (Tahan)‏</vt:lpstr>
      <vt:lpstr>Harvest (Panen)‏</vt:lpstr>
      <vt:lpstr>Divestasi (Keluar)‏</vt:lpstr>
      <vt:lpstr>Keterbatasan Kurva Pengalaman</vt:lpstr>
      <vt:lpstr>Keunggulan Bersaing Unit Bisnis</vt:lpstr>
      <vt:lpstr>Analisis Industri</vt:lpstr>
      <vt:lpstr>Keunggulan Bersaing Generik: Low Cost</vt:lpstr>
      <vt:lpstr>Keunggulan Bersaing Generik:  Differentiation</vt:lpstr>
      <vt:lpstr>Keunggulan Bersaing Generik:   Value Chain Analysis</vt:lpstr>
      <vt:lpstr>Utk setiap nilai tambah aktivitas dpt diajukan pertanyaan kunci </vt:lpstr>
      <vt:lpstr>Rantai Nilai dari suatu Bisnis:</vt:lpstr>
    </vt:vector>
  </TitlesOfParts>
  <Company>Acer Incorporated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Pemahaman Strategik</dc:title>
  <dc:creator>Aspire 4740</dc:creator>
  <cp:lastModifiedBy>user</cp:lastModifiedBy>
  <cp:revision>12</cp:revision>
  <dcterms:created xsi:type="dcterms:W3CDTF">2011-09-30T05:01:51Z</dcterms:created>
  <dcterms:modified xsi:type="dcterms:W3CDTF">2018-09-19T10:35:47Z</dcterms:modified>
</cp:coreProperties>
</file>