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9"/>
  </p:notesMasterIdLst>
  <p:sldIdLst>
    <p:sldId id="256" r:id="rId4"/>
    <p:sldId id="307" r:id="rId5"/>
    <p:sldId id="283" r:id="rId6"/>
    <p:sldId id="308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305" r:id="rId18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4EE7C-32F7-45FF-B6FD-D92C11632992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078177-D2E5-4398-B3A4-1E8BD236995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45075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53568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23312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65097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95423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0345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7319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7333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93414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65647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44971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10045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05858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E596D98-F450-4AA7-ACEF-94010BB62503}" type="datetimeFigureOut">
              <a:rPr lang="id-ID" smtClean="0"/>
              <a:pPr/>
              <a:t>09/09/2018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E578959-EE37-4957-A338-872BC58BF30F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0957" cy="2304256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</p:spPr>
      </p:pic>
      <p:sp>
        <p:nvSpPr>
          <p:cNvPr id="7" name="Rectangle 6"/>
          <p:cNvSpPr/>
          <p:nvPr/>
        </p:nvSpPr>
        <p:spPr>
          <a:xfrm>
            <a:off x="934004" y="1340768"/>
            <a:ext cx="692414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SEKOLAH TINGGI ILMU EKONOMI AL – ANWAR</a:t>
            </a:r>
          </a:p>
          <a:p>
            <a:pPr algn="ctr"/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MOJOKERTO – JAWA TIMUR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3000372"/>
            <a:ext cx="7772400" cy="1470025"/>
          </a:xfrm>
        </p:spPr>
        <p:txBody>
          <a:bodyPr/>
          <a:lstStyle/>
          <a:p>
            <a:r>
              <a:rPr lang="en-US" dirty="0" smtClean="0"/>
              <a:t>STUDI KELAYAKAN BISNIS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sz="2400" dirty="0" smtClean="0">
                <a:latin typeface="Agency FB" pitchFamily="34" charset="0"/>
              </a:rPr>
              <a:t>(</a:t>
            </a:r>
            <a:r>
              <a:rPr lang="en-US" sz="2400" dirty="0" smtClean="0">
                <a:latin typeface="Agency FB" pitchFamily="34" charset="0"/>
              </a:rPr>
              <a:t>Feasibility Study of </a:t>
            </a:r>
            <a:r>
              <a:rPr lang="en-US" sz="2400" dirty="0" err="1" smtClean="0">
                <a:latin typeface="Agency FB" pitchFamily="34" charset="0"/>
              </a:rPr>
              <a:t>Bussiness</a:t>
            </a:r>
            <a:r>
              <a:rPr lang="id-ID" sz="2400" dirty="0" smtClean="0">
                <a:latin typeface="Agency FB" pitchFamily="34" charset="0"/>
              </a:rPr>
              <a:t>)</a:t>
            </a:r>
            <a:endParaRPr lang="id-ID" sz="2400" dirty="0">
              <a:latin typeface="Agency FB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929063" y="5016500"/>
            <a:ext cx="5214937" cy="1545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 err="1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Disampaikan</a:t>
            </a:r>
            <a:r>
              <a:rPr lang="en-US" sz="1600" b="1" dirty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Pada</a:t>
            </a:r>
            <a:r>
              <a:rPr lang="en-US" sz="1600" b="1" dirty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Perkuliahan</a:t>
            </a:r>
            <a:r>
              <a:rPr lang="en-US" sz="1600" b="1" dirty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Pertemuan</a:t>
            </a:r>
            <a:r>
              <a:rPr lang="en-US" sz="1600" b="1" dirty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id-ID" sz="16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I</a:t>
            </a:r>
            <a:r>
              <a:rPr lang="en-US" sz="16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I</a:t>
            </a:r>
            <a:endParaRPr lang="en-US" sz="16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1600" b="1" dirty="0" err="1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Prodi</a:t>
            </a:r>
            <a:r>
              <a:rPr lang="en-US" sz="1600" b="1" dirty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Manajemen</a:t>
            </a:r>
            <a:r>
              <a:rPr lang="en-US" sz="1600" b="1" dirty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– Semester 7</a:t>
            </a:r>
            <a:endParaRPr lang="en-US" sz="16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1600" b="1" dirty="0" smtClean="0">
                <a:latin typeface="Tahoma" pitchFamily="34" charset="0"/>
                <a:cs typeface="Tahoma" pitchFamily="34" charset="0"/>
              </a:rPr>
              <a:t>STIE </a:t>
            </a:r>
            <a:r>
              <a:rPr lang="en-US" sz="1600" b="1" dirty="0">
                <a:latin typeface="Tahoma" pitchFamily="34" charset="0"/>
                <a:cs typeface="Tahoma" pitchFamily="34" charset="0"/>
              </a:rPr>
              <a:t>AL ANWAR MOJOKERTO</a:t>
            </a:r>
          </a:p>
          <a:p>
            <a:pPr>
              <a:lnSpc>
                <a:spcPct val="120000"/>
              </a:lnSpc>
            </a:pPr>
            <a:endParaRPr lang="en-US" sz="1600" b="1" dirty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59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7"/>
          <p:cNvSpPr txBox="1">
            <a:spLocks noChangeArrowheads="1"/>
          </p:cNvSpPr>
          <p:nvPr/>
        </p:nvSpPr>
        <p:spPr bwMode="auto">
          <a:xfrm>
            <a:off x="4716016" y="16848"/>
            <a:ext cx="34161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3200" b="1" dirty="0" smtClean="0">
                <a:solidFill>
                  <a:schemeClr val="bg1"/>
                </a:solidFill>
                <a:latin typeface="Tekton Pro" pitchFamily="34" charset="0"/>
              </a:rPr>
              <a:t>B</a:t>
            </a:r>
            <a:r>
              <a:rPr lang="id-ID" sz="3200" b="1" dirty="0" smtClean="0">
                <a:solidFill>
                  <a:schemeClr val="bg1"/>
                </a:solidFill>
                <a:latin typeface="Tekton Pro" pitchFamily="34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Tekton Pro" pitchFamily="34" charset="0"/>
              </a:rPr>
              <a:t>i</a:t>
            </a:r>
            <a:r>
              <a:rPr lang="id-ID" sz="3200" b="1" dirty="0" smtClean="0">
                <a:solidFill>
                  <a:schemeClr val="bg1"/>
                </a:solidFill>
                <a:latin typeface="Tekton Pro" pitchFamily="34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Tekton Pro" pitchFamily="34" charset="0"/>
              </a:rPr>
              <a:t>s</a:t>
            </a:r>
            <a:r>
              <a:rPr lang="id-ID" sz="3200" b="1" dirty="0" smtClean="0">
                <a:solidFill>
                  <a:schemeClr val="bg1"/>
                </a:solidFill>
                <a:latin typeface="Tekton Pro" pitchFamily="34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Tekton Pro" pitchFamily="34" charset="0"/>
              </a:rPr>
              <a:t>n</a:t>
            </a:r>
            <a:r>
              <a:rPr lang="id-ID" sz="3200" b="1" dirty="0" smtClean="0">
                <a:solidFill>
                  <a:schemeClr val="bg1"/>
                </a:solidFill>
                <a:latin typeface="Tekton Pro" pitchFamily="34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Tekton Pro" pitchFamily="34" charset="0"/>
              </a:rPr>
              <a:t>i</a:t>
            </a:r>
            <a:r>
              <a:rPr lang="id-ID" sz="3200" b="1" dirty="0" smtClean="0">
                <a:solidFill>
                  <a:schemeClr val="bg1"/>
                </a:solidFill>
                <a:latin typeface="Tekton Pro" pitchFamily="34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Tekton Pro" pitchFamily="34" charset="0"/>
              </a:rPr>
              <a:t>s</a:t>
            </a:r>
            <a:endParaRPr lang="fr-FR" sz="3200" dirty="0">
              <a:solidFill>
                <a:schemeClr val="bg1"/>
              </a:solidFill>
              <a:latin typeface="Tekton Pro" pitchFamily="34" charset="0"/>
            </a:endParaRPr>
          </a:p>
        </p:txBody>
      </p:sp>
      <p:sp>
        <p:nvSpPr>
          <p:cNvPr id="3075" name="Text Box 8"/>
          <p:cNvSpPr txBox="1">
            <a:spLocks noChangeArrowheads="1"/>
          </p:cNvSpPr>
          <p:nvPr/>
        </p:nvSpPr>
        <p:spPr bwMode="auto">
          <a:xfrm>
            <a:off x="611559" y="764704"/>
            <a:ext cx="7992889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180000" rIns="180000" bIns="1800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d-ID" dirty="0" smtClean="0">
                <a:latin typeface="+mj-lt"/>
                <a:cs typeface="Aharoni" pitchFamily="2" charset="-79"/>
              </a:rPr>
              <a:t>Bisnis =&gt; </a:t>
            </a:r>
            <a:r>
              <a:rPr lang="id-ID" i="1" dirty="0" smtClean="0">
                <a:latin typeface="+mj-lt"/>
                <a:cs typeface="Aharoni" pitchFamily="2" charset="-79"/>
              </a:rPr>
              <a:t>busy</a:t>
            </a:r>
            <a:r>
              <a:rPr lang="id-ID" dirty="0" smtClean="0">
                <a:latin typeface="+mj-lt"/>
                <a:cs typeface="Aharoni" pitchFamily="2" charset="-79"/>
              </a:rPr>
              <a:t> =&gt; “ sibuk “</a:t>
            </a:r>
          </a:p>
          <a:p>
            <a:pPr eaLnBrk="1" hangingPunct="1"/>
            <a:r>
              <a:rPr lang="id-ID" i="1" dirty="0" smtClean="0">
                <a:latin typeface="+mj-lt"/>
                <a:cs typeface="Aharoni" pitchFamily="2" charset="-79"/>
              </a:rPr>
              <a:t>Business</a:t>
            </a:r>
            <a:r>
              <a:rPr lang="id-ID" dirty="0" smtClean="0">
                <a:latin typeface="+mj-lt"/>
                <a:cs typeface="Aharoni" pitchFamily="2" charset="-79"/>
              </a:rPr>
              <a:t> =&gt; “ kesibukan “</a:t>
            </a:r>
          </a:p>
          <a:p>
            <a:pPr eaLnBrk="1" hangingPunct="1"/>
            <a:endParaRPr lang="id-ID" dirty="0">
              <a:latin typeface="+mj-lt"/>
              <a:cs typeface="Aharoni" pitchFamily="2" charset="-79"/>
            </a:endParaRPr>
          </a:p>
          <a:p>
            <a:pPr marL="1254125" indent="-1254125" algn="just" eaLnBrk="1" hangingPunct="1"/>
            <a:r>
              <a:rPr lang="id-ID" dirty="0" smtClean="0">
                <a:latin typeface="+mj-lt"/>
                <a:cs typeface="Aharoni" pitchFamily="2" charset="-79"/>
              </a:rPr>
              <a:t>Definisi =&gt; Keseluruhan kegiatan yang direncanakan oleh perorangan atau kelompok secara teratur dengan cara menciptakan, memasarkan barang dan jasa, baik dengan tujuan mencari keuntungan maupun tidak bertujuan untuk mencari keuntungan.</a:t>
            </a:r>
          </a:p>
          <a:p>
            <a:pPr marL="1254125" indent="-1254125" algn="just" eaLnBrk="1" hangingPunct="1"/>
            <a:endParaRPr lang="id-ID" dirty="0">
              <a:latin typeface="+mj-lt"/>
              <a:cs typeface="Aharoni" pitchFamily="2" charset="-79"/>
            </a:endParaRPr>
          </a:p>
          <a:p>
            <a:pPr marL="1254125" indent="-1254125" algn="just" eaLnBrk="1" hangingPunct="1"/>
            <a:r>
              <a:rPr lang="id-ID" dirty="0" smtClean="0">
                <a:latin typeface="+mj-lt"/>
                <a:cs typeface="Aharoni" pitchFamily="2" charset="-79"/>
              </a:rPr>
              <a:t>Kelompok Bisnis mendasar definisi diatas :</a:t>
            </a:r>
          </a:p>
          <a:p>
            <a:pPr marL="354013" indent="-354013" algn="just" eaLnBrk="1" hangingPunct="1">
              <a:buFont typeface="+mj-lt"/>
              <a:buAutoNum type="arabicPeriod"/>
            </a:pPr>
            <a:r>
              <a:rPr lang="id-ID" dirty="0" smtClean="0">
                <a:latin typeface="+mj-lt"/>
                <a:cs typeface="Aharoni" pitchFamily="2" charset="-79"/>
              </a:rPr>
              <a:t>Bisnis yg berorientasi pada keuntungan (</a:t>
            </a:r>
            <a:r>
              <a:rPr lang="id-ID" i="1" dirty="0" smtClean="0">
                <a:latin typeface="+mj-lt"/>
                <a:cs typeface="Aharoni" pitchFamily="2" charset="-79"/>
              </a:rPr>
              <a:t>profit oriented</a:t>
            </a:r>
            <a:r>
              <a:rPr lang="id-ID" dirty="0" smtClean="0">
                <a:latin typeface="+mj-lt"/>
                <a:cs typeface="Aharoni" pitchFamily="2" charset="-79"/>
              </a:rPr>
              <a:t>)</a:t>
            </a:r>
          </a:p>
          <a:p>
            <a:pPr lvl="1" indent="0" algn="just" eaLnBrk="1" hangingPunct="1"/>
            <a:r>
              <a:rPr lang="id-ID" dirty="0" smtClean="0">
                <a:latin typeface="+mj-lt"/>
                <a:cs typeface="Aharoni" pitchFamily="2" charset="-79"/>
              </a:rPr>
              <a:t>Bisnis yg didirikan semata-mata utk memperoleh keuntungan dlm meningkatkan kesejahterahan pemiliknya.</a:t>
            </a:r>
          </a:p>
          <a:p>
            <a:pPr marL="354013" indent="-354013" algn="just" eaLnBrk="1" hangingPunct="1">
              <a:buFont typeface="+mj-lt"/>
              <a:buAutoNum type="arabicPeriod"/>
            </a:pPr>
            <a:r>
              <a:rPr lang="id-ID" dirty="0" smtClean="0">
                <a:latin typeface="+mj-lt"/>
                <a:cs typeface="Aharoni" pitchFamily="2" charset="-79"/>
              </a:rPr>
              <a:t>Bisnis yg tdk  </a:t>
            </a:r>
            <a:r>
              <a:rPr lang="id-ID" dirty="0">
                <a:latin typeface="+mj-lt"/>
                <a:cs typeface="Aharoni" pitchFamily="2" charset="-79"/>
              </a:rPr>
              <a:t>berorientasi pada keuntungan </a:t>
            </a:r>
            <a:r>
              <a:rPr lang="id-ID" dirty="0" smtClean="0">
                <a:latin typeface="+mj-lt"/>
                <a:cs typeface="Aharoni" pitchFamily="2" charset="-79"/>
              </a:rPr>
              <a:t>(</a:t>
            </a:r>
            <a:r>
              <a:rPr lang="id-ID" i="1" dirty="0" smtClean="0">
                <a:latin typeface="+mj-lt"/>
                <a:cs typeface="Aharoni" pitchFamily="2" charset="-79"/>
              </a:rPr>
              <a:t>non</a:t>
            </a:r>
            <a:r>
              <a:rPr lang="id-ID" dirty="0" smtClean="0">
                <a:latin typeface="+mj-lt"/>
                <a:cs typeface="Aharoni" pitchFamily="2" charset="-79"/>
              </a:rPr>
              <a:t>-</a:t>
            </a:r>
            <a:r>
              <a:rPr lang="id-ID" i="1" dirty="0" smtClean="0">
                <a:latin typeface="+mj-lt"/>
                <a:cs typeface="Aharoni" pitchFamily="2" charset="-79"/>
              </a:rPr>
              <a:t>profit </a:t>
            </a:r>
            <a:r>
              <a:rPr lang="id-ID" i="1" dirty="0">
                <a:latin typeface="+mj-lt"/>
                <a:cs typeface="Aharoni" pitchFamily="2" charset="-79"/>
              </a:rPr>
              <a:t>oriented</a:t>
            </a:r>
            <a:r>
              <a:rPr lang="id-ID" dirty="0" smtClean="0">
                <a:latin typeface="+mj-lt"/>
                <a:cs typeface="Aharoni" pitchFamily="2" charset="-79"/>
              </a:rPr>
              <a:t>)</a:t>
            </a:r>
          </a:p>
          <a:p>
            <a:pPr lvl="1" indent="0" algn="just" eaLnBrk="1" hangingPunct="1"/>
            <a:r>
              <a:rPr lang="id-ID" dirty="0">
                <a:latin typeface="+mj-lt"/>
                <a:cs typeface="Aharoni" pitchFamily="2" charset="-79"/>
              </a:rPr>
              <a:t>Bisnis yg didirikan </a:t>
            </a:r>
            <a:r>
              <a:rPr lang="id-ID" dirty="0" smtClean="0">
                <a:latin typeface="+mj-lt"/>
                <a:cs typeface="Aharoni" pitchFamily="2" charset="-79"/>
              </a:rPr>
              <a:t>dengan </a:t>
            </a:r>
            <a:r>
              <a:rPr lang="id-ID" u="sng" dirty="0" smtClean="0">
                <a:latin typeface="+mj-lt"/>
                <a:cs typeface="Aharoni" pitchFamily="2" charset="-79"/>
              </a:rPr>
              <a:t>tujuan utama</a:t>
            </a:r>
            <a:r>
              <a:rPr lang="id-ID" dirty="0" smtClean="0">
                <a:latin typeface="+mj-lt"/>
                <a:cs typeface="Aharoni" pitchFamily="2" charset="-79"/>
              </a:rPr>
              <a:t>  untuk kepentingan sosial.</a:t>
            </a:r>
            <a:endParaRPr lang="id-ID" dirty="0">
              <a:latin typeface="+mj-lt"/>
              <a:cs typeface="Aharoni" pitchFamily="2" charset="-79"/>
            </a:endParaRPr>
          </a:p>
          <a:p>
            <a:pPr lvl="1" indent="0" algn="just" eaLnBrk="1" hangingPunct="1"/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129986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82038" y="116632"/>
            <a:ext cx="6218154" cy="648072"/>
          </a:xfrm>
        </p:spPr>
        <p:txBody>
          <a:bodyPr>
            <a:normAutofit/>
          </a:bodyPr>
          <a:lstStyle/>
          <a:p>
            <a:r>
              <a:rPr lang="fi-FI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</a:t>
            </a:r>
            <a:r>
              <a:rPr lang="id-ID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PA ITU KAJIAN KELAYAKAN USAHA </a:t>
            </a:r>
            <a:r>
              <a:rPr lang="fi-FI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?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28625" y="2428875"/>
            <a:ext cx="3429000" cy="257175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i-FI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Kajian Kelayakan Usaha adalah kegiatan untuk menilai</a:t>
            </a:r>
          </a:p>
          <a:p>
            <a:pPr algn="ctr">
              <a:defRPr/>
            </a:pPr>
            <a:r>
              <a:rPr lang="en-US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sejauh</a:t>
            </a:r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mana</a:t>
            </a:r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manfaat</a:t>
            </a:r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diperoleh</a:t>
            </a:r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melaksanakan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fi-FI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suatu kegiatan usaha (Ibrahim, 2009).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143375" y="2643188"/>
            <a:ext cx="2357438" cy="15716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Bahan</a:t>
            </a:r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n-US" sz="1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Pertimbangan</a:t>
            </a:r>
            <a:r>
              <a: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Pengambilan</a:t>
            </a:r>
            <a:r>
              <a: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Keputusan</a:t>
            </a:r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572250" y="4881563"/>
            <a:ext cx="2428875" cy="1357312"/>
          </a:xfrm>
          <a:prstGeom prst="roundRect">
            <a:avLst/>
          </a:prstGeom>
          <a:solidFill>
            <a:srgbClr val="FFC000"/>
          </a:solidFill>
          <a:ln>
            <a:solidFill>
              <a:srgbClr val="FFC00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MENGEMBANGKAN USAHA YANG SUDAH ADA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00813" y="1143000"/>
            <a:ext cx="2357437" cy="135731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MENDIRIKAN USAHA BARU </a:t>
            </a:r>
          </a:p>
        </p:txBody>
      </p:sp>
      <p:sp>
        <p:nvSpPr>
          <p:cNvPr id="8" name="Right Arrow 7"/>
          <p:cNvSpPr/>
          <p:nvPr/>
        </p:nvSpPr>
        <p:spPr>
          <a:xfrm>
            <a:off x="285750" y="928688"/>
            <a:ext cx="7358063" cy="5715000"/>
          </a:xfrm>
          <a:prstGeom prst="rightArrow">
            <a:avLst/>
          </a:prstGeom>
          <a:solidFill>
            <a:srgbClr val="FFC000">
              <a:alpha val="3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2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  <p:bldP spid="7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7"/>
          <p:cNvSpPr txBox="1">
            <a:spLocks noChangeArrowheads="1"/>
          </p:cNvSpPr>
          <p:nvPr/>
        </p:nvSpPr>
        <p:spPr bwMode="auto">
          <a:xfrm>
            <a:off x="179512" y="162120"/>
            <a:ext cx="8856984" cy="6025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200" b="1" dirty="0" smtClean="0">
                <a:solidFill>
                  <a:srgbClr val="FFFF00"/>
                </a:solidFill>
                <a:latin typeface="Tekton Pro" pitchFamily="34" charset="0"/>
              </a:rPr>
              <a:t>P</a:t>
            </a:r>
            <a:r>
              <a:rPr lang="id-ID" sz="3200" b="1" dirty="0" smtClean="0">
                <a:solidFill>
                  <a:srgbClr val="FFFF00"/>
                </a:solidFill>
                <a:latin typeface="Tekton Pro" pitchFamily="34" charset="0"/>
              </a:rPr>
              <a:t>erbedaan Studi Kelayakan Bisnis &amp; Rencana Bisnis</a:t>
            </a:r>
            <a:endParaRPr lang="fr-FR" sz="3200" dirty="0">
              <a:solidFill>
                <a:srgbClr val="FFFF00"/>
              </a:solidFill>
              <a:latin typeface="Tekton Pro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363992"/>
              </p:ext>
            </p:extLst>
          </p:nvPr>
        </p:nvGraphicFramePr>
        <p:xfrm>
          <a:off x="179511" y="764704"/>
          <a:ext cx="8702703" cy="584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0901"/>
                <a:gridCol w="2900901"/>
                <a:gridCol w="2900901"/>
              </a:tblGrid>
              <a:tr h="36432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Faktor</a:t>
                      </a:r>
                      <a:r>
                        <a:rPr lang="id-ID" baseline="0" dirty="0" smtClean="0"/>
                        <a:t> Pembeda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Studi</a:t>
                      </a:r>
                      <a:r>
                        <a:rPr lang="id-ID" baseline="0" dirty="0" smtClean="0"/>
                        <a:t> Kelayakan Bisnis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Rencana</a:t>
                      </a:r>
                      <a:r>
                        <a:rPr lang="id-ID" baseline="0" dirty="0" smtClean="0"/>
                        <a:t> Bisnis</a:t>
                      </a:r>
                      <a:endParaRPr lang="id-ID" dirty="0"/>
                    </a:p>
                  </a:txBody>
                  <a:tcPr/>
                </a:tc>
              </a:tr>
              <a:tr h="843360">
                <a:tc>
                  <a:txBody>
                    <a:bodyPr/>
                    <a:lstStyle/>
                    <a:p>
                      <a:r>
                        <a:rPr lang="id-ID" dirty="0" smtClean="0"/>
                        <a:t>Jenis</a:t>
                      </a:r>
                      <a:r>
                        <a:rPr lang="id-ID" baseline="0" dirty="0" smtClean="0"/>
                        <a:t> data yang digunakan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Menggunakan data estimasi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Menggunakan</a:t>
                      </a:r>
                      <a:r>
                        <a:rPr lang="id-ID" baseline="0" dirty="0" smtClean="0"/>
                        <a:t> data empiris perusahaan</a:t>
                      </a:r>
                      <a:endParaRPr lang="id-ID" dirty="0"/>
                    </a:p>
                  </a:txBody>
                  <a:tcPr/>
                </a:tc>
              </a:tr>
              <a:tr h="843360">
                <a:tc>
                  <a:txBody>
                    <a:bodyPr/>
                    <a:lstStyle/>
                    <a:p>
                      <a:r>
                        <a:rPr lang="id-ID" dirty="0" smtClean="0"/>
                        <a:t>Sumber data yang digunakan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Data eksternal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Data</a:t>
                      </a:r>
                      <a:r>
                        <a:rPr lang="id-ID" baseline="0" dirty="0" smtClean="0"/>
                        <a:t> Internal </a:t>
                      </a:r>
                      <a:endParaRPr lang="id-ID" dirty="0"/>
                    </a:p>
                  </a:txBody>
                  <a:tcPr/>
                </a:tc>
              </a:tr>
              <a:tr h="910817">
                <a:tc>
                  <a:txBody>
                    <a:bodyPr/>
                    <a:lstStyle/>
                    <a:p>
                      <a:r>
                        <a:rPr lang="id-ID" dirty="0" smtClean="0"/>
                        <a:t>Penyusun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Pihak eksternal, dg tujuan agar lebih independen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Pihak</a:t>
                      </a:r>
                      <a:r>
                        <a:rPr lang="id-ID" baseline="0" dirty="0" smtClean="0"/>
                        <a:t> internal, yang lebih mengetahui kondisi perusahaan.</a:t>
                      </a:r>
                      <a:endParaRPr lang="id-ID" dirty="0"/>
                    </a:p>
                  </a:txBody>
                  <a:tcPr/>
                </a:tc>
              </a:tr>
              <a:tr h="843360">
                <a:tc>
                  <a:txBody>
                    <a:bodyPr/>
                    <a:lstStyle/>
                    <a:p>
                      <a:r>
                        <a:rPr lang="id-ID" dirty="0" smtClean="0"/>
                        <a:t>Tujuan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Menilai kelayakan sebuah ide bisnis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Membuat rencana bisnis yang akan</a:t>
                      </a:r>
                      <a:r>
                        <a:rPr lang="id-ID" baseline="0" dirty="0" smtClean="0"/>
                        <a:t> datang.</a:t>
                      </a:r>
                      <a:endParaRPr lang="id-ID" dirty="0"/>
                    </a:p>
                  </a:txBody>
                  <a:tcPr/>
                </a:tc>
              </a:tr>
              <a:tr h="1184062">
                <a:tc>
                  <a:txBody>
                    <a:bodyPr/>
                    <a:lstStyle/>
                    <a:p>
                      <a:r>
                        <a:rPr lang="id-ID" dirty="0" smtClean="0"/>
                        <a:t>Waktu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Memakan waktu relatif</a:t>
                      </a:r>
                      <a:r>
                        <a:rPr lang="id-ID" baseline="0" dirty="0" smtClean="0"/>
                        <a:t> lama, krn harus menggali data dari berbagai sumber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Memerlukan</a:t>
                      </a:r>
                      <a:r>
                        <a:rPr lang="id-ID" baseline="0" dirty="0" smtClean="0"/>
                        <a:t> waktu yang relatif pendek, karena data hanya bersumber dari intern perusahaan </a:t>
                      </a:r>
                      <a:endParaRPr lang="id-ID" dirty="0"/>
                    </a:p>
                  </a:txBody>
                  <a:tcPr/>
                </a:tc>
              </a:tr>
              <a:tr h="843360">
                <a:tc>
                  <a:txBody>
                    <a:bodyPr/>
                    <a:lstStyle/>
                    <a:p>
                      <a:r>
                        <a:rPr lang="id-ID" dirty="0" smtClean="0"/>
                        <a:t>Biaya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Memerlukan</a:t>
                      </a:r>
                      <a:r>
                        <a:rPr lang="id-ID" baseline="0" dirty="0" smtClean="0"/>
                        <a:t> biaya yang relatif besar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Memerlukan biaya yang tidak terlalu besar.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3802322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214313" y="274639"/>
            <a:ext cx="8472487" cy="706090"/>
          </a:xfrm>
        </p:spPr>
        <p:txBody>
          <a:bodyPr>
            <a:normAutofit/>
          </a:bodyPr>
          <a:lstStyle/>
          <a:p>
            <a:r>
              <a:rPr lang="fi-FI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</a:t>
            </a:r>
            <a:r>
              <a:rPr lang="id-ID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PA MANFAAT KAJIAN KELAYAKAN USAHA</a:t>
            </a: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45059" name="Content Placeholder 2"/>
          <p:cNvSpPr>
            <a:spLocks noGrp="1"/>
          </p:cNvSpPr>
          <p:nvPr>
            <p:ph sz="quarter" idx="1"/>
          </p:nvPr>
        </p:nvSpPr>
        <p:spPr>
          <a:xfrm>
            <a:off x="214313" y="1285875"/>
            <a:ext cx="5429250" cy="5286375"/>
          </a:xfrm>
          <a:solidFill>
            <a:srgbClr val="FFC000"/>
          </a:solidFill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2100" b="1" dirty="0" err="1" smtClean="0"/>
              <a:t>Terpilihnya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jenis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usaha</a:t>
            </a:r>
            <a:r>
              <a:rPr lang="en-US" sz="2100" b="1" dirty="0" smtClean="0"/>
              <a:t> yang </a:t>
            </a:r>
            <a:r>
              <a:rPr lang="en-US" sz="2100" b="1" dirty="0" err="1" smtClean="0"/>
              <a:t>dapat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menghasilkan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kemanfaatan</a:t>
            </a:r>
            <a:r>
              <a:rPr lang="en-US" sz="2100" b="1" dirty="0" smtClean="0"/>
              <a:t> paling </a:t>
            </a:r>
            <a:r>
              <a:rPr lang="en-US" sz="2100" b="1" dirty="0" err="1" smtClean="0"/>
              <a:t>besar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atau</a:t>
            </a:r>
            <a:r>
              <a:rPr lang="en-US" sz="2100" b="1" dirty="0" smtClean="0"/>
              <a:t> paling </a:t>
            </a:r>
            <a:r>
              <a:rPr lang="en-US" sz="2100" b="1" dirty="0" err="1" smtClean="0"/>
              <a:t>layak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untuk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dilaksanakan</a:t>
            </a:r>
            <a:r>
              <a:rPr lang="en-US" sz="2100" b="1" dirty="0" smtClean="0"/>
              <a:t>.</a:t>
            </a:r>
          </a:p>
          <a:p>
            <a:pPr>
              <a:spcBef>
                <a:spcPct val="0"/>
              </a:spcBef>
            </a:pPr>
            <a:r>
              <a:rPr lang="en-US" sz="2100" b="1" dirty="0" err="1" smtClean="0"/>
              <a:t>Dapat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memperkecil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risiko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kegagalan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usaha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atau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mencegah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kerugian</a:t>
            </a:r>
            <a:r>
              <a:rPr lang="en-US" sz="2100" b="1" dirty="0" smtClean="0"/>
              <a:t>.</a:t>
            </a:r>
          </a:p>
          <a:p>
            <a:pPr>
              <a:spcBef>
                <a:spcPct val="0"/>
              </a:spcBef>
            </a:pPr>
            <a:r>
              <a:rPr lang="en-US" sz="2100" b="1" dirty="0" err="1" smtClean="0"/>
              <a:t>Tersedianya</a:t>
            </a:r>
            <a:r>
              <a:rPr lang="en-US" sz="2100" b="1" dirty="0" smtClean="0"/>
              <a:t> data </a:t>
            </a:r>
            <a:r>
              <a:rPr lang="en-US" sz="2100" b="1" dirty="0" err="1" smtClean="0"/>
              <a:t>dan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informasi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tentang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kelayakan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usaha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akan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memudahkan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dalam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menyusun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perencanaan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usaha</a:t>
            </a:r>
            <a:r>
              <a:rPr lang="en-US" sz="2100" b="1" dirty="0" smtClean="0"/>
              <a:t> (</a:t>
            </a:r>
            <a:r>
              <a:rPr lang="en-US" sz="2100" b="1" i="1" dirty="0" smtClean="0"/>
              <a:t>business plan).</a:t>
            </a:r>
          </a:p>
          <a:p>
            <a:pPr>
              <a:spcBef>
                <a:spcPct val="0"/>
              </a:spcBef>
            </a:pPr>
            <a:r>
              <a:rPr lang="en-US" sz="2100" b="1" dirty="0" err="1" smtClean="0"/>
              <a:t>Meningkatnya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kemampuan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atau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keterampilan</a:t>
            </a:r>
            <a:r>
              <a:rPr lang="en-US" sz="2100" b="1" dirty="0" smtClean="0"/>
              <a:t> </a:t>
            </a:r>
            <a:r>
              <a:rPr lang="id-ID" sz="2100" b="1" dirty="0" smtClean="0"/>
              <a:t>pengusaha </a:t>
            </a:r>
            <a:r>
              <a:rPr lang="en-US" sz="2100" b="1" dirty="0" err="1" smtClean="0"/>
              <a:t>dalam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mengelola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usaha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ekonomi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secara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rasional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dan</a:t>
            </a:r>
            <a:r>
              <a:rPr lang="en-US" sz="2100" b="1" dirty="0" smtClean="0"/>
              <a:t> modern.</a:t>
            </a:r>
          </a:p>
          <a:p>
            <a:pPr>
              <a:spcBef>
                <a:spcPct val="0"/>
              </a:spcBef>
            </a:pPr>
            <a:r>
              <a:rPr lang="en-US" sz="2100" b="1" dirty="0" err="1" smtClean="0"/>
              <a:t>Tersedianya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informasi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tentang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prospek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usaha</a:t>
            </a:r>
            <a:r>
              <a:rPr lang="en-US" sz="2100" b="1" dirty="0" smtClean="0"/>
              <a:t> yang </a:t>
            </a:r>
            <a:r>
              <a:rPr lang="nl-NL" sz="2100" b="1" dirty="0" smtClean="0"/>
              <a:t>dapat menarik warga desa dan pihak lain untuk mendukung </a:t>
            </a:r>
            <a:r>
              <a:rPr lang="es-ES" sz="2100" b="1" dirty="0" err="1" smtClean="0"/>
              <a:t>pengembangan</a:t>
            </a:r>
            <a:r>
              <a:rPr lang="es-ES" sz="2100" b="1" dirty="0" smtClean="0"/>
              <a:t> </a:t>
            </a:r>
            <a:r>
              <a:rPr lang="es-ES" sz="2100" b="1" dirty="0" err="1" smtClean="0"/>
              <a:t>usaha</a:t>
            </a:r>
            <a:r>
              <a:rPr lang="es-ES" sz="2100" b="1" dirty="0" smtClean="0"/>
              <a:t>. </a:t>
            </a:r>
            <a:endParaRPr lang="en-US" sz="2100" b="1" dirty="0" smtClean="0"/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214563"/>
            <a:ext cx="3267075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09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1857375"/>
            <a:ext cx="2928937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itle 1"/>
          <p:cNvSpPr>
            <a:spLocks noGrp="1"/>
          </p:cNvSpPr>
          <p:nvPr>
            <p:ph type="title"/>
          </p:nvPr>
        </p:nvSpPr>
        <p:spPr>
          <a:xfrm>
            <a:off x="428625" y="197768"/>
            <a:ext cx="8463855" cy="1143000"/>
          </a:xfrm>
        </p:spPr>
        <p:txBody>
          <a:bodyPr>
            <a:normAutofit/>
          </a:bodyPr>
          <a:lstStyle/>
          <a:p>
            <a:r>
              <a:rPr lang="fi-FI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</a:t>
            </a:r>
            <a:r>
              <a:rPr lang="id-ID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PA TUJUAN KAJIAN KELAYAKAN USAHA ?</a:t>
            </a: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46084" name="Content Placeholder 2"/>
          <p:cNvSpPr>
            <a:spLocks noGrp="1"/>
          </p:cNvSpPr>
          <p:nvPr>
            <p:ph sz="quarter" idx="1"/>
          </p:nvPr>
        </p:nvSpPr>
        <p:spPr>
          <a:xfrm>
            <a:off x="428625" y="1447800"/>
            <a:ext cx="5500688" cy="5195888"/>
          </a:xfrm>
          <a:solidFill>
            <a:srgbClr val="FFC000"/>
          </a:solidFill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2100" b="1" smtClean="0"/>
              <a:t>Memperhitungkan keadaan internal desa (potensi desa dan kebutuhan masyarakat) dan eksternal desa (peluang dan ancaman pengembangan usaha) sebagai </a:t>
            </a:r>
            <a:r>
              <a:rPr lang="es-ES" sz="2100" b="1" smtClean="0"/>
              <a:t>acuan dalam perencanaan usaha ekonomi desa,</a:t>
            </a:r>
          </a:p>
          <a:p>
            <a:pPr>
              <a:spcBef>
                <a:spcPct val="0"/>
              </a:spcBef>
            </a:pPr>
            <a:r>
              <a:rPr lang="en-US" sz="2100" b="1" smtClean="0"/>
              <a:t>Memantapkan gagasan usaha ekonomi,</a:t>
            </a:r>
            <a:endParaRPr lang="es-ES" sz="2100" b="1" smtClean="0"/>
          </a:p>
          <a:p>
            <a:pPr>
              <a:spcBef>
                <a:spcPct val="0"/>
              </a:spcBef>
            </a:pPr>
            <a:r>
              <a:rPr lang="sv-SE" sz="2100" b="1" smtClean="0"/>
              <a:t>Memantap</a:t>
            </a:r>
            <a:r>
              <a:rPr lang="en-US" sz="2100" b="1" smtClean="0"/>
              <a:t> Merencanakan Sumber Daya Manusia (SDM), terutama untuk menyiapkan orang-orang yang berkualitas sebagai pengelola unit usaha,</a:t>
            </a:r>
          </a:p>
          <a:p>
            <a:pPr>
              <a:spcBef>
                <a:spcPct val="0"/>
              </a:spcBef>
            </a:pPr>
            <a:r>
              <a:rPr lang="fi-FI" sz="2100" b="1" smtClean="0"/>
              <a:t>Merancang organisasi unit usaha,</a:t>
            </a:r>
          </a:p>
          <a:p>
            <a:pPr>
              <a:spcBef>
                <a:spcPct val="0"/>
              </a:spcBef>
            </a:pPr>
            <a:r>
              <a:rPr lang="fi-FI" sz="2100" b="1" smtClean="0"/>
              <a:t>Memperhitungkan peluang dan risiko usaha,</a:t>
            </a:r>
          </a:p>
          <a:p>
            <a:pPr>
              <a:spcBef>
                <a:spcPct val="0"/>
              </a:spcBef>
            </a:pPr>
            <a:r>
              <a:rPr lang="en-US" sz="2100" b="1" smtClean="0"/>
              <a:t>Menentukan jenis usaha yang memungkinkan dan menguntungkan untuk dijalankan. </a:t>
            </a:r>
          </a:p>
        </p:txBody>
      </p:sp>
    </p:spTree>
    <p:extLst>
      <p:ext uri="{BB962C8B-B14F-4D97-AF65-F5344CB8AC3E}">
        <p14:creationId xmlns:p14="http://schemas.microsoft.com/office/powerpoint/2010/main" val="21432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922114"/>
          </a:xfrm>
        </p:spPr>
        <p:txBody>
          <a:bodyPr>
            <a:normAutofit/>
          </a:bodyPr>
          <a:lstStyle/>
          <a:p>
            <a:pPr algn="r"/>
            <a:r>
              <a:rPr lang="en-US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</a:t>
            </a:r>
            <a:r>
              <a:rPr lang="id-ID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SPEK APA YANG PERLU DIKAJI ?.</a:t>
            </a: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47107" name="Content Placeholder 2"/>
          <p:cNvSpPr>
            <a:spLocks noGrp="1"/>
          </p:cNvSpPr>
          <p:nvPr>
            <p:ph sz="quarter" idx="1"/>
          </p:nvPr>
        </p:nvSpPr>
        <p:spPr>
          <a:xfrm>
            <a:off x="428625" y="1500188"/>
            <a:ext cx="5072063" cy="4572000"/>
          </a:xfrm>
          <a:solidFill>
            <a:schemeClr val="bg1"/>
          </a:solidFill>
        </p:spPr>
        <p:txBody>
          <a:bodyPr/>
          <a:lstStyle/>
          <a:p>
            <a:pPr marL="514350" indent="-514350">
              <a:buFont typeface="Franklin Gothic Book" pitchFamily="32" charset="0"/>
              <a:buAutoNum type="arabicPeriod"/>
            </a:pPr>
            <a:r>
              <a:rPr lang="es-ES" sz="2800" b="1" smtClean="0"/>
              <a:t>Aspek Pasar dan Pemasaran</a:t>
            </a:r>
          </a:p>
          <a:p>
            <a:pPr marL="514350" indent="-514350">
              <a:buFont typeface="Franklin Gothic Book" pitchFamily="32" charset="0"/>
              <a:buAutoNum type="arabicPeriod"/>
            </a:pPr>
            <a:r>
              <a:rPr lang="en-US" sz="2800" b="1" smtClean="0"/>
              <a:t>Aspek Teknis dan Teknologi</a:t>
            </a:r>
          </a:p>
          <a:p>
            <a:pPr marL="514350" indent="-514350">
              <a:buFont typeface="Franklin Gothic Book" pitchFamily="32" charset="0"/>
              <a:buAutoNum type="arabicPeriod"/>
            </a:pPr>
            <a:r>
              <a:rPr lang="nl-NL" sz="2800" b="1" smtClean="0"/>
              <a:t>Aspek Manajemen dan SDM</a:t>
            </a:r>
          </a:p>
          <a:p>
            <a:pPr marL="514350" indent="-514350">
              <a:buFont typeface="Franklin Gothic Book" pitchFamily="32" charset="0"/>
              <a:buAutoNum type="arabicPeriod"/>
            </a:pPr>
            <a:r>
              <a:rPr lang="en-US" sz="2800" b="1" smtClean="0"/>
              <a:t> Aspek Keuangan</a:t>
            </a:r>
          </a:p>
          <a:p>
            <a:pPr marL="514350" indent="-514350">
              <a:buFont typeface="Franklin Gothic Book" pitchFamily="32" charset="0"/>
              <a:buAutoNum type="arabicPeriod"/>
            </a:pPr>
            <a:r>
              <a:rPr lang="en-US" sz="2800" b="1" smtClean="0"/>
              <a:t> Aspek Ekonomi, Sosial Budaya, Politik, dan Lingkungan</a:t>
            </a:r>
          </a:p>
          <a:p>
            <a:pPr marL="514350" indent="-514350">
              <a:buFont typeface="Franklin Gothic Book" pitchFamily="32" charset="0"/>
              <a:buAutoNum type="arabicPeriod"/>
            </a:pPr>
            <a:r>
              <a:rPr lang="en-US" sz="2800" b="1" smtClean="0"/>
              <a:t> Aspek Hukum (Yuridis)</a:t>
            </a:r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1857375"/>
            <a:ext cx="3286125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64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500063" y="274638"/>
            <a:ext cx="8186737" cy="1143000"/>
          </a:xfrm>
        </p:spPr>
        <p:txBody>
          <a:bodyPr/>
          <a:lstStyle/>
          <a:p>
            <a:r>
              <a:rPr lang="en-US" b="1" smtClean="0"/>
              <a:t>ASPEK PASAR DAN PEMASARAN</a:t>
            </a:r>
            <a:endParaRPr lang="en-US" smtClean="0"/>
          </a:p>
        </p:txBody>
      </p:sp>
      <p:sp>
        <p:nvSpPr>
          <p:cNvPr id="48131" name="Content Placeholder 2"/>
          <p:cNvSpPr>
            <a:spLocks noGrp="1"/>
          </p:cNvSpPr>
          <p:nvPr>
            <p:ph sz="quarter" idx="1"/>
          </p:nvPr>
        </p:nvSpPr>
        <p:spPr>
          <a:xfrm>
            <a:off x="500063" y="1447800"/>
            <a:ext cx="4714875" cy="457200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Franklin Gothic Book" pitchFamily="32" charset="0"/>
              <a:buAutoNum type="arabicPeriod"/>
            </a:pPr>
            <a:r>
              <a:rPr lang="en-US" b="1" dirty="0" err="1" smtClean="0"/>
              <a:t>Ketepatan</a:t>
            </a:r>
            <a:r>
              <a:rPr lang="en-US" b="1" dirty="0" smtClean="0"/>
              <a:t> </a:t>
            </a:r>
            <a:r>
              <a:rPr lang="en-US" b="1" dirty="0" err="1" smtClean="0"/>
              <a:t>Produk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Kebutuhan</a:t>
            </a:r>
            <a:r>
              <a:rPr lang="en-US" b="1" dirty="0" smtClean="0"/>
              <a:t> </a:t>
            </a:r>
            <a:r>
              <a:rPr lang="en-US" b="1" dirty="0" err="1" smtClean="0"/>
              <a:t>Masyarakat</a:t>
            </a:r>
            <a:endParaRPr lang="en-US" b="1" dirty="0" smtClean="0"/>
          </a:p>
          <a:p>
            <a:pPr marL="514350" indent="-514350">
              <a:buFont typeface="Franklin Gothic Book" pitchFamily="32" charset="0"/>
              <a:buAutoNum type="arabicPeriod"/>
            </a:pPr>
            <a:r>
              <a:rPr lang="en-US" b="1" dirty="0" err="1" smtClean="0"/>
              <a:t>Daya</a:t>
            </a:r>
            <a:r>
              <a:rPr lang="en-US" b="1" dirty="0" smtClean="0"/>
              <a:t> </a:t>
            </a:r>
            <a:r>
              <a:rPr lang="en-US" b="1" dirty="0" err="1" smtClean="0"/>
              <a:t>Beli</a:t>
            </a:r>
            <a:r>
              <a:rPr lang="en-US" b="1" dirty="0" smtClean="0"/>
              <a:t> </a:t>
            </a:r>
            <a:r>
              <a:rPr lang="en-US" b="1" dirty="0" err="1" smtClean="0"/>
              <a:t>Masyarakat</a:t>
            </a:r>
            <a:endParaRPr lang="en-US" b="1" dirty="0" smtClean="0"/>
          </a:p>
          <a:p>
            <a:pPr marL="514350" indent="-514350">
              <a:buFont typeface="Franklin Gothic Book" pitchFamily="32" charset="0"/>
              <a:buAutoNum type="arabicPeriod"/>
            </a:pPr>
            <a:r>
              <a:rPr lang="en-US" b="1" dirty="0" err="1" smtClean="0"/>
              <a:t>Jumlah</a:t>
            </a:r>
            <a:r>
              <a:rPr lang="en-US" b="1" dirty="0" smtClean="0"/>
              <a:t> </a:t>
            </a:r>
            <a:r>
              <a:rPr lang="en-US" b="1" dirty="0" err="1" smtClean="0"/>
              <a:t>Konsumen</a:t>
            </a:r>
            <a:endParaRPr lang="en-US" b="1" dirty="0" smtClean="0"/>
          </a:p>
          <a:p>
            <a:pPr marL="514350" indent="-514350">
              <a:buFont typeface="Franklin Gothic Book" pitchFamily="32" charset="0"/>
              <a:buAutoNum type="arabicPeriod"/>
            </a:pPr>
            <a:r>
              <a:rPr lang="en-US" b="1" dirty="0" err="1" smtClean="0"/>
              <a:t>Kecenderungan</a:t>
            </a:r>
            <a:r>
              <a:rPr lang="en-US" b="1" dirty="0" smtClean="0"/>
              <a:t> </a:t>
            </a:r>
            <a:r>
              <a:rPr lang="en-US" b="1" dirty="0" err="1" smtClean="0"/>
              <a:t>Permintaan</a:t>
            </a:r>
            <a:r>
              <a:rPr lang="en-US" b="1" dirty="0" smtClean="0"/>
              <a:t> </a:t>
            </a:r>
            <a:r>
              <a:rPr lang="en-US" b="1" dirty="0" err="1" smtClean="0"/>
              <a:t>Konsumen</a:t>
            </a:r>
            <a:endParaRPr lang="en-US" b="1" dirty="0" smtClean="0"/>
          </a:p>
          <a:p>
            <a:pPr marL="514350" indent="-514350">
              <a:buFont typeface="Franklin Gothic Book" pitchFamily="32" charset="0"/>
              <a:buAutoNum type="arabicPeriod"/>
            </a:pPr>
            <a:r>
              <a:rPr lang="en-US" b="1" dirty="0" err="1" smtClean="0"/>
              <a:t>Kesesuaian</a:t>
            </a:r>
            <a:r>
              <a:rPr lang="en-US" b="1" dirty="0" smtClean="0"/>
              <a:t> </a:t>
            </a:r>
            <a:r>
              <a:rPr lang="en-US" b="1" dirty="0" err="1" smtClean="0"/>
              <a:t>Harga</a:t>
            </a:r>
            <a:r>
              <a:rPr lang="en-US" b="1" dirty="0" smtClean="0"/>
              <a:t> </a:t>
            </a:r>
            <a:r>
              <a:rPr lang="en-US" b="1" dirty="0" err="1" smtClean="0"/>
              <a:t>Produk</a:t>
            </a:r>
            <a:endParaRPr lang="en-US" b="1" dirty="0" smtClean="0"/>
          </a:p>
          <a:p>
            <a:pPr marL="514350" indent="-514350">
              <a:buFont typeface="Franklin Gothic Book" pitchFamily="32" charset="0"/>
              <a:buAutoNum type="arabicPeriod"/>
            </a:pPr>
            <a:r>
              <a:rPr lang="en-US" b="1" dirty="0" err="1" smtClean="0"/>
              <a:t>Kemudahan</a:t>
            </a:r>
            <a:r>
              <a:rPr lang="en-US" b="1" dirty="0" smtClean="0"/>
              <a:t> </a:t>
            </a:r>
            <a:r>
              <a:rPr lang="en-US" b="1" dirty="0" err="1" smtClean="0"/>
              <a:t>Mendapatkan</a:t>
            </a:r>
            <a:r>
              <a:rPr lang="en-US" b="1" dirty="0" smtClean="0"/>
              <a:t> </a:t>
            </a:r>
            <a:r>
              <a:rPr lang="en-US" b="1" dirty="0" err="1" smtClean="0"/>
              <a:t>Produk</a:t>
            </a:r>
            <a:endParaRPr lang="en-US" b="1" dirty="0" smtClean="0"/>
          </a:p>
          <a:p>
            <a:pPr marL="514350" indent="-514350">
              <a:buFont typeface="Franklin Gothic Book" pitchFamily="32" charset="0"/>
              <a:buAutoNum type="arabicPeriod"/>
            </a:pPr>
            <a:r>
              <a:rPr lang="en-US" b="1" dirty="0" err="1" smtClean="0"/>
              <a:t>Kemudahan</a:t>
            </a:r>
            <a:r>
              <a:rPr lang="en-US" b="1" dirty="0" smtClean="0"/>
              <a:t> </a:t>
            </a:r>
            <a:r>
              <a:rPr lang="en-US" b="1" dirty="0" err="1" smtClean="0"/>
              <a:t>Mendapatkan</a:t>
            </a:r>
            <a:r>
              <a:rPr lang="en-US" b="1" dirty="0" smtClean="0"/>
              <a:t> </a:t>
            </a:r>
            <a:r>
              <a:rPr lang="en-US" b="1" dirty="0" err="1" smtClean="0"/>
              <a:t>Informasi</a:t>
            </a:r>
            <a:r>
              <a:rPr lang="en-US" b="1" dirty="0" smtClean="0"/>
              <a:t> </a:t>
            </a:r>
            <a:r>
              <a:rPr lang="en-US" b="1" dirty="0" err="1" smtClean="0"/>
              <a:t>tentang</a:t>
            </a:r>
            <a:r>
              <a:rPr lang="en-US" b="1" dirty="0" smtClean="0"/>
              <a:t> </a:t>
            </a:r>
            <a:r>
              <a:rPr lang="en-US" b="1" dirty="0" err="1" smtClean="0"/>
              <a:t>Produk</a:t>
            </a:r>
            <a:endParaRPr lang="en-US" dirty="0" smtClean="0"/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1357313"/>
            <a:ext cx="3643313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3071813"/>
            <a:ext cx="3611562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4572000"/>
            <a:ext cx="3786187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313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smtClean="0">
                <a:solidFill>
                  <a:schemeClr val="tx1"/>
                </a:solidFill>
                <a:latin typeface="Arial" charset="0"/>
                <a:cs typeface="Arial" charset="0"/>
              </a:rPr>
              <a:t>ASPEK TEKNIS DAN TEKNOLOGI</a:t>
            </a:r>
            <a:endParaRPr lang="en-US" sz="320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49155" name="Content Placeholder 2"/>
          <p:cNvSpPr>
            <a:spLocks noGrp="1"/>
          </p:cNvSpPr>
          <p:nvPr>
            <p:ph sz="quarter" idx="1"/>
          </p:nvPr>
        </p:nvSpPr>
        <p:spPr>
          <a:xfrm>
            <a:off x="642938" y="1447800"/>
            <a:ext cx="5000625" cy="457200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Franklin Gothic Book" pitchFamily="32" charset="0"/>
              <a:buAutoNum type="arabicPeriod"/>
            </a:pPr>
            <a:r>
              <a:rPr lang="en-US" sz="2400" b="1" smtClean="0"/>
              <a:t>Perencanaan Produk</a:t>
            </a:r>
          </a:p>
          <a:p>
            <a:pPr marL="457200" indent="-457200">
              <a:buFont typeface="Franklin Gothic Book" pitchFamily="32" charset="0"/>
              <a:buAutoNum type="arabicPeriod"/>
            </a:pPr>
            <a:r>
              <a:rPr lang="en-US" sz="2400" b="1" smtClean="0"/>
              <a:t>Kualitas Produk :  Kualitas Barang (Daya guna, Kekhasan, Kehandalan, Ketepatan, Daya tahan, Estetis), Kualitas Jasa (Keandalan, Kesigapan, Jaminan kepastian, Perhatian)</a:t>
            </a:r>
          </a:p>
          <a:p>
            <a:pPr marL="457200" indent="-457200">
              <a:buFont typeface="Franklin Gothic Book" pitchFamily="32" charset="0"/>
              <a:buAutoNum type="arabicPeriod"/>
            </a:pPr>
            <a:r>
              <a:rPr lang="en-US" sz="2400" b="1" smtClean="0"/>
              <a:t>Perencanaan jumlah Produksi</a:t>
            </a:r>
          </a:p>
          <a:p>
            <a:pPr marL="457200" indent="-457200">
              <a:buFont typeface="Franklin Gothic Book" pitchFamily="32" charset="0"/>
              <a:buAutoNum type="arabicPeriod"/>
            </a:pPr>
            <a:r>
              <a:rPr lang="en-US" sz="2400" b="1" smtClean="0"/>
              <a:t>Persediaan bahan baku</a:t>
            </a:r>
          </a:p>
          <a:p>
            <a:pPr marL="457200" indent="-457200">
              <a:buFont typeface="Franklin Gothic Book" pitchFamily="32" charset="0"/>
              <a:buAutoNum type="arabicPeriod"/>
            </a:pPr>
            <a:r>
              <a:rPr lang="en-US" sz="2400" b="1" smtClean="0"/>
              <a:t>Kapasitas Produksi</a:t>
            </a:r>
          </a:p>
          <a:p>
            <a:pPr marL="457200" indent="-457200">
              <a:buFont typeface="Franklin Gothic Book" pitchFamily="32" charset="0"/>
              <a:buAutoNum type="arabicPeriod"/>
            </a:pPr>
            <a:r>
              <a:rPr lang="en-US" sz="2400" b="1" smtClean="0"/>
              <a:t>Pemilihan Teknologi</a:t>
            </a:r>
          </a:p>
          <a:p>
            <a:pPr marL="457200" indent="-457200">
              <a:buFont typeface="Franklin Gothic Book" pitchFamily="32" charset="0"/>
              <a:buAutoNum type="arabicPeriod"/>
            </a:pPr>
            <a:r>
              <a:rPr lang="en-US" sz="2400" b="1" smtClean="0"/>
              <a:t>Penentuan Lokasi Usaha</a:t>
            </a:r>
          </a:p>
          <a:p>
            <a:pPr marL="457200" indent="-457200">
              <a:buFont typeface="Franklin Gothic Book" pitchFamily="32" charset="0"/>
              <a:buAutoNum type="arabicPeriod"/>
            </a:pPr>
            <a:r>
              <a:rPr lang="en-US" sz="2400" b="1" smtClean="0"/>
              <a:t>Perencanaan Tata letak (</a:t>
            </a:r>
            <a:r>
              <a:rPr lang="en-US" sz="2400" b="1" i="1" smtClean="0"/>
              <a:t>Layout)</a:t>
            </a:r>
            <a:endParaRPr lang="en-US" sz="2400" smtClean="0"/>
          </a:p>
        </p:txBody>
      </p:sp>
      <p:pic>
        <p:nvPicPr>
          <p:cNvPr id="491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928813"/>
            <a:ext cx="3305175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72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tx1"/>
                </a:solidFill>
              </a:rPr>
              <a:t>ASPEK MANAJEMEN DAN SDM</a:t>
            </a:r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50179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229350" cy="2338388"/>
          </a:xfrm>
        </p:spPr>
        <p:txBody>
          <a:bodyPr/>
          <a:lstStyle/>
          <a:p>
            <a:r>
              <a:rPr lang="en-US" sz="2800" b="1" smtClean="0"/>
              <a:t>Perencanaan</a:t>
            </a:r>
          </a:p>
          <a:p>
            <a:r>
              <a:rPr lang="en-US" sz="2800" b="1" smtClean="0"/>
              <a:t>Pengorganisasian</a:t>
            </a:r>
          </a:p>
          <a:p>
            <a:r>
              <a:rPr lang="en-US" sz="2800" b="1" smtClean="0"/>
              <a:t>Pelaksanaan</a:t>
            </a:r>
          </a:p>
          <a:p>
            <a:r>
              <a:rPr lang="en-US" sz="2800" b="1" smtClean="0"/>
              <a:t>Pengendalian</a:t>
            </a:r>
            <a:endParaRPr lang="en-US" sz="2800" smtClean="0"/>
          </a:p>
        </p:txBody>
      </p:sp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3571875"/>
            <a:ext cx="8001000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14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tx1"/>
                </a:solidFill>
                <a:latin typeface="Arial" charset="0"/>
                <a:cs typeface="Arial" charset="0"/>
              </a:rPr>
              <a:t>ASPEK KEUANGAN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800975" cy="4572000"/>
          </a:xfrm>
        </p:spPr>
        <p:txBody>
          <a:bodyPr/>
          <a:lstStyle/>
          <a:p>
            <a:pPr marL="742950" indent="-742950">
              <a:buFont typeface="Franklin Gothic Book" pitchFamily="32" charset="0"/>
              <a:buAutoNum type="arabicPeriod"/>
            </a:pPr>
            <a:r>
              <a:rPr lang="en-US" sz="3200" smtClean="0"/>
              <a:t>Kebutuhan Dana Serta Sumbernya,</a:t>
            </a:r>
          </a:p>
          <a:p>
            <a:pPr marL="742950" indent="-742950">
              <a:buFont typeface="Franklin Gothic Book" pitchFamily="32" charset="0"/>
              <a:buAutoNum type="arabicPeriod"/>
            </a:pPr>
            <a:r>
              <a:rPr lang="en-US" sz="3200" smtClean="0"/>
              <a:t>Aliran Kas,</a:t>
            </a:r>
          </a:p>
          <a:p>
            <a:pPr marL="742950" indent="-742950">
              <a:buFont typeface="Franklin Gothic Book" pitchFamily="32" charset="0"/>
              <a:buAutoNum type="arabicPeriod"/>
            </a:pPr>
            <a:r>
              <a:rPr lang="en-US" sz="3200" smtClean="0"/>
              <a:t>Perkiraan Laba-rugi, </a:t>
            </a:r>
          </a:p>
          <a:p>
            <a:pPr marL="742950" indent="-742950">
              <a:buFont typeface="Franklin Gothic Book" pitchFamily="32" charset="0"/>
              <a:buAutoNum type="arabicPeriod"/>
            </a:pPr>
            <a:r>
              <a:rPr lang="en-US" sz="3200" smtClean="0"/>
              <a:t>Penilaian Investasi Rencana Usaha.</a:t>
            </a:r>
          </a:p>
        </p:txBody>
      </p:sp>
      <p:pic>
        <p:nvPicPr>
          <p:cNvPr id="512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3714750"/>
            <a:ext cx="7643812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123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285750" y="571500"/>
            <a:ext cx="8401050" cy="1143000"/>
          </a:xfrm>
        </p:spPr>
        <p:txBody>
          <a:bodyPr>
            <a:normAutofit fontScale="90000"/>
          </a:bodyPr>
          <a:lstStyle/>
          <a:p>
            <a:r>
              <a:rPr lang="en-US" sz="2800" b="1" smtClean="0">
                <a:solidFill>
                  <a:schemeClr val="tx1"/>
                </a:solidFill>
              </a:rPr>
              <a:t>ASPEK SOSIAL BUDAYA, EKONOMI,</a:t>
            </a:r>
            <a:br>
              <a:rPr lang="en-US" sz="2800" b="1" smtClean="0">
                <a:solidFill>
                  <a:schemeClr val="tx1"/>
                </a:solidFill>
              </a:rPr>
            </a:br>
            <a:r>
              <a:rPr lang="en-US" sz="2800" b="1" smtClean="0">
                <a:solidFill>
                  <a:schemeClr val="tx1"/>
                </a:solidFill>
              </a:rPr>
              <a:t>POLITIK, LINGKUNGAN USAHA DAN</a:t>
            </a:r>
            <a:br>
              <a:rPr lang="en-US" sz="2800" b="1" smtClean="0">
                <a:solidFill>
                  <a:schemeClr val="tx1"/>
                </a:solidFill>
              </a:rPr>
            </a:br>
            <a:r>
              <a:rPr lang="en-US" sz="2800" b="1" smtClean="0">
                <a:solidFill>
                  <a:schemeClr val="tx1"/>
                </a:solidFill>
              </a:rPr>
              <a:t>LINGKUNGAN HIDUP</a:t>
            </a:r>
            <a:endParaRPr lang="en-US" sz="2800" smtClean="0">
              <a:solidFill>
                <a:schemeClr val="tx1"/>
              </a:solidFill>
            </a:endParaRPr>
          </a:p>
        </p:txBody>
      </p:sp>
      <p:sp>
        <p:nvSpPr>
          <p:cNvPr id="52227" name="Content Placeholder 2"/>
          <p:cNvSpPr>
            <a:spLocks noGrp="1"/>
          </p:cNvSpPr>
          <p:nvPr>
            <p:ph sz="quarter" idx="1"/>
          </p:nvPr>
        </p:nvSpPr>
        <p:spPr>
          <a:xfrm>
            <a:off x="357188" y="1714500"/>
            <a:ext cx="8572500" cy="4305300"/>
          </a:xfrm>
        </p:spPr>
        <p:txBody>
          <a:bodyPr/>
          <a:lstStyle/>
          <a:p>
            <a:r>
              <a:rPr lang="en-US" b="1" smtClean="0"/>
              <a:t>Aspek Sosial Budaya Setempat</a:t>
            </a:r>
          </a:p>
          <a:p>
            <a:r>
              <a:rPr lang="en-US" b="1" smtClean="0"/>
              <a:t>Aspek Perbaikan Ekonomi Desa</a:t>
            </a:r>
          </a:p>
          <a:p>
            <a:r>
              <a:rPr lang="en-US" b="1" smtClean="0"/>
              <a:t>Aspek Politik</a:t>
            </a:r>
          </a:p>
          <a:p>
            <a:r>
              <a:rPr lang="en-US" b="1" smtClean="0"/>
              <a:t>Aspek Lingkungan Usaha</a:t>
            </a:r>
          </a:p>
          <a:p>
            <a:r>
              <a:rPr lang="en-US" b="1" smtClean="0"/>
              <a:t>Aspek Lingkungan Hidup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3059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tx1"/>
                </a:solidFill>
                <a:latin typeface="Arial" charset="0"/>
                <a:cs typeface="Arial" charset="0"/>
              </a:rPr>
              <a:t>ASPEK HUKUM (YURIDIS)</a:t>
            </a:r>
            <a:endParaRPr lang="en-US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53251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2195513"/>
          </a:xfrm>
        </p:spPr>
        <p:txBody>
          <a:bodyPr>
            <a:normAutofit lnSpcReduction="10000"/>
          </a:bodyPr>
          <a:lstStyle/>
          <a:p>
            <a:r>
              <a:rPr lang="en-US" b="1" dirty="0" err="1" smtClean="0"/>
              <a:t>Bentuk</a:t>
            </a:r>
            <a:r>
              <a:rPr lang="en-US" b="1" dirty="0" smtClean="0"/>
              <a:t> Usaha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Perijinannya</a:t>
            </a:r>
            <a:endParaRPr lang="en-US" b="1" dirty="0" smtClean="0"/>
          </a:p>
          <a:p>
            <a:r>
              <a:rPr lang="en-US" b="1" dirty="0" err="1" smtClean="0"/>
              <a:t>Kesesuaian</a:t>
            </a:r>
            <a:r>
              <a:rPr lang="en-US" b="1" dirty="0" smtClean="0"/>
              <a:t> Usaha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Regulasi</a:t>
            </a:r>
            <a:endParaRPr lang="en-US" b="1" dirty="0" smtClean="0"/>
          </a:p>
          <a:p>
            <a:r>
              <a:rPr lang="fi-FI" b="1" dirty="0" smtClean="0"/>
              <a:t>Status Kepemilikan Lahan atau Lokasi Usaha</a:t>
            </a:r>
            <a:endParaRPr lang="en-US" dirty="0" smtClean="0"/>
          </a:p>
        </p:txBody>
      </p:sp>
      <p:pic>
        <p:nvPicPr>
          <p:cNvPr id="5325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365104"/>
            <a:ext cx="8143875" cy="1994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56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23529" y="274638"/>
            <a:ext cx="8363272" cy="92211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L</a:t>
            </a:r>
            <a:r>
              <a:rPr lang="id-ID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ANGKAH PENYUSUNAN KELAYAAN USAHA ?</a:t>
            </a:r>
            <a:endParaRPr lang="en-US" sz="2800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54275" name="Content Placeholder 2"/>
          <p:cNvSpPr>
            <a:spLocks noGrp="1"/>
          </p:cNvSpPr>
          <p:nvPr>
            <p:ph sz="quarter" idx="1"/>
          </p:nvPr>
        </p:nvSpPr>
        <p:spPr>
          <a:xfrm>
            <a:off x="642938" y="1447800"/>
            <a:ext cx="8043862" cy="4572000"/>
          </a:xfrm>
        </p:spPr>
        <p:txBody>
          <a:bodyPr>
            <a:normAutofit fontScale="85000" lnSpcReduction="20000"/>
          </a:bodyPr>
          <a:lstStyle/>
          <a:p>
            <a:r>
              <a:rPr lang="en-US" smtClean="0"/>
              <a:t>Pembentukan Tim Penyusun Kelayakan Usaha (TPKU) oleh Kepala Desa </a:t>
            </a:r>
          </a:p>
          <a:p>
            <a:r>
              <a:rPr lang="nn-NO" smtClean="0"/>
              <a:t>Menemukan potensi desa yang dapat dikembangkan/ </a:t>
            </a:r>
            <a:r>
              <a:rPr lang="en-US" smtClean="0"/>
              <a:t>didayagunakan melalui pengelolaan usaha/bisnis</a:t>
            </a:r>
          </a:p>
          <a:p>
            <a:r>
              <a:rPr lang="en-US" smtClean="0"/>
              <a:t>Mengenali kebutuhan sebagian besar warga desa maupun masyarakat luas (masyarakat luar desa).</a:t>
            </a:r>
          </a:p>
          <a:p>
            <a:r>
              <a:rPr lang="en-US" smtClean="0"/>
              <a:t>Menggagas bersama warga desa untuk menentukan </a:t>
            </a:r>
            <a:r>
              <a:rPr lang="fi-FI" smtClean="0"/>
              <a:t>pilihan-pilihan jenis usaha yang memungkinkan untuk </a:t>
            </a:r>
            <a:r>
              <a:rPr lang="en-US" smtClean="0"/>
              <a:t>dilakukan.</a:t>
            </a:r>
          </a:p>
          <a:p>
            <a:r>
              <a:rPr lang="nn-NO" smtClean="0"/>
              <a:t>Menggalang kesepakatan warga untuk menentukan </a:t>
            </a:r>
            <a:r>
              <a:rPr lang="en-US" smtClean="0"/>
              <a:t>unit usaha ekonomi desa yang akan diwadahi BUM Desa.</a:t>
            </a:r>
          </a:p>
        </p:txBody>
      </p:sp>
    </p:spTree>
    <p:extLst>
      <p:ext uri="{BB962C8B-B14F-4D97-AF65-F5344CB8AC3E}">
        <p14:creationId xmlns:p14="http://schemas.microsoft.com/office/powerpoint/2010/main" val="255664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" y="-27384"/>
            <a:ext cx="9140957" cy="2304256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87321" y="34290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TERIMA KASIH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330317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699</Words>
  <Application>Microsoft Office PowerPoint</Application>
  <PresentationFormat>On-screen Show (4:3)</PresentationFormat>
  <Paragraphs>112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Office Theme</vt:lpstr>
      <vt:lpstr>Austin</vt:lpstr>
      <vt:lpstr>Thatch</vt:lpstr>
      <vt:lpstr>STUDI KELAYAKAN BISNIS (Feasibility Study of Bussiness)</vt:lpstr>
      <vt:lpstr>PowerPoint Presentation</vt:lpstr>
      <vt:lpstr>APA ITU KAJIAN KELAYAKAN USAHA ?</vt:lpstr>
      <vt:lpstr>PowerPoint Presentation</vt:lpstr>
      <vt:lpstr>APA MANFAAT KAJIAN KELAYAKAN USAHA</vt:lpstr>
      <vt:lpstr>APA TUJUAN KAJIAN KELAYAKAN USAHA ?</vt:lpstr>
      <vt:lpstr>ASPEK APA YANG PERLU DIKAJI ?.</vt:lpstr>
      <vt:lpstr>ASPEK PASAR DAN PEMASARAN</vt:lpstr>
      <vt:lpstr>ASPEK TEKNIS DAN TEKNOLOGI</vt:lpstr>
      <vt:lpstr>ASPEK MANAJEMEN DAN SDM</vt:lpstr>
      <vt:lpstr>ASPEK KEUANGAN</vt:lpstr>
      <vt:lpstr>ASPEK SOSIAL BUDAYA, EKONOMI, POLITIK, LINGKUNGAN USAHA DAN LINGKUNGAN HIDUP</vt:lpstr>
      <vt:lpstr>ASPEK HUKUM (YURIDIS)</vt:lpstr>
      <vt:lpstr>LANGKAH PENYUSUNAN KELAYAAN USAHA ?</vt:lpstr>
      <vt:lpstr>RI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Badan Usaha Milik Desa (BUMDes).</dc:title>
  <dc:creator>Samsung</dc:creator>
  <cp:lastModifiedBy>ASUS X201E</cp:lastModifiedBy>
  <cp:revision>18</cp:revision>
  <dcterms:created xsi:type="dcterms:W3CDTF">2016-02-13T11:01:09Z</dcterms:created>
  <dcterms:modified xsi:type="dcterms:W3CDTF">2018-09-09T15:24:47Z</dcterms:modified>
</cp:coreProperties>
</file>