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  <p:sldMasterId id="2147483661" r:id="rId2"/>
  </p:sldMasterIdLst>
  <p:notesMasterIdLst>
    <p:notesMasterId r:id="rId31"/>
  </p:notesMasterIdLst>
  <p:sldIdLst>
    <p:sldId id="290" r:id="rId3"/>
    <p:sldId id="256" r:id="rId4"/>
    <p:sldId id="259" r:id="rId5"/>
    <p:sldId id="263" r:id="rId6"/>
    <p:sldId id="262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8" r:id="rId21"/>
    <p:sldId id="28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9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8602"/>
    <a:srgbClr val="BC7900"/>
    <a:srgbClr val="003402"/>
    <a:srgbClr val="FFA709"/>
    <a:srgbClr val="006C12"/>
    <a:srgbClr val="547A00"/>
    <a:srgbClr val="659200"/>
    <a:srgbClr val="2597FF"/>
    <a:srgbClr val="00698A"/>
    <a:srgbClr val="77A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560" y="-1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52705" cy="1527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EB88B5-9BDB-4B67-971C-2937B342819E}" type="datetimeFigureOut">
              <a:rPr lang="en-US" smtClean="0"/>
              <a:t>11/1/2019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9307A2-F15B-4DE7-A5B0-B48BFFC8DB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8509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01670" y="833015"/>
            <a:ext cx="8093365" cy="1374345"/>
          </a:xfrm>
          <a:effectLst/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8965" y="2360065"/>
            <a:ext cx="8245765" cy="1679755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rgbClr val="FFA709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</a:t>
            </a:r>
          </a:p>
          <a:p>
            <a:r>
              <a:rPr lang="en-US" dirty="0" smtClean="0"/>
              <a:t>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87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670" y="833015"/>
            <a:ext cx="7787955" cy="763525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FFA709"/>
                </a:solidFill>
                <a:effectLst>
                  <a:outerShdw blurRad="50800" dist="38100" dir="2700000" algn="tl" rotWithShape="0">
                    <a:prstClr val="black">
                      <a:alpha val="65000"/>
                    </a:prst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670" y="1596540"/>
            <a:ext cx="7940661" cy="4886559"/>
          </a:xfrm>
        </p:spPr>
        <p:txBody>
          <a:bodyPr/>
          <a:lstStyle>
            <a:lvl1pPr algn="l">
              <a:defRPr sz="2800">
                <a:solidFill>
                  <a:srgbClr val="003402"/>
                </a:solidFill>
              </a:defRPr>
            </a:lvl1pPr>
            <a:lvl2pPr algn="l">
              <a:defRPr>
                <a:solidFill>
                  <a:srgbClr val="003402"/>
                </a:solidFill>
              </a:defRPr>
            </a:lvl2pPr>
            <a:lvl3pPr algn="l">
              <a:defRPr>
                <a:solidFill>
                  <a:srgbClr val="003402"/>
                </a:solidFill>
              </a:defRPr>
            </a:lvl3pPr>
            <a:lvl4pPr algn="l">
              <a:defRPr>
                <a:solidFill>
                  <a:srgbClr val="003402"/>
                </a:solidFill>
              </a:defRPr>
            </a:lvl4pPr>
            <a:lvl5pPr algn="l">
              <a:defRPr>
                <a:solidFill>
                  <a:srgbClr val="00340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47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380" y="527605"/>
            <a:ext cx="6871725" cy="763525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FFA709"/>
                </a:solidFill>
                <a:effectLst>
                  <a:outerShdw blurRad="50800" dist="38100" dir="2700000" algn="tl" rotWithShape="0">
                    <a:prstClr val="black">
                      <a:alpha val="65000"/>
                    </a:prst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7900" y="1443835"/>
            <a:ext cx="6871725" cy="4733855"/>
          </a:xfrm>
        </p:spPr>
        <p:txBody>
          <a:bodyPr/>
          <a:lstStyle>
            <a:lvl1pPr>
              <a:defRPr sz="2800">
                <a:solidFill>
                  <a:srgbClr val="003402"/>
                </a:solidFill>
              </a:defRPr>
            </a:lvl1pPr>
            <a:lvl2pPr>
              <a:defRPr>
                <a:solidFill>
                  <a:srgbClr val="003402"/>
                </a:solidFill>
              </a:defRPr>
            </a:lvl2pPr>
            <a:lvl3pPr>
              <a:defRPr>
                <a:solidFill>
                  <a:srgbClr val="003402"/>
                </a:solidFill>
              </a:defRPr>
            </a:lvl3pPr>
            <a:lvl4pPr>
              <a:defRPr>
                <a:solidFill>
                  <a:srgbClr val="003402"/>
                </a:solidFill>
              </a:defRPr>
            </a:lvl4pPr>
            <a:lvl5pPr>
              <a:defRPr>
                <a:solidFill>
                  <a:srgbClr val="00340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39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44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3014"/>
            <a:ext cx="8229600" cy="58462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79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833015"/>
            <a:ext cx="8229600" cy="763525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FFA709"/>
                </a:solidFill>
                <a:effectLst>
                  <a:outerShdw blurRad="50800" dist="38100" dir="2700000" algn="tl" rotWithShape="0">
                    <a:prstClr val="black">
                      <a:alpha val="65000"/>
                    </a:prst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8965" y="1596540"/>
            <a:ext cx="4123035" cy="571629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rgbClr val="BC79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8965" y="2207360"/>
            <a:ext cx="4123035" cy="3359511"/>
          </a:xfrm>
        </p:spPr>
        <p:txBody>
          <a:bodyPr/>
          <a:lstStyle>
            <a:lvl1pPr algn="ctr">
              <a:defRPr sz="2400">
                <a:solidFill>
                  <a:srgbClr val="003402"/>
                </a:solidFill>
              </a:defRPr>
            </a:lvl1pPr>
            <a:lvl2pPr algn="ctr">
              <a:defRPr sz="2000">
                <a:solidFill>
                  <a:srgbClr val="003402"/>
                </a:solidFill>
              </a:defRPr>
            </a:lvl2pPr>
            <a:lvl3pPr algn="ctr">
              <a:defRPr sz="1800">
                <a:solidFill>
                  <a:srgbClr val="003402"/>
                </a:solidFill>
              </a:defRPr>
            </a:lvl3pPr>
            <a:lvl4pPr algn="ctr">
              <a:defRPr sz="1600">
                <a:solidFill>
                  <a:srgbClr val="003402"/>
                </a:solidFill>
              </a:defRPr>
            </a:lvl4pPr>
            <a:lvl5pPr algn="ctr">
              <a:defRPr sz="1600">
                <a:solidFill>
                  <a:srgbClr val="003402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1" y="1596541"/>
            <a:ext cx="4106566" cy="571630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rgbClr val="BC79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2207361"/>
            <a:ext cx="4106566" cy="3359511"/>
          </a:xfrm>
        </p:spPr>
        <p:txBody>
          <a:bodyPr/>
          <a:lstStyle>
            <a:lvl1pPr algn="ctr">
              <a:defRPr sz="2400">
                <a:solidFill>
                  <a:srgbClr val="003402"/>
                </a:solidFill>
              </a:defRPr>
            </a:lvl1pPr>
            <a:lvl2pPr algn="ctr">
              <a:defRPr sz="2000">
                <a:solidFill>
                  <a:srgbClr val="003402"/>
                </a:solidFill>
              </a:defRPr>
            </a:lvl2pPr>
            <a:lvl3pPr algn="ctr">
              <a:defRPr sz="1800">
                <a:solidFill>
                  <a:srgbClr val="003402"/>
                </a:solidFill>
              </a:defRPr>
            </a:lvl3pPr>
            <a:lvl4pPr algn="ctr">
              <a:defRPr sz="1600">
                <a:solidFill>
                  <a:srgbClr val="003402"/>
                </a:solidFill>
              </a:defRPr>
            </a:lvl4pPr>
            <a:lvl5pPr algn="ctr">
              <a:defRPr sz="1600">
                <a:solidFill>
                  <a:srgbClr val="003402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91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73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86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45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66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6099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541E6-F8B9-45E8-807C-AE0A6FAF94C9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01/11/2019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E2749-3790-490D-8830-50E7A6E65035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57443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541E6-F8B9-45E8-807C-AE0A6FAF94C9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01/11/2019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E2749-3790-490D-8830-50E7A6E65035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4062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541E6-F8B9-45E8-807C-AE0A6FAF94C9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01/11/2019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E2749-3790-490D-8830-50E7A6E65035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2819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541E6-F8B9-45E8-807C-AE0A6FAF94C9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01/11/2019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E2749-3790-490D-8830-50E7A6E65035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49828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541E6-F8B9-45E8-807C-AE0A6FAF94C9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01/11/2019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E2749-3790-490D-8830-50E7A6E65035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62843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541E6-F8B9-45E8-807C-AE0A6FAF94C9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01/11/2019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E2749-3790-490D-8830-50E7A6E65035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31000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541E6-F8B9-45E8-807C-AE0A6FAF94C9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01/11/2019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E2749-3790-490D-8830-50E7A6E65035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87197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541E6-F8B9-45E8-807C-AE0A6FAF94C9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01/11/2019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E2749-3790-490D-8830-50E7A6E65035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12797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541E6-F8B9-45E8-807C-AE0A6FAF94C9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01/11/2019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E2749-3790-490D-8830-50E7A6E65035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62953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541E6-F8B9-45E8-807C-AE0A6FAF94C9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01/11/2019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E2749-3790-490D-8830-50E7A6E65035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70149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541E6-F8B9-45E8-807C-AE0A6FAF94C9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01/11/2019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E2749-3790-490D-8830-50E7A6E65035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06121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11/1/2019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4541E6-F8B9-45E8-807C-AE0A6FAF94C9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01/11/2019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4E2749-3790-490D-8830-50E7A6E65035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548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" y="2150320"/>
            <a:ext cx="9144001" cy="12301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14181" y="2288360"/>
            <a:ext cx="61794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800" dirty="0" smtClean="0">
                <a:solidFill>
                  <a:prstClr val="black"/>
                </a:solidFill>
                <a:latin typeface="Comic Sans MS" pitchFamily="66" charset="0"/>
              </a:rPr>
              <a:t>PEMILIHAN LOKASI PADA BISNIS </a:t>
            </a:r>
            <a:r>
              <a:rPr lang="id-ID" sz="2800" dirty="0" smtClean="0">
                <a:solidFill>
                  <a:prstClr val="black"/>
                </a:solidFill>
                <a:latin typeface="Comic Sans MS" pitchFamily="66" charset="0"/>
              </a:rPr>
              <a:t>RITEL</a:t>
            </a:r>
            <a:endParaRPr lang="id-ID" sz="2800" dirty="0">
              <a:solidFill>
                <a:srgbClr val="FF0000"/>
              </a:solidFill>
            </a:endParaRPr>
          </a:p>
        </p:txBody>
      </p:sp>
      <p:sp>
        <p:nvSpPr>
          <p:cNvPr id="8" name="Isosceles Triangle 7"/>
          <p:cNvSpPr/>
          <p:nvPr/>
        </p:nvSpPr>
        <p:spPr>
          <a:xfrm>
            <a:off x="0" y="5892084"/>
            <a:ext cx="1300759" cy="965916"/>
          </a:xfrm>
          <a:prstGeom prst="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</a:endParaRPr>
          </a:p>
        </p:txBody>
      </p:sp>
      <p:sp>
        <p:nvSpPr>
          <p:cNvPr id="9" name="Isosceles Triangle 8"/>
          <p:cNvSpPr/>
          <p:nvPr/>
        </p:nvSpPr>
        <p:spPr>
          <a:xfrm>
            <a:off x="1120463" y="5892084"/>
            <a:ext cx="1300759" cy="965916"/>
          </a:xfrm>
          <a:prstGeom prst="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</a:endParaRPr>
          </a:p>
        </p:txBody>
      </p:sp>
      <p:sp>
        <p:nvSpPr>
          <p:cNvPr id="10" name="Isosceles Triangle 9"/>
          <p:cNvSpPr/>
          <p:nvPr/>
        </p:nvSpPr>
        <p:spPr>
          <a:xfrm>
            <a:off x="2240926" y="5892084"/>
            <a:ext cx="1300759" cy="965916"/>
          </a:xfrm>
          <a:prstGeom prst="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</a:endParaRPr>
          </a:p>
        </p:txBody>
      </p:sp>
      <p:sp>
        <p:nvSpPr>
          <p:cNvPr id="11" name="Isosceles Triangle 10"/>
          <p:cNvSpPr/>
          <p:nvPr/>
        </p:nvSpPr>
        <p:spPr>
          <a:xfrm>
            <a:off x="3361389" y="5892084"/>
            <a:ext cx="1300759" cy="965916"/>
          </a:xfrm>
          <a:prstGeom prst="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</a:endParaRPr>
          </a:p>
        </p:txBody>
      </p:sp>
      <p:sp>
        <p:nvSpPr>
          <p:cNvPr id="12" name="Isosceles Triangle 11"/>
          <p:cNvSpPr/>
          <p:nvPr/>
        </p:nvSpPr>
        <p:spPr>
          <a:xfrm>
            <a:off x="4481852" y="5892084"/>
            <a:ext cx="1300759" cy="965916"/>
          </a:xfrm>
          <a:prstGeom prst="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</a:endParaRPr>
          </a:p>
        </p:txBody>
      </p:sp>
      <p:sp>
        <p:nvSpPr>
          <p:cNvPr id="13" name="Isosceles Triangle 12"/>
          <p:cNvSpPr/>
          <p:nvPr/>
        </p:nvSpPr>
        <p:spPr>
          <a:xfrm>
            <a:off x="5602315" y="5892084"/>
            <a:ext cx="1300759" cy="965916"/>
          </a:xfrm>
          <a:prstGeom prst="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</a:endParaRPr>
          </a:p>
        </p:txBody>
      </p:sp>
      <p:sp>
        <p:nvSpPr>
          <p:cNvPr id="14" name="Isosceles Triangle 13"/>
          <p:cNvSpPr/>
          <p:nvPr/>
        </p:nvSpPr>
        <p:spPr>
          <a:xfrm>
            <a:off x="6722778" y="5892084"/>
            <a:ext cx="1300759" cy="965916"/>
          </a:xfrm>
          <a:prstGeom prst="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</a:endParaRPr>
          </a:p>
        </p:txBody>
      </p:sp>
      <p:sp>
        <p:nvSpPr>
          <p:cNvPr id="15" name="Isosceles Triangle 14"/>
          <p:cNvSpPr/>
          <p:nvPr/>
        </p:nvSpPr>
        <p:spPr>
          <a:xfrm>
            <a:off x="7843241" y="5892084"/>
            <a:ext cx="1300759" cy="965916"/>
          </a:xfrm>
          <a:prstGeom prst="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</a:endParaRPr>
          </a:p>
        </p:txBody>
      </p:sp>
      <p:pic>
        <p:nvPicPr>
          <p:cNvPr id="16" name="Picture 15" descr="https://lh5.googleusercontent.com/-0RtChAh0Vlc/AAAAAAAAAAI/AAAAAAAAABI/yOcTXztVuE4/s346/photo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5708" y="2177816"/>
            <a:ext cx="1247056" cy="1202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/>
          <p:nvPr/>
        </p:nvSpPr>
        <p:spPr>
          <a:xfrm>
            <a:off x="1479272" y="4092378"/>
            <a:ext cx="60388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000" b="1" dirty="0" err="1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Disampaikan</a:t>
            </a:r>
            <a:r>
              <a:rPr lang="en-US" sz="2000" b="1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Pada</a:t>
            </a:r>
            <a:r>
              <a:rPr lang="en-US" sz="2000" b="1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Perkuliahan</a:t>
            </a:r>
            <a:r>
              <a:rPr lang="en-US" sz="2000" b="1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Pertemuan</a:t>
            </a:r>
            <a:r>
              <a:rPr lang="en-US" sz="2000" b="1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id-ID" sz="2000" b="1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VI</a:t>
            </a:r>
            <a:endParaRPr lang="en-US" sz="2000" b="1" dirty="0" smtClean="0">
              <a:solidFill>
                <a:srgbClr val="FF0000"/>
              </a:solidFill>
              <a:latin typeface="Tahoma" pitchFamily="34" charset="0"/>
              <a:cs typeface="Tahoma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2000" b="1" dirty="0" err="1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Prodi</a:t>
            </a:r>
            <a:r>
              <a:rPr lang="en-US" sz="2000" b="1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Manajemen</a:t>
            </a:r>
            <a:r>
              <a:rPr lang="en-US" sz="2000" b="1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sz="2000" b="1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STIE AL ANWAR MOJOKERTO</a:t>
            </a:r>
          </a:p>
        </p:txBody>
      </p:sp>
    </p:spTree>
    <p:extLst>
      <p:ext uri="{BB962C8B-B14F-4D97-AF65-F5344CB8AC3E}">
        <p14:creationId xmlns:p14="http://schemas.microsoft.com/office/powerpoint/2010/main" val="126070011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17900" y="527605"/>
            <a:ext cx="7024430" cy="1374345"/>
          </a:xfrm>
        </p:spPr>
        <p:txBody>
          <a:bodyPr>
            <a:noAutofit/>
          </a:bodyPr>
          <a:lstStyle/>
          <a:p>
            <a:r>
              <a:rPr lang="id-ID" sz="4000" b="1" dirty="0" smtClean="0">
                <a:solidFill>
                  <a:srgbClr val="FF0000"/>
                </a:solidFill>
                <a:latin typeface="Bell MT" pitchFamily="18" charset="0"/>
              </a:rPr>
              <a:t>Pemilihan Lokasi </a:t>
            </a:r>
            <a:r>
              <a:rPr lang="id-ID" sz="4000" b="1" smtClean="0">
                <a:solidFill>
                  <a:srgbClr val="FF0000"/>
                </a:solidFill>
                <a:latin typeface="Bell MT" pitchFamily="18" charset="0"/>
              </a:rPr>
              <a:t>Pada </a:t>
            </a:r>
            <a:br>
              <a:rPr lang="id-ID" sz="4000" b="1" smtClean="0">
                <a:solidFill>
                  <a:srgbClr val="FF0000"/>
                </a:solidFill>
                <a:latin typeface="Bell MT" pitchFamily="18" charset="0"/>
              </a:rPr>
            </a:br>
            <a:r>
              <a:rPr lang="id-ID" sz="4000" b="1" smtClean="0">
                <a:solidFill>
                  <a:srgbClr val="FF0000"/>
                </a:solidFill>
                <a:latin typeface="Bell MT" pitchFamily="18" charset="0"/>
              </a:rPr>
              <a:t>Bisnis </a:t>
            </a:r>
            <a:r>
              <a:rPr lang="id-ID" sz="4000" b="1" dirty="0" smtClean="0">
                <a:solidFill>
                  <a:srgbClr val="FF0000"/>
                </a:solidFill>
                <a:latin typeface="Bell MT" pitchFamily="18" charset="0"/>
              </a:rPr>
              <a:t>Ritel</a:t>
            </a:r>
            <a:endParaRPr lang="en-US" sz="4000" b="1" dirty="0">
              <a:solidFill>
                <a:srgbClr val="FF0000"/>
              </a:solidFill>
              <a:latin typeface="Bell M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920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17901" y="374900"/>
            <a:ext cx="7128398" cy="763525"/>
          </a:xfrm>
        </p:spPr>
        <p:txBody>
          <a:bodyPr/>
          <a:lstStyle/>
          <a:p>
            <a:r>
              <a:rPr lang="id-ID" b="1" dirty="0">
                <a:solidFill>
                  <a:schemeClr val="tx1"/>
                </a:solidFill>
                <a:effectLst/>
                <a:latin typeface="Bell MT" pitchFamily="18" charset="0"/>
              </a:rPr>
              <a:t>Lokasi Area Perdagangan</a:t>
            </a:r>
            <a:endParaRPr lang="en-US" dirty="0">
              <a:solidFill>
                <a:schemeClr val="tx1"/>
              </a:solidFill>
              <a:effectLst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517900" y="1291131"/>
            <a:ext cx="7128398" cy="5191970"/>
          </a:xfrm>
        </p:spPr>
        <p:txBody>
          <a:bodyPr/>
          <a:lstStyle/>
          <a:p>
            <a:pPr marL="0" indent="0">
              <a:buNone/>
            </a:pPr>
            <a:r>
              <a:rPr lang="en-US" dirty="0" err="1" smtClean="0">
                <a:solidFill>
                  <a:schemeClr val="tx1"/>
                </a:solidFill>
                <a:latin typeface="Bell MT" pitchFamily="18" charset="0"/>
              </a:rPr>
              <a:t>Pemilihan</a:t>
            </a:r>
            <a:r>
              <a:rPr lang="en-US" dirty="0" smtClean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lokasi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ritel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adalah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sebuah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keputusan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sangat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strategis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.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Sekali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lokasi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dipilih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, 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pemilik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ritel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harus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Bell MT" pitchFamily="18" charset="0"/>
              </a:rPr>
              <a:t>menanggung</a:t>
            </a:r>
            <a:r>
              <a:rPr lang="id-ID" dirty="0" smtClean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Bell MT" pitchFamily="18" charset="0"/>
              </a:rPr>
              <a:t>semua</a:t>
            </a:r>
            <a:r>
              <a:rPr lang="en-US" dirty="0" smtClean="0">
                <a:solidFill>
                  <a:schemeClr val="tx1"/>
                </a:solidFill>
                <a:latin typeface="Bell MT" pitchFamily="18" charset="0"/>
              </a:rPr>
              <a:t> 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konsekuensi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dari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pilihan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tersebut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. 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Dalam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membuat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keputusan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mengenai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pemilihan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lokasi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yaitu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endParaRPr lang="id-ID" dirty="0">
              <a:solidFill>
                <a:schemeClr val="tx1"/>
              </a:solidFill>
              <a:latin typeface="Bell MT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id-ID" dirty="0">
                <a:solidFill>
                  <a:schemeClr val="tx1"/>
                </a:solidFill>
                <a:latin typeface="Bell MT" pitchFamily="18" charset="0"/>
              </a:rPr>
              <a:t>D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aerah</a:t>
            </a:r>
            <a:endParaRPr lang="id-ID" dirty="0">
              <a:solidFill>
                <a:schemeClr val="tx1"/>
              </a:solidFill>
              <a:latin typeface="Bell MT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id-ID" dirty="0">
                <a:solidFill>
                  <a:schemeClr val="tx1"/>
                </a:solidFill>
                <a:latin typeface="Bell MT" pitchFamily="18" charset="0"/>
              </a:rPr>
              <a:t>A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rea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id-ID" dirty="0">
                <a:solidFill>
                  <a:schemeClr val="tx1"/>
                </a:solidFill>
                <a:latin typeface="Bell MT" pitchFamily="18" charset="0"/>
              </a:rPr>
              <a:t>P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erdagangan</a:t>
            </a:r>
            <a:endParaRPr lang="id-ID" dirty="0">
              <a:solidFill>
                <a:schemeClr val="tx1"/>
              </a:solidFill>
              <a:latin typeface="Bell MT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id-ID" dirty="0">
                <a:solidFill>
                  <a:schemeClr val="tx1"/>
                </a:solidFill>
                <a:latin typeface="Bell MT" pitchFamily="18" charset="0"/>
              </a:rPr>
              <a:t>T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empat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id-ID" dirty="0">
                <a:solidFill>
                  <a:schemeClr val="tx1"/>
                </a:solidFill>
                <a:latin typeface="Bell MT" pitchFamily="18" charset="0"/>
              </a:rPr>
              <a:t>Y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ang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id-ID" dirty="0">
                <a:solidFill>
                  <a:schemeClr val="tx1"/>
                </a:solidFill>
                <a:latin typeface="Bell MT" pitchFamily="18" charset="0"/>
              </a:rPr>
              <a:t>L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ebih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id-ID" dirty="0">
                <a:solidFill>
                  <a:schemeClr val="tx1"/>
                </a:solidFill>
                <a:latin typeface="Bell MT" pitchFamily="18" charset="0"/>
              </a:rPr>
              <a:t>S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pesifik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.</a:t>
            </a:r>
            <a:endParaRPr lang="id-ID" dirty="0">
              <a:solidFill>
                <a:schemeClr val="tx1"/>
              </a:solidFill>
              <a:latin typeface="Bell MT" pitchFamily="18" charset="0"/>
            </a:endParaRPr>
          </a:p>
          <a:p>
            <a:pPr>
              <a:buFont typeface="Wingdings" pitchFamily="2" charset="2"/>
              <a:buChar char="Ø"/>
            </a:pPr>
            <a:endParaRPr lang="id-ID" dirty="0">
              <a:solidFill>
                <a:schemeClr val="tx1"/>
              </a:solidFill>
              <a:latin typeface="Bell MT" pitchFamily="18" charset="0"/>
            </a:endParaRPr>
          </a:p>
          <a:p>
            <a:endParaRPr lang="id-ID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633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6260" y="1138425"/>
            <a:ext cx="8551480" cy="5497379"/>
          </a:xfrm>
        </p:spPr>
        <p:txBody>
          <a:bodyPr/>
          <a:lstStyle/>
          <a:p>
            <a:pPr marL="0" indent="0">
              <a:buNone/>
            </a:pPr>
            <a:r>
              <a:rPr lang="id-ID" dirty="0" smtClean="0">
                <a:solidFill>
                  <a:srgbClr val="FE8602"/>
                </a:solidFill>
                <a:latin typeface="Bell MT" pitchFamily="18" charset="0"/>
              </a:rPr>
              <a:t>Lanjutan...</a:t>
            </a:r>
          </a:p>
          <a:p>
            <a:pPr marL="0" indent="0">
              <a:buNone/>
            </a:pPr>
            <a:r>
              <a:rPr lang="en-US" dirty="0" err="1" smtClean="0">
                <a:latin typeface="Bell MT" pitchFamily="18" charset="0"/>
              </a:rPr>
              <a:t>Dalam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menguji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ketiga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keputusan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lokasi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secara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berurutan</a:t>
            </a:r>
            <a:r>
              <a:rPr lang="en-US" dirty="0">
                <a:latin typeface="Bell MT" pitchFamily="18" charset="0"/>
              </a:rPr>
              <a:t>, </a:t>
            </a:r>
            <a:r>
              <a:rPr lang="en-US" dirty="0" err="1">
                <a:latin typeface="Bell MT" pitchFamily="18" charset="0"/>
              </a:rPr>
              <a:t>maka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akan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dijelaskan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terlebih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dahulu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bagaimana</a:t>
            </a:r>
            <a:r>
              <a:rPr lang="en-US" dirty="0">
                <a:latin typeface="Bell MT" pitchFamily="18" charset="0"/>
              </a:rPr>
              <a:t>:</a:t>
            </a:r>
            <a:endParaRPr lang="id-ID" dirty="0">
              <a:latin typeface="Bell MT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dirty="0" err="1">
                <a:latin typeface="Bell MT" pitchFamily="18" charset="0"/>
              </a:rPr>
              <a:t>Mengamati</a:t>
            </a:r>
            <a:r>
              <a:rPr lang="en-US" dirty="0">
                <a:latin typeface="Bell MT" pitchFamily="18" charset="0"/>
              </a:rPr>
              <a:t>  </a:t>
            </a:r>
            <a:r>
              <a:rPr lang="en-US" dirty="0" err="1">
                <a:latin typeface="Bell MT" pitchFamily="18" charset="0"/>
              </a:rPr>
              <a:t>faktor</a:t>
            </a:r>
            <a:r>
              <a:rPr lang="en-US" dirty="0">
                <a:latin typeface="Bell MT" pitchFamily="18" charset="0"/>
              </a:rPr>
              <a:t> yang </a:t>
            </a:r>
            <a:r>
              <a:rPr lang="en-US" dirty="0" err="1">
                <a:latin typeface="Bell MT" pitchFamily="18" charset="0"/>
              </a:rPr>
              <a:t>mempengaruhi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daya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tarik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suatu</a:t>
            </a:r>
            <a:r>
              <a:rPr lang="en-US" dirty="0">
                <a:latin typeface="Bell MT" pitchFamily="18" charset="0"/>
              </a:rPr>
              <a:t> area </a:t>
            </a:r>
            <a:r>
              <a:rPr lang="en-US" dirty="0" err="1">
                <a:latin typeface="Bell MT" pitchFamily="18" charset="0"/>
              </a:rPr>
              <a:t>perdagangan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tertentu</a:t>
            </a:r>
            <a:r>
              <a:rPr lang="en-US" dirty="0">
                <a:latin typeface="Bell MT" pitchFamily="18" charset="0"/>
              </a:rPr>
              <a:t>;</a:t>
            </a:r>
            <a:endParaRPr lang="id-ID" dirty="0">
              <a:latin typeface="Bell MT" pitchFamily="18" charset="0"/>
            </a:endParaRPr>
          </a:p>
          <a:p>
            <a:pPr marL="0" indent="0">
              <a:buNone/>
            </a:pPr>
            <a:endParaRPr lang="id-ID" dirty="0">
              <a:latin typeface="Bell MT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dirty="0" err="1">
                <a:latin typeface="Bell MT" pitchFamily="18" charset="0"/>
              </a:rPr>
              <a:t>Menguji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apa</a:t>
            </a:r>
            <a:r>
              <a:rPr lang="en-US" dirty="0">
                <a:latin typeface="Bell MT" pitchFamily="18" charset="0"/>
              </a:rPr>
              <a:t> yang </a:t>
            </a:r>
            <a:r>
              <a:rPr lang="en-US" dirty="0" err="1">
                <a:latin typeface="Bell MT" pitchFamily="18" charset="0"/>
              </a:rPr>
              <a:t>dicari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pemilik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ritel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dalam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memilih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tempat</a:t>
            </a:r>
            <a:r>
              <a:rPr lang="en-US" dirty="0">
                <a:latin typeface="Bell MT" pitchFamily="18" charset="0"/>
              </a:rPr>
              <a:t>, </a:t>
            </a:r>
            <a:r>
              <a:rPr lang="en-US" dirty="0" err="1">
                <a:latin typeface="Bell MT" pitchFamily="18" charset="0"/>
              </a:rPr>
              <a:t>seperti</a:t>
            </a:r>
            <a:r>
              <a:rPr lang="en-US" dirty="0">
                <a:latin typeface="Bell MT" pitchFamily="18" charset="0"/>
              </a:rPr>
              <a:t> target </a:t>
            </a:r>
            <a:r>
              <a:rPr lang="en-US" dirty="0" err="1">
                <a:latin typeface="Bell MT" pitchFamily="18" charset="0"/>
              </a:rPr>
              <a:t>penjualan</a:t>
            </a:r>
            <a:r>
              <a:rPr lang="en-US" dirty="0">
                <a:latin typeface="Bell MT" pitchFamily="18" charset="0"/>
              </a:rPr>
              <a:t> yang </a:t>
            </a:r>
            <a:r>
              <a:rPr lang="en-US" dirty="0" err="1">
                <a:latin typeface="Bell MT" pitchFamily="18" charset="0"/>
              </a:rPr>
              <a:t>harus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dicapai</a:t>
            </a:r>
            <a:r>
              <a:rPr lang="en-US" dirty="0">
                <a:latin typeface="Bell MT" pitchFamily="18" charset="0"/>
              </a:rPr>
              <a:t>, </a:t>
            </a:r>
            <a:r>
              <a:rPr lang="en-US" dirty="0" err="1">
                <a:latin typeface="Bell MT" pitchFamily="18" charset="0"/>
              </a:rPr>
              <a:t>sehingga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dapat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dilakukan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pengujian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dengan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menggunakan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beberapa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metode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peramalan</a:t>
            </a:r>
            <a:r>
              <a:rPr lang="id-ID" dirty="0">
                <a:latin typeface="Bell MT" pitchFamily="18" charset="0"/>
              </a:rPr>
              <a:t>.</a:t>
            </a:r>
          </a:p>
          <a:p>
            <a:pPr marL="0" indent="0">
              <a:buNone/>
            </a:pPr>
            <a:endParaRPr lang="id-ID" dirty="0">
              <a:latin typeface="Bell M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0203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>
                <a:effectLst/>
                <a:latin typeface="Bell MT" pitchFamily="18" charset="0"/>
              </a:rPr>
              <a:t>Segmen Area Perdagangan</a:t>
            </a:r>
            <a:endParaRPr lang="id-ID" dirty="0">
              <a:effectLst/>
              <a:latin typeface="Bell MT" pitchFamily="18" charset="0"/>
            </a:endParaRP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2490" y="1443835"/>
            <a:ext cx="6566314" cy="50384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12637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365196" y="527605"/>
            <a:ext cx="7482544" cy="763525"/>
          </a:xfrm>
        </p:spPr>
        <p:txBody>
          <a:bodyPr>
            <a:noAutofit/>
          </a:bodyPr>
          <a:lstStyle/>
          <a:p>
            <a:r>
              <a:rPr lang="en-US" sz="2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Faktor-faktor</a:t>
            </a:r>
            <a:r>
              <a:rPr lang="id-ID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yang</a:t>
            </a:r>
            <a:r>
              <a:rPr lang="id-ID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Mempengaruhi</a:t>
            </a:r>
            <a:r>
              <a:rPr lang="en-US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Permintaan</a:t>
            </a:r>
            <a:r>
              <a:rPr lang="id-ID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Suatu</a:t>
            </a:r>
            <a:r>
              <a:rPr lang="id-ID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Wilayah</a:t>
            </a:r>
            <a:r>
              <a:rPr lang="id-ID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atau</a:t>
            </a:r>
            <a:r>
              <a:rPr lang="id-ID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Area</a:t>
            </a:r>
            <a:r>
              <a:rPr lang="id-ID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Perdagangan</a:t>
            </a:r>
            <a:endParaRPr lang="id-ID" sz="2800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517900" y="1749245"/>
            <a:ext cx="7177135" cy="4886559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b="1" dirty="0" err="1">
                <a:solidFill>
                  <a:schemeClr val="tx1"/>
                </a:solidFill>
                <a:latin typeface="Bell MT" pitchFamily="18" charset="0"/>
              </a:rPr>
              <a:t>Skala</a:t>
            </a:r>
            <a:r>
              <a:rPr lang="en-US" b="1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id-ID" b="1" dirty="0">
                <a:solidFill>
                  <a:schemeClr val="tx1"/>
                </a:solidFill>
                <a:latin typeface="Bell MT" pitchFamily="18" charset="0"/>
              </a:rPr>
              <a:t>E</a:t>
            </a:r>
            <a:r>
              <a:rPr lang="en-US" b="1" dirty="0" err="1" smtClean="0">
                <a:solidFill>
                  <a:schemeClr val="tx1"/>
                </a:solidFill>
                <a:latin typeface="Bell MT" pitchFamily="18" charset="0"/>
              </a:rPr>
              <a:t>konomi</a:t>
            </a:r>
            <a:endParaRPr lang="id-ID" b="1" dirty="0" smtClean="0">
              <a:solidFill>
                <a:schemeClr val="tx1"/>
              </a:solidFill>
              <a:latin typeface="Bell MT" pitchFamily="18" charset="0"/>
            </a:endParaRPr>
          </a:p>
          <a:p>
            <a:pPr marL="0" indent="0">
              <a:buNone/>
            </a:pP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Suatu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area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perdagangan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dapat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memiliki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lebih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dari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satu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toko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sama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.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Pertimbangan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penting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misalnya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pada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biaya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iklan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menjadi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lebih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murah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per </a:t>
            </a:r>
            <a:r>
              <a:rPr lang="en-US" dirty="0" err="1" smtClean="0">
                <a:solidFill>
                  <a:schemeClr val="tx1"/>
                </a:solidFill>
                <a:latin typeface="Bell MT" pitchFamily="18" charset="0"/>
              </a:rPr>
              <a:t>toko</a:t>
            </a:r>
            <a:r>
              <a:rPr lang="id-ID" dirty="0" smtClean="0">
                <a:solidFill>
                  <a:schemeClr val="tx1"/>
                </a:solidFill>
                <a:latin typeface="Bell MT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45269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2490" y="222195"/>
            <a:ext cx="7635250" cy="6260905"/>
          </a:xfrm>
        </p:spPr>
        <p:txBody>
          <a:bodyPr/>
          <a:lstStyle/>
          <a:p>
            <a:pPr marL="0" indent="0">
              <a:buNone/>
            </a:pPr>
            <a:r>
              <a:rPr lang="id-ID" b="1" dirty="0" smtClean="0">
                <a:solidFill>
                  <a:schemeClr val="tx1"/>
                </a:solidFill>
                <a:latin typeface="Bell MT" pitchFamily="18" charset="0"/>
              </a:rPr>
              <a:t>2. </a:t>
            </a:r>
            <a:r>
              <a:rPr lang="en-US" b="1" dirty="0" err="1">
                <a:solidFill>
                  <a:schemeClr val="tx1"/>
                </a:solidFill>
                <a:latin typeface="Bell MT" pitchFamily="18" charset="0"/>
              </a:rPr>
              <a:t>Demografis</a:t>
            </a:r>
            <a:r>
              <a:rPr lang="en-US" b="1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Bell MT" pitchFamily="18" charset="0"/>
              </a:rPr>
              <a:t>dan</a:t>
            </a:r>
            <a:r>
              <a:rPr lang="en-US" b="1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id-ID" b="1" dirty="0">
                <a:solidFill>
                  <a:schemeClr val="tx1"/>
                </a:solidFill>
                <a:latin typeface="Bell MT" pitchFamily="18" charset="0"/>
              </a:rPr>
              <a:t>K</a:t>
            </a:r>
            <a:r>
              <a:rPr lang="en-US" b="1" dirty="0" err="1">
                <a:solidFill>
                  <a:schemeClr val="tx1"/>
                </a:solidFill>
                <a:latin typeface="Bell MT" pitchFamily="18" charset="0"/>
              </a:rPr>
              <a:t>arakteristik</a:t>
            </a:r>
            <a:r>
              <a:rPr lang="en-US" b="1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id-ID" b="1" dirty="0">
                <a:solidFill>
                  <a:schemeClr val="tx1"/>
                </a:solidFill>
                <a:latin typeface="Bell MT" pitchFamily="18" charset="0"/>
              </a:rPr>
              <a:t>G</a:t>
            </a:r>
            <a:r>
              <a:rPr lang="en-US" b="1" dirty="0" err="1">
                <a:solidFill>
                  <a:schemeClr val="tx1"/>
                </a:solidFill>
                <a:latin typeface="Bell MT" pitchFamily="18" charset="0"/>
              </a:rPr>
              <a:t>aya</a:t>
            </a:r>
            <a:r>
              <a:rPr lang="en-US" b="1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id-ID" b="1" dirty="0">
                <a:solidFill>
                  <a:schemeClr val="tx1"/>
                </a:solidFill>
                <a:latin typeface="Bell MT" pitchFamily="18" charset="0"/>
              </a:rPr>
              <a:t>H</a:t>
            </a:r>
            <a:r>
              <a:rPr lang="en-US" b="1" dirty="0" err="1">
                <a:solidFill>
                  <a:schemeClr val="tx1"/>
                </a:solidFill>
                <a:latin typeface="Bell MT" pitchFamily="18" charset="0"/>
              </a:rPr>
              <a:t>idup</a:t>
            </a:r>
            <a:endParaRPr lang="id-ID" b="1" dirty="0">
              <a:solidFill>
                <a:schemeClr val="tx1"/>
              </a:solidFill>
              <a:latin typeface="Bell MT" pitchFamily="18" charset="0"/>
            </a:endParaRPr>
          </a:p>
          <a:p>
            <a:pPr marL="0" indent="0" algn="just">
              <a:buNone/>
            </a:pPr>
            <a:r>
              <a:rPr lang="id-ID" dirty="0">
                <a:solidFill>
                  <a:schemeClr val="tx1"/>
                </a:solidFill>
                <a:latin typeface="Bell MT" pitchFamily="18" charset="0"/>
              </a:rPr>
              <a:t>	</a:t>
            </a:r>
            <a:r>
              <a:rPr lang="en-US" dirty="0" err="1" smtClean="0">
                <a:solidFill>
                  <a:schemeClr val="tx1"/>
                </a:solidFill>
                <a:latin typeface="Bell MT" pitchFamily="18" charset="0"/>
              </a:rPr>
              <a:t>Memilih</a:t>
            </a:r>
            <a:r>
              <a:rPr lang="en-US" dirty="0" smtClean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lokasi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dengan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pertumbuhan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Bell MT" pitchFamily="18" charset="0"/>
              </a:rPr>
              <a:t>populasi</a:t>
            </a:r>
            <a:r>
              <a:rPr lang="id-ID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Bell MT" pitchFamily="18" charset="0"/>
              </a:rPr>
              <a:t>lebih</a:t>
            </a:r>
            <a:r>
              <a:rPr lang="id-ID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Bell MT" pitchFamily="18" charset="0"/>
              </a:rPr>
              <a:t>baik</a:t>
            </a:r>
            <a:r>
              <a:rPr lang="en-US" dirty="0" smtClean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dari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pada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memilih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lokasi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terdapat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penurunan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Bell MT" pitchFamily="18" charset="0"/>
              </a:rPr>
              <a:t>populasi</a:t>
            </a:r>
            <a:r>
              <a:rPr lang="en-US" dirty="0" smtClean="0">
                <a:solidFill>
                  <a:schemeClr val="tx1"/>
                </a:solidFill>
                <a:latin typeface="Bell MT" pitchFamily="18" charset="0"/>
              </a:rPr>
              <a:t>.</a:t>
            </a:r>
            <a:r>
              <a:rPr lang="id-ID" dirty="0" smtClean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Bell MT" pitchFamily="18" charset="0"/>
              </a:rPr>
              <a:t>Sehingga</a:t>
            </a:r>
            <a:r>
              <a:rPr lang="en-US" dirty="0" smtClean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beberapa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peritel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lebih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memilih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area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pinggiran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terdapat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Bell MT" pitchFamily="18" charset="0"/>
              </a:rPr>
              <a:t>pertumbuhan</a:t>
            </a:r>
            <a:r>
              <a:rPr lang="id-ID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Bell MT" pitchFamily="18" charset="0"/>
              </a:rPr>
              <a:t>pupulasi</a:t>
            </a:r>
            <a:r>
              <a:rPr lang="id-ID" dirty="0" smtClean="0">
                <a:solidFill>
                  <a:schemeClr val="tx1"/>
                </a:solidFill>
                <a:latin typeface="Bell MT" pitchFamily="18" charset="0"/>
              </a:rPr>
              <a:t>.</a:t>
            </a:r>
          </a:p>
          <a:p>
            <a:pPr marL="0" indent="0">
              <a:buNone/>
            </a:pPr>
            <a:endParaRPr lang="id-ID" dirty="0" smtClean="0">
              <a:solidFill>
                <a:schemeClr val="tx1"/>
              </a:solidFill>
              <a:latin typeface="Bell MT" pitchFamily="18" charset="0"/>
            </a:endParaRPr>
          </a:p>
          <a:p>
            <a:pPr marL="0" indent="0" algn="just">
              <a:buNone/>
            </a:pPr>
            <a:r>
              <a:rPr lang="id-ID" dirty="0" smtClean="0">
                <a:solidFill>
                  <a:schemeClr val="tx1"/>
                </a:solidFill>
                <a:latin typeface="Bell MT" pitchFamily="18" charset="0"/>
              </a:rPr>
              <a:t>	</a:t>
            </a:r>
            <a:r>
              <a:rPr lang="en-US" dirty="0" err="1" smtClean="0">
                <a:solidFill>
                  <a:schemeClr val="tx1"/>
                </a:solidFill>
                <a:latin typeface="Bell MT" pitchFamily="18" charset="0"/>
              </a:rPr>
              <a:t>Karakteristik</a:t>
            </a:r>
            <a:r>
              <a:rPr lang="en-US" dirty="0" smtClean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gaya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hidup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dari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populasi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mungkin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relevan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pula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dalam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menentukan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lokasi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ritel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yang </a:t>
            </a:r>
            <a:r>
              <a:rPr lang="en-US" dirty="0" err="1" smtClean="0">
                <a:solidFill>
                  <a:schemeClr val="tx1"/>
                </a:solidFill>
                <a:latin typeface="Bell MT" pitchFamily="18" charset="0"/>
              </a:rPr>
              <a:t>tergantung</a:t>
            </a:r>
            <a:r>
              <a:rPr lang="id-ID" dirty="0" smtClean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Bell MT" pitchFamily="18" charset="0"/>
              </a:rPr>
              <a:t>pada</a:t>
            </a:r>
            <a:r>
              <a:rPr lang="en-US" dirty="0" smtClean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sasaran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atau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target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pasar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dikejar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oleh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ritel</a:t>
            </a:r>
            <a:r>
              <a:rPr lang="id-ID" dirty="0">
                <a:solidFill>
                  <a:schemeClr val="tx1"/>
                </a:solidFill>
                <a:latin typeface="Bell MT" pitchFamily="18" charset="0"/>
              </a:rPr>
              <a:t>.</a:t>
            </a:r>
            <a:endParaRPr lang="id-ID" b="1" dirty="0">
              <a:solidFill>
                <a:schemeClr val="tx1"/>
              </a:solidFill>
              <a:latin typeface="Bell MT" pitchFamily="18" charset="0"/>
            </a:endParaRPr>
          </a:p>
          <a:p>
            <a:endParaRPr lang="id-ID" dirty="0">
              <a:solidFill>
                <a:schemeClr val="tx1"/>
              </a:solidFill>
              <a:latin typeface="Bell M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7297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>
                <a:latin typeface="Bell MT" pitchFamily="18" charset="0"/>
              </a:rPr>
              <a:t>Lanjutan...</a:t>
            </a:r>
            <a:endParaRPr lang="id-ID" dirty="0">
              <a:latin typeface="Bell MT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d-ID" dirty="0" smtClean="0">
                <a:solidFill>
                  <a:schemeClr val="tx1"/>
                </a:solidFill>
                <a:latin typeface="Bell MT" pitchFamily="18" charset="0"/>
              </a:rPr>
              <a:t>Contoh : </a:t>
            </a:r>
          </a:p>
          <a:p>
            <a:pPr marL="0" indent="0" algn="just">
              <a:buNone/>
            </a:pPr>
            <a:r>
              <a:rPr lang="id-ID" dirty="0" smtClean="0">
                <a:solidFill>
                  <a:schemeClr val="tx1"/>
                </a:solidFill>
                <a:latin typeface="Bell MT" pitchFamily="18" charset="0"/>
              </a:rPr>
              <a:t>B</a:t>
            </a:r>
            <a:r>
              <a:rPr lang="en-US" dirty="0" err="1" smtClean="0">
                <a:solidFill>
                  <a:schemeClr val="tx1"/>
                </a:solidFill>
                <a:latin typeface="Bell MT" pitchFamily="18" charset="0"/>
              </a:rPr>
              <a:t>anyak</a:t>
            </a:r>
            <a:r>
              <a:rPr lang="en-US" dirty="0" smtClean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mahasiswa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memiliki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pendapatan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rendah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.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Namun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mereka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mungkin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saja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berasal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dari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keluarga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kaya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mereka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merupakan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konsumen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relatif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terdidik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potensial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untuk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menciptakan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permintaan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pada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suatu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lokasi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ritel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tertentu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.</a:t>
            </a:r>
            <a:endParaRPr lang="id-ID" dirty="0">
              <a:solidFill>
                <a:schemeClr val="tx1"/>
              </a:solidFill>
              <a:latin typeface="Bell MT" pitchFamily="18" charset="0"/>
            </a:endParaRPr>
          </a:p>
          <a:p>
            <a:pPr marL="0" indent="0">
              <a:buNone/>
            </a:pPr>
            <a:endParaRPr lang="id-ID" dirty="0">
              <a:solidFill>
                <a:schemeClr val="tx1"/>
              </a:solidFill>
              <a:latin typeface="Bell MT" pitchFamily="18" charset="0"/>
            </a:endParaRPr>
          </a:p>
          <a:p>
            <a:pPr marL="0" indent="0">
              <a:buNone/>
            </a:pPr>
            <a:endParaRPr lang="id-ID" dirty="0">
              <a:solidFill>
                <a:schemeClr val="tx1"/>
              </a:solidFill>
              <a:latin typeface="Bell M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3839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96260" y="1138426"/>
            <a:ext cx="8551480" cy="5344674"/>
          </a:xfrm>
        </p:spPr>
        <p:txBody>
          <a:bodyPr/>
          <a:lstStyle/>
          <a:p>
            <a:pPr marL="0" indent="0">
              <a:buNone/>
            </a:pPr>
            <a:r>
              <a:rPr lang="id-ID" b="1" dirty="0" smtClean="0">
                <a:solidFill>
                  <a:schemeClr val="tx1"/>
                </a:solidFill>
                <a:latin typeface="Bell MT" pitchFamily="18" charset="0"/>
              </a:rPr>
              <a:t>3. </a:t>
            </a:r>
            <a:r>
              <a:rPr lang="en-US" b="1" dirty="0" err="1" smtClean="0">
                <a:solidFill>
                  <a:schemeClr val="tx1"/>
                </a:solidFill>
                <a:latin typeface="Bell MT" pitchFamily="18" charset="0"/>
              </a:rPr>
              <a:t>Iklim</a:t>
            </a:r>
            <a:r>
              <a:rPr lang="en-US" b="1" dirty="0" smtClean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id-ID" b="1" dirty="0">
                <a:solidFill>
                  <a:schemeClr val="tx1"/>
                </a:solidFill>
                <a:latin typeface="Bell MT" pitchFamily="18" charset="0"/>
              </a:rPr>
              <a:t>B</a:t>
            </a:r>
            <a:r>
              <a:rPr lang="en-US" b="1" dirty="0" err="1" smtClean="0">
                <a:solidFill>
                  <a:schemeClr val="tx1"/>
                </a:solidFill>
                <a:latin typeface="Bell MT" pitchFamily="18" charset="0"/>
              </a:rPr>
              <a:t>isnis</a:t>
            </a:r>
            <a:endParaRPr lang="id-ID" b="1" dirty="0" smtClean="0">
              <a:solidFill>
                <a:schemeClr val="tx1"/>
              </a:solidFill>
              <a:latin typeface="Bell MT" pitchFamily="18" charset="0"/>
            </a:endParaRPr>
          </a:p>
          <a:p>
            <a:pPr marL="0" indent="0" algn="just">
              <a:buNone/>
            </a:pPr>
            <a:r>
              <a:rPr lang="id-ID" dirty="0" smtClean="0">
                <a:latin typeface="Bell MT" pitchFamily="18" charset="0"/>
              </a:rPr>
              <a:t>	</a:t>
            </a:r>
            <a:r>
              <a:rPr lang="en-US" dirty="0" err="1" smtClean="0">
                <a:latin typeface="Bell MT" pitchFamily="18" charset="0"/>
              </a:rPr>
              <a:t>Tren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atau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kecenderungan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pekerjaan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konsumen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pada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pasar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sasaran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ritel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merupakan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hal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penting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untuk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diamati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karena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pekerjaan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tertentu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identik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dengan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penghasilan</a:t>
            </a:r>
            <a:r>
              <a:rPr lang="en-US" dirty="0">
                <a:latin typeface="Bell MT" pitchFamily="18" charset="0"/>
              </a:rPr>
              <a:t> yang </a:t>
            </a:r>
            <a:r>
              <a:rPr lang="en-US" dirty="0" err="1">
                <a:latin typeface="Bell MT" pitchFamily="18" charset="0"/>
              </a:rPr>
              <a:t>tinggi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dan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biasanya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berarti</a:t>
            </a:r>
            <a:r>
              <a:rPr lang="en-US" dirty="0">
                <a:latin typeface="Bell MT" pitchFamily="18" charset="0"/>
              </a:rPr>
              <a:t> pula </a:t>
            </a:r>
            <a:r>
              <a:rPr lang="en-US" dirty="0" err="1">
                <a:latin typeface="Bell MT" pitchFamily="18" charset="0"/>
              </a:rPr>
              <a:t>mempunyai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daya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beli</a:t>
            </a:r>
            <a:r>
              <a:rPr lang="en-US" dirty="0">
                <a:latin typeface="Bell MT" pitchFamily="18" charset="0"/>
              </a:rPr>
              <a:t> yang </a:t>
            </a:r>
            <a:r>
              <a:rPr lang="en-US" dirty="0" err="1">
                <a:latin typeface="Bell MT" pitchFamily="18" charset="0"/>
              </a:rPr>
              <a:t>lebih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tinggi</a:t>
            </a:r>
            <a:r>
              <a:rPr lang="en-US" dirty="0">
                <a:latin typeface="Bell MT" pitchFamily="18" charset="0"/>
              </a:rPr>
              <a:t>.</a:t>
            </a:r>
            <a:endParaRPr lang="id-ID" b="1" dirty="0">
              <a:solidFill>
                <a:schemeClr val="tx1"/>
              </a:solidFill>
              <a:latin typeface="Bell M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4273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365196" y="374901"/>
            <a:ext cx="7482544" cy="5802790"/>
          </a:xfrm>
        </p:spPr>
        <p:txBody>
          <a:bodyPr/>
          <a:lstStyle/>
          <a:p>
            <a:pPr marL="0" indent="0">
              <a:buNone/>
            </a:pPr>
            <a:r>
              <a:rPr lang="id-ID" b="1" dirty="0" smtClean="0">
                <a:solidFill>
                  <a:schemeClr val="tx1"/>
                </a:solidFill>
                <a:latin typeface="Bell MT" pitchFamily="18" charset="0"/>
              </a:rPr>
              <a:t>4. </a:t>
            </a:r>
            <a:r>
              <a:rPr lang="en-US" b="1" dirty="0" err="1" smtClean="0">
                <a:solidFill>
                  <a:schemeClr val="tx1"/>
                </a:solidFill>
                <a:latin typeface="Bell MT" pitchFamily="18" charset="0"/>
              </a:rPr>
              <a:t>Kompetisi</a:t>
            </a:r>
            <a:endParaRPr lang="id-ID" b="1" dirty="0" smtClean="0">
              <a:solidFill>
                <a:schemeClr val="tx1"/>
              </a:solidFill>
              <a:latin typeface="Bell MT" pitchFamily="18" charset="0"/>
            </a:endParaRPr>
          </a:p>
          <a:p>
            <a:pPr marL="0" indent="0" algn="just">
              <a:buNone/>
            </a:pPr>
            <a:r>
              <a:rPr lang="id-ID" dirty="0" smtClean="0">
                <a:solidFill>
                  <a:schemeClr val="tx1"/>
                </a:solidFill>
                <a:latin typeface="Bell MT" pitchFamily="18" charset="0"/>
              </a:rPr>
              <a:t>	</a:t>
            </a:r>
            <a:r>
              <a:rPr lang="en-US" dirty="0" smtClean="0">
                <a:solidFill>
                  <a:schemeClr val="tx1"/>
                </a:solidFill>
                <a:latin typeface="Bell MT" pitchFamily="18" charset="0"/>
              </a:rPr>
              <a:t>Tingkat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kompetisi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dalam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sebuah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area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juga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memengaruhi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permintaan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atas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barang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dagangan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Bell MT" pitchFamily="18" charset="0"/>
              </a:rPr>
              <a:t>ritel</a:t>
            </a:r>
            <a:r>
              <a:rPr lang="id-ID" dirty="0" smtClean="0">
                <a:solidFill>
                  <a:schemeClr val="tx1"/>
                </a:solidFill>
                <a:latin typeface="Bell MT" pitchFamily="18" charset="0"/>
              </a:rPr>
              <a:t>. 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Tingkat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kompetisi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bisa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dirinci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sebagai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Bell MT" pitchFamily="18" charset="0"/>
              </a:rPr>
              <a:t>berikut</a:t>
            </a:r>
            <a:r>
              <a:rPr lang="id-ID" dirty="0" smtClean="0">
                <a:solidFill>
                  <a:schemeClr val="tx1"/>
                </a:solidFill>
                <a:latin typeface="Bell MT" pitchFamily="18" charset="0"/>
              </a:rPr>
              <a:t> 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Tingkat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kompetisi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telah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mengalami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Bell MT" pitchFamily="18" charset="0"/>
              </a:rPr>
              <a:t>kejenuhan</a:t>
            </a:r>
            <a:r>
              <a:rPr lang="id-ID" dirty="0" smtClean="0">
                <a:solidFill>
                  <a:schemeClr val="tx1"/>
                </a:solidFill>
                <a:latin typeface="Bell MT" pitchFamily="18" charset="0"/>
              </a:rPr>
              <a:t>.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Tingkat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kompetisi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yang </a:t>
            </a:r>
            <a:r>
              <a:rPr lang="en-US" dirty="0" err="1" smtClean="0">
                <a:solidFill>
                  <a:schemeClr val="tx1"/>
                </a:solidFill>
                <a:latin typeface="Bell MT" pitchFamily="18" charset="0"/>
              </a:rPr>
              <a:t>kurang</a:t>
            </a:r>
            <a:endParaRPr lang="id-ID" dirty="0" smtClean="0">
              <a:solidFill>
                <a:schemeClr val="tx1"/>
              </a:solidFill>
              <a:latin typeface="Bell MT" pitchFamily="18" charset="0"/>
            </a:endParaRPr>
          </a:p>
          <a:p>
            <a:pPr marL="514350" indent="-514350">
              <a:buFont typeface="+mj-lt"/>
              <a:buAutoNum type="alphaLcPeriod"/>
            </a:pP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Tingkat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kompetisi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berlebih</a:t>
            </a:r>
            <a:endParaRPr lang="id-ID" dirty="0">
              <a:solidFill>
                <a:schemeClr val="tx1"/>
              </a:solidFill>
              <a:latin typeface="Bell M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61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48965" y="985720"/>
            <a:ext cx="8398775" cy="763525"/>
          </a:xfrm>
        </p:spPr>
        <p:txBody>
          <a:bodyPr>
            <a:noAutofit/>
          </a:bodyPr>
          <a:lstStyle/>
          <a:p>
            <a:pPr algn="just"/>
            <a:r>
              <a:rPr lang="en-US" sz="2800" b="1" dirty="0" err="1">
                <a:solidFill>
                  <a:schemeClr val="tx1"/>
                </a:solidFill>
                <a:effectLst/>
                <a:latin typeface="Bell MT" pitchFamily="18" charset="0"/>
              </a:rPr>
              <a:t>Faktor-faktor</a:t>
            </a:r>
            <a:r>
              <a:rPr lang="en-US" sz="2800" b="1" dirty="0">
                <a:solidFill>
                  <a:schemeClr val="tx1"/>
                </a:solidFill>
                <a:effectLst/>
                <a:latin typeface="Bell MT" pitchFamily="18" charset="0"/>
              </a:rPr>
              <a:t> yang </a:t>
            </a:r>
            <a:r>
              <a:rPr lang="en-US" sz="2800" b="1" dirty="0" err="1" smtClean="0">
                <a:solidFill>
                  <a:schemeClr val="tx1"/>
                </a:solidFill>
                <a:effectLst/>
                <a:latin typeface="Bell MT" pitchFamily="18" charset="0"/>
              </a:rPr>
              <a:t>Mem</a:t>
            </a:r>
            <a:r>
              <a:rPr lang="id-ID" sz="2800" b="1" dirty="0" smtClean="0">
                <a:solidFill>
                  <a:schemeClr val="tx1"/>
                </a:solidFill>
                <a:effectLst/>
                <a:latin typeface="Bell MT" pitchFamily="18" charset="0"/>
              </a:rPr>
              <a:t>p</a:t>
            </a:r>
            <a:r>
              <a:rPr lang="en-US" sz="2800" b="1" dirty="0" err="1" smtClean="0">
                <a:solidFill>
                  <a:schemeClr val="tx1"/>
                </a:solidFill>
                <a:effectLst/>
                <a:latin typeface="Bell MT" pitchFamily="18" charset="0"/>
              </a:rPr>
              <a:t>engaruhi</a:t>
            </a:r>
            <a:r>
              <a:rPr lang="en-US" sz="2800" b="1" dirty="0" smtClean="0">
                <a:solidFill>
                  <a:schemeClr val="tx1"/>
                </a:solidFill>
                <a:effectLst/>
                <a:latin typeface="Bell MT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effectLst/>
                <a:latin typeface="Bell MT" pitchFamily="18" charset="0"/>
              </a:rPr>
              <a:t>Daya</a:t>
            </a:r>
            <a:r>
              <a:rPr lang="en-US" sz="2800" b="1" dirty="0">
                <a:solidFill>
                  <a:schemeClr val="tx1"/>
                </a:solidFill>
                <a:effectLst/>
                <a:latin typeface="Bell MT" pitchFamily="18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effectLst/>
                <a:latin typeface="Bell MT" pitchFamily="18" charset="0"/>
              </a:rPr>
              <a:t>Tarik</a:t>
            </a:r>
            <a:r>
              <a:rPr lang="id-ID" sz="2800" b="1" dirty="0">
                <a:solidFill>
                  <a:schemeClr val="tx1"/>
                </a:solidFill>
                <a:effectLst/>
                <a:latin typeface="Bell MT" pitchFamily="18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effectLst/>
                <a:latin typeface="Bell MT" pitchFamily="18" charset="0"/>
              </a:rPr>
              <a:t>Sebuah</a:t>
            </a:r>
            <a:r>
              <a:rPr lang="en-US" sz="2800" b="1" dirty="0" smtClean="0">
                <a:solidFill>
                  <a:schemeClr val="tx1"/>
                </a:solidFill>
                <a:effectLst/>
                <a:latin typeface="Bell MT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effectLst/>
                <a:latin typeface="Bell MT" pitchFamily="18" charset="0"/>
              </a:rPr>
              <a:t>Lokasi</a:t>
            </a:r>
            <a:endParaRPr lang="id-ID" sz="2800" dirty="0">
              <a:solidFill>
                <a:schemeClr val="tx1"/>
              </a:solidFill>
              <a:latin typeface="Bell MT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96260" y="1901949"/>
            <a:ext cx="8551480" cy="4581151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b="1" dirty="0" err="1" smtClean="0">
                <a:solidFill>
                  <a:schemeClr val="tx1"/>
                </a:solidFill>
                <a:latin typeface="Bell MT" pitchFamily="18" charset="0"/>
              </a:rPr>
              <a:t>Aksesibilitas</a:t>
            </a:r>
            <a:endParaRPr lang="id-ID" b="1" dirty="0" smtClean="0">
              <a:solidFill>
                <a:schemeClr val="tx1"/>
              </a:solidFill>
              <a:latin typeface="Bell MT" pitchFamily="18" charset="0"/>
            </a:endParaRPr>
          </a:p>
          <a:p>
            <a:pPr marL="0" indent="0" algn="just">
              <a:buNone/>
            </a:pP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Aksesibilitas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suatu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lokasi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adalah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suatu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kemudahan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bagi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konsumen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untuk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datang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atau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masuk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keluar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dari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lokasi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tersebut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.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Analisis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ini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memiliki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dua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tahap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yaitu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:</a:t>
            </a:r>
            <a:endParaRPr lang="id-ID" dirty="0">
              <a:solidFill>
                <a:schemeClr val="tx1"/>
              </a:solidFill>
              <a:latin typeface="Bell MT" pitchFamily="18" charset="0"/>
            </a:endParaRPr>
          </a:p>
          <a:p>
            <a:pPr marL="514350" indent="-514350">
              <a:buFont typeface="+mj-lt"/>
              <a:buAutoNum type="alphaLcPeriod"/>
            </a:pP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Analisis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Bell MT" pitchFamily="18" charset="0"/>
              </a:rPr>
              <a:t>makro</a:t>
            </a:r>
            <a:endParaRPr lang="id-ID" dirty="0" smtClean="0">
              <a:solidFill>
                <a:schemeClr val="tx1"/>
              </a:solidFill>
              <a:latin typeface="Bell MT" pitchFamily="18" charset="0"/>
            </a:endParaRPr>
          </a:p>
          <a:p>
            <a:pPr marL="0" indent="0" algn="just">
              <a:buNone/>
            </a:pP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Mempertimbangkan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area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perdagangan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primer,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seperti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area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dua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hingga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tiga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mil di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sekitar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lokasi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tersebut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dalam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kasus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sebuah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 supermarket 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atau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toko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 </a:t>
            </a:r>
            <a:r>
              <a:rPr lang="en-US" dirty="0" err="1" smtClean="0">
                <a:solidFill>
                  <a:schemeClr val="tx1"/>
                </a:solidFill>
                <a:latin typeface="Bell MT" pitchFamily="18" charset="0"/>
              </a:rPr>
              <a:t>obat</a:t>
            </a:r>
            <a:r>
              <a:rPr lang="id-ID" dirty="0" smtClean="0">
                <a:solidFill>
                  <a:schemeClr val="tx1"/>
                </a:solidFill>
                <a:latin typeface="Bell MT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21455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sz="3200" dirty="0" smtClean="0">
                <a:latin typeface="Bell MT" pitchFamily="18" charset="0"/>
              </a:rPr>
              <a:t>Lanjutan...</a:t>
            </a:r>
            <a:endParaRPr lang="id-ID" sz="3200" dirty="0">
              <a:latin typeface="Bell MT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d-ID" dirty="0" smtClean="0">
                <a:solidFill>
                  <a:schemeClr val="tx1"/>
                </a:solidFill>
                <a:latin typeface="Bell MT" pitchFamily="18" charset="0"/>
              </a:rPr>
              <a:t>b. </a:t>
            </a:r>
            <a:r>
              <a:rPr lang="en-US" dirty="0" err="1" smtClean="0">
                <a:solidFill>
                  <a:schemeClr val="tx1"/>
                </a:solidFill>
                <a:latin typeface="Bell MT" pitchFamily="18" charset="0"/>
              </a:rPr>
              <a:t>Analisis</a:t>
            </a:r>
            <a:r>
              <a:rPr lang="en-US" dirty="0" smtClean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mikro</a:t>
            </a:r>
            <a:endParaRPr lang="id-ID" dirty="0">
              <a:solidFill>
                <a:schemeClr val="tx1"/>
              </a:solidFill>
              <a:latin typeface="Bell MT" pitchFamily="18" charset="0"/>
            </a:endParaRPr>
          </a:p>
          <a:p>
            <a:pPr marL="0" indent="0" algn="just">
              <a:buNone/>
            </a:pP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Berkonsentrasi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pada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masalah-masalah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sekitar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lokasi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seperti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visibilitas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arus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lalu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lintas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parkir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keramaian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jalan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masuk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atau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jalan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keluar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.</a:t>
            </a:r>
            <a:endParaRPr lang="id-ID" dirty="0">
              <a:solidFill>
                <a:schemeClr val="tx1"/>
              </a:solidFill>
              <a:latin typeface="Bell M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7909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365195" y="527605"/>
            <a:ext cx="7329839" cy="763525"/>
          </a:xfrm>
        </p:spPr>
        <p:txBody>
          <a:bodyPr>
            <a:normAutofit fontScale="90000"/>
          </a:bodyPr>
          <a:lstStyle/>
          <a:p>
            <a:r>
              <a:rPr lang="en-US" b="1" dirty="0" err="1">
                <a:solidFill>
                  <a:schemeClr val="tx1"/>
                </a:solidFill>
                <a:effectLst/>
                <a:latin typeface="Bell MT" pitchFamily="18" charset="0"/>
              </a:rPr>
              <a:t>Keuntungan</a:t>
            </a:r>
            <a:r>
              <a:rPr lang="en-US" b="1" dirty="0">
                <a:solidFill>
                  <a:schemeClr val="tx1"/>
                </a:solidFill>
                <a:effectLst/>
                <a:latin typeface="Bell MT" pitchFamily="18" charset="0"/>
              </a:rPr>
              <a:t> </a:t>
            </a:r>
            <a:r>
              <a:rPr lang="id-ID" b="1" dirty="0" err="1">
                <a:solidFill>
                  <a:schemeClr val="tx1"/>
                </a:solidFill>
                <a:effectLst/>
                <a:latin typeface="Bell MT" pitchFamily="18" charset="0"/>
              </a:rPr>
              <a:t>S</a:t>
            </a:r>
            <a:r>
              <a:rPr lang="en-US" b="1" dirty="0" err="1" smtClean="0">
                <a:solidFill>
                  <a:schemeClr val="tx1"/>
                </a:solidFill>
                <a:effectLst/>
                <a:latin typeface="Bell MT" pitchFamily="18" charset="0"/>
              </a:rPr>
              <a:t>ecara</a:t>
            </a:r>
            <a:r>
              <a:rPr lang="en-US" b="1" dirty="0" smtClean="0">
                <a:solidFill>
                  <a:schemeClr val="tx1"/>
                </a:solidFill>
                <a:effectLst/>
                <a:latin typeface="Bell MT" pitchFamily="18" charset="0"/>
              </a:rPr>
              <a:t> </a:t>
            </a:r>
            <a:r>
              <a:rPr lang="id-ID" b="1" dirty="0" err="1">
                <a:solidFill>
                  <a:schemeClr val="tx1"/>
                </a:solidFill>
                <a:effectLst/>
                <a:latin typeface="Bell MT" pitchFamily="18" charset="0"/>
              </a:rPr>
              <a:t>L</a:t>
            </a:r>
            <a:r>
              <a:rPr lang="en-US" b="1" dirty="0" err="1" smtClean="0">
                <a:solidFill>
                  <a:schemeClr val="tx1"/>
                </a:solidFill>
                <a:effectLst/>
                <a:latin typeface="Bell MT" pitchFamily="18" charset="0"/>
              </a:rPr>
              <a:t>okasi</a:t>
            </a:r>
            <a:r>
              <a:rPr lang="en-US" b="1" dirty="0" smtClean="0">
                <a:solidFill>
                  <a:schemeClr val="tx1"/>
                </a:solidFill>
                <a:effectLst/>
                <a:latin typeface="Bell MT" pitchFamily="18" charset="0"/>
              </a:rPr>
              <a:t> </a:t>
            </a:r>
            <a:r>
              <a:rPr lang="id-ID" b="1" dirty="0" err="1">
                <a:solidFill>
                  <a:schemeClr val="tx1"/>
                </a:solidFill>
                <a:effectLst/>
                <a:latin typeface="Bell MT" pitchFamily="18" charset="0"/>
              </a:rPr>
              <a:t>D</a:t>
            </a:r>
            <a:r>
              <a:rPr lang="en-US" b="1" dirty="0" err="1" smtClean="0">
                <a:solidFill>
                  <a:schemeClr val="tx1"/>
                </a:solidFill>
                <a:effectLst/>
                <a:latin typeface="Bell MT" pitchFamily="18" charset="0"/>
              </a:rPr>
              <a:t>alam</a:t>
            </a:r>
            <a:r>
              <a:rPr lang="en-US" b="1" dirty="0" smtClean="0">
                <a:solidFill>
                  <a:schemeClr val="tx1"/>
                </a:solidFill>
                <a:effectLst/>
                <a:latin typeface="Bell MT" pitchFamily="18" charset="0"/>
              </a:rPr>
              <a:t> </a:t>
            </a:r>
            <a:r>
              <a:rPr lang="id-ID" b="1" dirty="0" err="1">
                <a:solidFill>
                  <a:schemeClr val="tx1"/>
                </a:solidFill>
                <a:effectLst/>
                <a:latin typeface="Bell MT" pitchFamily="18" charset="0"/>
              </a:rPr>
              <a:t>S</a:t>
            </a:r>
            <a:r>
              <a:rPr lang="en-US" b="1" dirty="0" err="1" smtClean="0">
                <a:solidFill>
                  <a:schemeClr val="tx1"/>
                </a:solidFill>
                <a:effectLst/>
                <a:latin typeface="Bell MT" pitchFamily="18" charset="0"/>
              </a:rPr>
              <a:t>ebuah</a:t>
            </a:r>
            <a:r>
              <a:rPr lang="en-US" b="1" dirty="0" smtClean="0">
                <a:solidFill>
                  <a:schemeClr val="tx1"/>
                </a:solidFill>
                <a:effectLst/>
                <a:latin typeface="Bell MT" pitchFamily="18" charset="0"/>
              </a:rPr>
              <a:t> </a:t>
            </a:r>
            <a:r>
              <a:rPr lang="id-ID" b="1" dirty="0" err="1">
                <a:solidFill>
                  <a:schemeClr val="tx1"/>
                </a:solidFill>
                <a:effectLst/>
                <a:latin typeface="Bell MT" pitchFamily="18" charset="0"/>
              </a:rPr>
              <a:t>P</a:t>
            </a:r>
            <a:r>
              <a:rPr lang="en-US" b="1" dirty="0" err="1" smtClean="0">
                <a:solidFill>
                  <a:schemeClr val="tx1"/>
                </a:solidFill>
                <a:effectLst/>
                <a:latin typeface="Bell MT" pitchFamily="18" charset="0"/>
              </a:rPr>
              <a:t>usat</a:t>
            </a:r>
            <a:endParaRPr lang="id-ID" b="1" dirty="0">
              <a:solidFill>
                <a:schemeClr val="tx1"/>
              </a:solidFill>
              <a:latin typeface="Bell MT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365196" y="1443835"/>
            <a:ext cx="7482544" cy="5039265"/>
          </a:xfrm>
        </p:spPr>
        <p:txBody>
          <a:bodyPr/>
          <a:lstStyle/>
          <a:p>
            <a:pPr marL="0" indent="0">
              <a:buNone/>
            </a:pP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Setelah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aksesibilitas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pusat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telah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dievaluasi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analis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harus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mengevaluasi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lokasi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di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dalamnya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. Hal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ini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disebabkan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lokasi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lebih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baik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memerlukan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biaya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Bell MT" pitchFamily="18" charset="0"/>
              </a:rPr>
              <a:t>yang</a:t>
            </a:r>
            <a:r>
              <a:rPr lang="id-ID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Bell MT" pitchFamily="18" charset="0"/>
              </a:rPr>
              <a:t>lebih</a:t>
            </a:r>
            <a:r>
              <a:rPr lang="en-US" dirty="0" smtClean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Bell MT" pitchFamily="18" charset="0"/>
              </a:rPr>
              <a:t>tinggi</a:t>
            </a:r>
            <a:r>
              <a:rPr lang="id-ID" dirty="0" smtClean="0">
                <a:solidFill>
                  <a:schemeClr val="tx1"/>
                </a:solidFill>
                <a:latin typeface="Bell MT" pitchFamily="18" charset="0"/>
              </a:rPr>
              <a:t>.</a:t>
            </a:r>
          </a:p>
          <a:p>
            <a:endParaRPr lang="id-ID" dirty="0">
              <a:solidFill>
                <a:schemeClr val="tx1"/>
              </a:solidFill>
              <a:latin typeface="Bell MT" pitchFamily="18" charset="0"/>
            </a:endParaRPr>
          </a:p>
          <a:p>
            <a:pPr marL="0" indent="0">
              <a:buNone/>
            </a:pPr>
            <a:r>
              <a:rPr lang="en-US" dirty="0" err="1" smtClean="0">
                <a:solidFill>
                  <a:schemeClr val="tx1"/>
                </a:solidFill>
                <a:latin typeface="Bell MT" pitchFamily="18" charset="0"/>
              </a:rPr>
              <a:t>Contoh</a:t>
            </a:r>
            <a:r>
              <a:rPr lang="id-ID" dirty="0" smtClean="0">
                <a:solidFill>
                  <a:schemeClr val="tx1"/>
                </a:solidFill>
                <a:latin typeface="Bell MT" pitchFamily="18" charset="0"/>
              </a:rPr>
              <a:t> : </a:t>
            </a:r>
            <a:r>
              <a:rPr lang="id-ID" dirty="0">
                <a:solidFill>
                  <a:schemeClr val="tx1"/>
                </a:solidFill>
                <a:latin typeface="Bell MT" pitchFamily="18" charset="0"/>
              </a:rPr>
              <a:t>D</a:t>
            </a:r>
            <a:r>
              <a:rPr lang="en-US" dirty="0" err="1" smtClean="0">
                <a:solidFill>
                  <a:schemeClr val="tx1"/>
                </a:solidFill>
                <a:latin typeface="Bell MT" pitchFamily="18" charset="0"/>
              </a:rPr>
              <a:t>alam</a:t>
            </a:r>
            <a:r>
              <a:rPr lang="en-US" dirty="0" smtClean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wilayah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pusat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perbelanjaan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lokasi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lebih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mahal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adalah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lokasi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mendekati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supermarket</a:t>
            </a:r>
            <a:endParaRPr lang="id-ID" dirty="0">
              <a:solidFill>
                <a:schemeClr val="tx1"/>
              </a:solidFill>
              <a:latin typeface="Bell M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3253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7900" y="222195"/>
            <a:ext cx="6871725" cy="763525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tx1"/>
                </a:solidFill>
                <a:effectLst/>
                <a:latin typeface="Bell MT" pitchFamily="18" charset="0"/>
              </a:rPr>
              <a:t>Area </a:t>
            </a:r>
            <a:r>
              <a:rPr lang="en-US" sz="3200" b="1" dirty="0" err="1">
                <a:solidFill>
                  <a:schemeClr val="tx1"/>
                </a:solidFill>
                <a:effectLst/>
                <a:latin typeface="Bell MT" pitchFamily="18" charset="0"/>
              </a:rPr>
              <a:t>Perdagangan</a:t>
            </a:r>
            <a:endParaRPr lang="id-ID" sz="3200" dirty="0">
              <a:solidFill>
                <a:schemeClr val="tx1"/>
              </a:solidFill>
              <a:latin typeface="Bell MT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7900" y="1138425"/>
            <a:ext cx="7329840" cy="5344675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Area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Perdagangan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adalah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area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geografis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berdekatan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memiliki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mayoritas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pelanggan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penjualan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dari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sebuah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Bell MT" pitchFamily="18" charset="0"/>
              </a:rPr>
              <a:t>toko</a:t>
            </a:r>
            <a:r>
              <a:rPr lang="id-ID" dirty="0" smtClean="0">
                <a:solidFill>
                  <a:schemeClr val="tx1"/>
                </a:solidFill>
                <a:latin typeface="Bell MT" pitchFamily="18" charset="0"/>
              </a:rPr>
              <a:t>. 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  <a:latin typeface="Bell MT" pitchFamily="18" charset="0"/>
              </a:rPr>
              <a:t>Area</a:t>
            </a:r>
            <a:r>
              <a:rPr lang="id-ID" dirty="0" smtClean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Bell MT" pitchFamily="18" charset="0"/>
              </a:rPr>
              <a:t>perdagangan</a:t>
            </a:r>
            <a:r>
              <a:rPr lang="id-ID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Bell MT" pitchFamily="18" charset="0"/>
              </a:rPr>
              <a:t>dapat</a:t>
            </a:r>
            <a:r>
              <a:rPr lang="en-US" dirty="0" smtClean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dibedakan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ke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dalam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tiga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zona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. Area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perdagangan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tersebut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disebut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sebagai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Bell MT" pitchFamily="18" charset="0"/>
              </a:rPr>
              <a:t>poligons</a:t>
            </a:r>
            <a:r>
              <a:rPr lang="id-ID" dirty="0" smtClean="0">
                <a:solidFill>
                  <a:schemeClr val="tx1"/>
                </a:solidFill>
                <a:latin typeface="Bell MT" pitchFamily="18" charset="0"/>
              </a:rPr>
              <a:t>.</a:t>
            </a:r>
          </a:p>
          <a:p>
            <a:pPr marL="0" indent="0">
              <a:buNone/>
            </a:pP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Ketiga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zona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dalam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area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perdagangan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tersebut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Bell MT" pitchFamily="18" charset="0"/>
              </a:rPr>
              <a:t>adalah</a:t>
            </a:r>
            <a:r>
              <a:rPr lang="id-ID" dirty="0" smtClean="0">
                <a:solidFill>
                  <a:schemeClr val="tx1"/>
                </a:solidFill>
                <a:latin typeface="Bell MT" pitchFamily="18" charset="0"/>
              </a:rPr>
              <a:t> : Zona Primer, Zona Sekunder, dan Zona Tersier.</a:t>
            </a:r>
          </a:p>
          <a:p>
            <a:pPr marL="0" indent="0">
              <a:buNone/>
            </a:pPr>
            <a:endParaRPr lang="id-ID" dirty="0">
              <a:solidFill>
                <a:schemeClr val="tx1"/>
              </a:solidFill>
              <a:latin typeface="Bell M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606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5196" y="222195"/>
            <a:ext cx="7482544" cy="6413610"/>
          </a:xfrm>
        </p:spPr>
        <p:txBody>
          <a:bodyPr/>
          <a:lstStyle/>
          <a:p>
            <a:pPr marL="0" indent="0">
              <a:buNone/>
            </a:pPr>
            <a:r>
              <a:rPr lang="en-US" b="1" dirty="0" err="1">
                <a:latin typeface="Bell MT" pitchFamily="18" charset="0"/>
              </a:rPr>
              <a:t>Metode</a:t>
            </a:r>
            <a:r>
              <a:rPr lang="en-US" b="1" dirty="0">
                <a:latin typeface="Bell MT" pitchFamily="18" charset="0"/>
              </a:rPr>
              <a:t> </a:t>
            </a:r>
            <a:r>
              <a:rPr lang="en-US" b="1" dirty="0" err="1">
                <a:latin typeface="Bell MT" pitchFamily="18" charset="0"/>
              </a:rPr>
              <a:t>Pengukuran</a:t>
            </a:r>
            <a:r>
              <a:rPr lang="en-US" b="1" dirty="0">
                <a:latin typeface="Bell MT" pitchFamily="18" charset="0"/>
              </a:rPr>
              <a:t> </a:t>
            </a:r>
            <a:r>
              <a:rPr lang="en-US" b="1" dirty="0" err="1" smtClean="0">
                <a:latin typeface="Bell MT" pitchFamily="18" charset="0"/>
              </a:rPr>
              <a:t>Permintaan</a:t>
            </a:r>
            <a:endParaRPr lang="id-ID" dirty="0">
              <a:latin typeface="Bell MT" pitchFamily="18" charset="0"/>
            </a:endParaRPr>
          </a:p>
          <a:p>
            <a:pPr marL="0" indent="0">
              <a:buNone/>
            </a:pPr>
            <a:r>
              <a:rPr lang="en-US" dirty="0" err="1" smtClean="0">
                <a:latin typeface="Bell MT" pitchFamily="18" charset="0"/>
              </a:rPr>
              <a:t>Terdapat</a:t>
            </a:r>
            <a:r>
              <a:rPr lang="id-ID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sejumlah</a:t>
            </a:r>
            <a:r>
              <a:rPr lang="id-ID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metode</a:t>
            </a:r>
            <a:r>
              <a:rPr lang="id-ID" dirty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analisis</a:t>
            </a:r>
            <a:r>
              <a:rPr lang="id-ID" dirty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komplementer</a:t>
            </a:r>
            <a:r>
              <a:rPr lang="id-ID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digunakan</a:t>
            </a:r>
            <a:r>
              <a:rPr lang="id-ID" dirty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untuk</a:t>
            </a:r>
            <a:r>
              <a:rPr lang="en-US" dirty="0" smtClean="0">
                <a:latin typeface="Bell MT" pitchFamily="18" charset="0"/>
              </a:rPr>
              <a:t>   </a:t>
            </a:r>
            <a:r>
              <a:rPr lang="en-US" dirty="0" err="1">
                <a:latin typeface="Bell MT" pitchFamily="18" charset="0"/>
              </a:rPr>
              <a:t>memperkirakan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permintaan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untuk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sebuah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toko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baru</a:t>
            </a:r>
            <a:r>
              <a:rPr lang="id-ID" dirty="0" smtClean="0">
                <a:latin typeface="Bell MT" pitchFamily="18" charset="0"/>
              </a:rPr>
              <a:t> :</a:t>
            </a:r>
          </a:p>
          <a:p>
            <a:pPr marL="0" indent="0">
              <a:buNone/>
            </a:pPr>
            <a:endParaRPr lang="id-ID" dirty="0" smtClean="0">
              <a:latin typeface="Bell MT" pitchFamily="18" charset="0"/>
            </a:endParaRPr>
          </a:p>
          <a:p>
            <a:pPr marL="514350" indent="-514350">
              <a:buFont typeface="+mj-lt"/>
              <a:buAutoNum type="alphaLcPeriod"/>
            </a:pPr>
            <a:r>
              <a:rPr lang="en-US" b="1" dirty="0" err="1">
                <a:latin typeface="Bell MT" pitchFamily="18" charset="0"/>
              </a:rPr>
              <a:t>Pendekatan</a:t>
            </a:r>
            <a:r>
              <a:rPr lang="en-US" b="1" dirty="0">
                <a:latin typeface="Bell MT" pitchFamily="18" charset="0"/>
              </a:rPr>
              <a:t> </a:t>
            </a:r>
            <a:r>
              <a:rPr lang="en-US" b="1" dirty="0" smtClean="0">
                <a:latin typeface="Bell MT" pitchFamily="18" charset="0"/>
              </a:rPr>
              <a:t>Analog</a:t>
            </a:r>
            <a:endParaRPr lang="id-ID" b="1" dirty="0" smtClean="0">
              <a:latin typeface="Bell MT" pitchFamily="18" charset="0"/>
            </a:endParaRPr>
          </a:p>
          <a:p>
            <a:pPr marL="0" indent="0">
              <a:buNone/>
            </a:pPr>
            <a:r>
              <a:rPr lang="en-US" dirty="0" err="1" smtClean="0">
                <a:latin typeface="Bell MT" pitchFamily="18" charset="0"/>
              </a:rPr>
              <a:t>Pendekatan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>
                <a:latin typeface="Bell MT" pitchFamily="18" charset="0"/>
              </a:rPr>
              <a:t>analog </a:t>
            </a:r>
            <a:r>
              <a:rPr lang="id-ID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peritel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harus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mampu</a:t>
            </a:r>
            <a:r>
              <a:rPr lang="id-ID" dirty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menggambarkan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karakteristik</a:t>
            </a:r>
            <a:r>
              <a:rPr lang="en-US" dirty="0">
                <a:latin typeface="Bell MT" pitchFamily="18" charset="0"/>
              </a:rPr>
              <a:t> area </a:t>
            </a:r>
            <a:r>
              <a:rPr lang="en-US" dirty="0" err="1">
                <a:latin typeface="Bell MT" pitchFamily="18" charset="0"/>
              </a:rPr>
              <a:t>perdagangan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terbaik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bagi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toko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dan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menggunakannya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informasi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tersebut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dalam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menemukan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lokasi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smtClean="0">
                <a:latin typeface="Bell MT" pitchFamily="18" charset="0"/>
              </a:rPr>
              <a:t>lain</a:t>
            </a:r>
            <a:r>
              <a:rPr lang="id-ID" dirty="0" smtClean="0">
                <a:latin typeface="Bell MT" pitchFamily="18" charset="0"/>
              </a:rPr>
              <a:t>.</a:t>
            </a:r>
          </a:p>
          <a:p>
            <a:pPr marL="0" indent="0">
              <a:buNone/>
            </a:pPr>
            <a:endParaRPr lang="id-ID" dirty="0">
              <a:latin typeface="Bell M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9147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7900" y="374901"/>
            <a:ext cx="7329840" cy="62609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d-ID" b="1" dirty="0" smtClean="0">
                <a:solidFill>
                  <a:schemeClr val="tx1"/>
                </a:solidFill>
                <a:latin typeface="Bell MT" pitchFamily="18" charset="0"/>
              </a:rPr>
              <a:t>b. </a:t>
            </a:r>
            <a:r>
              <a:rPr lang="en-US" b="1" dirty="0" err="1" smtClean="0">
                <a:solidFill>
                  <a:schemeClr val="tx1"/>
                </a:solidFill>
                <a:latin typeface="Bell MT" pitchFamily="18" charset="0"/>
              </a:rPr>
              <a:t>Analisis</a:t>
            </a:r>
            <a:r>
              <a:rPr lang="en-US" b="1" dirty="0" smtClean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Bell MT" pitchFamily="18" charset="0"/>
              </a:rPr>
              <a:t>Regresi</a:t>
            </a:r>
            <a:endParaRPr lang="id-ID" b="1" dirty="0" smtClean="0">
              <a:solidFill>
                <a:schemeClr val="tx1"/>
              </a:solidFill>
              <a:latin typeface="Bell MT" pitchFamily="18" charset="0"/>
            </a:endParaRPr>
          </a:p>
          <a:p>
            <a:pPr marL="0" indent="0">
              <a:buNone/>
            </a:pP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Analisis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regresi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adalah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sebuah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metode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umum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dari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pendefinisian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area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pedagangan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ritel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potensial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untuk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jaringan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ritel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lebih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besar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dari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20 </a:t>
            </a:r>
            <a:r>
              <a:rPr lang="en-US" dirty="0" err="1" smtClean="0">
                <a:solidFill>
                  <a:schemeClr val="tx1"/>
                </a:solidFill>
                <a:latin typeface="Bell MT" pitchFamily="18" charset="0"/>
              </a:rPr>
              <a:t>toko</a:t>
            </a:r>
            <a:r>
              <a:rPr lang="id-ID" dirty="0" smtClean="0">
                <a:solidFill>
                  <a:schemeClr val="tx1"/>
                </a:solidFill>
                <a:latin typeface="Bell MT" pitchFamily="18" charset="0"/>
              </a:rPr>
              <a:t>.</a:t>
            </a:r>
          </a:p>
          <a:p>
            <a:pPr marL="0" indent="0">
              <a:buNone/>
            </a:pPr>
            <a:endParaRPr lang="id-ID" dirty="0">
              <a:solidFill>
                <a:schemeClr val="tx1"/>
              </a:solidFill>
              <a:latin typeface="Bell MT" pitchFamily="18" charset="0"/>
            </a:endParaRPr>
          </a:p>
          <a:p>
            <a:pPr marL="0" indent="0">
              <a:buNone/>
            </a:pPr>
            <a:r>
              <a:rPr lang="en-US" b="1" dirty="0" err="1">
                <a:solidFill>
                  <a:schemeClr val="tx1"/>
                </a:solidFill>
                <a:latin typeface="Bell MT" pitchFamily="18" charset="0"/>
              </a:rPr>
              <a:t>Tipe-tipe</a:t>
            </a:r>
            <a:r>
              <a:rPr lang="en-US" b="1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Bell MT" pitchFamily="18" charset="0"/>
              </a:rPr>
              <a:t>Lokasi</a:t>
            </a:r>
            <a:endParaRPr lang="id-ID" dirty="0" smtClean="0">
              <a:solidFill>
                <a:schemeClr val="tx1"/>
              </a:solidFill>
              <a:latin typeface="Bell MT" pitchFamily="18" charset="0"/>
            </a:endParaRPr>
          </a:p>
          <a:p>
            <a:pPr marL="0" indent="0">
              <a:buNone/>
            </a:pPr>
            <a:r>
              <a:rPr lang="id-ID" dirty="0" smtClean="0">
                <a:solidFill>
                  <a:schemeClr val="tx1"/>
                </a:solidFill>
                <a:latin typeface="Bell MT" pitchFamily="18" charset="0"/>
              </a:rPr>
              <a:t>Ritel </a:t>
            </a:r>
            <a:r>
              <a:rPr lang="id-ID" dirty="0">
                <a:solidFill>
                  <a:schemeClr val="tx1"/>
                </a:solidFill>
                <a:latin typeface="Bell MT" pitchFamily="18" charset="0"/>
              </a:rPr>
              <a:t>mempunyai 3 tipe dasar lokasi yang bisa di pilih :</a:t>
            </a:r>
          </a:p>
          <a:p>
            <a:pPr marL="514350" indent="-514350">
              <a:buFont typeface="+mj-lt"/>
              <a:buAutoNum type="arabicPeriod"/>
            </a:pPr>
            <a:r>
              <a:rPr lang="id-ID" dirty="0">
                <a:solidFill>
                  <a:schemeClr val="tx1"/>
                </a:solidFill>
                <a:latin typeface="Bell MT" pitchFamily="18" charset="0"/>
              </a:rPr>
              <a:t>Pusat Perbelanjaan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Lokasi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di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kota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besar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atau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bertempat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di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tengah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kota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maupun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kota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kecil</a:t>
            </a:r>
            <a:endParaRPr lang="id-ID" dirty="0">
              <a:solidFill>
                <a:schemeClr val="tx1"/>
              </a:solidFill>
              <a:latin typeface="Bell MT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Lokasi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bebas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(</a:t>
            </a:r>
            <a:r>
              <a:rPr lang="en-US" i="1" dirty="0">
                <a:solidFill>
                  <a:schemeClr val="tx1"/>
                </a:solidFill>
                <a:latin typeface="Bell MT" pitchFamily="18" charset="0"/>
              </a:rPr>
              <a:t>freestanding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)</a:t>
            </a:r>
            <a:endParaRPr lang="id-ID" dirty="0">
              <a:solidFill>
                <a:schemeClr val="tx1"/>
              </a:solidFill>
              <a:latin typeface="Bell MT" pitchFamily="18" charset="0"/>
            </a:endParaRPr>
          </a:p>
          <a:p>
            <a:pPr marL="0" indent="0">
              <a:buNone/>
            </a:pPr>
            <a:endParaRPr lang="id-ID" dirty="0" smtClean="0">
              <a:solidFill>
                <a:schemeClr val="tx1"/>
              </a:solidFill>
              <a:latin typeface="Bell M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5077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96260" y="1291130"/>
            <a:ext cx="8551480" cy="5191969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LcPeriod"/>
            </a:pPr>
            <a:r>
              <a:rPr lang="en-US" b="1" dirty="0" err="1">
                <a:solidFill>
                  <a:schemeClr val="tx1"/>
                </a:solidFill>
                <a:latin typeface="Bell MT" pitchFamily="18" charset="0"/>
              </a:rPr>
              <a:t>Pusat</a:t>
            </a:r>
            <a:r>
              <a:rPr lang="en-US" b="1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Bell MT" pitchFamily="18" charset="0"/>
              </a:rPr>
              <a:t>Perbelanjaan</a:t>
            </a:r>
            <a:r>
              <a:rPr lang="en-US" b="1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Bell MT" pitchFamily="18" charset="0"/>
              </a:rPr>
              <a:t>Besar</a:t>
            </a:r>
            <a:endParaRPr lang="id-ID" b="1" dirty="0" smtClean="0">
              <a:solidFill>
                <a:schemeClr val="tx1"/>
              </a:solidFill>
              <a:latin typeface="Bell MT" pitchFamily="18" charset="0"/>
            </a:endParaRPr>
          </a:p>
          <a:p>
            <a:pPr marL="0" indent="0">
              <a:buNone/>
            </a:pP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Pusat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perbelanjaan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biasanya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terdiri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dari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sekelompok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ritel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diatur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dengan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ketentuan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komersil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Bell MT" pitchFamily="18" charset="0"/>
              </a:rPr>
              <a:t>yang</a:t>
            </a:r>
            <a:r>
              <a:rPr lang="id-ID" dirty="0" smtClean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Bell MT" pitchFamily="18" charset="0"/>
              </a:rPr>
              <a:t>direncanakan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dikembangkan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dimiliki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serta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dikelola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sebagai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properti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Bell MT" pitchFamily="18" charset="0"/>
              </a:rPr>
              <a:t>tunggal</a:t>
            </a:r>
            <a:r>
              <a:rPr lang="id-ID" dirty="0" smtClean="0">
                <a:solidFill>
                  <a:schemeClr val="tx1"/>
                </a:solidFill>
                <a:latin typeface="Bell MT" pitchFamily="18" charset="0"/>
              </a:rPr>
              <a:t>.</a:t>
            </a:r>
          </a:p>
          <a:p>
            <a:pPr marL="0" indent="0">
              <a:buNone/>
            </a:pPr>
            <a:endParaRPr lang="id-ID" b="1" dirty="0">
              <a:solidFill>
                <a:schemeClr val="tx1"/>
              </a:solidFill>
              <a:latin typeface="Bell MT" pitchFamily="18" charset="0"/>
            </a:endParaRPr>
          </a:p>
          <a:p>
            <a:pPr marL="0" indent="0">
              <a:buNone/>
            </a:pPr>
            <a:r>
              <a:rPr lang="en-US" dirty="0" err="1" smtClean="0">
                <a:solidFill>
                  <a:schemeClr val="tx1"/>
                </a:solidFill>
                <a:latin typeface="Bell MT" pitchFamily="18" charset="0"/>
              </a:rPr>
              <a:t>Contoh</a:t>
            </a:r>
            <a:r>
              <a:rPr lang="id-ID" dirty="0" smtClean="0">
                <a:solidFill>
                  <a:schemeClr val="tx1"/>
                </a:solidFill>
                <a:latin typeface="Bell MT" pitchFamily="18" charset="0"/>
              </a:rPr>
              <a:t> :</a:t>
            </a:r>
            <a:r>
              <a:rPr lang="en-US" dirty="0" smtClean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id-ID" dirty="0" err="1">
                <a:solidFill>
                  <a:schemeClr val="tx1"/>
                </a:solidFill>
                <a:latin typeface="Bell MT" pitchFamily="18" charset="0"/>
              </a:rPr>
              <a:t>P</a:t>
            </a:r>
            <a:r>
              <a:rPr lang="en-US" dirty="0" err="1" smtClean="0">
                <a:solidFill>
                  <a:schemeClr val="tx1"/>
                </a:solidFill>
                <a:latin typeface="Bell MT" pitchFamily="18" charset="0"/>
              </a:rPr>
              <a:t>usat</a:t>
            </a:r>
            <a:r>
              <a:rPr lang="en-US" dirty="0" smtClean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perbelanjaan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adalah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strip center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yaitu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 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pusat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perbelanjaan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biasanya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mempunyai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lahan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parkir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langsung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di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depan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toko</a:t>
            </a:r>
            <a:r>
              <a:rPr lang="en-US" dirty="0" smtClean="0">
                <a:solidFill>
                  <a:schemeClr val="tx1"/>
                </a:solidFill>
                <a:latin typeface="Bell MT" pitchFamily="18" charset="0"/>
              </a:rPr>
              <a:t>.</a:t>
            </a:r>
            <a:endParaRPr lang="id-ID" b="1" dirty="0" smtClean="0">
              <a:solidFill>
                <a:schemeClr val="tx1"/>
              </a:solidFill>
              <a:latin typeface="Bell MT" pitchFamily="18" charset="0"/>
            </a:endParaRPr>
          </a:p>
          <a:p>
            <a:pPr marL="0" indent="0">
              <a:buNone/>
            </a:pPr>
            <a:endParaRPr lang="id-ID" b="1" dirty="0">
              <a:solidFill>
                <a:schemeClr val="tx1"/>
              </a:solidFill>
              <a:latin typeface="Bell MT" pitchFamily="18" charset="0"/>
            </a:endParaRPr>
          </a:p>
          <a:p>
            <a:pPr marL="0" indent="0">
              <a:buNone/>
            </a:pPr>
            <a:endParaRPr lang="id-ID" b="1" dirty="0" smtClean="0">
              <a:solidFill>
                <a:schemeClr val="tx1"/>
              </a:solidFill>
              <a:latin typeface="Bell MT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260" y="1901949"/>
            <a:ext cx="8551480" cy="4428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0871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7900" y="527605"/>
            <a:ext cx="7329840" cy="5955495"/>
          </a:xfrm>
        </p:spPr>
        <p:txBody>
          <a:bodyPr/>
          <a:lstStyle/>
          <a:p>
            <a:pPr marL="0" indent="0">
              <a:buNone/>
            </a:pPr>
            <a:r>
              <a:rPr lang="id-ID" b="1" dirty="0">
                <a:solidFill>
                  <a:schemeClr val="tx1"/>
                </a:solidFill>
                <a:latin typeface="Bell MT" pitchFamily="18" charset="0"/>
              </a:rPr>
              <a:t>b. </a:t>
            </a:r>
            <a:r>
              <a:rPr lang="en-US" b="1" dirty="0" err="1">
                <a:solidFill>
                  <a:schemeClr val="tx1"/>
                </a:solidFill>
                <a:latin typeface="Bell MT" pitchFamily="18" charset="0"/>
              </a:rPr>
              <a:t>Pusat</a:t>
            </a:r>
            <a:r>
              <a:rPr lang="en-US" b="1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Bell MT" pitchFamily="18" charset="0"/>
              </a:rPr>
              <a:t>Diskon</a:t>
            </a:r>
            <a:r>
              <a:rPr lang="en-US" b="1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Bell MT" pitchFamily="18" charset="0"/>
              </a:rPr>
              <a:t>Perbelanjaan</a:t>
            </a:r>
            <a:r>
              <a:rPr lang="en-US" b="1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Bell MT" pitchFamily="18" charset="0"/>
              </a:rPr>
              <a:t>Keci</a:t>
            </a:r>
            <a:r>
              <a:rPr lang="id-ID" b="1" dirty="0">
                <a:solidFill>
                  <a:schemeClr val="tx1"/>
                </a:solidFill>
                <a:latin typeface="Bell MT" pitchFamily="18" charset="0"/>
              </a:rPr>
              <a:t>l</a:t>
            </a:r>
          </a:p>
          <a:p>
            <a:pPr marL="0" indent="0">
              <a:buNone/>
            </a:pP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Pusat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perbelanjaan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kecil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(</a:t>
            </a:r>
            <a:r>
              <a:rPr lang="en-US" i="1" dirty="0">
                <a:solidFill>
                  <a:schemeClr val="tx1"/>
                </a:solidFill>
                <a:latin typeface="Bell MT" pitchFamily="18" charset="0"/>
              </a:rPr>
              <a:t>strip shopping </a:t>
            </a:r>
            <a:r>
              <a:rPr lang="en-US" i="1" dirty="0" err="1">
                <a:solidFill>
                  <a:schemeClr val="tx1"/>
                </a:solidFill>
                <a:latin typeface="Bell MT" pitchFamily="18" charset="0"/>
              </a:rPr>
              <a:t>centre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)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adalah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mereka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menawarkan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kepada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pelanggan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kenyamanan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lokasi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kemudahan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parkir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serta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biaya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sewa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relatif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rendah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untuk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Bell MT" pitchFamily="18" charset="0"/>
              </a:rPr>
              <a:t>ritel</a:t>
            </a:r>
            <a:r>
              <a:rPr lang="id-ID" dirty="0" smtClean="0">
                <a:solidFill>
                  <a:schemeClr val="tx1"/>
                </a:solidFill>
                <a:latin typeface="Bell MT" pitchFamily="18" charset="0"/>
              </a:rPr>
              <a:t>.</a:t>
            </a:r>
          </a:p>
          <a:p>
            <a:pPr marL="0" indent="0">
              <a:buNone/>
            </a:pPr>
            <a:endParaRPr lang="id-ID" dirty="0" smtClean="0">
              <a:solidFill>
                <a:schemeClr val="tx1"/>
              </a:solidFill>
              <a:latin typeface="Bell MT" pitchFamily="18" charset="0"/>
            </a:endParaRPr>
          </a:p>
          <a:p>
            <a:pPr marL="0" indent="0">
              <a:buNone/>
            </a:pPr>
            <a:r>
              <a:rPr lang="id-ID" dirty="0" smtClean="0">
                <a:solidFill>
                  <a:schemeClr val="tx1"/>
                </a:solidFill>
                <a:latin typeface="Bell MT" pitchFamily="18" charset="0"/>
              </a:rPr>
              <a:t>Terdapat 2 tipe pusat perbelanjaan kecil :</a:t>
            </a:r>
          </a:p>
          <a:p>
            <a:pPr>
              <a:buFont typeface="Wingdings" pitchFamily="2" charset="2"/>
              <a:buChar char="q"/>
            </a:pPr>
            <a:r>
              <a:rPr lang="id-ID" dirty="0" smtClean="0">
                <a:solidFill>
                  <a:schemeClr val="tx1"/>
                </a:solidFill>
                <a:latin typeface="Bell MT" pitchFamily="18" charset="0"/>
              </a:rPr>
              <a:t>Tradisional</a:t>
            </a:r>
          </a:p>
          <a:p>
            <a:pPr>
              <a:buFont typeface="Wingdings" pitchFamily="2" charset="2"/>
              <a:buChar char="q"/>
            </a:pPr>
            <a:r>
              <a:rPr lang="id-ID" dirty="0" smtClean="0">
                <a:solidFill>
                  <a:schemeClr val="tx1"/>
                </a:solidFill>
                <a:latin typeface="Bell MT" pitchFamily="18" charset="0"/>
              </a:rPr>
              <a:t>Pusat Belanja Besar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1517899" y="1138425"/>
            <a:ext cx="7177136" cy="5191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7370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7900" y="374901"/>
            <a:ext cx="6871725" cy="580279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d-ID" b="1" dirty="0" smtClean="0">
                <a:latin typeface="Bell MT" pitchFamily="18" charset="0"/>
              </a:rPr>
              <a:t>c. Mal</a:t>
            </a:r>
          </a:p>
          <a:p>
            <a:pPr marL="0" indent="0">
              <a:buNone/>
            </a:pPr>
            <a:r>
              <a:rPr lang="en-US" dirty="0">
                <a:latin typeface="Bell MT" pitchFamily="18" charset="0"/>
              </a:rPr>
              <a:t>Mal </a:t>
            </a:r>
            <a:r>
              <a:rPr lang="en-US" dirty="0" err="1">
                <a:latin typeface="Bell MT" pitchFamily="18" charset="0"/>
              </a:rPr>
              <a:t>mempunyai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beberapa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keuntungan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selain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lokasi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alternatif</a:t>
            </a:r>
            <a:r>
              <a:rPr lang="en-US" dirty="0" smtClean="0">
                <a:latin typeface="Bell MT" pitchFamily="18" charset="0"/>
              </a:rPr>
              <a:t>:</a:t>
            </a:r>
            <a:r>
              <a:rPr lang="id-ID" dirty="0" smtClean="0">
                <a:latin typeface="Bell MT" pitchFamily="18" charset="0"/>
              </a:rPr>
              <a:t> </a:t>
            </a:r>
            <a:endParaRPr lang="id-ID" dirty="0">
              <a:latin typeface="Bell MT" pitchFamily="18" charset="0"/>
            </a:endParaRPr>
          </a:p>
          <a:p>
            <a:pPr marL="0" indent="0">
              <a:buNone/>
            </a:pPr>
            <a:endParaRPr lang="id-ID" dirty="0" smtClean="0">
              <a:latin typeface="Bell MT" pitchFamily="18" charset="0"/>
            </a:endParaRPr>
          </a:p>
          <a:p>
            <a:pPr marL="0" indent="0">
              <a:buNone/>
            </a:pPr>
            <a:r>
              <a:rPr lang="en-US" dirty="0">
                <a:latin typeface="Bell MT" pitchFamily="18" charset="0"/>
              </a:rPr>
              <a:t>a.   </a:t>
            </a:r>
            <a:r>
              <a:rPr lang="en-US" dirty="0" err="1">
                <a:latin typeface="Bell MT" pitchFamily="18" charset="0"/>
              </a:rPr>
              <a:t>Bermacam-macam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barang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dagangan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tersedia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dalam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toko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tersebut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dan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kesempatan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mereka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untuk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mengombinasikan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perbelanjaan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dengan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hiburan</a:t>
            </a:r>
            <a:r>
              <a:rPr lang="en-US" dirty="0">
                <a:latin typeface="Bell MT" pitchFamily="18" charset="0"/>
              </a:rPr>
              <a:t>.</a:t>
            </a:r>
            <a:endParaRPr lang="id-ID" dirty="0">
              <a:latin typeface="Bell MT" pitchFamily="18" charset="0"/>
            </a:endParaRPr>
          </a:p>
          <a:p>
            <a:pPr marL="0" indent="0">
              <a:buNone/>
            </a:pPr>
            <a:r>
              <a:rPr lang="en-US" dirty="0">
                <a:latin typeface="Bell MT" pitchFamily="18" charset="0"/>
              </a:rPr>
              <a:t>b.   </a:t>
            </a:r>
            <a:r>
              <a:rPr lang="en-US" dirty="0" err="1">
                <a:latin typeface="Bell MT" pitchFamily="18" charset="0"/>
              </a:rPr>
              <a:t>Pemilik</a:t>
            </a:r>
            <a:r>
              <a:rPr lang="en-US" dirty="0">
                <a:latin typeface="Bell MT" pitchFamily="18" charset="0"/>
              </a:rPr>
              <a:t>  mal  </a:t>
            </a:r>
            <a:r>
              <a:rPr lang="en-US" dirty="0" err="1">
                <a:latin typeface="Bell MT" pitchFamily="18" charset="0"/>
              </a:rPr>
              <a:t>perbelanjaan</a:t>
            </a:r>
            <a:r>
              <a:rPr lang="en-US" dirty="0">
                <a:latin typeface="Bell MT" pitchFamily="18" charset="0"/>
              </a:rPr>
              <a:t>  </a:t>
            </a:r>
            <a:r>
              <a:rPr lang="en-US" dirty="0" err="1">
                <a:latin typeface="Bell MT" pitchFamily="18" charset="0"/>
              </a:rPr>
              <a:t>dapat</a:t>
            </a:r>
            <a:r>
              <a:rPr lang="en-US" dirty="0">
                <a:latin typeface="Bell MT" pitchFamily="18" charset="0"/>
              </a:rPr>
              <a:t>  </a:t>
            </a:r>
            <a:r>
              <a:rPr lang="en-US" dirty="0" err="1">
                <a:latin typeface="Bell MT" pitchFamily="18" charset="0"/>
              </a:rPr>
              <a:t>mengendalikan</a:t>
            </a:r>
            <a:r>
              <a:rPr lang="en-US" dirty="0">
                <a:latin typeface="Bell MT" pitchFamily="18" charset="0"/>
              </a:rPr>
              <a:t>  </a:t>
            </a:r>
            <a:r>
              <a:rPr lang="en-US" dirty="0" err="1">
                <a:latin typeface="Bell MT" pitchFamily="18" charset="0"/>
              </a:rPr>
              <a:t>jumlah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perbedaan</a:t>
            </a:r>
            <a:r>
              <a:rPr lang="en-US" dirty="0">
                <a:latin typeface="Bell MT" pitchFamily="18" charset="0"/>
              </a:rPr>
              <a:t>  </a:t>
            </a:r>
            <a:r>
              <a:rPr lang="en-US" dirty="0" err="1">
                <a:latin typeface="Bell MT" pitchFamily="18" charset="0"/>
              </a:rPr>
              <a:t>tipe</a:t>
            </a:r>
            <a:r>
              <a:rPr lang="en-US" dirty="0">
                <a:latin typeface="Bell MT" pitchFamily="18" charset="0"/>
              </a:rPr>
              <a:t>  </a:t>
            </a:r>
            <a:r>
              <a:rPr lang="en-US" dirty="0" err="1">
                <a:latin typeface="Bell MT" pitchFamily="18" charset="0"/>
              </a:rPr>
              <a:t>ritel</a:t>
            </a:r>
            <a:r>
              <a:rPr lang="en-US" dirty="0">
                <a:latin typeface="Bell MT" pitchFamily="18" charset="0"/>
              </a:rPr>
              <a:t>  </a:t>
            </a:r>
            <a:r>
              <a:rPr lang="en-US" dirty="0" err="1">
                <a:latin typeface="Bell MT" pitchFamily="18" charset="0"/>
              </a:rPr>
              <a:t>sehingga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pelanggan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dapat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mempunyai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sebuah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pengalaman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belanja</a:t>
            </a:r>
            <a:r>
              <a:rPr lang="en-US" dirty="0">
                <a:latin typeface="Bell MT" pitchFamily="18" charset="0"/>
              </a:rPr>
              <a:t>  yang </a:t>
            </a:r>
            <a:r>
              <a:rPr lang="en-US" dirty="0" err="1">
                <a:latin typeface="Bell MT" pitchFamily="18" charset="0"/>
              </a:rPr>
              <a:t>tidak</a:t>
            </a:r>
            <a:r>
              <a:rPr lang="en-US" dirty="0">
                <a:latin typeface="Bell MT" pitchFamily="18" charset="0"/>
              </a:rPr>
              <a:t>  </a:t>
            </a:r>
            <a:r>
              <a:rPr lang="en-US" dirty="0" err="1">
                <a:latin typeface="Bell MT" pitchFamily="18" charset="0"/>
              </a:rPr>
              <a:t>berhenti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dengan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bermacam-macam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barang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dagangan</a:t>
            </a:r>
            <a:r>
              <a:rPr lang="en-US" dirty="0">
                <a:latin typeface="Bell MT" pitchFamily="18" charset="0"/>
              </a:rPr>
              <a:t>.</a:t>
            </a:r>
            <a:endParaRPr lang="id-ID" dirty="0">
              <a:latin typeface="Bell MT" pitchFamily="18" charset="0"/>
            </a:endParaRPr>
          </a:p>
          <a:p>
            <a:pPr marL="0" indent="0">
              <a:buNone/>
            </a:pPr>
            <a:endParaRPr lang="id-ID" dirty="0" smtClean="0">
              <a:latin typeface="Bell MT" pitchFamily="18" charset="0"/>
            </a:endParaRPr>
          </a:p>
          <a:p>
            <a:endParaRPr lang="id-ID" dirty="0">
              <a:latin typeface="Bell MT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130" y="833015"/>
            <a:ext cx="6961496" cy="5259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2498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7900" y="833015"/>
            <a:ext cx="6871725" cy="5344675"/>
          </a:xfrm>
        </p:spPr>
        <p:txBody>
          <a:bodyPr/>
          <a:lstStyle/>
          <a:p>
            <a:pPr marL="0" indent="0">
              <a:buNone/>
            </a:pPr>
            <a:r>
              <a:rPr lang="id-ID" b="1" dirty="0" smtClean="0">
                <a:solidFill>
                  <a:srgbClr val="FFC000"/>
                </a:solidFill>
                <a:latin typeface="Bell MT" pitchFamily="18" charset="0"/>
              </a:rPr>
              <a:t>Lanjutan...</a:t>
            </a:r>
          </a:p>
          <a:p>
            <a:pPr marL="0" indent="0">
              <a:buNone/>
            </a:pPr>
            <a:r>
              <a:rPr lang="en-US" dirty="0" err="1" smtClean="0">
                <a:latin typeface="Bell MT" pitchFamily="18" charset="0"/>
              </a:rPr>
              <a:t>Namun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demikian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jenis</a:t>
            </a:r>
            <a:r>
              <a:rPr lang="en-US" dirty="0">
                <a:latin typeface="Bell MT" pitchFamily="18" charset="0"/>
              </a:rPr>
              <a:t> Mal </a:t>
            </a:r>
            <a:r>
              <a:rPr lang="en-US" dirty="0" err="1">
                <a:latin typeface="Bell MT" pitchFamily="18" charset="0"/>
              </a:rPr>
              <a:t>mempunyai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beberapa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kekurangan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yaitu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smtClean="0">
                <a:latin typeface="Bell MT" pitchFamily="18" charset="0"/>
              </a:rPr>
              <a:t>:</a:t>
            </a:r>
            <a:endParaRPr lang="id-ID" dirty="0">
              <a:latin typeface="Bell MT" pitchFamily="18" charset="0"/>
            </a:endParaRPr>
          </a:p>
          <a:p>
            <a:endParaRPr lang="id-ID" dirty="0">
              <a:latin typeface="Bell MT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Bell MT" pitchFamily="18" charset="0"/>
              </a:rPr>
              <a:t>a</a:t>
            </a:r>
            <a:r>
              <a:rPr lang="en-US" dirty="0">
                <a:latin typeface="Bell MT" pitchFamily="18" charset="0"/>
              </a:rPr>
              <a:t>.   </a:t>
            </a:r>
            <a:r>
              <a:rPr lang="en-US" dirty="0" err="1">
                <a:latin typeface="Bell MT" pitchFamily="18" charset="0"/>
              </a:rPr>
              <a:t>Biaya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sewa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lebih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mahal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dari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pada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pusat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perbelanjaan</a:t>
            </a:r>
            <a:endParaRPr lang="id-ID" dirty="0">
              <a:latin typeface="Bell MT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Bell MT" pitchFamily="18" charset="0"/>
              </a:rPr>
              <a:t>b</a:t>
            </a:r>
            <a:r>
              <a:rPr lang="en-US" dirty="0">
                <a:latin typeface="Bell MT" pitchFamily="18" charset="0"/>
              </a:rPr>
              <a:t>.   </a:t>
            </a:r>
            <a:r>
              <a:rPr lang="en-US" dirty="0" err="1">
                <a:latin typeface="Bell MT" pitchFamily="18" charset="0"/>
              </a:rPr>
              <a:t>Kemungkinan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penyewa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tidak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menyukai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manajer</a:t>
            </a:r>
            <a:r>
              <a:rPr lang="en-US" dirty="0">
                <a:latin typeface="Bell MT" pitchFamily="18" charset="0"/>
              </a:rPr>
              <a:t> mal </a:t>
            </a:r>
            <a:r>
              <a:rPr lang="en-US" dirty="0" err="1">
                <a:latin typeface="Bell MT" pitchFamily="18" charset="0"/>
              </a:rPr>
              <a:t>mengontrol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pekerjaan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mereka</a:t>
            </a:r>
            <a:endParaRPr lang="id-ID" dirty="0">
              <a:latin typeface="Bell M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848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7900" y="374901"/>
            <a:ext cx="6871725" cy="5802790"/>
          </a:xfrm>
        </p:spPr>
        <p:txBody>
          <a:bodyPr/>
          <a:lstStyle/>
          <a:p>
            <a:pPr marL="0" indent="0">
              <a:buNone/>
            </a:pPr>
            <a:r>
              <a:rPr lang="id-ID" b="1" dirty="0" smtClean="0">
                <a:solidFill>
                  <a:schemeClr val="tx1"/>
                </a:solidFill>
                <a:latin typeface="Bell MT" pitchFamily="18" charset="0"/>
              </a:rPr>
              <a:t>d. Pusat </a:t>
            </a:r>
            <a:r>
              <a:rPr lang="id-ID" b="1" dirty="0">
                <a:solidFill>
                  <a:schemeClr val="tx1"/>
                </a:solidFill>
                <a:latin typeface="Bell MT" pitchFamily="18" charset="0"/>
              </a:rPr>
              <a:t>B</a:t>
            </a:r>
            <a:r>
              <a:rPr lang="id-ID" b="1" dirty="0" smtClean="0">
                <a:solidFill>
                  <a:schemeClr val="tx1"/>
                </a:solidFill>
                <a:latin typeface="Bell MT" pitchFamily="18" charset="0"/>
              </a:rPr>
              <a:t>elanja </a:t>
            </a:r>
            <a:r>
              <a:rPr lang="id-ID" b="1" dirty="0">
                <a:solidFill>
                  <a:schemeClr val="tx1"/>
                </a:solidFill>
                <a:latin typeface="Bell MT" pitchFamily="18" charset="0"/>
              </a:rPr>
              <a:t>R</a:t>
            </a:r>
            <a:r>
              <a:rPr lang="id-ID" b="1" dirty="0" smtClean="0">
                <a:solidFill>
                  <a:schemeClr val="tx1"/>
                </a:solidFill>
                <a:latin typeface="Bell MT" pitchFamily="18" charset="0"/>
              </a:rPr>
              <a:t>egional</a:t>
            </a:r>
          </a:p>
          <a:p>
            <a:pPr marL="0" indent="0">
              <a:buNone/>
            </a:pPr>
            <a:r>
              <a:rPr lang="en-US" dirty="0" err="1" smtClean="0">
                <a:solidFill>
                  <a:schemeClr val="tx1"/>
                </a:solidFill>
                <a:latin typeface="Bell MT" pitchFamily="18" charset="0"/>
              </a:rPr>
              <a:t>Merupakan</a:t>
            </a:r>
            <a:r>
              <a:rPr lang="id-ID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Bell MT" pitchFamily="18" charset="0"/>
              </a:rPr>
              <a:t>tempat</a:t>
            </a:r>
            <a:r>
              <a:rPr lang="id-ID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Bell MT" pitchFamily="18" charset="0"/>
              </a:rPr>
              <a:t>belanja</a:t>
            </a:r>
            <a:r>
              <a:rPr lang="id-ID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Bell MT" pitchFamily="18" charset="0"/>
              </a:rPr>
              <a:t>yang   </a:t>
            </a:r>
            <a:r>
              <a:rPr lang="en-US" dirty="0" err="1" smtClean="0">
                <a:solidFill>
                  <a:schemeClr val="tx1"/>
                </a:solidFill>
                <a:latin typeface="Bell MT" pitchFamily="18" charset="0"/>
              </a:rPr>
              <a:t>menyediakan</a:t>
            </a:r>
            <a:r>
              <a:rPr lang="id-ID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Bell MT" pitchFamily="18" charset="0"/>
              </a:rPr>
              <a:t>barang-barang</a:t>
            </a:r>
            <a:r>
              <a:rPr lang="id-ID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Bell MT" pitchFamily="18" charset="0"/>
              </a:rPr>
              <a:t>umum</a:t>
            </a:r>
            <a:r>
              <a:rPr lang="en-US" dirty="0" smtClean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Bell MT" pitchFamily="18" charset="0"/>
              </a:rPr>
              <a:t>dan</a:t>
            </a:r>
            <a:r>
              <a:rPr lang="en-US" dirty="0" smtClean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Bell MT" pitchFamily="18" charset="0"/>
              </a:rPr>
              <a:t>jasa</a:t>
            </a:r>
            <a:r>
              <a:rPr lang="en-US" dirty="0" smtClean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pelayanan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lengkap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bervariasi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.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Tujuannya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adalah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menarik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departemen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toko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diskon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toko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pakaian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Bell MT" pitchFamily="18" charset="0"/>
              </a:rPr>
              <a:t>khusus</a:t>
            </a:r>
            <a:r>
              <a:rPr lang="id-ID" dirty="0" smtClean="0">
                <a:solidFill>
                  <a:schemeClr val="tx1"/>
                </a:solidFill>
                <a:latin typeface="Bell MT" pitchFamily="18" charset="0"/>
              </a:rPr>
              <a:t>.</a:t>
            </a:r>
          </a:p>
          <a:p>
            <a:pPr marL="0" indent="0">
              <a:buNone/>
            </a:pPr>
            <a:endParaRPr lang="id-ID" dirty="0">
              <a:solidFill>
                <a:schemeClr val="tx1"/>
              </a:solidFill>
              <a:latin typeface="Bell MT" pitchFamily="18" charset="0"/>
            </a:endParaRPr>
          </a:p>
          <a:p>
            <a:pPr marL="0" indent="0">
              <a:buNone/>
            </a:pP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Pusat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belanja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regional (</a:t>
            </a:r>
            <a:r>
              <a:rPr lang="en-US" i="1" dirty="0">
                <a:solidFill>
                  <a:schemeClr val="tx1"/>
                </a:solidFill>
                <a:latin typeface="Bell MT" pitchFamily="18" charset="0"/>
              </a:rPr>
              <a:t>regional shopping </a:t>
            </a:r>
            <a:r>
              <a:rPr lang="en-US" i="1" dirty="0" err="1">
                <a:solidFill>
                  <a:schemeClr val="tx1"/>
                </a:solidFill>
                <a:latin typeface="Bell MT" pitchFamily="18" charset="0"/>
              </a:rPr>
              <a:t>centre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)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khusus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biasanya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tertutup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dihubungkan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oleh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tempat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berjalan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umum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dengan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lahan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parkir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di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sekitar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lokasinya</a:t>
            </a:r>
            <a:r>
              <a:rPr lang="en-US" dirty="0" smtClean="0">
                <a:solidFill>
                  <a:schemeClr val="tx1"/>
                </a:solidFill>
                <a:latin typeface="Bell MT" pitchFamily="18" charset="0"/>
              </a:rPr>
              <a:t>.</a:t>
            </a:r>
            <a:endParaRPr lang="id-ID" dirty="0">
              <a:solidFill>
                <a:schemeClr val="tx1"/>
              </a:solidFill>
              <a:latin typeface="Bell MT" pitchFamily="18" charset="0"/>
            </a:endParaRPr>
          </a:p>
          <a:p>
            <a:endParaRPr lang="id-ID" dirty="0" smtClean="0">
              <a:solidFill>
                <a:schemeClr val="tx1"/>
              </a:solidFill>
              <a:latin typeface="Bell MT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900" y="985719"/>
            <a:ext cx="6871725" cy="50392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2995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7900" y="222195"/>
            <a:ext cx="6871725" cy="5955495"/>
          </a:xfrm>
        </p:spPr>
        <p:txBody>
          <a:bodyPr/>
          <a:lstStyle/>
          <a:p>
            <a:pPr marL="0" indent="0">
              <a:buNone/>
            </a:pPr>
            <a:r>
              <a:rPr lang="id-ID" b="1" dirty="0" smtClean="0">
                <a:latin typeface="Bell MT" pitchFamily="18" charset="0"/>
              </a:rPr>
              <a:t>e. Pusat </a:t>
            </a:r>
            <a:r>
              <a:rPr lang="id-ID" b="1" dirty="0">
                <a:latin typeface="Bell MT" pitchFamily="18" charset="0"/>
              </a:rPr>
              <a:t>B</a:t>
            </a:r>
            <a:r>
              <a:rPr lang="id-ID" b="1" dirty="0" smtClean="0">
                <a:latin typeface="Bell MT" pitchFamily="18" charset="0"/>
              </a:rPr>
              <a:t>elanja </a:t>
            </a:r>
            <a:r>
              <a:rPr lang="id-ID" b="1" dirty="0">
                <a:latin typeface="Bell MT" pitchFamily="18" charset="0"/>
              </a:rPr>
              <a:t>S</a:t>
            </a:r>
            <a:r>
              <a:rPr lang="id-ID" b="1" dirty="0" smtClean="0">
                <a:latin typeface="Bell MT" pitchFamily="18" charset="0"/>
              </a:rPr>
              <a:t>uper </a:t>
            </a:r>
            <a:r>
              <a:rPr lang="id-ID" b="1" dirty="0">
                <a:latin typeface="Bell MT" pitchFamily="18" charset="0"/>
              </a:rPr>
              <a:t>R</a:t>
            </a:r>
            <a:r>
              <a:rPr lang="id-ID" b="1" dirty="0" smtClean="0">
                <a:latin typeface="Bell MT" pitchFamily="18" charset="0"/>
              </a:rPr>
              <a:t>egional</a:t>
            </a:r>
          </a:p>
          <a:p>
            <a:pPr marL="0" indent="0">
              <a:buNone/>
            </a:pPr>
            <a:r>
              <a:rPr lang="id-ID" dirty="0" smtClean="0">
                <a:latin typeface="Bell MT" pitchFamily="18" charset="0"/>
              </a:rPr>
              <a:t>	</a:t>
            </a:r>
            <a:r>
              <a:rPr lang="en-US" dirty="0" err="1" smtClean="0">
                <a:latin typeface="Bell MT" pitchFamily="18" charset="0"/>
              </a:rPr>
              <a:t>Merupakan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pusat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perbelanjaan</a:t>
            </a:r>
            <a:r>
              <a:rPr lang="en-US" dirty="0">
                <a:latin typeface="Bell MT" pitchFamily="18" charset="0"/>
              </a:rPr>
              <a:t> yang </a:t>
            </a:r>
            <a:r>
              <a:rPr lang="en-US" dirty="0" err="1">
                <a:latin typeface="Bell MT" pitchFamily="18" charset="0"/>
              </a:rPr>
              <a:t>mirip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dengan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pusat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belanja</a:t>
            </a:r>
            <a:r>
              <a:rPr lang="en-US" dirty="0">
                <a:latin typeface="Bell MT" pitchFamily="18" charset="0"/>
              </a:rPr>
              <a:t> regional </a:t>
            </a:r>
            <a:r>
              <a:rPr lang="en-US" dirty="0" err="1">
                <a:latin typeface="Bell MT" pitchFamily="18" charset="0"/>
              </a:rPr>
              <a:t>tetapi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karena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ukuran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pusat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belanja</a:t>
            </a:r>
            <a:r>
              <a:rPr lang="en-US" dirty="0">
                <a:latin typeface="Bell MT" pitchFamily="18" charset="0"/>
              </a:rPr>
              <a:t> regional </a:t>
            </a:r>
            <a:r>
              <a:rPr lang="en-US" dirty="0" err="1">
                <a:latin typeface="Bell MT" pitchFamily="18" charset="0"/>
              </a:rPr>
              <a:t>lebih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besar</a:t>
            </a:r>
            <a:r>
              <a:rPr lang="en-US" dirty="0">
                <a:latin typeface="Bell MT" pitchFamily="18" charset="0"/>
              </a:rPr>
              <a:t>, </a:t>
            </a:r>
            <a:r>
              <a:rPr lang="en-US" dirty="0" err="1">
                <a:latin typeface="Bell MT" pitchFamily="18" charset="0"/>
              </a:rPr>
              <a:t>banyak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ditempati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kios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dan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pemilihan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barang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dagangan</a:t>
            </a:r>
            <a:r>
              <a:rPr lang="en-US" dirty="0">
                <a:latin typeface="Bell MT" pitchFamily="18" charset="0"/>
              </a:rPr>
              <a:t>. </a:t>
            </a:r>
            <a:r>
              <a:rPr lang="en-US" dirty="0" err="1">
                <a:latin typeface="Bell MT" pitchFamily="18" charset="0"/>
              </a:rPr>
              <a:t>Seperti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halnya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pusat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belanja</a:t>
            </a:r>
            <a:r>
              <a:rPr lang="en-US" dirty="0">
                <a:latin typeface="Bell MT" pitchFamily="18" charset="0"/>
              </a:rPr>
              <a:t> regional, </a:t>
            </a:r>
            <a:r>
              <a:rPr lang="en-US" dirty="0" err="1">
                <a:latin typeface="Bell MT" pitchFamily="18" charset="0"/>
              </a:rPr>
              <a:t>konfigurasi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khusus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merupakan</a:t>
            </a:r>
            <a:r>
              <a:rPr lang="en-US" dirty="0">
                <a:latin typeface="Bell MT" pitchFamily="18" charset="0"/>
              </a:rPr>
              <a:t> mal </a:t>
            </a:r>
            <a:r>
              <a:rPr lang="en-US" dirty="0" err="1">
                <a:latin typeface="Bell MT" pitchFamily="18" charset="0"/>
              </a:rPr>
              <a:t>dengan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banyak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tingkat</a:t>
            </a:r>
            <a:endParaRPr lang="id-ID" dirty="0">
              <a:latin typeface="Bell MT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900" y="833015"/>
            <a:ext cx="7024430" cy="534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1743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7900" y="680311"/>
            <a:ext cx="6871725" cy="5497380"/>
          </a:xfrm>
        </p:spPr>
        <p:txBody>
          <a:bodyPr/>
          <a:lstStyle/>
          <a:p>
            <a:pPr marL="0" indent="0">
              <a:buNone/>
            </a:pPr>
            <a:r>
              <a:rPr lang="id-ID" b="1" dirty="0" smtClean="0">
                <a:solidFill>
                  <a:schemeClr val="tx1"/>
                </a:solidFill>
                <a:latin typeface="Bell MT" pitchFamily="18" charset="0"/>
              </a:rPr>
              <a:t>f. Pusat Belanja </a:t>
            </a:r>
            <a:r>
              <a:rPr lang="id-ID" b="1" dirty="0">
                <a:solidFill>
                  <a:schemeClr val="tx1"/>
                </a:solidFill>
                <a:latin typeface="Bell MT" pitchFamily="18" charset="0"/>
              </a:rPr>
              <a:t>G</a:t>
            </a:r>
            <a:r>
              <a:rPr lang="id-ID" b="1" dirty="0" smtClean="0">
                <a:solidFill>
                  <a:schemeClr val="tx1"/>
                </a:solidFill>
                <a:latin typeface="Bell MT" pitchFamily="18" charset="0"/>
              </a:rPr>
              <a:t>aya Hidup</a:t>
            </a:r>
          </a:p>
          <a:p>
            <a:pPr marL="0" indent="0">
              <a:buNone/>
            </a:pP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Pusat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ini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menawarkan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kenyamanan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pembelanja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keamanan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ragam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penyewa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banyak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atmosfer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kepuasan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konsumen</a:t>
            </a:r>
            <a:r>
              <a:rPr lang="en-US" dirty="0" smtClean="0">
                <a:solidFill>
                  <a:schemeClr val="tx1"/>
                </a:solidFill>
                <a:latin typeface="Bell MT" pitchFamily="18" charset="0"/>
              </a:rPr>
              <a:t>.</a:t>
            </a:r>
            <a:endParaRPr lang="id-ID" dirty="0" smtClean="0">
              <a:solidFill>
                <a:schemeClr val="tx1"/>
              </a:solidFill>
              <a:latin typeface="Bell MT" pitchFamily="18" charset="0"/>
            </a:endParaRPr>
          </a:p>
          <a:p>
            <a:pPr marL="0" indent="0">
              <a:buNone/>
            </a:pPr>
            <a:endParaRPr lang="id-ID" dirty="0">
              <a:solidFill>
                <a:schemeClr val="tx1"/>
              </a:solidFill>
              <a:latin typeface="Bell MT" pitchFamily="18" charset="0"/>
            </a:endParaRPr>
          </a:p>
          <a:p>
            <a:pPr marL="0" indent="0">
              <a:buNone/>
            </a:pPr>
            <a:r>
              <a:rPr lang="id-ID" dirty="0" smtClean="0">
                <a:solidFill>
                  <a:schemeClr val="tx1"/>
                </a:solidFill>
                <a:latin typeface="Bell MT" pitchFamily="18" charset="0"/>
              </a:rPr>
              <a:t>	</a:t>
            </a:r>
            <a:r>
              <a:rPr lang="en-US" dirty="0" err="1" smtClean="0">
                <a:solidFill>
                  <a:schemeClr val="tx1"/>
                </a:solidFill>
                <a:latin typeface="Bell MT" pitchFamily="18" charset="0"/>
              </a:rPr>
              <a:t>Beberapa</a:t>
            </a:r>
            <a:r>
              <a:rPr lang="en-US" dirty="0" smtClean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pusat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belanja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gaya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hidup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(</a:t>
            </a:r>
            <a:r>
              <a:rPr lang="en-US" i="1" dirty="0">
                <a:solidFill>
                  <a:schemeClr val="tx1"/>
                </a:solidFill>
                <a:latin typeface="Bell MT" pitchFamily="18" charset="0"/>
              </a:rPr>
              <a:t>lifestyle shopping center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)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terdiri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dari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toko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restoran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beberapa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gedung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bioskop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hiburan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sedangkan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lainnya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masih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ruko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.</a:t>
            </a:r>
            <a:endParaRPr lang="id-ID" dirty="0" smtClean="0">
              <a:solidFill>
                <a:schemeClr val="tx1"/>
              </a:solidFill>
              <a:latin typeface="Bell MT" pitchFamily="18" charset="0"/>
            </a:endParaRPr>
          </a:p>
          <a:p>
            <a:endParaRPr lang="id-ID" dirty="0">
              <a:solidFill>
                <a:schemeClr val="tx1"/>
              </a:solidFill>
              <a:latin typeface="Bell MT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900" y="1291130"/>
            <a:ext cx="7177135" cy="458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4674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7900" y="527605"/>
            <a:ext cx="6871725" cy="5650085"/>
          </a:xfrm>
        </p:spPr>
        <p:txBody>
          <a:bodyPr/>
          <a:lstStyle/>
          <a:p>
            <a:pPr marL="0" indent="0">
              <a:buNone/>
            </a:pPr>
            <a:r>
              <a:rPr lang="id-ID" b="1" dirty="0" smtClean="0">
                <a:solidFill>
                  <a:schemeClr val="tx1"/>
                </a:solidFill>
                <a:latin typeface="Bell MT" pitchFamily="18" charset="0"/>
              </a:rPr>
              <a:t>g. Pusat </a:t>
            </a:r>
            <a:r>
              <a:rPr lang="id-ID" b="1" dirty="0">
                <a:solidFill>
                  <a:schemeClr val="tx1"/>
                </a:solidFill>
                <a:latin typeface="Bell MT" pitchFamily="18" charset="0"/>
              </a:rPr>
              <a:t>M</a:t>
            </a:r>
            <a:r>
              <a:rPr lang="id-ID" b="1" dirty="0" smtClean="0">
                <a:solidFill>
                  <a:schemeClr val="tx1"/>
                </a:solidFill>
                <a:latin typeface="Bell MT" pitchFamily="18" charset="0"/>
              </a:rPr>
              <a:t>ode </a:t>
            </a:r>
            <a:r>
              <a:rPr lang="id-ID" b="1" dirty="0">
                <a:solidFill>
                  <a:schemeClr val="tx1"/>
                </a:solidFill>
                <a:latin typeface="Bell MT" pitchFamily="18" charset="0"/>
              </a:rPr>
              <a:t>A</a:t>
            </a:r>
            <a:r>
              <a:rPr lang="id-ID" b="1" dirty="0" smtClean="0">
                <a:solidFill>
                  <a:schemeClr val="tx1"/>
                </a:solidFill>
                <a:latin typeface="Bell MT" pitchFamily="18" charset="0"/>
              </a:rPr>
              <a:t>tau </a:t>
            </a:r>
            <a:r>
              <a:rPr lang="id-ID" b="1" dirty="0">
                <a:solidFill>
                  <a:schemeClr val="tx1"/>
                </a:solidFill>
                <a:latin typeface="Bell MT" pitchFamily="18" charset="0"/>
              </a:rPr>
              <a:t>P</a:t>
            </a:r>
            <a:r>
              <a:rPr lang="id-ID" b="1" dirty="0" smtClean="0">
                <a:solidFill>
                  <a:schemeClr val="tx1"/>
                </a:solidFill>
                <a:latin typeface="Bell MT" pitchFamily="18" charset="0"/>
              </a:rPr>
              <a:t>usat Belanja Khusus</a:t>
            </a:r>
          </a:p>
          <a:p>
            <a:pPr marL="0" indent="0">
              <a:buNone/>
            </a:pPr>
            <a:r>
              <a:rPr lang="en-US" dirty="0" err="1" smtClean="0">
                <a:solidFill>
                  <a:schemeClr val="tx1"/>
                </a:solidFill>
                <a:latin typeface="Bell MT" pitchFamily="18" charset="0"/>
              </a:rPr>
              <a:t>Merupakan</a:t>
            </a:r>
            <a:r>
              <a:rPr lang="en-US" dirty="0" smtClean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pusat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belanja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sebagian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besar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terdiri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atas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pakaian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mahal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butik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toko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suvenir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dengan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berbagai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model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pilihan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atau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pernik-pernik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unik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berkualitas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tinggi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bernilai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.</a:t>
            </a:r>
            <a:endParaRPr lang="id-ID" dirty="0">
              <a:solidFill>
                <a:schemeClr val="tx1"/>
              </a:solidFill>
              <a:latin typeface="Bell MT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900" y="1138425"/>
            <a:ext cx="7177135" cy="4542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0149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7900" y="527605"/>
            <a:ext cx="6871725" cy="5650085"/>
          </a:xfrm>
        </p:spPr>
        <p:txBody>
          <a:bodyPr/>
          <a:lstStyle/>
          <a:p>
            <a:pPr marL="0" indent="0">
              <a:buNone/>
            </a:pPr>
            <a:r>
              <a:rPr lang="id-ID" dirty="0" smtClean="0">
                <a:solidFill>
                  <a:schemeClr val="tx1"/>
                </a:solidFill>
                <a:latin typeface="Bell MT" pitchFamily="18" charset="0"/>
              </a:rPr>
              <a:t>h. Pusat </a:t>
            </a:r>
            <a:r>
              <a:rPr lang="id-ID" dirty="0">
                <a:solidFill>
                  <a:schemeClr val="tx1"/>
                </a:solidFill>
                <a:latin typeface="Bell MT" pitchFamily="18" charset="0"/>
              </a:rPr>
              <a:t>B</a:t>
            </a:r>
            <a:r>
              <a:rPr lang="id-ID" dirty="0" smtClean="0">
                <a:solidFill>
                  <a:schemeClr val="tx1"/>
                </a:solidFill>
                <a:latin typeface="Bell MT" pitchFamily="18" charset="0"/>
              </a:rPr>
              <a:t>elanja Outlet</a:t>
            </a:r>
          </a:p>
          <a:p>
            <a:pPr marL="0" indent="0">
              <a:buNone/>
            </a:pP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Pusat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belanja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outlet (</a:t>
            </a:r>
            <a:r>
              <a:rPr lang="en-US" i="1" dirty="0">
                <a:solidFill>
                  <a:schemeClr val="tx1"/>
                </a:solidFill>
                <a:latin typeface="Bell MT" pitchFamily="18" charset="0"/>
              </a:rPr>
              <a:t>outlet shopping </a:t>
            </a:r>
            <a:r>
              <a:rPr lang="en-US" i="1" dirty="0" err="1">
                <a:solidFill>
                  <a:schemeClr val="tx1"/>
                </a:solidFill>
                <a:latin typeface="Bell MT" pitchFamily="18" charset="0"/>
              </a:rPr>
              <a:t>centre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)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adalah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pusat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perbelanjaan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sebagian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besar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terdiri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dari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pemilik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gerai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pabrik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menjual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merek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buatan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mereka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sendiri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selain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juga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seharusnya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mencakup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ritel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dengan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harga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ell MT" pitchFamily="18" charset="0"/>
              </a:rPr>
              <a:t>diskon</a:t>
            </a:r>
            <a:r>
              <a:rPr lang="en-US" dirty="0">
                <a:solidFill>
                  <a:schemeClr val="tx1"/>
                </a:solidFill>
                <a:latin typeface="Bell MT" pitchFamily="18" charset="0"/>
              </a:rPr>
              <a:t>.</a:t>
            </a:r>
            <a:endParaRPr lang="id-ID" dirty="0" smtClean="0">
              <a:solidFill>
                <a:schemeClr val="tx1"/>
              </a:solidFill>
              <a:latin typeface="Bell MT" pitchFamily="18" charset="0"/>
            </a:endParaRPr>
          </a:p>
          <a:p>
            <a:endParaRPr lang="id-ID" dirty="0">
              <a:solidFill>
                <a:schemeClr val="tx1"/>
              </a:solidFill>
              <a:latin typeface="Bell MT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900" y="1094800"/>
            <a:ext cx="6719020" cy="45529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1336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7900" y="374901"/>
            <a:ext cx="6871725" cy="5802790"/>
          </a:xfrm>
        </p:spPr>
        <p:txBody>
          <a:bodyPr/>
          <a:lstStyle/>
          <a:p>
            <a:pPr marL="0" indent="0">
              <a:buNone/>
            </a:pPr>
            <a:r>
              <a:rPr lang="id-ID" b="1" dirty="0" smtClean="0">
                <a:latin typeface="Bell MT" pitchFamily="18" charset="0"/>
              </a:rPr>
              <a:t>i. Pusat Belanja </a:t>
            </a:r>
            <a:r>
              <a:rPr lang="id-ID" b="1" dirty="0">
                <a:latin typeface="Bell MT" pitchFamily="18" charset="0"/>
              </a:rPr>
              <a:t>F</a:t>
            </a:r>
            <a:r>
              <a:rPr lang="id-ID" b="1" dirty="0" smtClean="0">
                <a:latin typeface="Bell MT" pitchFamily="18" charset="0"/>
              </a:rPr>
              <a:t>estival atau Bertema</a:t>
            </a:r>
          </a:p>
          <a:p>
            <a:pPr marL="0" indent="0">
              <a:buNone/>
            </a:pPr>
            <a:r>
              <a:rPr lang="en-US" dirty="0" err="1">
                <a:latin typeface="Bell MT" pitchFamily="18" charset="0"/>
              </a:rPr>
              <a:t>Merupakan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pusat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perbelanjaan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khusus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membuat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penggabungan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tema</a:t>
            </a:r>
            <a:r>
              <a:rPr lang="en-US" dirty="0">
                <a:latin typeface="Bell MT" pitchFamily="18" charset="0"/>
              </a:rPr>
              <a:t> yang </a:t>
            </a:r>
            <a:r>
              <a:rPr lang="en-US" dirty="0" err="1">
                <a:latin typeface="Bell MT" pitchFamily="18" charset="0"/>
              </a:rPr>
              <a:t>dibawa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oleh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tokoh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perorangan</a:t>
            </a:r>
            <a:r>
              <a:rPr lang="en-US" dirty="0">
                <a:latin typeface="Bell MT" pitchFamily="18" charset="0"/>
              </a:rPr>
              <a:t>  </a:t>
            </a:r>
            <a:r>
              <a:rPr lang="en-US" dirty="0" err="1">
                <a:latin typeface="Bell MT" pitchFamily="18" charset="0"/>
              </a:rPr>
              <a:t>dengan</a:t>
            </a:r>
            <a:r>
              <a:rPr lang="en-US" dirty="0">
                <a:latin typeface="Bell MT" pitchFamily="18" charset="0"/>
              </a:rPr>
              <a:t>  </a:t>
            </a:r>
            <a:r>
              <a:rPr lang="en-US" dirty="0" err="1">
                <a:latin typeface="Bell MT" pitchFamily="18" charset="0"/>
              </a:rPr>
              <a:t>rancangan</a:t>
            </a:r>
            <a:r>
              <a:rPr lang="en-US" dirty="0">
                <a:latin typeface="Bell MT" pitchFamily="18" charset="0"/>
              </a:rPr>
              <a:t>   yang  </a:t>
            </a:r>
            <a:r>
              <a:rPr lang="en-US" dirty="0" err="1">
                <a:latin typeface="Bell MT" pitchFamily="18" charset="0"/>
              </a:rPr>
              <a:t>arsitektural</a:t>
            </a:r>
            <a:r>
              <a:rPr lang="en-US" dirty="0">
                <a:latin typeface="Bell MT" pitchFamily="18" charset="0"/>
              </a:rPr>
              <a:t>.  </a:t>
            </a:r>
            <a:r>
              <a:rPr lang="en-US" dirty="0" err="1">
                <a:latin typeface="Bell MT" pitchFamily="18" charset="0"/>
              </a:rPr>
              <a:t>Daya</a:t>
            </a:r>
            <a:r>
              <a:rPr lang="en-US" dirty="0">
                <a:latin typeface="Bell MT" pitchFamily="18" charset="0"/>
              </a:rPr>
              <a:t>  </a:t>
            </a:r>
            <a:r>
              <a:rPr lang="en-US" dirty="0" err="1">
                <a:latin typeface="Bell MT" pitchFamily="18" charset="0"/>
              </a:rPr>
              <a:t>tarik</a:t>
            </a:r>
            <a:r>
              <a:rPr lang="en-US" dirty="0">
                <a:latin typeface="Bell MT" pitchFamily="18" charset="0"/>
              </a:rPr>
              <a:t>  paling  </a:t>
            </a:r>
            <a:r>
              <a:rPr lang="en-US" dirty="0" err="1">
                <a:latin typeface="Bell MT" pitchFamily="18" charset="0"/>
              </a:rPr>
              <a:t>besar</a:t>
            </a:r>
            <a:r>
              <a:rPr lang="en-US" dirty="0">
                <a:latin typeface="Bell MT" pitchFamily="18" charset="0"/>
              </a:rPr>
              <a:t>  </a:t>
            </a:r>
            <a:r>
              <a:rPr lang="en-US" dirty="0" err="1">
                <a:latin typeface="Bell MT" pitchFamily="18" charset="0"/>
              </a:rPr>
              <a:t>dari</a:t>
            </a:r>
            <a:r>
              <a:rPr lang="en-US" dirty="0">
                <a:latin typeface="Bell MT" pitchFamily="18" charset="0"/>
              </a:rPr>
              <a:t>  </a:t>
            </a:r>
            <a:r>
              <a:rPr lang="en-US" dirty="0" err="1">
                <a:latin typeface="Bell MT" pitchFamily="18" charset="0"/>
              </a:rPr>
              <a:t>pusat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perbelanjaan</a:t>
            </a:r>
            <a:r>
              <a:rPr lang="en-US" dirty="0">
                <a:latin typeface="Bell MT" pitchFamily="18" charset="0"/>
              </a:rPr>
              <a:t> festival (</a:t>
            </a:r>
            <a:r>
              <a:rPr lang="en-US" i="1" dirty="0">
                <a:latin typeface="Bell MT" pitchFamily="18" charset="0"/>
              </a:rPr>
              <a:t>theme shopping center</a:t>
            </a:r>
            <a:r>
              <a:rPr lang="en-US" dirty="0">
                <a:latin typeface="Bell MT" pitchFamily="18" charset="0"/>
              </a:rPr>
              <a:t>) </a:t>
            </a:r>
            <a:r>
              <a:rPr lang="en-US" dirty="0" err="1">
                <a:latin typeface="Bell MT" pitchFamily="18" charset="0"/>
              </a:rPr>
              <a:t>ini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adalah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sebagai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tempat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wisata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secara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khusus</a:t>
            </a:r>
            <a:r>
              <a:rPr lang="en-US" dirty="0">
                <a:latin typeface="Bell MT" pitchFamily="18" charset="0"/>
              </a:rPr>
              <a:t>, </a:t>
            </a:r>
            <a:r>
              <a:rPr lang="en-US" dirty="0" err="1">
                <a:latin typeface="Bell MT" pitchFamily="18" charset="0"/>
              </a:rPr>
              <a:t>pusat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perbelanjaan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ini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terdiri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dari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penyewa</a:t>
            </a:r>
            <a:r>
              <a:rPr lang="en-US" dirty="0">
                <a:latin typeface="Bell MT" pitchFamily="18" charset="0"/>
              </a:rPr>
              <a:t> yang </a:t>
            </a:r>
            <a:r>
              <a:rPr lang="en-US" dirty="0" err="1">
                <a:latin typeface="Bell MT" pitchFamily="18" charset="0"/>
              </a:rPr>
              <a:t>mirip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seperti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pada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pusat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perbelanjaan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khusus</a:t>
            </a:r>
            <a:r>
              <a:rPr lang="en-US" dirty="0">
                <a:latin typeface="Bell MT" pitchFamily="18" charset="0"/>
              </a:rPr>
              <a:t>.</a:t>
            </a:r>
            <a:endParaRPr lang="id-ID" dirty="0">
              <a:latin typeface="Bell MT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194" y="985720"/>
            <a:ext cx="7177135" cy="3970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066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7900" y="680311"/>
            <a:ext cx="6871725" cy="5497380"/>
          </a:xfrm>
        </p:spPr>
        <p:txBody>
          <a:bodyPr/>
          <a:lstStyle/>
          <a:p>
            <a:pPr marL="0" indent="0">
              <a:buNone/>
            </a:pPr>
            <a:r>
              <a:rPr lang="id-ID" b="1" dirty="0" smtClean="0">
                <a:latin typeface="Bell MT" pitchFamily="18" charset="0"/>
              </a:rPr>
              <a:t>j. Kios</a:t>
            </a:r>
          </a:p>
          <a:p>
            <a:pPr marL="0" indent="0">
              <a:buNone/>
            </a:pPr>
            <a:r>
              <a:rPr lang="en-US" dirty="0" err="1">
                <a:latin typeface="Bell MT" pitchFamily="18" charset="0"/>
              </a:rPr>
              <a:t>Meskipun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tidak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satupun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kios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barang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dagangan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bisa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ditemukan</a:t>
            </a:r>
            <a:r>
              <a:rPr lang="en-US" dirty="0">
                <a:latin typeface="Bell MT" pitchFamily="18" charset="0"/>
              </a:rPr>
              <a:t> di </a:t>
            </a:r>
            <a:r>
              <a:rPr lang="en-US" dirty="0" err="1">
                <a:latin typeface="Bell MT" pitchFamily="18" charset="0"/>
              </a:rPr>
              <a:t>semua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jenis</a:t>
            </a:r>
            <a:r>
              <a:rPr lang="en-US" dirty="0">
                <a:latin typeface="Bell MT" pitchFamily="18" charset="0"/>
              </a:rPr>
              <a:t> mal, </a:t>
            </a:r>
            <a:r>
              <a:rPr lang="en-US" dirty="0" err="1">
                <a:latin typeface="Bell MT" pitchFamily="18" charset="0"/>
              </a:rPr>
              <a:t>kios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tetap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merupakan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suatu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alternatif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penempatan</a:t>
            </a:r>
            <a:r>
              <a:rPr lang="en-US" dirty="0">
                <a:latin typeface="Bell MT" pitchFamily="18" charset="0"/>
              </a:rPr>
              <a:t> yang </a:t>
            </a:r>
            <a:r>
              <a:rPr lang="en-US" dirty="0" err="1">
                <a:latin typeface="Bell MT" pitchFamily="18" charset="0"/>
              </a:rPr>
              <a:t>populer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bagi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ritel</a:t>
            </a:r>
            <a:r>
              <a:rPr lang="en-US" dirty="0">
                <a:latin typeface="Bell MT" pitchFamily="18" charset="0"/>
              </a:rPr>
              <a:t>, </a:t>
            </a:r>
            <a:r>
              <a:rPr lang="en-US" dirty="0" err="1">
                <a:latin typeface="Bell MT" pitchFamily="18" charset="0"/>
              </a:rPr>
              <a:t>untuk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kebutuhan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lingkup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pasar</a:t>
            </a:r>
            <a:r>
              <a:rPr lang="en-US" dirty="0">
                <a:latin typeface="Bell MT" pitchFamily="18" charset="0"/>
              </a:rPr>
              <a:t> yang </a:t>
            </a:r>
            <a:r>
              <a:rPr lang="en-US" dirty="0" err="1">
                <a:latin typeface="Bell MT" pitchFamily="18" charset="0"/>
              </a:rPr>
              <a:t>kecil</a:t>
            </a:r>
            <a:endParaRPr lang="id-ID" b="1" dirty="0" smtClean="0">
              <a:latin typeface="Bell MT" pitchFamily="18" charset="0"/>
            </a:endParaRPr>
          </a:p>
          <a:p>
            <a:endParaRPr lang="id-ID" dirty="0">
              <a:latin typeface="Bell MT" pitchFamily="18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194" y="1291130"/>
            <a:ext cx="7329841" cy="3554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297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12490" y="3240971"/>
            <a:ext cx="717713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5400" b="1" dirty="0">
                <a:solidFill>
                  <a:srgbClr val="002060"/>
                </a:solidFill>
                <a:latin typeface="Kristen ITC" pitchFamily="66" charset="0"/>
              </a:rPr>
              <a:t>TERIMA </a:t>
            </a:r>
            <a:r>
              <a:rPr lang="en-CA" sz="5400" b="1" dirty="0">
                <a:latin typeface="Kristen ITC" pitchFamily="66" charset="0"/>
              </a:rPr>
              <a:t> </a:t>
            </a:r>
            <a:r>
              <a:rPr lang="en-CA" sz="5400" b="1" dirty="0">
                <a:solidFill>
                  <a:srgbClr val="FF0000"/>
                </a:solidFill>
                <a:latin typeface="Kristen ITC" pitchFamily="66" charset="0"/>
              </a:rPr>
              <a:t>KASIH</a:t>
            </a:r>
            <a:endParaRPr lang="id-ID" sz="5400" b="1" dirty="0">
              <a:solidFill>
                <a:srgbClr val="FF0000"/>
              </a:solidFill>
              <a:latin typeface="Kristen ITC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44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952</Words>
  <Application>Microsoft Office PowerPoint</Application>
  <PresentationFormat>On-screen Show (4:3)</PresentationFormat>
  <Paragraphs>101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0" baseType="lpstr">
      <vt:lpstr>Office Theme</vt:lpstr>
      <vt:lpstr>1_Office Theme</vt:lpstr>
      <vt:lpstr>PowerPoint Presentation</vt:lpstr>
      <vt:lpstr>Pemilihan Lokasi Pada  Bisnis Ritel</vt:lpstr>
      <vt:lpstr>Lokasi Area Perdagangan</vt:lpstr>
      <vt:lpstr>PowerPoint Presentation</vt:lpstr>
      <vt:lpstr>Segmen Area Perdagangan</vt:lpstr>
      <vt:lpstr>Faktor-faktor yang Mempengaruhi Permintaan Suatu Wilayah atau Area Perdagangan</vt:lpstr>
      <vt:lpstr>PowerPoint Presentation</vt:lpstr>
      <vt:lpstr>Lanjutan...</vt:lpstr>
      <vt:lpstr>PowerPoint Presentation</vt:lpstr>
      <vt:lpstr>PowerPoint Presentation</vt:lpstr>
      <vt:lpstr>Faktor-faktor yang Mempengaruhi Daya Tarik Sebuah Lokasi</vt:lpstr>
      <vt:lpstr>Lanjutan...</vt:lpstr>
      <vt:lpstr>Keuntungan Secara Lokasi Dalam Sebuah Pusat</vt:lpstr>
      <vt:lpstr>Area Perdagangan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2015-01-25T12:30:32Z</dcterms:created>
  <dcterms:modified xsi:type="dcterms:W3CDTF">2019-11-01T11:38:20Z</dcterms:modified>
</cp:coreProperties>
</file>