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68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7B93170-F43D-4082-A4DD-0C7DCDEAAD37}" type="datetimeFigureOut">
              <a:rPr lang="id-ID" smtClean="0"/>
              <a:t>16/11/2019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0CBEDFB1-9D77-4DAF-B378-9BAD355F2C7B}" type="slidenum">
              <a:rPr lang="id-ID" smtClean="0"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2400" dirty="0" smtClean="0"/>
              <a:t>Ikhtiar Meningkatkan Kualitas Akademik Dan Daya Dukung Lain Dalam Pengelolaan Program Studi Manajemen STIE Al Anwar</a:t>
            </a:r>
            <a:endParaRPr lang="id-ID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568952" cy="1872208"/>
          </a:xfrm>
        </p:spPr>
        <p:txBody>
          <a:bodyPr/>
          <a:lstStyle/>
          <a:p>
            <a:r>
              <a:rPr lang="id-ID" sz="3600" b="1" dirty="0" smtClean="0">
                <a:solidFill>
                  <a:srgbClr val="FF0000"/>
                </a:solidFill>
              </a:rPr>
              <a:t>RAPAT KOORDINASI</a:t>
            </a:r>
            <a:r>
              <a:rPr lang="id-ID" sz="2800" dirty="0" smtClean="0"/>
              <a:t/>
            </a:r>
            <a:br>
              <a:rPr lang="id-ID" sz="2800" dirty="0" smtClean="0"/>
            </a:br>
            <a:r>
              <a:rPr lang="id-ID" sz="2800" dirty="0" smtClean="0"/>
              <a:t>“ DISKUSI GAYENG“</a:t>
            </a:r>
            <a:br>
              <a:rPr lang="id-ID" sz="2800" dirty="0" smtClean="0"/>
            </a:br>
            <a:r>
              <a:rPr lang="id-ID" sz="2800" dirty="0" smtClean="0">
                <a:solidFill>
                  <a:srgbClr val="FFFF00"/>
                </a:solidFill>
              </a:rPr>
              <a:t>DOSEN PRODI MANAJEMEN</a:t>
            </a:r>
            <a:r>
              <a:rPr lang="id-ID" sz="2800" dirty="0" smtClean="0"/>
              <a:t/>
            </a:r>
            <a:br>
              <a:rPr lang="id-ID" sz="2800" dirty="0" smtClean="0"/>
            </a:br>
            <a:r>
              <a:rPr lang="id-ID" sz="2800" dirty="0" smtClean="0"/>
              <a:t>STIE AL ANWAR MOJOKERTO</a:t>
            </a:r>
            <a:endParaRPr lang="id-ID" sz="2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5385420"/>
            <a:ext cx="6008712" cy="87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6261719"/>
            <a:ext cx="6224736" cy="479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800" dirty="0" smtClean="0">
                <a:solidFill>
                  <a:schemeClr val="tx1"/>
                </a:solidFill>
              </a:rPr>
              <a:t>Jum’at, 15 Nopember 2019</a:t>
            </a:r>
            <a:endParaRPr lang="id-ID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6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>
                <a:solidFill>
                  <a:srgbClr val="FFFF00"/>
                </a:solidFill>
              </a:rPr>
              <a:t>Agenda Pembahasan 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124744"/>
            <a:ext cx="8210872" cy="482453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id-ID" sz="2800" dirty="0" smtClean="0"/>
              <a:t>Arah </a:t>
            </a:r>
            <a:r>
              <a:rPr lang="id-ID" sz="2800" dirty="0"/>
              <a:t>kebijakan pengembangan prodi </a:t>
            </a:r>
            <a:r>
              <a:rPr lang="id-ID" sz="2800" dirty="0" smtClean="0"/>
              <a:t>manajemen </a:t>
            </a:r>
            <a:endParaRPr lang="id-ID" sz="2800" dirty="0"/>
          </a:p>
          <a:p>
            <a:pPr lvl="0"/>
            <a:r>
              <a:rPr lang="id-ID" sz="2800" dirty="0"/>
              <a:t>Evaluasi pelaksanaan akademik</a:t>
            </a:r>
          </a:p>
          <a:p>
            <a:pPr lvl="0"/>
            <a:r>
              <a:rPr lang="id-ID" sz="2800" dirty="0"/>
              <a:t>Evaluasi Kurikulum dan Ploting Dosen</a:t>
            </a:r>
          </a:p>
          <a:p>
            <a:pPr lvl="0"/>
            <a:r>
              <a:rPr lang="id-ID" sz="2800" dirty="0"/>
              <a:t>Pengembangan SDM Dosen</a:t>
            </a:r>
          </a:p>
          <a:p>
            <a:pPr lvl="0"/>
            <a:r>
              <a:rPr lang="id-ID" sz="2800" dirty="0"/>
              <a:t>Peningkatan kuantitas penelitian dan pengabdian </a:t>
            </a:r>
            <a:r>
              <a:rPr lang="id-ID" sz="2800" dirty="0" smtClean="0"/>
              <a:t>masyarakat</a:t>
            </a:r>
          </a:p>
          <a:p>
            <a:pPr lvl="0"/>
            <a:r>
              <a:rPr lang="id-ID" sz="2800" dirty="0" smtClean="0"/>
              <a:t>Pengembangan keorganisasian mahasiswa prodi manajemen</a:t>
            </a:r>
            <a:endParaRPr lang="id-ID" sz="2800" dirty="0"/>
          </a:p>
          <a:p>
            <a:pPr lvl="0"/>
            <a:r>
              <a:rPr lang="id-ID" sz="2800" dirty="0"/>
              <a:t>Update Info </a:t>
            </a:r>
            <a:r>
              <a:rPr lang="id-ID" sz="2800" dirty="0" smtClean="0"/>
              <a:t>:</a:t>
            </a:r>
          </a:p>
          <a:p>
            <a:pPr lvl="1"/>
            <a:r>
              <a:rPr lang="id-ID" sz="2800" dirty="0" smtClean="0"/>
              <a:t>Skripsi</a:t>
            </a:r>
          </a:p>
          <a:p>
            <a:pPr lvl="1"/>
            <a:r>
              <a:rPr lang="id-ID" sz="2800" dirty="0" smtClean="0"/>
              <a:t>KKN Sains</a:t>
            </a:r>
          </a:p>
          <a:p>
            <a:pPr lvl="1"/>
            <a:r>
              <a:rPr lang="id-ID" sz="2800" dirty="0" smtClean="0"/>
              <a:t>Kerjasama</a:t>
            </a:r>
          </a:p>
          <a:p>
            <a:pPr lvl="0"/>
            <a:r>
              <a:rPr lang="id-ID" sz="2800" dirty="0" smtClean="0"/>
              <a:t>..</a:t>
            </a:r>
            <a:endParaRPr lang="id-ID" sz="28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811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66856" cy="171420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d-ID" sz="3200" dirty="0" smtClean="0">
                <a:solidFill>
                  <a:srgbClr val="FF0000"/>
                </a:solidFill>
              </a:rPr>
              <a:t>VISI PRODI MANAJEMEN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sz="1800" dirty="0"/>
              <a:t>Menjadi pusat pendidikan dan pengembangan Bidang Ekonomi yang profesional , beretika dan berdaya saing tinggi di Tingkat Nasional sampai tahun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2204864"/>
            <a:ext cx="8064896" cy="4392488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2800" dirty="0" smtClean="0">
                <a:solidFill>
                  <a:srgbClr val="FF0000"/>
                </a:solidFill>
              </a:rPr>
              <a:t>MISI PRODI MANAJEMEN</a:t>
            </a:r>
          </a:p>
          <a:p>
            <a:pPr lvl="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beriman</a:t>
            </a:r>
            <a:r>
              <a:rPr lang="en-US" dirty="0"/>
              <a:t>, </a:t>
            </a:r>
            <a:r>
              <a:rPr lang="en-US" dirty="0" err="1"/>
              <a:t>bertaqwa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berjiwa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berkualitas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intelektual</a:t>
            </a:r>
            <a:r>
              <a:rPr lang="en-US" dirty="0"/>
              <a:t>, </a:t>
            </a:r>
            <a:r>
              <a:rPr lang="en-US" dirty="0" err="1"/>
              <a:t>berdaya</a:t>
            </a:r>
            <a:r>
              <a:rPr lang="en-US" dirty="0"/>
              <a:t> </a:t>
            </a:r>
            <a:r>
              <a:rPr lang="en-US" dirty="0" err="1"/>
              <a:t>nalar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tanggap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adaptif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profesionalisme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pengajaran</a:t>
            </a:r>
            <a:r>
              <a:rPr lang="en-US" dirty="0"/>
              <a:t>,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pengabdian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kemitraan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menguntungkan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,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0645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66856" cy="562074"/>
          </a:xfrm>
        </p:spPr>
        <p:txBody>
          <a:bodyPr/>
          <a:lstStyle/>
          <a:p>
            <a:r>
              <a:rPr lang="id-ID" sz="3200" b="1" dirty="0" smtClean="0">
                <a:solidFill>
                  <a:srgbClr val="FFC000"/>
                </a:solidFill>
              </a:rPr>
              <a:t>Data mahasiswa prodi manajemen</a:t>
            </a:r>
            <a:endParaRPr lang="id-ID" sz="3200" b="1" dirty="0">
              <a:solidFill>
                <a:srgbClr val="FFC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565609"/>
              </p:ext>
            </p:extLst>
          </p:nvPr>
        </p:nvGraphicFramePr>
        <p:xfrm>
          <a:off x="323528" y="1196752"/>
          <a:ext cx="8352929" cy="3168349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998856"/>
                <a:gridCol w="911454"/>
                <a:gridCol w="1036313"/>
                <a:gridCol w="973884"/>
                <a:gridCol w="836542"/>
                <a:gridCol w="998856"/>
                <a:gridCol w="586828"/>
                <a:gridCol w="986370"/>
                <a:gridCol w="1023826"/>
              </a:tblGrid>
              <a:tr h="4320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u="none" strike="noStrike" dirty="0">
                          <a:effectLst/>
                        </a:rPr>
                        <a:t>SEMESTER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KELAS PAGI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KELAS SORE</a:t>
                      </a:r>
                      <a:endParaRPr lang="id-ID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TOTAL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50405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AKTIF</a:t>
                      </a:r>
                      <a:endParaRPr lang="id-ID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NON AKTIF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CUTI</a:t>
                      </a:r>
                      <a:endParaRPr lang="id-ID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AKTIF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NON AKTIF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CUTI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AKTIF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NON AKTIF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40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 smtClean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107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147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25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93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42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118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48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32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104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85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136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95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112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136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131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138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JUMLAH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116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18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1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416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263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0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532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281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4509120"/>
            <a:ext cx="5040560" cy="1800200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id-ID" sz="2800" dirty="0" smtClean="0"/>
              <a:t>Catatan  </a:t>
            </a:r>
            <a:r>
              <a:rPr lang="id-ID" sz="2800" b="1" u="sng" dirty="0" smtClean="0"/>
              <a:t>NON AKTIF </a:t>
            </a:r>
            <a:r>
              <a:rPr lang="id-ID" sz="2800" dirty="0" smtClean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2000" dirty="0" smtClean="0"/>
              <a:t>Belum Daftar Ulang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2000" dirty="0" smtClean="0"/>
              <a:t>Mahasiswa R2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2000" dirty="0" smtClean="0"/>
              <a:t>Sudah tidak ada jejaknya dari awal</a:t>
            </a:r>
            <a:endParaRPr lang="id-ID" sz="2000" dirty="0"/>
          </a:p>
          <a:p>
            <a:endParaRPr lang="id-ID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012160" y="5517232"/>
            <a:ext cx="2736304" cy="1008112"/>
          </a:xfrm>
          <a:prstGeom prst="wedgeRoundRectCallout">
            <a:avLst>
              <a:gd name="adj1" fmla="val -132404"/>
              <a:gd name="adj2" fmla="val -70631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MASALAH... !!!</a:t>
            </a:r>
            <a:endParaRPr lang="id-ID" sz="24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12160" y="4437112"/>
            <a:ext cx="2843807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itchFamily="34" charset="0"/>
              <a:buNone/>
            </a:pPr>
            <a:r>
              <a:rPr lang="id-ID" sz="2800" dirty="0" smtClean="0"/>
              <a:t>Sumber : SIAKAD</a:t>
            </a:r>
            <a:endParaRPr lang="id-ID" sz="20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226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10" grpId="0" animBg="1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136904" cy="504056"/>
          </a:xfrm>
        </p:spPr>
        <p:txBody>
          <a:bodyPr/>
          <a:lstStyle/>
          <a:p>
            <a:r>
              <a:rPr lang="id-ID" b="1" dirty="0" smtClean="0">
                <a:solidFill>
                  <a:srgbClr val="FF0000"/>
                </a:solidFill>
              </a:rPr>
              <a:t>Data dosen prodi manajemen   </a:t>
            </a:r>
            <a:r>
              <a:rPr lang="id-ID" sz="2000" b="1" dirty="0" smtClean="0">
                <a:solidFill>
                  <a:srgbClr val="FF0000"/>
                </a:solidFill>
              </a:rPr>
              <a:t>(PDPT)</a:t>
            </a:r>
            <a:endParaRPr lang="id-ID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26917510"/>
              </p:ext>
            </p:extLst>
          </p:nvPr>
        </p:nvGraphicFramePr>
        <p:xfrm>
          <a:off x="107504" y="692696"/>
          <a:ext cx="8856984" cy="5958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118"/>
                <a:gridCol w="2818086"/>
                <a:gridCol w="2730899"/>
                <a:gridCol w="2399881"/>
              </a:tblGrid>
              <a:tr h="638455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NO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JAFUNG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NIDN NON JAFUNG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DOSEN</a:t>
                      </a:r>
                      <a:r>
                        <a:rPr lang="id-ID" sz="1400" baseline="0" dirty="0" smtClean="0"/>
                        <a:t> YAYASAN (TIDAK TETAP / NIDK / NUP)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1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H. CHAMDAN PURNAMA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SUHENDRO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KOESMIATI (blm ada</a:t>
                      </a:r>
                      <a:r>
                        <a:rPr lang="id-ID" sz="1400" baseline="0" dirty="0" smtClean="0"/>
                        <a:t> SK)</a:t>
                      </a:r>
                      <a:endParaRPr lang="id-ID" sz="1400" dirty="0" smtClean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2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H. CHAIRUL ANAM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MEGA DARMI NOVITA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PURWANTI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3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Hj.</a:t>
                      </a:r>
                      <a:r>
                        <a:rPr lang="id-ID" sz="1400" baseline="0" dirty="0" smtClean="0"/>
                        <a:t> </a:t>
                      </a:r>
                      <a:r>
                        <a:rPr lang="id-ID" sz="1400" dirty="0" smtClean="0"/>
                        <a:t>WIWIK ISTYARINI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SLAMET ARIFIN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ISNAINIYAH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4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AZIZAH FITRIANI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HIDAYAT, S,Pd.,</a:t>
                      </a:r>
                      <a:r>
                        <a:rPr lang="id-ID" sz="1400" baseline="0" dirty="0" smtClean="0"/>
                        <a:t> M.M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H.</a:t>
                      </a:r>
                      <a:r>
                        <a:rPr lang="id-ID" sz="1400" baseline="0" dirty="0" smtClean="0"/>
                        <a:t> </a:t>
                      </a:r>
                      <a:r>
                        <a:rPr lang="id-ID" sz="1400" dirty="0" smtClean="0"/>
                        <a:t>KIDFIRUL</a:t>
                      </a:r>
                      <a:endParaRPr lang="id-ID" sz="1400" dirty="0"/>
                    </a:p>
                  </a:txBody>
                  <a:tcPr/>
                </a:tc>
              </a:tr>
              <a:tr h="42250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5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Hj.</a:t>
                      </a:r>
                      <a:r>
                        <a:rPr lang="id-ID" sz="1400" baseline="0" dirty="0" smtClean="0"/>
                        <a:t> </a:t>
                      </a:r>
                      <a:r>
                        <a:rPr lang="id-ID" sz="1400" dirty="0" smtClean="0"/>
                        <a:t>MUTMAINAH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MIRHAMIDA  RAHMAH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MOHAMMAD JAWAHIRUL ULUM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6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H.</a:t>
                      </a:r>
                      <a:r>
                        <a:rPr lang="id-ID" sz="1400" baseline="0" dirty="0" smtClean="0"/>
                        <a:t> </a:t>
                      </a:r>
                      <a:r>
                        <a:rPr lang="id-ID" sz="1400" dirty="0" smtClean="0"/>
                        <a:t>MOKHAMAD WAHYUDI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LUKMAN HAKIM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SITI MUNAWAROH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7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Hj. DINDA FATMAH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R. HARI PRASETIJO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8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H.</a:t>
                      </a:r>
                      <a:r>
                        <a:rPr lang="id-ID" sz="1400" baseline="0" dirty="0" smtClean="0"/>
                        <a:t> </a:t>
                      </a:r>
                      <a:r>
                        <a:rPr lang="id-ID" sz="1400" dirty="0" smtClean="0"/>
                        <a:t>HADI SUTRISNO (NUP)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SUMAJI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9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H. ABDUL MUJIB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SYAIFUDIN (blm</a:t>
                      </a:r>
                      <a:r>
                        <a:rPr lang="id-ID" sz="1400" baseline="0" dirty="0" smtClean="0"/>
                        <a:t> ada SK)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10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INDRA KRISHERNAWAN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SUPRIYADI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11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H. ANAS AMIN ALAMSYAH (blm</a:t>
                      </a:r>
                      <a:r>
                        <a:rPr lang="id-ID" sz="1400" baseline="0" dirty="0" smtClean="0"/>
                        <a:t> ada SK)</a:t>
                      </a:r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JUMLAH</a:t>
                      </a:r>
                      <a:endParaRPr lang="id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10</a:t>
                      </a:r>
                      <a:endParaRPr lang="id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6</a:t>
                      </a:r>
                      <a:endParaRPr lang="id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11</a:t>
                      </a:r>
                      <a:endParaRPr lang="id-ID" sz="1400" b="1" dirty="0"/>
                    </a:p>
                  </a:txBody>
                  <a:tcPr/>
                </a:tc>
              </a:tr>
              <a:tr h="364831">
                <a:tc>
                  <a:txBody>
                    <a:bodyPr/>
                    <a:lstStyle/>
                    <a:p>
                      <a:pPr algn="ctr"/>
                      <a:endParaRPr lang="id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/>
                        <a:t>TOTAL</a:t>
                      </a:r>
                      <a:endParaRPr lang="id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/>
                        <a:t>27</a:t>
                      </a:r>
                      <a:endParaRPr lang="id-ID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22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8" y="0"/>
            <a:ext cx="9131862" cy="764704"/>
          </a:xfrm>
        </p:spPr>
        <p:txBody>
          <a:bodyPr/>
          <a:lstStyle/>
          <a:p>
            <a:pPr algn="ctr"/>
            <a:r>
              <a:rPr lang="id-ID" sz="2000" b="1" dirty="0" smtClean="0"/>
              <a:t>Mata kuliah semester ganjil</a:t>
            </a:r>
            <a:br>
              <a:rPr lang="id-ID" sz="2000" b="1" dirty="0" smtClean="0"/>
            </a:br>
            <a:r>
              <a:rPr lang="id-ID" sz="2000" b="1" dirty="0" smtClean="0">
                <a:solidFill>
                  <a:srgbClr val="FFFF00"/>
                </a:solidFill>
              </a:rPr>
              <a:t>prodi manajemen</a:t>
            </a:r>
            <a:endParaRPr lang="id-ID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34022"/>
              </p:ext>
            </p:extLst>
          </p:nvPr>
        </p:nvGraphicFramePr>
        <p:xfrm>
          <a:off x="179512" y="836712"/>
          <a:ext cx="41910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SEMESTER I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12.05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Bahasa Inggris 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12.07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Ekonomi Mikro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12.08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Ekonomi Makro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Akuntansi 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Matematika Ekonomi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MPK 11.01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Kewarganegaraan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MPK 11.02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Bahasa Indonesia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3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MPK 11.03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Pendidikan Agama Islam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22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126714"/>
              </p:ext>
            </p:extLst>
          </p:nvPr>
        </p:nvGraphicFramePr>
        <p:xfrm>
          <a:off x="4644008" y="836712"/>
          <a:ext cx="41910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III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Akuntansi Biaya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Statistik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12.20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Keuangan 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Pemasaran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Operasional 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100" u="none" strike="noStrike">
                          <a:effectLst/>
                        </a:rPr>
                        <a:t>Manajemen Sumber Daya Manusia I</a:t>
                      </a:r>
                      <a:endParaRPr lang="nn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Etika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Komunikasi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MPB 14.47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Ekonomi Islam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25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39533"/>
              </p:ext>
            </p:extLst>
          </p:nvPr>
        </p:nvGraphicFramePr>
        <p:xfrm>
          <a:off x="179512" y="3284984"/>
          <a:ext cx="4191000" cy="18688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V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13.40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Perpajakan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Akuntansi Manajemen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Bank dan Lembaga Keuangan Lainnya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Sistem Informasi Manajemen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Riset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MPB 14.46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Ritel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18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840030"/>
              </p:ext>
            </p:extLst>
          </p:nvPr>
        </p:nvGraphicFramePr>
        <p:xfrm>
          <a:off x="4644008" y="3356992"/>
          <a:ext cx="4191000" cy="1143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VII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Studi Kelayakan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12.09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Ekonomi Manajerial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Strategi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9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Explosion 2 8"/>
          <p:cNvSpPr/>
          <p:nvPr/>
        </p:nvSpPr>
        <p:spPr>
          <a:xfrm>
            <a:off x="4860032" y="4725144"/>
            <a:ext cx="3312368" cy="194421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74 SKS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425804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8" y="0"/>
            <a:ext cx="9131862" cy="764704"/>
          </a:xfrm>
        </p:spPr>
        <p:txBody>
          <a:bodyPr/>
          <a:lstStyle/>
          <a:p>
            <a:pPr algn="ctr"/>
            <a:r>
              <a:rPr lang="id-ID" sz="2000" b="1" dirty="0" smtClean="0"/>
              <a:t>Mata kuliah semester GENAP</a:t>
            </a:r>
            <a:br>
              <a:rPr lang="id-ID" sz="2000" b="1" dirty="0" smtClean="0"/>
            </a:br>
            <a:r>
              <a:rPr lang="id-ID" sz="2000" b="1" dirty="0" smtClean="0">
                <a:solidFill>
                  <a:srgbClr val="FFFF00"/>
                </a:solidFill>
              </a:rPr>
              <a:t>prodi manajemen</a:t>
            </a:r>
            <a:endParaRPr lang="id-ID" sz="2000" b="1" dirty="0">
              <a:solidFill>
                <a:srgbClr val="FFFF00"/>
              </a:solidFill>
            </a:endParaRPr>
          </a:p>
        </p:txBody>
      </p:sp>
      <p:sp>
        <p:nvSpPr>
          <p:cNvPr id="9" name="Explosion 2 8"/>
          <p:cNvSpPr/>
          <p:nvPr/>
        </p:nvSpPr>
        <p:spPr>
          <a:xfrm>
            <a:off x="4860032" y="4725144"/>
            <a:ext cx="3312368" cy="194421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72 SKS</a:t>
            </a:r>
            <a:endParaRPr lang="id-ID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861975"/>
              </p:ext>
            </p:extLst>
          </p:nvPr>
        </p:nvGraphicFramePr>
        <p:xfrm>
          <a:off x="179512" y="908720"/>
          <a:ext cx="41910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II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MBB 15.51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Ilmu Budaya Dasar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MBB.15.55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Filsafat Ilmu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12.06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Bahasa Inggris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12.10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Manajemen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Pengantar Akuntansi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Statistik 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MPK 11.04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Pendidikan Pancasila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21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059160"/>
              </p:ext>
            </p:extLst>
          </p:nvPr>
        </p:nvGraphicFramePr>
        <p:xfrm>
          <a:off x="4572000" y="908720"/>
          <a:ext cx="4320479" cy="230425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2409"/>
                <a:gridCol w="1168493"/>
                <a:gridCol w="2003132"/>
                <a:gridCol w="736445"/>
              </a:tblGrid>
              <a:tr h="20947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IV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0947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Anggaran Perusahaan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Keuangan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Pemasaran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Aspek Hukum Dalam Ekonomi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Operasional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12.30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Sumber Daya Manusia II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Bisnis Internasional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8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12.39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Ekonomi Politik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9478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22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959228"/>
              </p:ext>
            </p:extLst>
          </p:nvPr>
        </p:nvGraphicFramePr>
        <p:xfrm>
          <a:off x="179512" y="3573016"/>
          <a:ext cx="4191000" cy="1905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VI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1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MBB 15.53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Kuliah Kerja Nyata Sains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Perilaku Konsumen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Laboratorium Perpajakan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12.19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Metodologi Penelitian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MKK 12.22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Investasi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MPB 14.49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Psikologi Industri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7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MPB 14.50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Manajemen Kewirausahaan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3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21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323442"/>
              </p:ext>
            </p:extLst>
          </p:nvPr>
        </p:nvGraphicFramePr>
        <p:xfrm>
          <a:off x="4716016" y="3767881"/>
          <a:ext cx="4191000" cy="9525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0050"/>
                <a:gridCol w="1133475"/>
                <a:gridCol w="1943100"/>
                <a:gridCol w="714375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SEMESTER VIII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No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Kode MK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MATA KULIAH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MKB 13.45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Laboratorium Bisnis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2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4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MBB 15.54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Skripsi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>
                          <a:effectLst/>
                        </a:rPr>
                        <a:t>6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 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u="none" strike="noStrike">
                          <a:effectLst/>
                        </a:rPr>
                        <a:t>Jumlah SKS</a:t>
                      </a:r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u="none" strike="noStrike" dirty="0">
                          <a:effectLst/>
                        </a:rPr>
                        <a:t>8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0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94848" cy="634082"/>
          </a:xfrm>
        </p:spPr>
        <p:txBody>
          <a:bodyPr/>
          <a:lstStyle/>
          <a:p>
            <a:r>
              <a:rPr lang="id-ID" dirty="0" smtClean="0"/>
              <a:t>RAGAM PROBLEMATIKA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1052736"/>
            <a:ext cx="8280920" cy="5256584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SIAKAD utk penilaian evaluasi mahasiswa seringkali tidak tepat waktu.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Penilaian hasil evaluasi mahasiswa terkadang masih kosong.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RPS, RPP dan Kontrak Perkuliahan masih ada yg belum upload blog dosen.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Update Blog Dosen masih kurang maksimal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Dosen perwalian belum optimal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Publisitas penelitian dan pengabdian masyarakat masih sangat rendah.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..... (apa lagi?)</a:t>
            </a:r>
          </a:p>
        </p:txBody>
      </p:sp>
    </p:spTree>
    <p:extLst>
      <p:ext uri="{BB962C8B-B14F-4D97-AF65-F5344CB8AC3E}">
        <p14:creationId xmlns:p14="http://schemas.microsoft.com/office/powerpoint/2010/main" val="40401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94848" cy="634082"/>
          </a:xfrm>
        </p:spPr>
        <p:txBody>
          <a:bodyPr/>
          <a:lstStyle/>
          <a:p>
            <a:r>
              <a:rPr lang="id-ID" dirty="0" smtClean="0">
                <a:solidFill>
                  <a:srgbClr val="FF0000"/>
                </a:solidFill>
              </a:rPr>
              <a:t>RAGAM PROBLEMATIKA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1052736"/>
            <a:ext cx="8280920" cy="5256584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Mahasiswa manajemen kurang disiplin dalam hal data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/>
              <a:t>Animo mahasiswa dalam mengikuti uji kompetensi masih minim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/>
              <a:t>Aktivitas mahasiswa manajemen (himaje) kurang aktif </a:t>
            </a:r>
            <a:endParaRPr lang="id-ID" sz="2400" dirty="0" smtClean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Lemahnya mahasiswa dalam penyusunanan tugas akhir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... (apa lagi?)</a:t>
            </a:r>
            <a:endParaRPr lang="id-ID" sz="2400" dirty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id-ID" sz="2400" dirty="0" smtClean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id-ID" sz="2400" dirty="0" smtClean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7837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pPr algn="ctr"/>
            <a:r>
              <a:rPr lang="id-ID" sz="2400" dirty="0" smtClean="0">
                <a:solidFill>
                  <a:srgbClr val="FF0000"/>
                </a:solidFill>
              </a:rPr>
              <a:t>Tawaran solusi untuk pedoman kesepakatan bersama</a:t>
            </a:r>
            <a:endParaRPr lang="id-ID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836712"/>
            <a:ext cx="8568952" cy="5832648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Ploting Dosen PJMK semester berikutnya akan dibuat dan disosialisasikan 3-4 minggu sebelum UAS.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RPS, RPP dan Kontrak Perkuliahan wajib diupload dan dikumpulkan kpd Pimpinan Prodi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Evaluasi Kurikulum yang menyesuaikan dengan kebutuhan user dan kekinian. =&gt; study tiru pada Prodi/Fakultas kampus lain.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Dibuat grup WA perwalian mahasiswa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Dibuat buku bimbingan perwalian sebagai bentuk pembimbingan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Absensi pada siakad agar selalu di update dengan mandiri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Nilai ujian dan tugas agar di segera diisi setelah pelaksanaan ujian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Bimbingan skripsi dibuat jurnal penelitian minimal 1 jurnal untuk dipublikasikan.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Bimbingan kelompok KKN Sains dijadikan jurnal pengabdian masyarakat minimal 1 jurnal untuk dipublikasikan.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Akvitas ‘mengantor’ minimal 1 hari dalam seminggu diluar hari mengajar.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 smtClean="0"/>
              <a:t>Menstimulus mahasiswa dengan tugas yang berkaitan dengan jurnal dengan prioritas sasaran kognitif.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id-ID" sz="24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60299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936" cy="576064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rgbClr val="FF0000"/>
                </a:solidFill>
              </a:rPr>
              <a:t>TAMBAHAN INFORMASI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496944" cy="5904656"/>
          </a:xfrm>
        </p:spPr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id-ID" dirty="0" smtClean="0"/>
              <a:t>SKRIPSI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Masih perlu singkronisasi terkait penyusunan dan sistematika skripsi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Seminar proposal dan Ujian Skripsi diselenggarakan oleh Prodi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Seminar Proposal I : Minggu, 24 Nopember 2019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Output skripsi dalam bentuk Buku dan Jurnal ilmiah</a:t>
            </a:r>
          </a:p>
          <a:p>
            <a:pPr>
              <a:buFont typeface="+mj-lt"/>
              <a:buAutoNum type="arabicPeriod"/>
            </a:pPr>
            <a:r>
              <a:rPr lang="id-ID" dirty="0" smtClean="0"/>
              <a:t>KKN SAINS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Dilaksanakan sekitar bulan Pebruari 2020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DPL : Dosen NIDN yang memiliki Jafung</a:t>
            </a:r>
          </a:p>
          <a:p>
            <a:pPr lvl="1">
              <a:buFont typeface="+mj-lt"/>
              <a:buAutoNum type="arabicPeriod"/>
            </a:pPr>
            <a:r>
              <a:rPr lang="id-ID" dirty="0" smtClean="0"/>
              <a:t>Belum ada keterangan lebih lanjut dari panitia</a:t>
            </a:r>
          </a:p>
          <a:p>
            <a:pPr>
              <a:buFont typeface="+mj-lt"/>
              <a:buAutoNum type="arabicPeriod"/>
            </a:pPr>
            <a:r>
              <a:rPr lang="id-ID" dirty="0" smtClean="0"/>
              <a:t>STUDY EXCURSY</a:t>
            </a:r>
          </a:p>
          <a:p>
            <a:pPr lvl="1">
              <a:buFont typeface="+mj-lt"/>
              <a:buAutoNum type="arabicPeriod"/>
            </a:pPr>
            <a:r>
              <a:rPr lang="id-ID" dirty="0"/>
              <a:t>Dilaksanakan setelah UAS Semester Genap</a:t>
            </a:r>
          </a:p>
          <a:p>
            <a:pPr lvl="1">
              <a:buFont typeface="+mj-lt"/>
              <a:buAutoNum type="arabicPeriod"/>
            </a:pPr>
            <a:r>
              <a:rPr lang="id-ID" dirty="0"/>
              <a:t>Direncanakan kunjungan ke obyek yang mendukung Revolusi Industri 4.0 (Bekraf, LIPI, Industri Kreatif dsb</a:t>
            </a:r>
            <a:r>
              <a:rPr lang="id-ID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id-ID" dirty="0" smtClean="0"/>
              <a:t>KERJASAMA</a:t>
            </a:r>
          </a:p>
          <a:p>
            <a:pPr lvl="1">
              <a:buFont typeface="+mj-lt"/>
              <a:buAutoNum type="arabicPeriod"/>
            </a:pPr>
            <a:r>
              <a:rPr lang="id-ID" sz="1800" dirty="0" smtClean="0"/>
              <a:t>Telah </a:t>
            </a:r>
            <a:r>
              <a:rPr lang="id-ID" sz="1800" dirty="0"/>
              <a:t>ada kerjasama dengan LSP Nawa Widya untuk Uji Kompetensi Sertifikasi Administrasi </a:t>
            </a:r>
            <a:r>
              <a:rPr lang="id-ID" sz="1800" dirty="0" smtClean="0"/>
              <a:t>Perkantoran.</a:t>
            </a:r>
          </a:p>
          <a:p>
            <a:pPr lvl="1">
              <a:buFont typeface="+mj-lt"/>
              <a:buAutoNum type="arabicPeriod"/>
            </a:pPr>
            <a:r>
              <a:rPr lang="id-ID" sz="1800" dirty="0" smtClean="0"/>
              <a:t>Akan </a:t>
            </a:r>
            <a:r>
              <a:rPr lang="id-ID" sz="1800" dirty="0"/>
              <a:t>di inisiasi kerjasama dengan Pemerintah atau Perusahaan untuk kegiatan Riset atau Pengabdian Masyarakat.</a:t>
            </a:r>
            <a:endParaRPr lang="id-ID" sz="1600" dirty="0"/>
          </a:p>
          <a:p>
            <a:pPr lvl="1">
              <a:buFont typeface="+mj-lt"/>
              <a:buAutoNum type="arabicPeriod"/>
            </a:pPr>
            <a:endParaRPr lang="id-ID" dirty="0" smtClean="0"/>
          </a:p>
          <a:p>
            <a:pPr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795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80920" cy="504056"/>
          </a:xfrm>
        </p:spPr>
        <p:txBody>
          <a:bodyPr/>
          <a:lstStyle/>
          <a:p>
            <a:pPr algn="ctr"/>
            <a:r>
              <a:rPr lang="id-ID" dirty="0" smtClean="0"/>
              <a:t>Kesepakatan bersama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424936" cy="57606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d-ID" sz="2100" dirty="0" smtClean="0"/>
              <a:t>Ploting Dosen / Pembagian Mata Kuliah Prodi Manajemen disepakati harus sesuai dengan SOP Ploting Dosen, 3-4 minggu sebelum perkuliahan Semester berikutnya dimulai.</a:t>
            </a:r>
            <a:endParaRPr lang="id-ID" sz="2100" dirty="0"/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Untuk RPS, RPP dan Kontrak Perkuliahan diseragamkan format yang sesuai aturan kemudian dilakukan workshop untuk bisa sinergi dan finalisasi.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Mengoptimalkan grup WA untuk perwalian dan Buku Bimbingan 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Membutuhkan data mahasiswa yang menjadi perwaliannya.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Sudah harus dimulai pekerjaan penyiapan peningkatan akreditasi Program Studi dengan sudah membentuk PIC pada masing-masing standart sebagai bentuk perbaikan pengelolaan prodi.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Perlu ada program pasca SOSPERTI sebagai penguatan prodi pada mahasiswa semester awal.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Perlu ada prioritas untuk menyelesaikan problematika yang terjadi di Prodi Manajemen untuk penyelesaian secara bertahap.</a:t>
            </a:r>
          </a:p>
          <a:p>
            <a:pPr>
              <a:buFont typeface="+mj-lt"/>
              <a:buAutoNum type="arabicPeriod"/>
            </a:pPr>
            <a:endParaRPr lang="id-ID" sz="2100" dirty="0"/>
          </a:p>
        </p:txBody>
      </p:sp>
    </p:spTree>
    <p:extLst>
      <p:ext uri="{BB962C8B-B14F-4D97-AF65-F5344CB8AC3E}">
        <p14:creationId xmlns:p14="http://schemas.microsoft.com/office/powerpoint/2010/main" val="766721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80920" cy="504056"/>
          </a:xfrm>
        </p:spPr>
        <p:txBody>
          <a:bodyPr/>
          <a:lstStyle/>
          <a:p>
            <a:pPr algn="ctr"/>
            <a:r>
              <a:rPr lang="id-ID" dirty="0" smtClean="0"/>
              <a:t>Kesepakatan bersama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424936" cy="576064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id-ID" sz="2100" dirty="0" smtClean="0"/>
              <a:t>Membutuhkan Bimtek dari Pak Tubagus untuk persiapan akreditasi.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Membutuhkan kegiatan Study Tiru (belajar dari institusi lain) dengan fokus belajar dalam rangka pengelolaan prodi manajemen yang mendukung peningkatan akreditasi.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Perlu dibentuk Tim untuk melakukan Study Tiru/Sharing dari unsur Pimpinan Prodi dan Dosen Manajemen.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Perlu dibuat Bimbingan TOEFL sebagai persiapan bahwa Lulusan harus memiliki Sertifikat TOEFL. 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Perlu membuat kegiatan atau bimbingan yang mendukung kompetensi lulusan seperti bimbingan membuat blog, web dsb =&gt; BISA OPTIMALKAN LAB KOMPUTER.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Praktek Kerja Lapangan (PKL) perlu diinisiasi sebagai bentuk penunjang dalam SKPI.</a:t>
            </a:r>
          </a:p>
          <a:p>
            <a:pPr>
              <a:buFont typeface="Wingdings" pitchFamily="2" charset="2"/>
              <a:buChar char="Ø"/>
            </a:pPr>
            <a:r>
              <a:rPr lang="id-ID" sz="2100" dirty="0" smtClean="0"/>
              <a:t>Isu penting saat ini dan masa depan dengan 4C : Critical Thinking And Problem Solving, Communication, Collaboration, Creativity =&gt; KURIKULUM.</a:t>
            </a:r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+mj-lt"/>
              <a:buAutoNum type="arabicPeriod"/>
            </a:pPr>
            <a:endParaRPr lang="id-ID" sz="2100" dirty="0"/>
          </a:p>
        </p:txBody>
      </p:sp>
    </p:spTree>
    <p:extLst>
      <p:ext uri="{BB962C8B-B14F-4D97-AF65-F5344CB8AC3E}">
        <p14:creationId xmlns:p14="http://schemas.microsoft.com/office/powerpoint/2010/main" val="3625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80920" cy="504056"/>
          </a:xfrm>
        </p:spPr>
        <p:txBody>
          <a:bodyPr/>
          <a:lstStyle/>
          <a:p>
            <a:pPr algn="ctr"/>
            <a:r>
              <a:rPr lang="id-ID" dirty="0" smtClean="0"/>
              <a:t>Kesepakatan bersama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424936" cy="57606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d-ID" sz="2100" dirty="0" smtClean="0"/>
              <a:t>Memasukkan Inklusi Pajak kedalam matakuliah umum seperti PKn, Agama, Bahasa Indonesia, Bahasa Inggris.</a:t>
            </a:r>
          </a:p>
          <a:p>
            <a:pPr>
              <a:buFont typeface="Wingdings" pitchFamily="2" charset="2"/>
              <a:buChar char="Ø"/>
            </a:pPr>
            <a:r>
              <a:rPr lang="id-ID" sz="2100" smtClean="0"/>
              <a:t>Agar ada workshop penyusunan skripsi bagi Dosen Pembimbing Skripsi, apabila belum ada workshop maka Prodi belum bisa mengadakan Seminar/Ujian Proposal Skripsi.</a:t>
            </a:r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Wingdings" pitchFamily="2" charset="2"/>
              <a:buChar char="Ø"/>
            </a:pPr>
            <a:endParaRPr lang="id-ID" sz="2100" dirty="0" smtClean="0"/>
          </a:p>
          <a:p>
            <a:pPr>
              <a:buFont typeface="+mj-lt"/>
              <a:buAutoNum type="arabicPeriod"/>
            </a:pPr>
            <a:endParaRPr lang="id-ID" sz="2100" dirty="0"/>
          </a:p>
        </p:txBody>
      </p:sp>
    </p:spTree>
    <p:extLst>
      <p:ext uri="{BB962C8B-B14F-4D97-AF65-F5344CB8AC3E}">
        <p14:creationId xmlns:p14="http://schemas.microsoft.com/office/powerpoint/2010/main" val="783799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95288" y="401638"/>
            <a:ext cx="5611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fr-FR" sz="3200" b="1">
                <a:solidFill>
                  <a:schemeClr val="bg1"/>
                </a:solidFill>
                <a:latin typeface="Verdana" pitchFamily="34" charset="0"/>
              </a:rPr>
              <a:t>FORMAT POWER POINT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26627" name="Picture 32" descr="hfg hazer ze rjy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3063"/>
            <a:ext cx="9144000" cy="53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7188" y="1714500"/>
            <a:ext cx="8229600" cy="485298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KASUS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PENDAHULUAN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KAJIAN TEORITIS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PEMBAHASAN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KESIMPULAN DAN SARAN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id-ID" sz="3200" kern="0" dirty="0">
              <a:latin typeface="+mn-lt"/>
              <a:ea typeface="ＭＳ Ｐゴシック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Powerpoint desain dan bentuknya bebas, buat semenarik mungkin.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id-ID" sz="3200" kern="0" dirty="0">
                <a:latin typeface="+mn-lt"/>
                <a:ea typeface="ＭＳ Ｐゴシック" charset="0"/>
              </a:rPr>
              <a:t>Minimal </a:t>
            </a:r>
            <a:r>
              <a:rPr lang="en-US" sz="3200" kern="0" dirty="0">
                <a:latin typeface="+mn-lt"/>
                <a:ea typeface="ＭＳ Ｐゴシック" charset="0"/>
              </a:rPr>
              <a:t>15</a:t>
            </a:r>
            <a:r>
              <a:rPr lang="id-ID" sz="3200" kern="0" dirty="0">
                <a:latin typeface="+mn-lt"/>
                <a:ea typeface="ＭＳ Ｐゴシック" charset="0"/>
              </a:rPr>
              <a:t> slides</a:t>
            </a:r>
            <a:endParaRPr lang="en-GB" sz="3200" kern="0" dirty="0">
              <a:latin typeface="+mn-lt"/>
              <a:ea typeface="ＭＳ Ｐゴシック" charset="0"/>
            </a:endParaRPr>
          </a:p>
        </p:txBody>
      </p:sp>
      <p:pic>
        <p:nvPicPr>
          <p:cNvPr id="26629" name="Picture 4" descr="Copy of matahari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9" descr="yellow_bir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bird_an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000125"/>
            <a:ext cx="7777162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WordArt 5" descr="White marble"/>
          <p:cNvSpPr>
            <a:spLocks noChangeArrowheads="1" noChangeShapeType="1" noTextEdit="1"/>
          </p:cNvSpPr>
          <p:nvPr/>
        </p:nvSpPr>
        <p:spPr bwMode="auto">
          <a:xfrm>
            <a:off x="2214563" y="2571750"/>
            <a:ext cx="4786312" cy="2143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id-ID" sz="5400" kern="10" dirty="0" smtClean="0">
                <a:ln w="9525">
                  <a:round/>
                  <a:headEnd/>
                  <a:tailEnd/>
                </a:ln>
                <a:blipFill dpi="0" rotWithShape="0">
                  <a:blip r:embed="rId6"/>
                  <a:srcRect/>
                  <a:tile tx="0" ty="0" sx="100000" sy="100000" flip="none" algn="tl"/>
                </a:blipFill>
                <a:latin typeface="Papyrus"/>
              </a:rPr>
              <a:t>Matur Nuwun</a:t>
            </a:r>
            <a:endParaRPr lang="id-ID" sz="5400" kern="10" dirty="0">
              <a:ln w="9525">
                <a:round/>
                <a:headEnd/>
                <a:tailEnd/>
              </a:ln>
              <a:blipFill dpi="0" rotWithShape="0">
                <a:blip r:embed="rId6"/>
                <a:srcRect/>
                <a:tile tx="0" ty="0" sx="100000" sy="100000" flip="none" algn="tl"/>
              </a:blipFill>
              <a:latin typeface="Papyrus"/>
            </a:endParaRPr>
          </a:p>
        </p:txBody>
      </p:sp>
      <p:sp>
        <p:nvSpPr>
          <p:cNvPr id="11" name="WordArt 5" descr="White marble"/>
          <p:cNvSpPr>
            <a:spLocks noChangeArrowheads="1" noChangeShapeType="1" noTextEdit="1"/>
          </p:cNvSpPr>
          <p:nvPr/>
        </p:nvSpPr>
        <p:spPr bwMode="auto">
          <a:xfrm>
            <a:off x="5643563" y="6357938"/>
            <a:ext cx="3500437" cy="500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id-ID" sz="5400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Papyrus"/>
              </a:rPr>
              <a:t>indrakrishernawan@gmail.com</a:t>
            </a:r>
          </a:p>
        </p:txBody>
      </p:sp>
    </p:spTree>
    <p:extLst>
      <p:ext uri="{BB962C8B-B14F-4D97-AF65-F5344CB8AC3E}">
        <p14:creationId xmlns:p14="http://schemas.microsoft.com/office/powerpoint/2010/main" val="110018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453</TotalTime>
  <Words>1499</Words>
  <Application>Microsoft Office PowerPoint</Application>
  <PresentationFormat>On-screen Show (4:3)</PresentationFormat>
  <Paragraphs>501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Horizon</vt:lpstr>
      <vt:lpstr>RAPAT KOORDINASI “ DISKUSI GAYENG“ DOSEN PRODI MANAJEMEN STIE AL ANWAR MOJOKERTO</vt:lpstr>
      <vt:lpstr>Agenda Pembahasan  </vt:lpstr>
      <vt:lpstr>VISI PRODI MANAJEMEN Menjadi pusat pendidikan dan pengembangan Bidang Ekonomi yang profesional , beretika dan berdaya saing tinggi di Tingkat Nasional sampai tahun 2021</vt:lpstr>
      <vt:lpstr>Data mahasiswa prodi manajemen</vt:lpstr>
      <vt:lpstr>Data dosen prodi manajemen   (PDPT)</vt:lpstr>
      <vt:lpstr>Mata kuliah semester ganjil prodi manajemen</vt:lpstr>
      <vt:lpstr>Mata kuliah semester GENAP prodi manajemen</vt:lpstr>
      <vt:lpstr>RAGAM PROBLEMATIKA</vt:lpstr>
      <vt:lpstr>RAGAM PROBLEMATIKA</vt:lpstr>
      <vt:lpstr>Tawaran solusi untuk pedoman kesepakatan bersama</vt:lpstr>
      <vt:lpstr>TAMBAHAN INFORMASI</vt:lpstr>
      <vt:lpstr>Kesepakatan bersama</vt:lpstr>
      <vt:lpstr>Kesepakatan bersama</vt:lpstr>
      <vt:lpstr>Kesepakatan bersama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KOORDINASI “ DISKUSI GAYENG“ DOSEN PRODI MANAJEMEN STIE AL ANWAR MOJOKERTO</dc:title>
  <dc:creator>ASUS X201E</dc:creator>
  <cp:lastModifiedBy>ASUS X201E</cp:lastModifiedBy>
  <cp:revision>38</cp:revision>
  <dcterms:created xsi:type="dcterms:W3CDTF">2019-11-15T03:14:45Z</dcterms:created>
  <dcterms:modified xsi:type="dcterms:W3CDTF">2019-11-16T01:29:27Z</dcterms:modified>
</cp:coreProperties>
</file>