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40" y="-5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B03E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B03E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B03E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5490" y="386334"/>
            <a:ext cx="5113019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B03E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22829" y="1839515"/>
            <a:ext cx="3785234" cy="1794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m_alteza@uny.ac.i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087" y="69850"/>
            <a:ext cx="9013888" cy="6691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087" y="69850"/>
            <a:ext cx="9014460" cy="6691630"/>
          </a:xfrm>
          <a:custGeom>
            <a:avLst/>
            <a:gdLst/>
            <a:ahLst/>
            <a:cxnLst/>
            <a:rect l="l" t="t" r="r" b="b"/>
            <a:pathLst>
              <a:path w="9014460" h="6691630">
                <a:moveTo>
                  <a:pt x="0" y="329819"/>
                </a:moveTo>
                <a:lnTo>
                  <a:pt x="3576" y="281088"/>
                </a:lnTo>
                <a:lnTo>
                  <a:pt x="13964" y="234576"/>
                </a:lnTo>
                <a:lnTo>
                  <a:pt x="30653" y="190791"/>
                </a:lnTo>
                <a:lnTo>
                  <a:pt x="53135" y="150245"/>
                </a:lnTo>
                <a:lnTo>
                  <a:pt x="80898" y="113448"/>
                </a:lnTo>
                <a:lnTo>
                  <a:pt x="113432" y="80911"/>
                </a:lnTo>
                <a:lnTo>
                  <a:pt x="150228" y="53144"/>
                </a:lnTo>
                <a:lnTo>
                  <a:pt x="190774" y="30660"/>
                </a:lnTo>
                <a:lnTo>
                  <a:pt x="234562" y="13967"/>
                </a:lnTo>
                <a:lnTo>
                  <a:pt x="281080" y="3576"/>
                </a:lnTo>
                <a:lnTo>
                  <a:pt x="329819" y="0"/>
                </a:lnTo>
                <a:lnTo>
                  <a:pt x="8684069" y="0"/>
                </a:lnTo>
                <a:lnTo>
                  <a:pt x="8732796" y="3576"/>
                </a:lnTo>
                <a:lnTo>
                  <a:pt x="8779301" y="13967"/>
                </a:lnTo>
                <a:lnTo>
                  <a:pt x="8823074" y="30660"/>
                </a:lnTo>
                <a:lnTo>
                  <a:pt x="8863605" y="53144"/>
                </a:lnTo>
                <a:lnTo>
                  <a:pt x="8900385" y="80911"/>
                </a:lnTo>
                <a:lnTo>
                  <a:pt x="8932905" y="113448"/>
                </a:lnTo>
                <a:lnTo>
                  <a:pt x="8960654" y="150245"/>
                </a:lnTo>
                <a:lnTo>
                  <a:pt x="8983124" y="190791"/>
                </a:lnTo>
                <a:lnTo>
                  <a:pt x="8999805" y="234576"/>
                </a:lnTo>
                <a:lnTo>
                  <a:pt x="9010187" y="281088"/>
                </a:lnTo>
                <a:lnTo>
                  <a:pt x="9013761" y="329819"/>
                </a:lnTo>
                <a:lnTo>
                  <a:pt x="9013888" y="6361493"/>
                </a:lnTo>
                <a:lnTo>
                  <a:pt x="9010187" y="6410232"/>
                </a:lnTo>
                <a:lnTo>
                  <a:pt x="8999805" y="6456750"/>
                </a:lnTo>
                <a:lnTo>
                  <a:pt x="8983124" y="6500537"/>
                </a:lnTo>
                <a:lnTo>
                  <a:pt x="8960654" y="6541083"/>
                </a:lnTo>
                <a:lnTo>
                  <a:pt x="8932905" y="6577879"/>
                </a:lnTo>
                <a:lnTo>
                  <a:pt x="8900385" y="6610413"/>
                </a:lnTo>
                <a:lnTo>
                  <a:pt x="8863605" y="6638176"/>
                </a:lnTo>
                <a:lnTo>
                  <a:pt x="8823074" y="6660657"/>
                </a:lnTo>
                <a:lnTo>
                  <a:pt x="8779301" y="6677347"/>
                </a:lnTo>
                <a:lnTo>
                  <a:pt x="8732796" y="6687735"/>
                </a:lnTo>
                <a:lnTo>
                  <a:pt x="8684069" y="6691311"/>
                </a:lnTo>
                <a:lnTo>
                  <a:pt x="329819" y="6691312"/>
                </a:lnTo>
                <a:lnTo>
                  <a:pt x="281080" y="6687735"/>
                </a:lnTo>
                <a:lnTo>
                  <a:pt x="234562" y="6677347"/>
                </a:lnTo>
                <a:lnTo>
                  <a:pt x="190774" y="6660657"/>
                </a:lnTo>
                <a:lnTo>
                  <a:pt x="150228" y="6638176"/>
                </a:lnTo>
                <a:lnTo>
                  <a:pt x="113432" y="6610413"/>
                </a:lnTo>
                <a:lnTo>
                  <a:pt x="80898" y="6577879"/>
                </a:lnTo>
                <a:lnTo>
                  <a:pt x="53135" y="6541083"/>
                </a:lnTo>
                <a:lnTo>
                  <a:pt x="30654" y="6500537"/>
                </a:lnTo>
                <a:lnTo>
                  <a:pt x="13964" y="6456750"/>
                </a:lnTo>
                <a:lnTo>
                  <a:pt x="3576" y="6410232"/>
                </a:lnTo>
                <a:lnTo>
                  <a:pt x="1" y="6361493"/>
                </a:lnTo>
                <a:lnTo>
                  <a:pt x="0" y="3298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500" y="1397000"/>
            <a:ext cx="9020175" cy="120650"/>
          </a:xfrm>
          <a:custGeom>
            <a:avLst/>
            <a:gdLst/>
            <a:ahLst/>
            <a:cxnLst/>
            <a:rect l="l" t="t" r="r" b="b"/>
            <a:pathLst>
              <a:path w="9020175" h="120650">
                <a:moveTo>
                  <a:pt x="0" y="120650"/>
                </a:moveTo>
                <a:lnTo>
                  <a:pt x="9020175" y="120650"/>
                </a:lnTo>
                <a:lnTo>
                  <a:pt x="9020175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D7A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500" y="2976498"/>
            <a:ext cx="9020175" cy="111125"/>
          </a:xfrm>
          <a:custGeom>
            <a:avLst/>
            <a:gdLst/>
            <a:ahLst/>
            <a:cxnLst/>
            <a:rect l="l" t="t" r="r" b="b"/>
            <a:pathLst>
              <a:path w="9020175" h="111125">
                <a:moveTo>
                  <a:pt x="0" y="111125"/>
                </a:moveTo>
                <a:lnTo>
                  <a:pt x="9020175" y="111125"/>
                </a:lnTo>
                <a:lnTo>
                  <a:pt x="9020175" y="0"/>
                </a:lnTo>
                <a:lnTo>
                  <a:pt x="0" y="0"/>
                </a:lnTo>
                <a:lnTo>
                  <a:pt x="0" y="111125"/>
                </a:lnTo>
                <a:close/>
              </a:path>
            </a:pathLst>
          </a:custGeom>
          <a:solidFill>
            <a:srgbClr val="CF6C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500" y="1517650"/>
            <a:ext cx="9020175" cy="1459230"/>
          </a:xfrm>
          <a:prstGeom prst="rect">
            <a:avLst/>
          </a:prstGeom>
          <a:solidFill>
            <a:srgbClr val="B83C68"/>
          </a:solidFill>
        </p:spPr>
        <p:txBody>
          <a:bodyPr vert="horz" wrap="square" lIns="0" tIns="79375" rIns="0" bIns="0" rtlCol="0">
            <a:spAutoFit/>
          </a:bodyPr>
          <a:lstStyle/>
          <a:p>
            <a:pPr marL="3181350" marR="1501775" indent="-1674495">
              <a:lnSpc>
                <a:spcPct val="100000"/>
              </a:lnSpc>
              <a:spcBef>
                <a:spcPts val="625"/>
              </a:spcBef>
            </a:pPr>
            <a:r>
              <a:rPr sz="4000" spc="-10" dirty="0">
                <a:solidFill>
                  <a:srgbClr val="FFFFFF"/>
                </a:solidFill>
                <a:latin typeface="Arial Narrow"/>
                <a:cs typeface="Arial Narrow"/>
              </a:rPr>
              <a:t>ALOKASI </a:t>
            </a:r>
            <a:r>
              <a:rPr sz="4000" spc="-100" dirty="0">
                <a:solidFill>
                  <a:srgbClr val="FFFFFF"/>
                </a:solidFill>
                <a:latin typeface="Arial Narrow"/>
                <a:cs typeface="Arial Narrow"/>
              </a:rPr>
              <a:t>BIAYA</a:t>
            </a:r>
            <a:r>
              <a:rPr sz="4000" spc="-2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4000" spc="-40" dirty="0">
                <a:solidFill>
                  <a:srgbClr val="FFFFFF"/>
                </a:solidFill>
                <a:latin typeface="Arial Narrow"/>
                <a:cs typeface="Arial Narrow"/>
              </a:rPr>
              <a:t>DEPARTEMEN  </a:t>
            </a:r>
            <a:r>
              <a:rPr sz="4000" spc="-10" dirty="0">
                <a:solidFill>
                  <a:srgbClr val="FFFFFF"/>
                </a:solidFill>
                <a:latin typeface="Arial Narrow"/>
                <a:cs typeface="Arial Narrow"/>
              </a:rPr>
              <a:t>PENDUKUNG</a:t>
            </a:r>
            <a:endParaRPr sz="40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4394" y="3186429"/>
            <a:ext cx="5755640" cy="2639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8320" indent="-516255">
              <a:lnSpc>
                <a:spcPts val="2740"/>
              </a:lnSpc>
              <a:spcBef>
                <a:spcPts val="100"/>
              </a:spcBef>
              <a:buAutoNum type="arabicPeriod"/>
              <a:tabLst>
                <a:tab pos="528320" algn="l"/>
                <a:tab pos="528955" algn="l"/>
              </a:tabLst>
            </a:pPr>
            <a:r>
              <a:rPr sz="2400" spc="-20" dirty="0">
                <a:solidFill>
                  <a:srgbClr val="892D4E"/>
                </a:solidFill>
                <a:latin typeface="Maiandra GD"/>
                <a:cs typeface="Maiandra GD"/>
              </a:rPr>
              <a:t>Perbedaan </a:t>
            </a:r>
            <a:r>
              <a:rPr sz="2400" spc="-5" dirty="0">
                <a:solidFill>
                  <a:srgbClr val="892D4E"/>
                </a:solidFill>
                <a:latin typeface="Maiandra GD"/>
                <a:cs typeface="Maiandra GD"/>
              </a:rPr>
              <a:t>departemen </a:t>
            </a:r>
            <a:r>
              <a:rPr sz="2400" spc="-15" dirty="0">
                <a:solidFill>
                  <a:srgbClr val="892D4E"/>
                </a:solidFill>
                <a:latin typeface="Maiandra GD"/>
                <a:cs typeface="Maiandra GD"/>
              </a:rPr>
              <a:t>pendukung</a:t>
            </a:r>
            <a:r>
              <a:rPr sz="2400" spc="-40" dirty="0">
                <a:solidFill>
                  <a:srgbClr val="892D4E"/>
                </a:solidFill>
                <a:latin typeface="Maiandra GD"/>
                <a:cs typeface="Maiandra GD"/>
              </a:rPr>
              <a:t> </a:t>
            </a:r>
            <a:r>
              <a:rPr sz="2400" spc="-10" dirty="0">
                <a:solidFill>
                  <a:srgbClr val="892D4E"/>
                </a:solidFill>
                <a:latin typeface="Maiandra GD"/>
                <a:cs typeface="Maiandra GD"/>
              </a:rPr>
              <a:t>dan</a:t>
            </a:r>
            <a:endParaRPr sz="2400" dirty="0">
              <a:latin typeface="Maiandra GD"/>
              <a:cs typeface="Maiandra GD"/>
            </a:endParaRPr>
          </a:p>
          <a:p>
            <a:pPr marL="528320">
              <a:lnSpc>
                <a:spcPts val="2740"/>
              </a:lnSpc>
            </a:pPr>
            <a:r>
              <a:rPr sz="2400" spc="-5" dirty="0">
                <a:solidFill>
                  <a:srgbClr val="892D4E"/>
                </a:solidFill>
                <a:latin typeface="Maiandra GD"/>
                <a:cs typeface="Maiandra GD"/>
              </a:rPr>
              <a:t>departemen</a:t>
            </a:r>
            <a:r>
              <a:rPr sz="2400" spc="-35" dirty="0">
                <a:solidFill>
                  <a:srgbClr val="892D4E"/>
                </a:solidFill>
                <a:latin typeface="Maiandra GD"/>
                <a:cs typeface="Maiandra GD"/>
              </a:rPr>
              <a:t> </a:t>
            </a:r>
            <a:r>
              <a:rPr sz="2400" spc="-15" dirty="0">
                <a:solidFill>
                  <a:srgbClr val="892D4E"/>
                </a:solidFill>
                <a:latin typeface="Maiandra GD"/>
                <a:cs typeface="Maiandra GD"/>
              </a:rPr>
              <a:t>produksi</a:t>
            </a:r>
            <a:endParaRPr sz="2400" dirty="0">
              <a:latin typeface="Maiandra GD"/>
              <a:cs typeface="Maiandra GD"/>
            </a:endParaRPr>
          </a:p>
          <a:p>
            <a:pPr marL="528320" indent="-516255">
              <a:lnSpc>
                <a:spcPts val="2740"/>
              </a:lnSpc>
              <a:spcBef>
                <a:spcPts val="300"/>
              </a:spcBef>
              <a:buAutoNum type="arabicPeriod" startAt="2"/>
              <a:tabLst>
                <a:tab pos="528320" algn="l"/>
                <a:tab pos="528955" algn="l"/>
              </a:tabLst>
            </a:pPr>
            <a:r>
              <a:rPr sz="2400" spc="-20" dirty="0">
                <a:solidFill>
                  <a:srgbClr val="892D4E"/>
                </a:solidFill>
                <a:latin typeface="Maiandra GD"/>
                <a:cs typeface="Maiandra GD"/>
              </a:rPr>
              <a:t>Pembebanan </a:t>
            </a:r>
            <a:r>
              <a:rPr sz="2400" spc="-5" dirty="0">
                <a:solidFill>
                  <a:srgbClr val="892D4E"/>
                </a:solidFill>
                <a:latin typeface="Maiandra GD"/>
                <a:cs typeface="Maiandra GD"/>
              </a:rPr>
              <a:t>biaya</a:t>
            </a:r>
            <a:r>
              <a:rPr sz="2400" spc="-10" dirty="0">
                <a:solidFill>
                  <a:srgbClr val="892D4E"/>
                </a:solidFill>
                <a:latin typeface="Maiandra GD"/>
                <a:cs typeface="Maiandra GD"/>
              </a:rPr>
              <a:t> </a:t>
            </a:r>
            <a:r>
              <a:rPr sz="2400" spc="-5" dirty="0">
                <a:solidFill>
                  <a:srgbClr val="892D4E"/>
                </a:solidFill>
                <a:latin typeface="Maiandra GD"/>
                <a:cs typeface="Maiandra GD"/>
              </a:rPr>
              <a:t>departemen</a:t>
            </a:r>
            <a:endParaRPr sz="2400" dirty="0">
              <a:latin typeface="Maiandra GD"/>
              <a:cs typeface="Maiandra GD"/>
            </a:endParaRPr>
          </a:p>
          <a:p>
            <a:pPr marL="528320">
              <a:lnSpc>
                <a:spcPts val="2740"/>
              </a:lnSpc>
            </a:pPr>
            <a:r>
              <a:rPr sz="2400" spc="-15" dirty="0">
                <a:solidFill>
                  <a:srgbClr val="892D4E"/>
                </a:solidFill>
                <a:latin typeface="Maiandra GD"/>
                <a:cs typeface="Maiandra GD"/>
              </a:rPr>
              <a:t>pendukung</a:t>
            </a:r>
            <a:endParaRPr sz="2400" dirty="0">
              <a:latin typeface="Maiandra GD"/>
              <a:cs typeface="Maiandra GD"/>
            </a:endParaRPr>
          </a:p>
          <a:p>
            <a:pPr marL="528320" marR="452120" indent="-516255">
              <a:lnSpc>
                <a:spcPts val="2580"/>
              </a:lnSpc>
              <a:spcBef>
                <a:spcPts val="660"/>
              </a:spcBef>
              <a:buAutoNum type="arabicPeriod" startAt="3"/>
              <a:tabLst>
                <a:tab pos="528320" algn="l"/>
                <a:tab pos="528955" algn="l"/>
              </a:tabLst>
            </a:pPr>
            <a:r>
              <a:rPr sz="2400" spc="-5" dirty="0">
                <a:solidFill>
                  <a:srgbClr val="892D4E"/>
                </a:solidFill>
                <a:latin typeface="Maiandra GD"/>
                <a:cs typeface="Maiandra GD"/>
              </a:rPr>
              <a:t>Metode </a:t>
            </a:r>
            <a:r>
              <a:rPr sz="2400" spc="-15" dirty="0">
                <a:solidFill>
                  <a:srgbClr val="892D4E"/>
                </a:solidFill>
                <a:latin typeface="Maiandra GD"/>
                <a:cs typeface="Maiandra GD"/>
              </a:rPr>
              <a:t>alokasi </a:t>
            </a:r>
            <a:r>
              <a:rPr sz="2400" spc="-5" dirty="0">
                <a:solidFill>
                  <a:srgbClr val="892D4E"/>
                </a:solidFill>
                <a:latin typeface="Maiandra GD"/>
                <a:cs typeface="Maiandra GD"/>
              </a:rPr>
              <a:t>biaya departemen  </a:t>
            </a:r>
            <a:r>
              <a:rPr sz="2400" spc="-15" dirty="0">
                <a:solidFill>
                  <a:srgbClr val="892D4E"/>
                </a:solidFill>
                <a:latin typeface="Maiandra GD"/>
                <a:cs typeface="Maiandra GD"/>
              </a:rPr>
              <a:t>pendukung </a:t>
            </a:r>
            <a:r>
              <a:rPr sz="2400" spc="-45" dirty="0">
                <a:solidFill>
                  <a:srgbClr val="892D4E"/>
                </a:solidFill>
                <a:latin typeface="Maiandra GD"/>
                <a:cs typeface="Maiandra GD"/>
              </a:rPr>
              <a:t>ke </a:t>
            </a:r>
            <a:r>
              <a:rPr sz="2400" spc="-5" dirty="0">
                <a:solidFill>
                  <a:srgbClr val="892D4E"/>
                </a:solidFill>
                <a:latin typeface="Maiandra GD"/>
                <a:cs typeface="Maiandra GD"/>
              </a:rPr>
              <a:t>departemen</a:t>
            </a:r>
            <a:r>
              <a:rPr sz="2400" spc="15" dirty="0">
                <a:solidFill>
                  <a:srgbClr val="892D4E"/>
                </a:solidFill>
                <a:latin typeface="Maiandra GD"/>
                <a:cs typeface="Maiandra GD"/>
              </a:rPr>
              <a:t> </a:t>
            </a:r>
            <a:r>
              <a:rPr sz="2400" spc="-15" dirty="0">
                <a:solidFill>
                  <a:srgbClr val="892D4E"/>
                </a:solidFill>
                <a:latin typeface="Maiandra GD"/>
                <a:cs typeface="Maiandra GD"/>
              </a:rPr>
              <a:t>produksi</a:t>
            </a:r>
            <a:endParaRPr sz="2400" dirty="0">
              <a:latin typeface="Maiandra GD"/>
              <a:cs typeface="Maiandra GD"/>
            </a:endParaRPr>
          </a:p>
          <a:p>
            <a:pPr>
              <a:lnSpc>
                <a:spcPct val="100000"/>
              </a:lnSpc>
            </a:pPr>
            <a:endParaRPr sz="2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43810" y="647700"/>
            <a:ext cx="45135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Jenis- Jenis</a:t>
            </a:r>
            <a:r>
              <a:rPr sz="3200" spc="-114" dirty="0"/>
              <a:t> </a:t>
            </a:r>
            <a:r>
              <a:rPr sz="3200" spc="-5" dirty="0"/>
              <a:t>Departemen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7192009" cy="4203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Departemen produksi ( </a:t>
            </a:r>
            <a:r>
              <a:rPr sz="2400" i="1" dirty="0">
                <a:latin typeface="Arial"/>
                <a:cs typeface="Arial"/>
              </a:rPr>
              <a:t>producing </a:t>
            </a:r>
            <a:r>
              <a:rPr sz="2400" i="1" spc="-5" dirty="0">
                <a:latin typeface="Arial"/>
                <a:cs typeface="Arial"/>
              </a:rPr>
              <a:t>departments</a:t>
            </a:r>
            <a:r>
              <a:rPr sz="2400" spc="-5" dirty="0">
                <a:latin typeface="Arial"/>
                <a:cs typeface="Arial"/>
              </a:rPr>
              <a:t>)  </a:t>
            </a:r>
            <a:r>
              <a:rPr sz="2400" dirty="0">
                <a:latin typeface="Arial"/>
                <a:cs typeface="Arial"/>
              </a:rPr>
              <a:t>adalah departemen </a:t>
            </a:r>
            <a:r>
              <a:rPr sz="2400" spc="-15" dirty="0">
                <a:latin typeface="Arial"/>
                <a:cs typeface="Arial"/>
              </a:rPr>
              <a:t>yang </a:t>
            </a:r>
            <a:r>
              <a:rPr sz="2400" dirty="0">
                <a:latin typeface="Arial"/>
                <a:cs typeface="Arial"/>
              </a:rPr>
              <a:t>secara langsung  bertanggung </a:t>
            </a:r>
            <a:r>
              <a:rPr sz="2400" spc="-10" dirty="0">
                <a:latin typeface="Arial"/>
                <a:cs typeface="Arial"/>
              </a:rPr>
              <a:t>jawab </a:t>
            </a:r>
            <a:r>
              <a:rPr sz="2400" dirty="0">
                <a:latin typeface="Arial"/>
                <a:cs typeface="Arial"/>
              </a:rPr>
              <a:t>menciptakan produk/ </a:t>
            </a:r>
            <a:r>
              <a:rPr sz="2400" spc="-5" dirty="0">
                <a:latin typeface="Arial"/>
                <a:cs typeface="Arial"/>
              </a:rPr>
              <a:t>jasa </a:t>
            </a:r>
            <a:r>
              <a:rPr sz="2400" spc="-20" dirty="0">
                <a:latin typeface="Arial"/>
                <a:cs typeface="Arial"/>
              </a:rPr>
              <a:t>yang  </a:t>
            </a:r>
            <a:r>
              <a:rPr sz="2400" dirty="0">
                <a:latin typeface="Arial"/>
                <a:cs typeface="Arial"/>
              </a:rPr>
              <a:t>dijual </a:t>
            </a:r>
            <a:r>
              <a:rPr sz="2400" spc="-5" dirty="0">
                <a:latin typeface="Arial"/>
                <a:cs typeface="Arial"/>
              </a:rPr>
              <a:t>ke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konsumen</a:t>
            </a:r>
            <a:endParaRPr sz="2400">
              <a:latin typeface="Arial"/>
              <a:cs typeface="Arial"/>
            </a:endParaRPr>
          </a:p>
          <a:p>
            <a:pPr marL="286385" marR="184150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Departemen pendukung (</a:t>
            </a:r>
            <a:r>
              <a:rPr sz="2400" i="1" dirty="0">
                <a:latin typeface="Arial"/>
                <a:cs typeface="Arial"/>
              </a:rPr>
              <a:t>supporting </a:t>
            </a:r>
            <a:r>
              <a:rPr sz="2400" i="1" spc="-5" dirty="0">
                <a:latin typeface="Arial"/>
                <a:cs typeface="Arial"/>
              </a:rPr>
              <a:t>department</a:t>
            </a:r>
            <a:r>
              <a:rPr sz="2400" spc="-5" dirty="0">
                <a:latin typeface="Arial"/>
                <a:cs typeface="Arial"/>
              </a:rPr>
              <a:t>)  </a:t>
            </a:r>
            <a:r>
              <a:rPr sz="2400" dirty="0">
                <a:latin typeface="Arial"/>
                <a:cs typeface="Arial"/>
              </a:rPr>
              <a:t>adalah departemen </a:t>
            </a:r>
            <a:r>
              <a:rPr sz="2400" spc="-20" dirty="0">
                <a:latin typeface="Arial"/>
                <a:cs typeface="Arial"/>
              </a:rPr>
              <a:t>yang </a:t>
            </a:r>
            <a:r>
              <a:rPr sz="2400" dirty="0">
                <a:latin typeface="Arial"/>
                <a:cs typeface="Arial"/>
              </a:rPr>
              <a:t>secara langsung </a:t>
            </a:r>
            <a:r>
              <a:rPr sz="2400" spc="-5" dirty="0">
                <a:latin typeface="Arial"/>
                <a:cs typeface="Arial"/>
              </a:rPr>
              <a:t>tidak  </a:t>
            </a:r>
            <a:r>
              <a:rPr sz="2400" dirty="0">
                <a:latin typeface="Arial"/>
                <a:cs typeface="Arial"/>
              </a:rPr>
              <a:t>berhubungan dengan produk perusahaan </a:t>
            </a:r>
            <a:r>
              <a:rPr sz="2400" dirty="0">
                <a:latin typeface="Symbol"/>
                <a:cs typeface="Symbol"/>
              </a:rPr>
              <a:t>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menyediakan jasa </a:t>
            </a:r>
            <a:r>
              <a:rPr sz="2400" dirty="0">
                <a:latin typeface="Arial"/>
                <a:cs typeface="Arial"/>
              </a:rPr>
              <a:t>pendukung </a:t>
            </a:r>
            <a:r>
              <a:rPr sz="2400" spc="-15" dirty="0">
                <a:latin typeface="Arial"/>
                <a:cs typeface="Arial"/>
              </a:rPr>
              <a:t>yang </a:t>
            </a:r>
            <a:r>
              <a:rPr sz="2400" dirty="0">
                <a:latin typeface="Arial"/>
                <a:cs typeface="Arial"/>
              </a:rPr>
              <a:t>penting untuk  departemen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produksi.</a:t>
            </a:r>
            <a:endParaRPr sz="24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0" dirty="0">
                <a:latin typeface="Arial"/>
                <a:cs typeface="Arial"/>
              </a:rPr>
              <a:t>Misalnya: </a:t>
            </a:r>
            <a:r>
              <a:rPr sz="2400" dirty="0">
                <a:latin typeface="Arial"/>
                <a:cs typeface="Arial"/>
              </a:rPr>
              <a:t>kantin, departemen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pemeliharaan,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administrasi, bagian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umum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952" y="342836"/>
            <a:ext cx="756793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Pembebanan </a:t>
            </a:r>
            <a:r>
              <a:rPr spc="-15" dirty="0"/>
              <a:t>Biaya </a:t>
            </a:r>
            <a:r>
              <a:rPr spc="-5" dirty="0"/>
              <a:t>Departemen</a:t>
            </a:r>
            <a:r>
              <a:rPr spc="45" dirty="0"/>
              <a:t> </a:t>
            </a:r>
            <a:r>
              <a:rPr spc="-10" dirty="0"/>
              <a:t>Pendukung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857" y="940053"/>
            <a:ext cx="7579359" cy="524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31305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Aktivitas </a:t>
            </a:r>
            <a:r>
              <a:rPr sz="2400" dirty="0">
                <a:latin typeface="Arial"/>
                <a:cs typeface="Arial"/>
              </a:rPr>
              <a:t>departemen produksi dalam menghasilkan  produk </a:t>
            </a:r>
            <a:r>
              <a:rPr sz="2400" spc="-5" dirty="0">
                <a:latin typeface="Arial"/>
                <a:cs typeface="Arial"/>
              </a:rPr>
              <a:t>menyebabkan </a:t>
            </a:r>
            <a:r>
              <a:rPr sz="2400" spc="-10" dirty="0">
                <a:latin typeface="Arial"/>
                <a:cs typeface="Arial"/>
              </a:rPr>
              <a:t>timbulnya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dalam  departemen pendukung</a:t>
            </a:r>
            <a:r>
              <a:rPr sz="2400" dirty="0">
                <a:latin typeface="Symbol"/>
                <a:cs typeface="Symbol"/>
              </a:rPr>
              <a:t>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harus diidentifikasi  penggerak </a:t>
            </a:r>
            <a:r>
              <a:rPr sz="2400" spc="-15" dirty="0">
                <a:latin typeface="Arial"/>
                <a:cs typeface="Arial"/>
              </a:rPr>
              <a:t>biaya yang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tepat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 pendukung dibebankan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departemen produksi dengan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tujuan:</a:t>
            </a:r>
            <a:endParaRPr sz="2400">
              <a:latin typeface="Arial"/>
              <a:cs typeface="Arial"/>
            </a:endParaRPr>
          </a:p>
          <a:p>
            <a:pPr marL="761365" lvl="1" indent="-467995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AutoNum type="arabicPeriod"/>
              <a:tabLst>
                <a:tab pos="761365" algn="l"/>
                <a:tab pos="762000" algn="l"/>
              </a:tabLst>
            </a:pPr>
            <a:r>
              <a:rPr sz="2400" dirty="0">
                <a:latin typeface="Arial"/>
                <a:cs typeface="Arial"/>
              </a:rPr>
              <a:t>Menghasilkan kesepakatan harga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yang</a:t>
            </a:r>
            <a:endParaRPr sz="2400">
              <a:latin typeface="Arial"/>
              <a:cs typeface="Arial"/>
            </a:endParaRPr>
          </a:p>
          <a:p>
            <a:pPr marL="76136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menguntungkan</a:t>
            </a:r>
            <a:endParaRPr sz="2400">
              <a:latin typeface="Arial"/>
              <a:cs typeface="Arial"/>
            </a:endParaRPr>
          </a:p>
          <a:p>
            <a:pPr marL="761365" lvl="1" indent="-467995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AutoNum type="arabicPeriod" startAt="2"/>
              <a:tabLst>
                <a:tab pos="761365" algn="l"/>
                <a:tab pos="762000" algn="l"/>
              </a:tabLst>
            </a:pPr>
            <a:r>
              <a:rPr sz="2400" dirty="0">
                <a:latin typeface="Arial"/>
                <a:cs typeface="Arial"/>
              </a:rPr>
              <a:t>Menghitung </a:t>
            </a:r>
            <a:r>
              <a:rPr sz="2400" spc="-5" dirty="0">
                <a:latin typeface="Arial"/>
                <a:cs typeface="Arial"/>
              </a:rPr>
              <a:t>profitabilitas lini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produk</a:t>
            </a:r>
            <a:endParaRPr sz="2400">
              <a:latin typeface="Arial"/>
              <a:cs typeface="Arial"/>
            </a:endParaRPr>
          </a:p>
          <a:p>
            <a:pPr marL="761365" lvl="1" indent="-467995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AutoNum type="arabicPeriod" startAt="2"/>
              <a:tabLst>
                <a:tab pos="761365" algn="l"/>
                <a:tab pos="762000" algn="l"/>
              </a:tabLst>
            </a:pPr>
            <a:r>
              <a:rPr sz="2400" dirty="0">
                <a:latin typeface="Arial"/>
                <a:cs typeface="Arial"/>
              </a:rPr>
              <a:t>Memprediksi pengaruh ekonomi dari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perencanaan</a:t>
            </a:r>
            <a:endParaRPr sz="2400">
              <a:latin typeface="Arial"/>
              <a:cs typeface="Arial"/>
            </a:endParaRPr>
          </a:p>
          <a:p>
            <a:pPr marL="761365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dan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pengendalian</a:t>
            </a:r>
            <a:endParaRPr sz="2400">
              <a:latin typeface="Arial"/>
              <a:cs typeface="Arial"/>
            </a:endParaRPr>
          </a:p>
          <a:p>
            <a:pPr marL="761365" lvl="1" indent="-467995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AutoNum type="arabicPeriod" startAt="4"/>
              <a:tabLst>
                <a:tab pos="761365" algn="l"/>
                <a:tab pos="762000" algn="l"/>
              </a:tabLst>
            </a:pPr>
            <a:r>
              <a:rPr sz="2400" dirty="0">
                <a:latin typeface="Arial"/>
                <a:cs typeface="Arial"/>
              </a:rPr>
              <a:t>Menilai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persediaan</a:t>
            </a:r>
            <a:endParaRPr sz="2400">
              <a:latin typeface="Arial"/>
              <a:cs typeface="Arial"/>
            </a:endParaRPr>
          </a:p>
          <a:p>
            <a:pPr marL="761365" lvl="1" indent="-467995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AutoNum type="arabicPeriod" startAt="4"/>
              <a:tabLst>
                <a:tab pos="761365" algn="l"/>
                <a:tab pos="762000" algn="l"/>
              </a:tabLst>
            </a:pPr>
            <a:r>
              <a:rPr sz="2400" spc="-5" dirty="0">
                <a:latin typeface="Arial"/>
                <a:cs typeface="Arial"/>
              </a:rPr>
              <a:t>Memotivasi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manajer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06929" y="815975"/>
            <a:ext cx="53867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Penetapan </a:t>
            </a:r>
            <a:r>
              <a:rPr sz="3200" spc="-75" dirty="0"/>
              <a:t>Tarif</a:t>
            </a:r>
            <a:r>
              <a:rPr sz="3200" spc="-125" dirty="0"/>
              <a:t> </a:t>
            </a:r>
            <a:r>
              <a:rPr sz="3200" spc="-5" dirty="0"/>
              <a:t>Pembebanan</a:t>
            </a:r>
            <a:endParaRPr sz="3200"/>
          </a:p>
        </p:txBody>
      </p:sp>
      <p:sp>
        <p:nvSpPr>
          <p:cNvPr id="5" name="object 5"/>
          <p:cNvSpPr/>
          <p:nvPr/>
        </p:nvSpPr>
        <p:spPr>
          <a:xfrm>
            <a:off x="1755139" y="2852420"/>
            <a:ext cx="203200" cy="21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55139" y="3294379"/>
            <a:ext cx="203200" cy="21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457" y="1931098"/>
            <a:ext cx="7028180" cy="200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Penetapan </a:t>
            </a:r>
            <a:r>
              <a:rPr sz="2400" spc="-5" dirty="0">
                <a:latin typeface="Arial"/>
                <a:cs typeface="Arial"/>
              </a:rPr>
              <a:t>tairif </a:t>
            </a:r>
            <a:r>
              <a:rPr sz="2400" dirty="0">
                <a:latin typeface="Arial"/>
                <a:cs typeface="Arial"/>
              </a:rPr>
              <a:t>pembebanan </a:t>
            </a:r>
            <a:r>
              <a:rPr sz="2400" spc="-15" dirty="0">
                <a:latin typeface="Arial"/>
                <a:cs typeface="Arial"/>
              </a:rPr>
              <a:t>yang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tepat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memperhatikan dua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hal:</a:t>
            </a:r>
            <a:endParaRPr sz="2400">
              <a:latin typeface="Arial"/>
              <a:cs typeface="Arial"/>
            </a:endParaRPr>
          </a:p>
          <a:p>
            <a:pPr marL="1160780">
              <a:lnSpc>
                <a:spcPct val="100000"/>
              </a:lnSpc>
              <a:spcBef>
                <a:spcPts val="605"/>
              </a:spcBef>
            </a:pPr>
            <a:r>
              <a:rPr sz="2400" spc="-55" dirty="0">
                <a:latin typeface="Arial"/>
                <a:cs typeface="Arial"/>
              </a:rPr>
              <a:t>Tarif </a:t>
            </a:r>
            <a:r>
              <a:rPr sz="2400" dirty="0">
                <a:latin typeface="Arial"/>
                <a:cs typeface="Arial"/>
              </a:rPr>
              <a:t>tunggal </a:t>
            </a:r>
            <a:r>
              <a:rPr sz="2400" spc="-15" dirty="0">
                <a:latin typeface="Arial"/>
                <a:cs typeface="Arial"/>
              </a:rPr>
              <a:t>vs </a:t>
            </a:r>
            <a:r>
              <a:rPr sz="2400" spc="-5" dirty="0">
                <a:latin typeface="Arial"/>
                <a:cs typeface="Arial"/>
              </a:rPr>
              <a:t>tarif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berganda</a:t>
            </a:r>
            <a:endParaRPr sz="2400">
              <a:latin typeface="Arial"/>
              <a:cs typeface="Arial"/>
            </a:endParaRPr>
          </a:p>
          <a:p>
            <a:pPr marL="116078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Penggunaan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pendukung</a:t>
            </a:r>
            <a:endParaRPr sz="2400">
              <a:latin typeface="Arial"/>
              <a:cs typeface="Arial"/>
            </a:endParaRPr>
          </a:p>
          <a:p>
            <a:pPr marL="116078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aktual </a:t>
            </a:r>
            <a:r>
              <a:rPr sz="2400" spc="-15" dirty="0">
                <a:latin typeface="Arial"/>
                <a:cs typeface="Arial"/>
              </a:rPr>
              <a:t>vs yang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dianggarkan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63470" y="312356"/>
            <a:ext cx="48768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75" dirty="0"/>
              <a:t>Tarif </a:t>
            </a:r>
            <a:r>
              <a:rPr sz="3200" dirty="0"/>
              <a:t>Pembebanan</a:t>
            </a:r>
            <a:r>
              <a:rPr sz="3200" spc="-105" dirty="0"/>
              <a:t> </a:t>
            </a:r>
            <a:r>
              <a:rPr sz="3200" spc="-20" dirty="0"/>
              <a:t>Tunggal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688657" y="1016301"/>
            <a:ext cx="7908290" cy="50876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dirty="0">
                <a:latin typeface="Arial"/>
                <a:cs typeface="Arial"/>
              </a:rPr>
              <a:t>Contoh:</a:t>
            </a:r>
            <a:endParaRPr sz="2400">
              <a:latin typeface="Arial"/>
              <a:cs typeface="Arial"/>
            </a:endParaRPr>
          </a:p>
          <a:p>
            <a:pPr marL="287020" marR="5080" indent="-274320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Hamilton dan Barry adalah </a:t>
            </a:r>
            <a:r>
              <a:rPr sz="2400" spc="-5" dirty="0">
                <a:latin typeface="Arial"/>
                <a:cs typeface="Arial"/>
              </a:rPr>
              <a:t>kantor </a:t>
            </a:r>
            <a:r>
              <a:rPr sz="2400" dirty="0">
                <a:latin typeface="Arial"/>
                <a:cs typeface="Arial"/>
              </a:rPr>
              <a:t>akuntan publik </a:t>
            </a:r>
            <a:r>
              <a:rPr sz="2400" spc="-15" dirty="0">
                <a:latin typeface="Arial"/>
                <a:cs typeface="Arial"/>
              </a:rPr>
              <a:t>yang  </a:t>
            </a:r>
            <a:r>
              <a:rPr sz="2400" dirty="0">
                <a:latin typeface="Arial"/>
                <a:cs typeface="Arial"/>
              </a:rPr>
              <a:t>memiliki </a:t>
            </a:r>
            <a:r>
              <a:rPr sz="2400" spc="-5" dirty="0">
                <a:latin typeface="Arial"/>
                <a:cs typeface="Arial"/>
              </a:rPr>
              <a:t>tiga </a:t>
            </a:r>
            <a:r>
              <a:rPr sz="2400" dirty="0">
                <a:latin typeface="Arial"/>
                <a:cs typeface="Arial"/>
              </a:rPr>
              <a:t>departemen produksi </a:t>
            </a:r>
            <a:r>
              <a:rPr sz="2400" spc="-15" dirty="0">
                <a:latin typeface="Arial"/>
                <a:cs typeface="Arial"/>
              </a:rPr>
              <a:t>yaitu </a:t>
            </a:r>
            <a:r>
              <a:rPr sz="2400" dirty="0">
                <a:latin typeface="Arial"/>
                <a:cs typeface="Arial"/>
              </a:rPr>
              <a:t>departemen  audit, pajak dan konsultan manajemen </a:t>
            </a:r>
            <a:r>
              <a:rPr sz="2400" spc="-5" dirty="0">
                <a:latin typeface="Arial"/>
                <a:cs typeface="Arial"/>
              </a:rPr>
              <a:t>sistem. </a:t>
            </a:r>
            <a:r>
              <a:rPr sz="2400" dirty="0">
                <a:latin typeface="Arial"/>
                <a:cs typeface="Arial"/>
              </a:rPr>
              <a:t>Selain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itu  </a:t>
            </a:r>
            <a:r>
              <a:rPr sz="2400" dirty="0">
                <a:latin typeface="Arial"/>
                <a:cs typeface="Arial"/>
              </a:rPr>
              <a:t>terdapat satu departemen pendukung </a:t>
            </a:r>
            <a:r>
              <a:rPr sz="2400" spc="-15" dirty="0">
                <a:latin typeface="Arial"/>
                <a:cs typeface="Arial"/>
              </a:rPr>
              <a:t>yaitu </a:t>
            </a:r>
            <a:r>
              <a:rPr sz="2400" dirty="0">
                <a:latin typeface="Arial"/>
                <a:cs typeface="Arial"/>
              </a:rPr>
              <a:t>departemen  </a:t>
            </a:r>
            <a:r>
              <a:rPr sz="2400" spc="-5" dirty="0">
                <a:latin typeface="Arial"/>
                <a:cs typeface="Arial"/>
              </a:rPr>
              <a:t>fotokopi, </a:t>
            </a:r>
            <a:r>
              <a:rPr sz="2400" spc="-15" dirty="0">
                <a:latin typeface="Arial"/>
                <a:cs typeface="Arial"/>
              </a:rPr>
              <a:t>yang </a:t>
            </a:r>
            <a:r>
              <a:rPr sz="2400" spc="-10" dirty="0">
                <a:latin typeface="Arial"/>
                <a:cs typeface="Arial"/>
              </a:rPr>
              <a:t>melayani </a:t>
            </a:r>
            <a:r>
              <a:rPr sz="2400" dirty="0">
                <a:latin typeface="Arial"/>
                <a:cs typeface="Arial"/>
              </a:rPr>
              <a:t>ketiga departemen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produksi.</a:t>
            </a:r>
            <a:endParaRPr sz="2400">
              <a:latin typeface="Arial"/>
              <a:cs typeface="Arial"/>
            </a:endParaRPr>
          </a:p>
          <a:p>
            <a:pPr marL="287020" marR="539115" indent="-274320" algn="just">
              <a:lnSpc>
                <a:spcPct val="100000"/>
              </a:lnSpc>
              <a:spcBef>
                <a:spcPts val="61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7020" algn="l"/>
              </a:tabLst>
            </a:pP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 </a:t>
            </a:r>
            <a:r>
              <a:rPr sz="2400" spc="-5" dirty="0">
                <a:latin typeface="Arial"/>
                <a:cs typeface="Arial"/>
              </a:rPr>
              <a:t>fotokopi terdiri dari </a:t>
            </a:r>
            <a:r>
              <a:rPr sz="2400" spc="5" dirty="0">
                <a:latin typeface="Arial"/>
                <a:cs typeface="Arial"/>
              </a:rPr>
              <a:t>$26.190 </a:t>
            </a:r>
            <a:r>
              <a:rPr sz="2400" spc="-15" dirty="0">
                <a:latin typeface="Arial"/>
                <a:cs typeface="Arial"/>
              </a:rPr>
              <a:t>biaya  </a:t>
            </a:r>
            <a:r>
              <a:rPr sz="2400" spc="-5" dirty="0">
                <a:latin typeface="Arial"/>
                <a:cs typeface="Arial"/>
              </a:rPr>
              <a:t>tetap/ </a:t>
            </a:r>
            <a:r>
              <a:rPr sz="2400" dirty="0">
                <a:latin typeface="Arial"/>
                <a:cs typeface="Arial"/>
              </a:rPr>
              <a:t>tahun (gaji </a:t>
            </a:r>
            <a:r>
              <a:rPr sz="2400" spc="-5" dirty="0">
                <a:latin typeface="Arial"/>
                <a:cs typeface="Arial"/>
              </a:rPr>
              <a:t>dan </a:t>
            </a:r>
            <a:r>
              <a:rPr sz="2400" spc="-10" dirty="0">
                <a:latin typeface="Arial"/>
                <a:cs typeface="Arial"/>
              </a:rPr>
              <a:t>sewa </a:t>
            </a:r>
            <a:r>
              <a:rPr sz="2400" dirty="0">
                <a:latin typeface="Arial"/>
                <a:cs typeface="Arial"/>
              </a:rPr>
              <a:t>mesin) dan $0,023 </a:t>
            </a:r>
            <a:r>
              <a:rPr sz="2400" spc="-15" dirty="0">
                <a:latin typeface="Arial"/>
                <a:cs typeface="Arial"/>
              </a:rPr>
              <a:t>biaya  </a:t>
            </a:r>
            <a:r>
              <a:rPr sz="2400" spc="-5" dirty="0">
                <a:latin typeface="Arial"/>
                <a:cs typeface="Arial"/>
              </a:rPr>
              <a:t>variabel </a:t>
            </a:r>
            <a:r>
              <a:rPr sz="2400" dirty="0">
                <a:latin typeface="Arial"/>
                <a:cs typeface="Arial"/>
              </a:rPr>
              <a:t>(kertas dan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tinta)</a:t>
            </a:r>
            <a:endParaRPr sz="2400">
              <a:latin typeface="Arial"/>
              <a:cs typeface="Arial"/>
            </a:endParaRPr>
          </a:p>
          <a:p>
            <a:pPr marL="287020" marR="342900" indent="-274320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Estimasi </a:t>
            </a:r>
            <a:r>
              <a:rPr sz="2400" dirty="0">
                <a:latin typeface="Arial"/>
                <a:cs typeface="Arial"/>
              </a:rPr>
              <a:t>penggunaan (kertas) ketiga departemen  adalah: departemen audit 94.500 </a:t>
            </a:r>
            <a:r>
              <a:rPr sz="2400" spc="-20" dirty="0">
                <a:latin typeface="Arial"/>
                <a:cs typeface="Arial"/>
              </a:rPr>
              <a:t>lembar,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departemen  pajak 67.500 lembar dan departemen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konsultan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108.000 lembar </a:t>
            </a:r>
            <a:r>
              <a:rPr sz="2400" spc="-5" dirty="0">
                <a:latin typeface="Arial"/>
                <a:cs typeface="Arial"/>
              </a:rPr>
              <a:t>(total </a:t>
            </a:r>
            <a:r>
              <a:rPr sz="2400" dirty="0">
                <a:latin typeface="Arial"/>
                <a:cs typeface="Arial"/>
              </a:rPr>
              <a:t>270.000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lembar)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36089" y="299656"/>
            <a:ext cx="6132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75" dirty="0"/>
              <a:t>Tarif </a:t>
            </a:r>
            <a:r>
              <a:rPr sz="3200" dirty="0"/>
              <a:t>Pembebanan </a:t>
            </a:r>
            <a:r>
              <a:rPr sz="3200" spc="-20" dirty="0"/>
              <a:t>Tunggal</a:t>
            </a:r>
            <a:r>
              <a:rPr sz="3200" spc="-145" dirty="0"/>
              <a:t> </a:t>
            </a:r>
            <a:r>
              <a:rPr sz="3200" spc="-5" dirty="0"/>
              <a:t>(Lanj.)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3636390" y="6422454"/>
            <a:ext cx="217995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15" dirty="0">
                <a:latin typeface="Arial"/>
                <a:cs typeface="Arial"/>
                <a:hlinkClick r:id="rId3"/>
              </a:rPr>
              <a:t>m_alteza@uny.ac.id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583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5" dirty="0">
                <a:latin typeface="Arial"/>
                <a:cs typeface="Arial"/>
              </a:rPr>
              <a:t>Total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spc="-5" dirty="0">
                <a:latin typeface="Arial"/>
                <a:cs typeface="Arial"/>
              </a:rPr>
              <a:t>tetap </a:t>
            </a:r>
            <a:r>
              <a:rPr sz="2400" dirty="0">
                <a:latin typeface="Arial"/>
                <a:cs typeface="Arial"/>
              </a:rPr>
              <a:t>+ </a:t>
            </a:r>
            <a:r>
              <a:rPr sz="2400" spc="-15" dirty="0">
                <a:latin typeface="Arial"/>
                <a:cs typeface="Arial"/>
              </a:rPr>
              <a:t>biaya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variabel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73750" y="1915731"/>
            <a:ext cx="28479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+ (270.000 x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$0,023)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457" y="1839515"/>
            <a:ext cx="3217545" cy="13525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700"/>
              </a:spcBef>
            </a:pPr>
            <a:r>
              <a:rPr sz="2400" dirty="0">
                <a:latin typeface="Arial"/>
                <a:cs typeface="Arial"/>
              </a:rPr>
              <a:t>=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$26.190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=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$32.400</a:t>
            </a:r>
            <a:endParaRPr sz="2400">
              <a:latin typeface="Arial"/>
              <a:cs typeface="Arial"/>
            </a:endParaRPr>
          </a:p>
          <a:p>
            <a:pPr marL="273685" marR="10795" indent="-273685" algn="r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Char char="•"/>
              <a:tabLst>
                <a:tab pos="273685" algn="l"/>
                <a:tab pos="274320" algn="l"/>
              </a:tabLst>
            </a:pPr>
            <a:r>
              <a:rPr sz="2400" spc="-55" dirty="0">
                <a:latin typeface="Arial"/>
                <a:cs typeface="Arial"/>
              </a:rPr>
              <a:t>Tarif </a:t>
            </a:r>
            <a:r>
              <a:rPr sz="2400" dirty="0">
                <a:latin typeface="Arial"/>
                <a:cs typeface="Arial"/>
              </a:rPr>
              <a:t>/ lembar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fotokopi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2009" y="2723816"/>
            <a:ext cx="2660650" cy="9099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dirty="0">
                <a:latin typeface="Arial"/>
                <a:cs typeface="Arial"/>
              </a:rPr>
              <a:t>= $32.400/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270.000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= $0,12/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lembar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3457" y="3684206"/>
            <a:ext cx="63011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Char char="•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Jumlah dibebankan ke departemen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produksi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merupakan fungsi jumlah lembar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difotokopi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36089" y="376173"/>
            <a:ext cx="61328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75" dirty="0"/>
              <a:t>Tarif </a:t>
            </a:r>
            <a:r>
              <a:rPr sz="3200" spc="-5" dirty="0"/>
              <a:t>Pembebanan </a:t>
            </a:r>
            <a:r>
              <a:rPr sz="3200" spc="-20" dirty="0"/>
              <a:t>Tunggal</a:t>
            </a:r>
            <a:r>
              <a:rPr sz="3200" spc="-90" dirty="0"/>
              <a:t> </a:t>
            </a:r>
            <a:r>
              <a:rPr sz="3200" spc="-5" dirty="0"/>
              <a:t>(Lanj.)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459740" y="1168717"/>
            <a:ext cx="8053705" cy="193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265430" indent="-274955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7020" algn="l"/>
                <a:tab pos="287655" algn="l"/>
                <a:tab pos="5256530" algn="l"/>
              </a:tabLst>
            </a:pPr>
            <a:r>
              <a:rPr sz="2400" spc="5" dirty="0">
                <a:latin typeface="Arial"/>
                <a:cs typeface="Arial"/>
              </a:rPr>
              <a:t>Penggunaan </a:t>
            </a:r>
            <a:r>
              <a:rPr sz="2400" dirty="0">
                <a:latin typeface="Arial"/>
                <a:cs typeface="Arial"/>
              </a:rPr>
              <a:t>aktual sbb: dept. audit 92.000 </a:t>
            </a:r>
            <a:r>
              <a:rPr sz="2400" spc="-20" dirty="0">
                <a:latin typeface="Arial"/>
                <a:cs typeface="Arial"/>
              </a:rPr>
              <a:t>lembar,  </a:t>
            </a:r>
            <a:r>
              <a:rPr sz="2400" spc="-5" dirty="0">
                <a:latin typeface="Arial"/>
                <a:cs typeface="Arial"/>
              </a:rPr>
              <a:t>dept.pajak </a:t>
            </a:r>
            <a:r>
              <a:rPr sz="2400" dirty="0">
                <a:latin typeface="Arial"/>
                <a:cs typeface="Arial"/>
              </a:rPr>
              <a:t>65.000 lembar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dept.	Konsultan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115.000  </a:t>
            </a:r>
            <a:r>
              <a:rPr sz="2400" dirty="0">
                <a:latin typeface="Arial"/>
                <a:cs typeface="Arial"/>
              </a:rPr>
              <a:t>lembar (total 272.000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lembar).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7020" algn="l"/>
                <a:tab pos="287655" algn="l"/>
              </a:tabLst>
            </a:pPr>
            <a:r>
              <a:rPr sz="2400" spc="-55" dirty="0">
                <a:latin typeface="Arial"/>
                <a:cs typeface="Arial"/>
              </a:rPr>
              <a:t>Total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dibebankan </a:t>
            </a:r>
            <a:r>
              <a:rPr sz="2400" spc="-5" dirty="0">
                <a:latin typeface="Arial"/>
                <a:cs typeface="Arial"/>
              </a:rPr>
              <a:t>pada </a:t>
            </a:r>
            <a:r>
              <a:rPr sz="2400" dirty="0">
                <a:latin typeface="Arial"/>
                <a:cs typeface="Arial"/>
              </a:rPr>
              <a:t>masing-masing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departemen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</a:pPr>
            <a:r>
              <a:rPr sz="2400" spc="5" dirty="0">
                <a:latin typeface="Arial"/>
                <a:cs typeface="Arial"/>
              </a:rPr>
              <a:t>adalah: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31850" y="3270250"/>
          <a:ext cx="7315199" cy="2468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/>
                <a:gridCol w="1752600"/>
                <a:gridCol w="2087879"/>
                <a:gridCol w="1950720"/>
              </a:tblGrid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Jumlah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372110">
                        <a:lnSpc>
                          <a:spcPct val="100000"/>
                        </a:lnSpc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Lembar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Pembebanan/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Lembar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Pembebanan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10" dirty="0">
                          <a:latin typeface="Arial"/>
                          <a:cs typeface="Arial"/>
                        </a:rPr>
                        <a:t>Audit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92.000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$0,12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1.040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Pajak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.0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0,12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7.800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Konsultan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16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15.000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0,12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13.800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40" dirty="0">
                          <a:latin typeface="Arial"/>
                          <a:cs typeface="Arial"/>
                        </a:rPr>
                        <a:t>Total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2.000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2.640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2489" y="373379"/>
            <a:ext cx="48634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Tarif </a:t>
            </a:r>
            <a:r>
              <a:rPr spc="-10" dirty="0"/>
              <a:t>Pembebanan</a:t>
            </a:r>
            <a:r>
              <a:rPr spc="50" dirty="0"/>
              <a:t> </a:t>
            </a:r>
            <a:r>
              <a:rPr spc="-10" dirty="0"/>
              <a:t>Berganda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830579"/>
            <a:ext cx="7320915" cy="3626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0455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B03E9A"/>
                </a:solidFill>
                <a:latin typeface="Arial"/>
                <a:cs typeface="Arial"/>
              </a:rPr>
              <a:t>1. </a:t>
            </a:r>
            <a:r>
              <a:rPr sz="3000" spc="-10" dirty="0">
                <a:solidFill>
                  <a:srgbClr val="B03E9A"/>
                </a:solidFill>
                <a:latin typeface="Arial"/>
                <a:cs typeface="Arial"/>
              </a:rPr>
              <a:t>Pengembangan </a:t>
            </a:r>
            <a:r>
              <a:rPr sz="3000" spc="-70" dirty="0">
                <a:solidFill>
                  <a:srgbClr val="B03E9A"/>
                </a:solidFill>
                <a:latin typeface="Arial"/>
                <a:cs typeface="Arial"/>
              </a:rPr>
              <a:t>Tarif</a:t>
            </a:r>
            <a:r>
              <a:rPr sz="3000" spc="-105" dirty="0">
                <a:solidFill>
                  <a:srgbClr val="B03E9A"/>
                </a:solidFill>
                <a:latin typeface="Arial"/>
                <a:cs typeface="Arial"/>
              </a:rPr>
              <a:t> </a:t>
            </a:r>
            <a:r>
              <a:rPr sz="3000" spc="-70" dirty="0">
                <a:solidFill>
                  <a:srgbClr val="B03E9A"/>
                </a:solidFill>
                <a:latin typeface="Arial"/>
                <a:cs typeface="Arial"/>
              </a:rPr>
              <a:t>Tetap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8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Prosedur pengalokasian </a:t>
            </a:r>
            <a:r>
              <a:rPr sz="2400" spc="-15" dirty="0">
                <a:latin typeface="Arial"/>
                <a:cs typeface="Arial"/>
              </a:rPr>
              <a:t>biaya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tetap:</a:t>
            </a:r>
            <a:endParaRPr sz="2400">
              <a:latin typeface="Arial"/>
              <a:cs typeface="Arial"/>
            </a:endParaRPr>
          </a:p>
          <a:p>
            <a:pPr marL="762000" lvl="1" indent="-467995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AutoNum type="arabicPeriod"/>
              <a:tabLst>
                <a:tab pos="762000" algn="l"/>
                <a:tab pos="762635" algn="l"/>
              </a:tabLst>
            </a:pPr>
            <a:r>
              <a:rPr sz="2400" dirty="0">
                <a:latin typeface="Arial"/>
                <a:cs typeface="Arial"/>
              </a:rPr>
              <a:t>Penetapan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spc="-5" dirty="0">
                <a:latin typeface="Arial"/>
                <a:cs typeface="Arial"/>
              </a:rPr>
              <a:t>jasa tetap </a:t>
            </a:r>
            <a:r>
              <a:rPr sz="2400" spc="-15" dirty="0">
                <a:latin typeface="Arial"/>
                <a:cs typeface="Arial"/>
              </a:rPr>
              <a:t>yang</a:t>
            </a:r>
            <a:r>
              <a:rPr sz="2400" spc="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dianggarkan</a:t>
            </a:r>
            <a:endParaRPr sz="2400">
              <a:latin typeface="Arial"/>
              <a:cs typeface="Arial"/>
            </a:endParaRPr>
          </a:p>
          <a:p>
            <a:pPr marL="762000" lvl="1" indent="-467995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AutoNum type="arabicPeriod"/>
              <a:tabLst>
                <a:tab pos="762000" algn="l"/>
                <a:tab pos="762635" algn="l"/>
              </a:tabLst>
            </a:pPr>
            <a:r>
              <a:rPr sz="2400" dirty="0">
                <a:latin typeface="Arial"/>
                <a:cs typeface="Arial"/>
              </a:rPr>
              <a:t>Perhitungan rasio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alokasi</a:t>
            </a:r>
            <a:endParaRPr sz="2400">
              <a:latin typeface="Arial"/>
              <a:cs typeface="Arial"/>
            </a:endParaRPr>
          </a:p>
          <a:p>
            <a:pPr marL="789940">
              <a:lnSpc>
                <a:spcPct val="100000"/>
              </a:lnSpc>
              <a:spcBef>
                <a:spcPts val="600"/>
              </a:spcBef>
              <a:tabLst>
                <a:tab pos="2755900" algn="l"/>
              </a:tabLst>
            </a:pPr>
            <a:r>
              <a:rPr sz="2400" dirty="0">
                <a:latin typeface="Arial"/>
                <a:cs typeface="Arial"/>
              </a:rPr>
              <a:t>Rasio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alokasi	=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Kapasitas departemen</a:t>
            </a:r>
            <a:r>
              <a:rPr sz="2400" u="heavy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produksi</a:t>
            </a:r>
            <a:endParaRPr sz="2400">
              <a:latin typeface="Arial"/>
              <a:cs typeface="Arial"/>
            </a:endParaRPr>
          </a:p>
          <a:p>
            <a:pPr marL="3998595">
              <a:lnSpc>
                <a:spcPct val="100000"/>
              </a:lnSpc>
              <a:spcBef>
                <a:spcPts val="605"/>
              </a:spcBef>
            </a:pPr>
            <a:r>
              <a:rPr sz="2400" spc="-55" dirty="0">
                <a:latin typeface="Arial"/>
                <a:cs typeface="Arial"/>
              </a:rPr>
              <a:t>Total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kapasitas</a:t>
            </a:r>
            <a:endParaRPr sz="2400">
              <a:latin typeface="Arial"/>
              <a:cs typeface="Arial"/>
            </a:endParaRPr>
          </a:p>
          <a:p>
            <a:pPr marL="797560" lvl="1" indent="-503555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797560" algn="l"/>
                <a:tab pos="798195" algn="l"/>
              </a:tabLst>
            </a:pPr>
            <a:r>
              <a:rPr sz="2400" dirty="0">
                <a:latin typeface="Arial"/>
                <a:cs typeface="Arial"/>
              </a:rPr>
              <a:t>Pengalokasian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8175" y="4507547"/>
            <a:ext cx="10096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Alokasi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7228" y="4507547"/>
            <a:ext cx="45935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= Rasio alokasi x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jasa</a:t>
            </a:r>
            <a:r>
              <a:rPr sz="2400" spc="-5" dirty="0">
                <a:latin typeface="Arial"/>
                <a:cs typeface="Arial"/>
              </a:rPr>
              <a:t> tetap</a:t>
            </a:r>
            <a:endParaRPr sz="2400">
              <a:latin typeface="Arial"/>
              <a:cs typeface="Arial"/>
            </a:endParaRPr>
          </a:p>
          <a:p>
            <a:pPr marL="347980">
              <a:lnSpc>
                <a:spcPct val="100000"/>
              </a:lnSpc>
            </a:pPr>
            <a:r>
              <a:rPr sz="2400" spc="-15" dirty="0">
                <a:latin typeface="Arial"/>
                <a:cs typeface="Arial"/>
              </a:rPr>
              <a:t>yang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dianggarkan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73629" y="465073"/>
            <a:ext cx="48577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Pengembangan </a:t>
            </a:r>
            <a:r>
              <a:rPr sz="3200" spc="-75" dirty="0"/>
              <a:t>Tarif</a:t>
            </a:r>
            <a:r>
              <a:rPr sz="3200" spc="-210" dirty="0"/>
              <a:t> </a:t>
            </a:r>
            <a:r>
              <a:rPr sz="3200" spc="-75" dirty="0"/>
              <a:t>Tetap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4746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Untuk kasus Hamilton dan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Barry: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2203450"/>
          <a:ext cx="8382000" cy="31394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  <a:gridCol w="1990725"/>
                <a:gridCol w="1285875"/>
                <a:gridCol w="1600200"/>
                <a:gridCol w="1828800"/>
              </a:tblGrid>
              <a:tr h="1432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151130" marR="141605" indent="-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Jumlah  Fotokopi 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2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arkan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150495" indent="-33020" algn="just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r>
                        <a:rPr sz="22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yang  </a:t>
                      </a: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Difoto-  kopi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441325" marR="421640" indent="-101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2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  </a:t>
                      </a:r>
                      <a:r>
                        <a:rPr sz="22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etap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Bag.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109220" marR="98425" algn="ctr">
                        <a:lnSpc>
                          <a:spcPct val="100000"/>
                        </a:lnSpc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</a:t>
                      </a:r>
                      <a:r>
                        <a:rPr sz="2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emen  </a:t>
                      </a:r>
                      <a:r>
                        <a:rPr sz="2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Atas Biaya  </a:t>
                      </a:r>
                      <a:r>
                        <a:rPr sz="22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Tetap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Audit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.5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35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6.190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.1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6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10" dirty="0">
                          <a:latin typeface="Arial"/>
                          <a:cs typeface="Arial"/>
                        </a:rPr>
                        <a:t>Pajak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67.500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25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26.190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6.548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Konsultan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8.000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40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.1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.4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6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45" dirty="0">
                          <a:latin typeface="Arial"/>
                          <a:cs typeface="Arial"/>
                        </a:rPr>
                        <a:t>Total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27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200" spc="5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100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$2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200" spc="5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190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91689" y="342836"/>
            <a:ext cx="54222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2. </a:t>
            </a:r>
            <a:r>
              <a:rPr spc="-10" dirty="0"/>
              <a:t>Pengembangan </a:t>
            </a:r>
            <a:r>
              <a:rPr spc="-65" dirty="0"/>
              <a:t>Tarif</a:t>
            </a:r>
            <a:r>
              <a:rPr spc="-80" dirty="0"/>
              <a:t> </a:t>
            </a:r>
            <a:r>
              <a:rPr spc="-35" dirty="0"/>
              <a:t>Variabel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5588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5" dirty="0">
                <a:latin typeface="Arial"/>
                <a:cs typeface="Arial"/>
              </a:rPr>
              <a:t>Tarif </a:t>
            </a:r>
            <a:r>
              <a:rPr sz="2400" spc="-5" dirty="0">
                <a:latin typeface="Arial"/>
                <a:cs typeface="Arial"/>
              </a:rPr>
              <a:t>variabel </a:t>
            </a:r>
            <a:r>
              <a:rPr sz="2400" dirty="0">
                <a:latin typeface="Arial"/>
                <a:cs typeface="Arial"/>
              </a:rPr>
              <a:t>adalah </a:t>
            </a:r>
            <a:r>
              <a:rPr sz="2400" spc="-5" dirty="0">
                <a:latin typeface="Arial"/>
                <a:cs typeface="Arial"/>
              </a:rPr>
              <a:t>$0,023 </a:t>
            </a:r>
            <a:r>
              <a:rPr sz="2400" dirty="0">
                <a:latin typeface="Arial"/>
                <a:cs typeface="Arial"/>
              </a:rPr>
              <a:t>per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lembar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2203450"/>
          <a:ext cx="8382000" cy="2468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  <a:gridCol w="1990725"/>
                <a:gridCol w="1285875"/>
                <a:gridCol w="1371600"/>
                <a:gridCol w="2057400"/>
              </a:tblGrid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405130" marR="400685" indent="1016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Jumlah  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283845" marR="264795" indent="-101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2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  </a:t>
                      </a:r>
                      <a:r>
                        <a:rPr sz="22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etap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151765" marR="140970" indent="1651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Biaya  </a:t>
                      </a:r>
                      <a:r>
                        <a:rPr sz="22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</a:t>
                      </a:r>
                      <a:r>
                        <a:rPr sz="2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161925" marR="151130" indent="5461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2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 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embe</a:t>
                      </a:r>
                      <a:r>
                        <a:rPr sz="2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3C68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10" dirty="0">
                          <a:latin typeface="Arial"/>
                          <a:cs typeface="Arial"/>
                        </a:rPr>
                        <a:t>Audit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92.000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$9.166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$2.</a:t>
                      </a:r>
                      <a:r>
                        <a:rPr sz="2200" spc="-16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16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1.282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200" spc="-10" dirty="0">
                          <a:latin typeface="Arial"/>
                          <a:cs typeface="Arial"/>
                        </a:rPr>
                        <a:t>Pajak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65.000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6.548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1.495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8.043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Konsultan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16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15.000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10.476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2.645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13.121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CED3"/>
                    </a:solidFill>
                  </a:tcPr>
                </a:tc>
              </a:tr>
              <a:tr h="4267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40" dirty="0">
                          <a:latin typeface="Arial"/>
                          <a:cs typeface="Arial"/>
                        </a:rPr>
                        <a:t>Total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2.000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6.190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.2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6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2.446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E8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60830" y="465073"/>
            <a:ext cx="64782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Penggunaan </a:t>
            </a:r>
            <a:r>
              <a:rPr sz="3200" spc="-5" dirty="0"/>
              <a:t>Aktual </a:t>
            </a:r>
            <a:r>
              <a:rPr sz="3200" spc="5" dirty="0"/>
              <a:t>vs</a:t>
            </a:r>
            <a:r>
              <a:rPr sz="3200" spc="-335" dirty="0"/>
              <a:t> </a:t>
            </a:r>
            <a:r>
              <a:rPr sz="3200" dirty="0"/>
              <a:t>Dianggarkan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7521575" cy="3470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Alokasi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 pendukung </a:t>
            </a:r>
            <a:r>
              <a:rPr sz="2400" spc="-5" dirty="0">
                <a:latin typeface="Arial"/>
                <a:cs typeface="Arial"/>
              </a:rPr>
              <a:t>ke </a:t>
            </a:r>
            <a:r>
              <a:rPr sz="2400" dirty="0">
                <a:latin typeface="Arial"/>
                <a:cs typeface="Arial"/>
              </a:rPr>
              <a:t>departemen  produksi dapat menggunakan </a:t>
            </a:r>
            <a:r>
              <a:rPr sz="2400" spc="-15" dirty="0">
                <a:latin typeface="Arial"/>
                <a:cs typeface="Arial"/>
              </a:rPr>
              <a:t>biaya yang  </a:t>
            </a:r>
            <a:r>
              <a:rPr sz="2400" dirty="0">
                <a:latin typeface="Arial"/>
                <a:cs typeface="Arial"/>
              </a:rPr>
              <a:t>dianggarkan ataupun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aktual</a:t>
            </a:r>
            <a:endParaRPr sz="2400">
              <a:latin typeface="Arial"/>
              <a:cs typeface="Arial"/>
            </a:endParaRPr>
          </a:p>
          <a:p>
            <a:pPr marL="286385" marR="208279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Untuk kalkulasi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produk, alokasi menggunakan  </a:t>
            </a:r>
            <a:r>
              <a:rPr sz="2400" spc="-15" dirty="0">
                <a:latin typeface="Arial"/>
                <a:cs typeface="Arial"/>
              </a:rPr>
              <a:t>biaya yang </a:t>
            </a:r>
            <a:r>
              <a:rPr sz="2400" dirty="0">
                <a:latin typeface="Arial"/>
                <a:cs typeface="Arial"/>
              </a:rPr>
              <a:t>dianggarkan sehingga </a:t>
            </a:r>
            <a:r>
              <a:rPr sz="2400" spc="-5" dirty="0">
                <a:latin typeface="Arial"/>
                <a:cs typeface="Arial"/>
              </a:rPr>
              <a:t>tarif overhead  ditetapkan di muka </a:t>
            </a:r>
            <a:r>
              <a:rPr sz="2400" dirty="0">
                <a:latin typeface="Arial"/>
                <a:cs typeface="Arial"/>
              </a:rPr>
              <a:t>dapat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dihitung.</a:t>
            </a:r>
            <a:endParaRPr sz="2400">
              <a:latin typeface="Arial"/>
              <a:cs typeface="Arial"/>
            </a:endParaRPr>
          </a:p>
          <a:p>
            <a:pPr marL="286385" marR="144780" indent="-274320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Untuk keperluan </a:t>
            </a:r>
            <a:r>
              <a:rPr sz="2400" spc="-5" dirty="0">
                <a:latin typeface="Arial"/>
                <a:cs typeface="Arial"/>
              </a:rPr>
              <a:t>evaluasi </a:t>
            </a:r>
            <a:r>
              <a:rPr sz="2400" dirty="0">
                <a:latin typeface="Arial"/>
                <a:cs typeface="Arial"/>
              </a:rPr>
              <a:t>kinerja pengalokasian  dilakukan pada akhir periode sehingga dipakai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biaya  </a:t>
            </a:r>
            <a:r>
              <a:rPr sz="2400" dirty="0">
                <a:latin typeface="Arial"/>
                <a:cs typeface="Arial"/>
              </a:rPr>
              <a:t>aktual.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657" y="406653"/>
            <a:ext cx="76746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Kasus Hamilton and Barry (penggunaan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dianggarkan):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03250" y="990600"/>
          <a:ext cx="7926702" cy="257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9120"/>
                <a:gridCol w="1648459"/>
                <a:gridCol w="694054"/>
                <a:gridCol w="1905000"/>
                <a:gridCol w="519429"/>
                <a:gridCol w="1310640"/>
              </a:tblGrid>
              <a:tr h="368046">
                <a:tc gridSpan="6">
                  <a:txBody>
                    <a:bodyPr/>
                    <a:lstStyle/>
                    <a:p>
                      <a:pPr marL="33997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Metode </a:t>
                      </a:r>
                      <a:r>
                        <a:rPr sz="2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Tarif</a:t>
                      </a:r>
                      <a:r>
                        <a:rPr sz="2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Tunggal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806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360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Jumlah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Fotokopi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x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5" dirty="0">
                          <a:latin typeface="Arial"/>
                          <a:cs typeface="Arial"/>
                        </a:rPr>
                        <a:t>Tarif</a:t>
                      </a:r>
                      <a:r>
                        <a:rPr sz="2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5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=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Alokasi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321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Biaya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20" dirty="0">
                          <a:latin typeface="Arial"/>
                          <a:cs typeface="Arial"/>
                        </a:rPr>
                        <a:t>Audit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94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2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10" dirty="0">
                          <a:latin typeface="Arial"/>
                          <a:cs typeface="Arial"/>
                        </a:rPr>
                        <a:t>Pajak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67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12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Konsultan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256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108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2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40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$32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79450" y="3657600"/>
          <a:ext cx="7924797" cy="2576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3685"/>
                <a:gridCol w="1190625"/>
                <a:gridCol w="280669"/>
                <a:gridCol w="1199515"/>
                <a:gridCol w="354329"/>
                <a:gridCol w="1132204"/>
                <a:gridCol w="439420"/>
                <a:gridCol w="1784350"/>
              </a:tblGrid>
              <a:tr h="368046">
                <a:tc gridSpan="8">
                  <a:txBody>
                    <a:bodyPr/>
                    <a:lstStyle/>
                    <a:p>
                      <a:pPr marL="325501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Metode </a:t>
                      </a:r>
                      <a:r>
                        <a:rPr sz="2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Tarif</a:t>
                      </a:r>
                      <a:r>
                        <a:rPr sz="2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Berganda</a:t>
                      </a:r>
                      <a:endParaRPr sz="2100" dirty="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360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Jum.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R="787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Fotokopi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x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5" dirty="0">
                          <a:latin typeface="Arial"/>
                          <a:cs typeface="Arial"/>
                        </a:rPr>
                        <a:t>Tarif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R="5969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30" dirty="0">
                          <a:latin typeface="Arial"/>
                          <a:cs typeface="Arial"/>
                        </a:rPr>
                        <a:t>Variabel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+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Alokasi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55" dirty="0">
                          <a:latin typeface="Arial"/>
                          <a:cs typeface="Arial"/>
                        </a:rPr>
                        <a:t>Tetap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=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5" dirty="0">
                          <a:latin typeface="Arial"/>
                          <a:cs typeface="Arial"/>
                        </a:rPr>
                        <a:t>Biaya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Dialokasikan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b="1" spc="-15" dirty="0">
                          <a:latin typeface="Arial"/>
                          <a:cs typeface="Arial"/>
                        </a:rPr>
                        <a:t>Audit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94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$9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b="1" spc="-10" dirty="0">
                          <a:latin typeface="Arial"/>
                          <a:cs typeface="Arial"/>
                        </a:rPr>
                        <a:t>Pajak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67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8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Konsultan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108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100" b="1" spc="-35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$32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657" y="406653"/>
            <a:ext cx="6807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Kasus Hamilton and Barry (penggunaan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aktual):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03250" y="990600"/>
          <a:ext cx="7926702" cy="257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9280"/>
                <a:gridCol w="1638299"/>
                <a:gridCol w="694054"/>
                <a:gridCol w="1905000"/>
                <a:gridCol w="519429"/>
                <a:gridCol w="1310640"/>
              </a:tblGrid>
              <a:tr h="368046">
                <a:tc gridSpan="6">
                  <a:txBody>
                    <a:bodyPr/>
                    <a:lstStyle/>
                    <a:p>
                      <a:pPr marL="33997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Metode </a:t>
                      </a:r>
                      <a:r>
                        <a:rPr sz="2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Tarif</a:t>
                      </a:r>
                      <a:r>
                        <a:rPr sz="2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Tunggal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806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360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Jumlah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Fotokopi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x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5" dirty="0">
                          <a:latin typeface="Arial"/>
                          <a:cs typeface="Arial"/>
                        </a:rPr>
                        <a:t>Tarif</a:t>
                      </a:r>
                      <a:r>
                        <a:rPr sz="2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5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=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Alokasi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321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Biaya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20" dirty="0">
                          <a:latin typeface="Arial"/>
                          <a:cs typeface="Arial"/>
                        </a:rPr>
                        <a:t>Audit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92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2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10" dirty="0">
                          <a:latin typeface="Arial"/>
                          <a:cs typeface="Arial"/>
                        </a:rPr>
                        <a:t>Pajak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12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Konsultan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256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2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13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40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8063A1"/>
                      </a:solidFill>
                      <a:prstDash val="solid"/>
                    </a:lnL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$32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79450" y="3657600"/>
          <a:ext cx="7924797" cy="2576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3845"/>
                <a:gridCol w="1180465"/>
                <a:gridCol w="280669"/>
                <a:gridCol w="1199515"/>
                <a:gridCol w="354329"/>
                <a:gridCol w="1132204"/>
                <a:gridCol w="439420"/>
                <a:gridCol w="1784350"/>
              </a:tblGrid>
              <a:tr h="368046">
                <a:tc gridSpan="8">
                  <a:txBody>
                    <a:bodyPr/>
                    <a:lstStyle/>
                    <a:p>
                      <a:pPr marL="325501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Metode </a:t>
                      </a:r>
                      <a:r>
                        <a:rPr sz="2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Tarif</a:t>
                      </a:r>
                      <a:r>
                        <a:rPr sz="2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Berganda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360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Jum.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R="8890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Fotokopi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x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5" dirty="0">
                          <a:latin typeface="Arial"/>
                          <a:cs typeface="Arial"/>
                        </a:rPr>
                        <a:t>Tarif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R="5969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30" dirty="0">
                          <a:latin typeface="Arial"/>
                          <a:cs typeface="Arial"/>
                        </a:rPr>
                        <a:t>Variabel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+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Alokasi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55" dirty="0">
                          <a:latin typeface="Arial"/>
                          <a:cs typeface="Arial"/>
                        </a:rPr>
                        <a:t>Tetap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=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5" dirty="0">
                          <a:latin typeface="Arial"/>
                          <a:cs typeface="Arial"/>
                        </a:rPr>
                        <a:t>Biaya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Dialokasikan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b="1" spc="-15" dirty="0">
                          <a:latin typeface="Arial"/>
                          <a:cs typeface="Arial"/>
                        </a:rPr>
                        <a:t>Audit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92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$9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2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b="1" spc="-10" dirty="0">
                          <a:latin typeface="Arial"/>
                          <a:cs typeface="Arial"/>
                        </a:rPr>
                        <a:t>Pajak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8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Konsultan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13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100" b="1" spc="-35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$32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73250" y="389254"/>
            <a:ext cx="58591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0" marR="5080" indent="-19564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Alokasi </a:t>
            </a:r>
            <a:r>
              <a:rPr spc="-15" dirty="0"/>
              <a:t>Biaya</a:t>
            </a:r>
            <a:r>
              <a:rPr spc="-170" dirty="0"/>
              <a:t> </a:t>
            </a:r>
            <a:r>
              <a:rPr spc="-5" dirty="0"/>
              <a:t>Departemen  </a:t>
            </a:r>
            <a:r>
              <a:rPr spc="-10" dirty="0"/>
              <a:t>Pendukung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1397777"/>
            <a:ext cx="6934200" cy="4142104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Metode langsung </a:t>
            </a:r>
            <a:r>
              <a:rPr sz="2400" i="1" dirty="0">
                <a:latin typeface="Arial"/>
                <a:cs typeface="Arial"/>
              </a:rPr>
              <a:t>(direct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method)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  <a:spcBef>
                <a:spcPts val="605"/>
              </a:spcBef>
            </a:pPr>
            <a:r>
              <a:rPr sz="2400" spc="-20" dirty="0">
                <a:latin typeface="Arial"/>
                <a:cs typeface="Arial"/>
              </a:rPr>
              <a:t>Tidak </a:t>
            </a:r>
            <a:r>
              <a:rPr sz="2400" dirty="0">
                <a:latin typeface="Arial"/>
                <a:cs typeface="Arial"/>
              </a:rPr>
              <a:t>ada interaksi antar departemen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pendukung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400" spc="-15" dirty="0">
                <a:latin typeface="Arial"/>
                <a:cs typeface="Arial"/>
              </a:rPr>
              <a:t>yang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diakui</a:t>
            </a:r>
            <a:endParaRPr sz="24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Metode berurutan (</a:t>
            </a:r>
            <a:r>
              <a:rPr sz="2400" i="1" dirty="0">
                <a:latin typeface="Arial"/>
                <a:cs typeface="Arial"/>
              </a:rPr>
              <a:t>sequential/ </a:t>
            </a:r>
            <a:r>
              <a:rPr sz="2400" i="1" spc="-5" dirty="0">
                <a:latin typeface="Arial"/>
                <a:cs typeface="Arial"/>
              </a:rPr>
              <a:t>step</a:t>
            </a:r>
            <a:r>
              <a:rPr sz="2400" i="1" spc="-7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method</a:t>
            </a:r>
            <a:r>
              <a:rPr sz="2400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86385" marR="441959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Alokasi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dilakukan </a:t>
            </a:r>
            <a:r>
              <a:rPr sz="2400" spc="-5" dirty="0">
                <a:latin typeface="Arial"/>
                <a:cs typeface="Arial"/>
              </a:rPr>
              <a:t>setahap </a:t>
            </a:r>
            <a:r>
              <a:rPr sz="2400" dirty="0">
                <a:latin typeface="Arial"/>
                <a:cs typeface="Arial"/>
              </a:rPr>
              <a:t>demi </a:t>
            </a:r>
            <a:r>
              <a:rPr sz="2400" spc="-5" dirty="0">
                <a:latin typeface="Arial"/>
                <a:cs typeface="Arial"/>
              </a:rPr>
              <a:t>tahap,  </a:t>
            </a:r>
            <a:r>
              <a:rPr sz="2400" dirty="0">
                <a:latin typeface="Arial"/>
                <a:cs typeface="Arial"/>
              </a:rPr>
              <a:t>mengikuti prosedur penetapan peringkat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yang  </a:t>
            </a:r>
            <a:r>
              <a:rPr sz="2400" dirty="0">
                <a:latin typeface="Arial"/>
                <a:cs typeface="Arial"/>
              </a:rPr>
              <a:t>ditentukan terlebih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dahulu</a:t>
            </a:r>
            <a:endParaRPr sz="24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Metode timbal balik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(resiprokal)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Mengakui semua interaksi </a:t>
            </a:r>
            <a:r>
              <a:rPr sz="2400" spc="-5" dirty="0">
                <a:latin typeface="Arial"/>
                <a:cs typeface="Arial"/>
              </a:rPr>
              <a:t>antar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departemen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pendukung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71951" y="373379"/>
            <a:ext cx="24117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Contoh</a:t>
            </a:r>
            <a:r>
              <a:rPr spc="-100" dirty="0"/>
              <a:t> </a:t>
            </a:r>
            <a:r>
              <a:rPr spc="-5" dirty="0"/>
              <a:t>Kasus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1092517"/>
            <a:ext cx="7437120" cy="2297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65" dirty="0">
                <a:latin typeface="Arial"/>
                <a:cs typeface="Arial"/>
              </a:rPr>
              <a:t>Toys, </a:t>
            </a:r>
            <a:r>
              <a:rPr sz="2400" spc="-5" dirty="0">
                <a:latin typeface="Arial"/>
                <a:cs typeface="Arial"/>
              </a:rPr>
              <a:t>Inc </a:t>
            </a:r>
            <a:r>
              <a:rPr sz="2400" dirty="0">
                <a:latin typeface="Arial"/>
                <a:cs typeface="Arial"/>
              </a:rPr>
              <a:t>memiliki dua departemen produksi </a:t>
            </a:r>
            <a:r>
              <a:rPr sz="2400" spc="-15" dirty="0">
                <a:latin typeface="Arial"/>
                <a:cs typeface="Arial"/>
              </a:rPr>
              <a:t>yaitu  </a:t>
            </a:r>
            <a:r>
              <a:rPr sz="2400" dirty="0">
                <a:latin typeface="Arial"/>
                <a:cs typeface="Arial"/>
              </a:rPr>
              <a:t>departemen pemotongan dan departemen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perakitan.  Selain itu </a:t>
            </a:r>
            <a:r>
              <a:rPr sz="2400" spc="-5" dirty="0">
                <a:latin typeface="Arial"/>
                <a:cs typeface="Arial"/>
              </a:rPr>
              <a:t>terdapat </a:t>
            </a:r>
            <a:r>
              <a:rPr sz="2400" dirty="0">
                <a:latin typeface="Arial"/>
                <a:cs typeface="Arial"/>
              </a:rPr>
              <a:t>dua departemen pendukung </a:t>
            </a:r>
            <a:r>
              <a:rPr sz="2400" spc="-15" dirty="0">
                <a:latin typeface="Arial"/>
                <a:cs typeface="Arial"/>
              </a:rPr>
              <a:t>yaitu  </a:t>
            </a:r>
            <a:r>
              <a:rPr sz="2400" dirty="0">
                <a:latin typeface="Arial"/>
                <a:cs typeface="Arial"/>
              </a:rPr>
              <a:t>departemen </a:t>
            </a:r>
            <a:r>
              <a:rPr sz="2400" spc="-5" dirty="0">
                <a:latin typeface="Arial"/>
                <a:cs typeface="Arial"/>
              </a:rPr>
              <a:t>listrik </a:t>
            </a:r>
            <a:r>
              <a:rPr sz="2400" dirty="0">
                <a:latin typeface="Arial"/>
                <a:cs typeface="Arial"/>
              </a:rPr>
              <a:t>dan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pemeliharaan.</a:t>
            </a:r>
            <a:endParaRPr sz="2400">
              <a:latin typeface="Arial"/>
              <a:cs typeface="Arial"/>
            </a:endParaRPr>
          </a:p>
          <a:p>
            <a:pPr marL="286385" marR="52069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Faktor </a:t>
            </a:r>
            <a:r>
              <a:rPr sz="2400" dirty="0">
                <a:latin typeface="Arial"/>
                <a:cs typeface="Arial"/>
              </a:rPr>
              <a:t>kausal </a:t>
            </a:r>
            <a:r>
              <a:rPr sz="2400" spc="-5" dirty="0">
                <a:latin typeface="Arial"/>
                <a:cs typeface="Arial"/>
              </a:rPr>
              <a:t>untuk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spc="-5" dirty="0">
                <a:latin typeface="Arial"/>
                <a:cs typeface="Arial"/>
              </a:rPr>
              <a:t>listrik </a:t>
            </a:r>
            <a:r>
              <a:rPr sz="2400" dirty="0">
                <a:latin typeface="Arial"/>
                <a:cs typeface="Arial"/>
              </a:rPr>
              <a:t>adalah </a:t>
            </a:r>
            <a:r>
              <a:rPr sz="2400" spc="-5" dirty="0">
                <a:latin typeface="Arial"/>
                <a:cs typeface="Arial"/>
              </a:rPr>
              <a:t>kilowatt-jam,  </a:t>
            </a:r>
            <a:r>
              <a:rPr sz="2400" dirty="0">
                <a:latin typeface="Arial"/>
                <a:cs typeface="Arial"/>
              </a:rPr>
              <a:t>untuk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pemeliharaan adalah </a:t>
            </a:r>
            <a:r>
              <a:rPr sz="2400" spc="-5" dirty="0">
                <a:latin typeface="Arial"/>
                <a:cs typeface="Arial"/>
              </a:rPr>
              <a:t>jam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pemeliharaan.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3657600"/>
          <a:ext cx="8306432" cy="24536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/>
                <a:gridCol w="1325879"/>
                <a:gridCol w="1821814"/>
                <a:gridCol w="1694180"/>
                <a:gridCol w="1330959"/>
              </a:tblGrid>
              <a:tr h="3505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7954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194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Dept.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Pendukung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solidFill>
                      <a:srgbClr val="F795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057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Dept.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Produksi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solidFill>
                      <a:srgbClr val="F795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505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162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Listrik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Pemeliharaan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Pemotongan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Perakitan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Biaya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langsung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79546"/>
                      </a:solidFill>
                      <a:prstDash val="solid"/>
                    </a:lnL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$250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72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$160.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$100.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$60.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350519">
                <a:tc gridSpan="5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Aktivitas</a:t>
                      </a:r>
                      <a:r>
                        <a:rPr sz="2000" b="1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normal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5051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Kilowatt-jam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79546"/>
                      </a:solidFill>
                      <a:prstDash val="solid"/>
                    </a:lnL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600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Jam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pemeliharaan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79546"/>
                      </a:solidFill>
                      <a:prstDash val="solid"/>
                    </a:lnL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144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57270" y="495553"/>
            <a:ext cx="34893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 </a:t>
            </a:r>
            <a:r>
              <a:rPr spc="-5" dirty="0"/>
              <a:t>Metode</a:t>
            </a:r>
            <a:r>
              <a:rPr spc="-75" dirty="0"/>
              <a:t> </a:t>
            </a:r>
            <a:r>
              <a:rPr spc="-10" dirty="0"/>
              <a:t>Langsung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7392" y="1679575"/>
            <a:ext cx="7556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Listrik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4610" y="1603375"/>
            <a:ext cx="17475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Pemeliharaan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4712" y="1145857"/>
            <a:ext cx="30518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Departemen</a:t>
            </a:r>
            <a:r>
              <a:rPr sz="22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Pendukung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3200" y="22002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43200" y="21336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432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2700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97425" y="1603375"/>
            <a:ext cx="16090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Pemotongan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11059" y="1527175"/>
            <a:ext cx="12052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Perakitan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81878" y="1069657"/>
            <a:ext cx="272796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Departemen</a:t>
            </a:r>
            <a:r>
              <a:rPr sz="22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Produksi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2390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530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5800" y="22002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4" y="428161"/>
                </a:lnTo>
                <a:lnTo>
                  <a:pt x="121489" y="443796"/>
                </a:lnTo>
                <a:lnTo>
                  <a:pt x="170347" y="450372"/>
                </a:lnTo>
                <a:lnTo>
                  <a:pt x="225604" y="455984"/>
                </a:lnTo>
                <a:lnTo>
                  <a:pt x="286494" y="460529"/>
                </a:lnTo>
                <a:lnTo>
                  <a:pt x="352251" y="463902"/>
                </a:lnTo>
                <a:lnTo>
                  <a:pt x="422108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8" y="65952"/>
                </a:lnTo>
                <a:lnTo>
                  <a:pt x="352251" y="63852"/>
                </a:lnTo>
                <a:lnTo>
                  <a:pt x="286494" y="60479"/>
                </a:lnTo>
                <a:lnTo>
                  <a:pt x="225604" y="55934"/>
                </a:lnTo>
                <a:lnTo>
                  <a:pt x="170347" y="50322"/>
                </a:lnTo>
                <a:lnTo>
                  <a:pt x="121489" y="43746"/>
                </a:lnTo>
                <a:lnTo>
                  <a:pt x="79796" y="36308"/>
                </a:lnTo>
                <a:lnTo>
                  <a:pt x="20970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5800" y="21336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8" y="722"/>
                </a:lnTo>
                <a:lnTo>
                  <a:pt x="352251" y="2822"/>
                </a:lnTo>
                <a:lnTo>
                  <a:pt x="286494" y="6195"/>
                </a:lnTo>
                <a:lnTo>
                  <a:pt x="225604" y="10740"/>
                </a:lnTo>
                <a:lnTo>
                  <a:pt x="170347" y="16352"/>
                </a:lnTo>
                <a:lnTo>
                  <a:pt x="121489" y="22928"/>
                </a:lnTo>
                <a:lnTo>
                  <a:pt x="79796" y="30366"/>
                </a:lnTo>
                <a:lnTo>
                  <a:pt x="20970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4" y="94786"/>
                </a:lnTo>
                <a:lnTo>
                  <a:pt x="121489" y="110421"/>
                </a:lnTo>
                <a:lnTo>
                  <a:pt x="170347" y="116997"/>
                </a:lnTo>
                <a:lnTo>
                  <a:pt x="225604" y="122609"/>
                </a:lnTo>
                <a:lnTo>
                  <a:pt x="286494" y="127154"/>
                </a:lnTo>
                <a:lnTo>
                  <a:pt x="352251" y="130527"/>
                </a:lnTo>
                <a:lnTo>
                  <a:pt x="422108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58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8" y="132627"/>
                </a:lnTo>
                <a:lnTo>
                  <a:pt x="352251" y="130527"/>
                </a:lnTo>
                <a:lnTo>
                  <a:pt x="286494" y="127154"/>
                </a:lnTo>
                <a:lnTo>
                  <a:pt x="225604" y="122609"/>
                </a:lnTo>
                <a:lnTo>
                  <a:pt x="170347" y="116997"/>
                </a:lnTo>
                <a:lnTo>
                  <a:pt x="121489" y="110421"/>
                </a:lnTo>
                <a:lnTo>
                  <a:pt x="79796" y="102983"/>
                </a:lnTo>
                <a:lnTo>
                  <a:pt x="20970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70" y="47416"/>
                </a:lnTo>
                <a:lnTo>
                  <a:pt x="79796" y="30366"/>
                </a:lnTo>
                <a:lnTo>
                  <a:pt x="121489" y="22928"/>
                </a:lnTo>
                <a:lnTo>
                  <a:pt x="170347" y="16352"/>
                </a:lnTo>
                <a:lnTo>
                  <a:pt x="225604" y="10740"/>
                </a:lnTo>
                <a:lnTo>
                  <a:pt x="286494" y="6195"/>
                </a:lnTo>
                <a:lnTo>
                  <a:pt x="352251" y="2822"/>
                </a:lnTo>
                <a:lnTo>
                  <a:pt x="422108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8" y="532677"/>
                </a:lnTo>
                <a:lnTo>
                  <a:pt x="352251" y="530577"/>
                </a:lnTo>
                <a:lnTo>
                  <a:pt x="286494" y="527204"/>
                </a:lnTo>
                <a:lnTo>
                  <a:pt x="225604" y="522659"/>
                </a:lnTo>
                <a:lnTo>
                  <a:pt x="170347" y="517047"/>
                </a:lnTo>
                <a:lnTo>
                  <a:pt x="121489" y="510471"/>
                </a:lnTo>
                <a:lnTo>
                  <a:pt x="79796" y="503033"/>
                </a:lnTo>
                <a:lnTo>
                  <a:pt x="20970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2700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86989" y="5186108"/>
            <a:ext cx="161163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P</a:t>
            </a:r>
            <a:r>
              <a:rPr sz="2200" spc="-10" dirty="0">
                <a:latin typeface="Arial"/>
                <a:cs typeface="Arial"/>
              </a:rPr>
              <a:t>e</a:t>
            </a:r>
            <a:r>
              <a:rPr sz="2200" spc="5" dirty="0">
                <a:latin typeface="Arial"/>
                <a:cs typeface="Arial"/>
              </a:rPr>
              <a:t>m</a:t>
            </a:r>
            <a:r>
              <a:rPr sz="2200" dirty="0">
                <a:latin typeface="Arial"/>
                <a:cs typeface="Arial"/>
              </a:rPr>
              <a:t>otongan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05678" y="5262308"/>
            <a:ext cx="120713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Perakitan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819400" y="47148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19400" y="46482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19400" y="46482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2700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34000" y="47910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34000" y="47244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34000" y="47244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2700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95794" y="3641344"/>
            <a:ext cx="1066165" cy="800100"/>
          </a:xfrm>
          <a:custGeom>
            <a:avLst/>
            <a:gdLst/>
            <a:ahLst/>
            <a:cxnLst/>
            <a:rect l="l" t="t" r="r" b="b"/>
            <a:pathLst>
              <a:path w="1066164" h="800100">
                <a:moveTo>
                  <a:pt x="174129" y="0"/>
                </a:moveTo>
                <a:lnTo>
                  <a:pt x="0" y="360171"/>
                </a:lnTo>
                <a:lnTo>
                  <a:pt x="546" y="371379"/>
                </a:lnTo>
                <a:lnTo>
                  <a:pt x="10498" y="386637"/>
                </a:lnTo>
                <a:lnTo>
                  <a:pt x="56038" y="427597"/>
                </a:lnTo>
                <a:lnTo>
                  <a:pt x="90337" y="452444"/>
                </a:lnTo>
                <a:lnTo>
                  <a:pt x="131462" y="479633"/>
                </a:lnTo>
                <a:lnTo>
                  <a:pt x="178767" y="508737"/>
                </a:lnTo>
                <a:lnTo>
                  <a:pt x="231609" y="539329"/>
                </a:lnTo>
                <a:lnTo>
                  <a:pt x="289342" y="570982"/>
                </a:lnTo>
                <a:lnTo>
                  <a:pt x="351321" y="603268"/>
                </a:lnTo>
                <a:lnTo>
                  <a:pt x="416902" y="635761"/>
                </a:lnTo>
                <a:lnTo>
                  <a:pt x="483106" y="666982"/>
                </a:lnTo>
                <a:lnTo>
                  <a:pt x="546906" y="695507"/>
                </a:lnTo>
                <a:lnTo>
                  <a:pt x="607570" y="721097"/>
                </a:lnTo>
                <a:lnTo>
                  <a:pt x="664363" y="743510"/>
                </a:lnTo>
                <a:lnTo>
                  <a:pt x="716551" y="762508"/>
                </a:lnTo>
                <a:lnTo>
                  <a:pt x="763401" y="777851"/>
                </a:lnTo>
                <a:lnTo>
                  <a:pt x="804178" y="789298"/>
                </a:lnTo>
                <a:lnTo>
                  <a:pt x="864579" y="799547"/>
                </a:lnTo>
                <a:lnTo>
                  <a:pt x="882735" y="797869"/>
                </a:lnTo>
                <a:lnTo>
                  <a:pt x="891882" y="791336"/>
                </a:lnTo>
                <a:lnTo>
                  <a:pt x="1062030" y="439375"/>
                </a:lnTo>
                <a:lnTo>
                  <a:pt x="1038696" y="439375"/>
                </a:lnTo>
                <a:lnTo>
                  <a:pt x="1012266" y="436438"/>
                </a:lnTo>
                <a:lnTo>
                  <a:pt x="937518" y="417679"/>
                </a:lnTo>
                <a:lnTo>
                  <a:pt x="890668" y="402336"/>
                </a:lnTo>
                <a:lnTo>
                  <a:pt x="838480" y="383338"/>
                </a:lnTo>
                <a:lnTo>
                  <a:pt x="781687" y="360925"/>
                </a:lnTo>
                <a:lnTo>
                  <a:pt x="721023" y="335335"/>
                </a:lnTo>
                <a:lnTo>
                  <a:pt x="657223" y="306810"/>
                </a:lnTo>
                <a:lnTo>
                  <a:pt x="591019" y="275589"/>
                </a:lnTo>
                <a:lnTo>
                  <a:pt x="525444" y="243096"/>
                </a:lnTo>
                <a:lnTo>
                  <a:pt x="463469" y="210810"/>
                </a:lnTo>
                <a:lnTo>
                  <a:pt x="405739" y="179157"/>
                </a:lnTo>
                <a:lnTo>
                  <a:pt x="352899" y="148565"/>
                </a:lnTo>
                <a:lnTo>
                  <a:pt x="305594" y="119461"/>
                </a:lnTo>
                <a:lnTo>
                  <a:pt x="264470" y="92272"/>
                </a:lnTo>
                <a:lnTo>
                  <a:pt x="230170" y="67425"/>
                </a:lnTo>
                <a:lnTo>
                  <a:pt x="184629" y="26465"/>
                </a:lnTo>
                <a:lnTo>
                  <a:pt x="174676" y="11207"/>
                </a:lnTo>
                <a:lnTo>
                  <a:pt x="174129" y="0"/>
                </a:lnTo>
                <a:close/>
              </a:path>
              <a:path w="1066164" h="800100">
                <a:moveTo>
                  <a:pt x="1065999" y="431164"/>
                </a:moveTo>
                <a:lnTo>
                  <a:pt x="1056852" y="437697"/>
                </a:lnTo>
                <a:lnTo>
                  <a:pt x="1038696" y="439375"/>
                </a:lnTo>
                <a:lnTo>
                  <a:pt x="1062030" y="439375"/>
                </a:lnTo>
                <a:lnTo>
                  <a:pt x="1065999" y="431164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69923" y="3633133"/>
            <a:ext cx="892175" cy="447675"/>
          </a:xfrm>
          <a:custGeom>
            <a:avLst/>
            <a:gdLst/>
            <a:ahLst/>
            <a:cxnLst/>
            <a:rect l="l" t="t" r="r" b="b"/>
            <a:pathLst>
              <a:path w="892175" h="447675">
                <a:moveTo>
                  <a:pt x="27280" y="0"/>
                </a:moveTo>
                <a:lnTo>
                  <a:pt x="9134" y="1677"/>
                </a:lnTo>
                <a:lnTo>
                  <a:pt x="0" y="8210"/>
                </a:lnTo>
                <a:lnTo>
                  <a:pt x="546" y="19418"/>
                </a:lnTo>
                <a:lnTo>
                  <a:pt x="29212" y="53557"/>
                </a:lnTo>
                <a:lnTo>
                  <a:pt x="90340" y="100482"/>
                </a:lnTo>
                <a:lnTo>
                  <a:pt x="131465" y="127671"/>
                </a:lnTo>
                <a:lnTo>
                  <a:pt x="178769" y="156775"/>
                </a:lnTo>
                <a:lnTo>
                  <a:pt x="231609" y="187367"/>
                </a:lnTo>
                <a:lnTo>
                  <a:pt x="289340" y="219020"/>
                </a:lnTo>
                <a:lnTo>
                  <a:pt x="351315" y="251307"/>
                </a:lnTo>
                <a:lnTo>
                  <a:pt x="416890" y="283800"/>
                </a:lnTo>
                <a:lnTo>
                  <a:pt x="483096" y="315021"/>
                </a:lnTo>
                <a:lnTo>
                  <a:pt x="546904" y="343546"/>
                </a:lnTo>
                <a:lnTo>
                  <a:pt x="607577" y="369135"/>
                </a:lnTo>
                <a:lnTo>
                  <a:pt x="664382" y="391549"/>
                </a:lnTo>
                <a:lnTo>
                  <a:pt x="716581" y="410547"/>
                </a:lnTo>
                <a:lnTo>
                  <a:pt x="763439" y="425889"/>
                </a:lnTo>
                <a:lnTo>
                  <a:pt x="804221" y="437337"/>
                </a:lnTo>
                <a:lnTo>
                  <a:pt x="864613" y="447586"/>
                </a:lnTo>
                <a:lnTo>
                  <a:pt x="882751" y="445908"/>
                </a:lnTo>
                <a:lnTo>
                  <a:pt x="891870" y="439375"/>
                </a:lnTo>
                <a:lnTo>
                  <a:pt x="891316" y="428167"/>
                </a:lnTo>
                <a:lnTo>
                  <a:pt x="862637" y="394028"/>
                </a:lnTo>
                <a:lnTo>
                  <a:pt x="801497" y="347103"/>
                </a:lnTo>
                <a:lnTo>
                  <a:pt x="760367" y="319914"/>
                </a:lnTo>
                <a:lnTo>
                  <a:pt x="713058" y="290810"/>
                </a:lnTo>
                <a:lnTo>
                  <a:pt x="660214" y="260218"/>
                </a:lnTo>
                <a:lnTo>
                  <a:pt x="602481" y="228565"/>
                </a:lnTo>
                <a:lnTo>
                  <a:pt x="540504" y="196278"/>
                </a:lnTo>
                <a:lnTo>
                  <a:pt x="474929" y="163785"/>
                </a:lnTo>
                <a:lnTo>
                  <a:pt x="408726" y="132564"/>
                </a:lnTo>
                <a:lnTo>
                  <a:pt x="344925" y="104039"/>
                </a:lnTo>
                <a:lnTo>
                  <a:pt x="284263" y="78450"/>
                </a:lnTo>
                <a:lnTo>
                  <a:pt x="227471" y="56036"/>
                </a:lnTo>
                <a:lnTo>
                  <a:pt x="175285" y="37038"/>
                </a:lnTo>
                <a:lnTo>
                  <a:pt x="128439" y="21696"/>
                </a:lnTo>
                <a:lnTo>
                  <a:pt x="87666" y="10249"/>
                </a:lnTo>
                <a:lnTo>
                  <a:pt x="27280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5794" y="3633133"/>
            <a:ext cx="1066165" cy="808355"/>
          </a:xfrm>
          <a:custGeom>
            <a:avLst/>
            <a:gdLst/>
            <a:ahLst/>
            <a:cxnLst/>
            <a:rect l="l" t="t" r="r" b="b"/>
            <a:pathLst>
              <a:path w="1066164" h="808354">
                <a:moveTo>
                  <a:pt x="1065999" y="439375"/>
                </a:moveTo>
                <a:lnTo>
                  <a:pt x="1056880" y="445908"/>
                </a:lnTo>
                <a:lnTo>
                  <a:pt x="1038742" y="447586"/>
                </a:lnTo>
                <a:lnTo>
                  <a:pt x="1012320" y="444649"/>
                </a:lnTo>
                <a:lnTo>
                  <a:pt x="937569" y="425889"/>
                </a:lnTo>
                <a:lnTo>
                  <a:pt x="890711" y="410547"/>
                </a:lnTo>
                <a:lnTo>
                  <a:pt x="838512" y="391549"/>
                </a:lnTo>
                <a:lnTo>
                  <a:pt x="781707" y="369135"/>
                </a:lnTo>
                <a:lnTo>
                  <a:pt x="721033" y="343546"/>
                </a:lnTo>
                <a:lnTo>
                  <a:pt x="657225" y="315021"/>
                </a:lnTo>
                <a:lnTo>
                  <a:pt x="591019" y="283800"/>
                </a:lnTo>
                <a:lnTo>
                  <a:pt x="525444" y="251307"/>
                </a:lnTo>
                <a:lnTo>
                  <a:pt x="463469" y="219020"/>
                </a:lnTo>
                <a:lnTo>
                  <a:pt x="405739" y="187367"/>
                </a:lnTo>
                <a:lnTo>
                  <a:pt x="352899" y="156775"/>
                </a:lnTo>
                <a:lnTo>
                  <a:pt x="305594" y="127671"/>
                </a:lnTo>
                <a:lnTo>
                  <a:pt x="264470" y="100482"/>
                </a:lnTo>
                <a:lnTo>
                  <a:pt x="230170" y="75635"/>
                </a:lnTo>
                <a:lnTo>
                  <a:pt x="184629" y="34676"/>
                </a:lnTo>
                <a:lnTo>
                  <a:pt x="174129" y="8210"/>
                </a:lnTo>
                <a:lnTo>
                  <a:pt x="183264" y="1677"/>
                </a:lnTo>
                <a:lnTo>
                  <a:pt x="201410" y="0"/>
                </a:lnTo>
                <a:lnTo>
                  <a:pt x="261796" y="10249"/>
                </a:lnTo>
                <a:lnTo>
                  <a:pt x="302568" y="21696"/>
                </a:lnTo>
                <a:lnTo>
                  <a:pt x="349415" y="37038"/>
                </a:lnTo>
                <a:lnTo>
                  <a:pt x="401601" y="56036"/>
                </a:lnTo>
                <a:lnTo>
                  <a:pt x="458392" y="78450"/>
                </a:lnTo>
                <a:lnTo>
                  <a:pt x="519055" y="104039"/>
                </a:lnTo>
                <a:lnTo>
                  <a:pt x="582855" y="132564"/>
                </a:lnTo>
                <a:lnTo>
                  <a:pt x="649058" y="163785"/>
                </a:lnTo>
                <a:lnTo>
                  <a:pt x="714634" y="196278"/>
                </a:lnTo>
                <a:lnTo>
                  <a:pt x="776611" y="228565"/>
                </a:lnTo>
                <a:lnTo>
                  <a:pt x="834344" y="260218"/>
                </a:lnTo>
                <a:lnTo>
                  <a:pt x="887188" y="290810"/>
                </a:lnTo>
                <a:lnTo>
                  <a:pt x="934497" y="319914"/>
                </a:lnTo>
                <a:lnTo>
                  <a:pt x="975627" y="347103"/>
                </a:lnTo>
                <a:lnTo>
                  <a:pt x="1009932" y="371950"/>
                </a:lnTo>
                <a:lnTo>
                  <a:pt x="1055486" y="412909"/>
                </a:lnTo>
                <a:lnTo>
                  <a:pt x="1065999" y="439375"/>
                </a:lnTo>
                <a:lnTo>
                  <a:pt x="891882" y="799547"/>
                </a:lnTo>
                <a:lnTo>
                  <a:pt x="882735" y="806080"/>
                </a:lnTo>
                <a:lnTo>
                  <a:pt x="864579" y="807758"/>
                </a:lnTo>
                <a:lnTo>
                  <a:pt x="804178" y="797509"/>
                </a:lnTo>
                <a:lnTo>
                  <a:pt x="763401" y="786061"/>
                </a:lnTo>
                <a:lnTo>
                  <a:pt x="716551" y="770719"/>
                </a:lnTo>
                <a:lnTo>
                  <a:pt x="664363" y="751721"/>
                </a:lnTo>
                <a:lnTo>
                  <a:pt x="607570" y="729307"/>
                </a:lnTo>
                <a:lnTo>
                  <a:pt x="546906" y="703718"/>
                </a:lnTo>
                <a:lnTo>
                  <a:pt x="483106" y="675193"/>
                </a:lnTo>
                <a:lnTo>
                  <a:pt x="416902" y="643972"/>
                </a:lnTo>
                <a:lnTo>
                  <a:pt x="351321" y="611479"/>
                </a:lnTo>
                <a:lnTo>
                  <a:pt x="289342" y="579192"/>
                </a:lnTo>
                <a:lnTo>
                  <a:pt x="231609" y="547539"/>
                </a:lnTo>
                <a:lnTo>
                  <a:pt x="178767" y="516947"/>
                </a:lnTo>
                <a:lnTo>
                  <a:pt x="131462" y="487843"/>
                </a:lnTo>
                <a:lnTo>
                  <a:pt x="90337" y="460654"/>
                </a:lnTo>
                <a:lnTo>
                  <a:pt x="56038" y="435807"/>
                </a:lnTo>
                <a:lnTo>
                  <a:pt x="10498" y="394848"/>
                </a:lnTo>
                <a:lnTo>
                  <a:pt x="0" y="368382"/>
                </a:lnTo>
                <a:lnTo>
                  <a:pt x="174129" y="8210"/>
                </a:lnTo>
              </a:path>
            </a:pathLst>
          </a:custGeom>
          <a:ln w="12700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88506" y="3714622"/>
            <a:ext cx="1051560" cy="875665"/>
          </a:xfrm>
          <a:custGeom>
            <a:avLst/>
            <a:gdLst/>
            <a:ahLst/>
            <a:cxnLst/>
            <a:rect l="l" t="t" r="r" b="b"/>
            <a:pathLst>
              <a:path w="1051559" h="875664">
                <a:moveTo>
                  <a:pt x="0" y="533019"/>
                </a:moveTo>
                <a:lnTo>
                  <a:pt x="215265" y="870203"/>
                </a:lnTo>
                <a:lnTo>
                  <a:pt x="225091" y="875636"/>
                </a:lnTo>
                <a:lnTo>
                  <a:pt x="243299" y="875179"/>
                </a:lnTo>
                <a:lnTo>
                  <a:pt x="302051" y="857903"/>
                </a:lnTo>
                <a:lnTo>
                  <a:pt x="341195" y="841736"/>
                </a:lnTo>
                <a:lnTo>
                  <a:pt x="385916" y="820985"/>
                </a:lnTo>
                <a:lnTo>
                  <a:pt x="435513" y="795976"/>
                </a:lnTo>
                <a:lnTo>
                  <a:pt x="489287" y="767036"/>
                </a:lnTo>
                <a:lnTo>
                  <a:pt x="546535" y="734491"/>
                </a:lnTo>
                <a:lnTo>
                  <a:pt x="606558" y="698668"/>
                </a:lnTo>
                <a:lnTo>
                  <a:pt x="668654" y="659891"/>
                </a:lnTo>
                <a:lnTo>
                  <a:pt x="729941" y="619897"/>
                </a:lnTo>
                <a:lnTo>
                  <a:pt x="787678" y="580535"/>
                </a:lnTo>
                <a:lnTo>
                  <a:pt x="841274" y="542305"/>
                </a:lnTo>
                <a:lnTo>
                  <a:pt x="846420" y="538451"/>
                </a:lnTo>
                <a:lnTo>
                  <a:pt x="9826" y="538451"/>
                </a:lnTo>
                <a:lnTo>
                  <a:pt x="0" y="533019"/>
                </a:lnTo>
                <a:close/>
              </a:path>
              <a:path w="1051559" h="875664">
                <a:moveTo>
                  <a:pt x="834898" y="0"/>
                </a:moveTo>
                <a:lnTo>
                  <a:pt x="811224" y="48439"/>
                </a:lnTo>
                <a:lnTo>
                  <a:pt x="756042" y="102218"/>
                </a:lnTo>
                <a:lnTo>
                  <a:pt x="718399" y="134054"/>
                </a:lnTo>
                <a:lnTo>
                  <a:pt x="674842" y="168521"/>
                </a:lnTo>
                <a:lnTo>
                  <a:pt x="625960" y="205120"/>
                </a:lnTo>
                <a:lnTo>
                  <a:pt x="572343" y="243350"/>
                </a:lnTo>
                <a:lnTo>
                  <a:pt x="514581" y="282712"/>
                </a:lnTo>
                <a:lnTo>
                  <a:pt x="453263" y="322706"/>
                </a:lnTo>
                <a:lnTo>
                  <a:pt x="391198" y="361483"/>
                </a:lnTo>
                <a:lnTo>
                  <a:pt x="331201" y="397306"/>
                </a:lnTo>
                <a:lnTo>
                  <a:pt x="273973" y="429851"/>
                </a:lnTo>
                <a:lnTo>
                  <a:pt x="220216" y="458791"/>
                </a:lnTo>
                <a:lnTo>
                  <a:pt x="170630" y="483800"/>
                </a:lnTo>
                <a:lnTo>
                  <a:pt x="125918" y="504551"/>
                </a:lnTo>
                <a:lnTo>
                  <a:pt x="86780" y="520718"/>
                </a:lnTo>
                <a:lnTo>
                  <a:pt x="28033" y="537994"/>
                </a:lnTo>
                <a:lnTo>
                  <a:pt x="9826" y="538451"/>
                </a:lnTo>
                <a:lnTo>
                  <a:pt x="846420" y="538451"/>
                </a:lnTo>
                <a:lnTo>
                  <a:pt x="890140" y="505706"/>
                </a:lnTo>
                <a:lnTo>
                  <a:pt x="933685" y="471239"/>
                </a:lnTo>
                <a:lnTo>
                  <a:pt x="971318" y="439403"/>
                </a:lnTo>
                <a:lnTo>
                  <a:pt x="1002451" y="410698"/>
                </a:lnTo>
                <a:lnTo>
                  <a:pt x="1042851" y="364681"/>
                </a:lnTo>
                <a:lnTo>
                  <a:pt x="1050938" y="348367"/>
                </a:lnTo>
                <a:lnTo>
                  <a:pt x="1050163" y="337184"/>
                </a:lnTo>
                <a:lnTo>
                  <a:pt x="834898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87730" y="3709190"/>
            <a:ext cx="836930" cy="544195"/>
          </a:xfrm>
          <a:custGeom>
            <a:avLst/>
            <a:gdLst/>
            <a:ahLst/>
            <a:cxnLst/>
            <a:rect l="l" t="t" r="r" b="b"/>
            <a:pathLst>
              <a:path w="836929" h="544195">
                <a:moveTo>
                  <a:pt x="825846" y="0"/>
                </a:moveTo>
                <a:lnTo>
                  <a:pt x="781752" y="6476"/>
                </a:lnTo>
                <a:lnTo>
                  <a:pt x="709742" y="33900"/>
                </a:lnTo>
                <a:lnTo>
                  <a:pt x="665021" y="54651"/>
                </a:lnTo>
                <a:lnTo>
                  <a:pt x="615424" y="79659"/>
                </a:lnTo>
                <a:lnTo>
                  <a:pt x="561651" y="108599"/>
                </a:lnTo>
                <a:lnTo>
                  <a:pt x="504402" y="141144"/>
                </a:lnTo>
                <a:lnTo>
                  <a:pt x="444379" y="176968"/>
                </a:lnTo>
                <a:lnTo>
                  <a:pt x="382283" y="215744"/>
                </a:lnTo>
                <a:lnTo>
                  <a:pt x="320996" y="255738"/>
                </a:lnTo>
                <a:lnTo>
                  <a:pt x="263260" y="295100"/>
                </a:lnTo>
                <a:lnTo>
                  <a:pt x="209663" y="333330"/>
                </a:lnTo>
                <a:lnTo>
                  <a:pt x="160798" y="369929"/>
                </a:lnTo>
                <a:lnTo>
                  <a:pt x="117253" y="404396"/>
                </a:lnTo>
                <a:lnTo>
                  <a:pt x="79619" y="436232"/>
                </a:lnTo>
                <a:lnTo>
                  <a:pt x="48486" y="464937"/>
                </a:lnTo>
                <a:lnTo>
                  <a:pt x="8086" y="510955"/>
                </a:lnTo>
                <a:lnTo>
                  <a:pt x="0" y="527268"/>
                </a:lnTo>
                <a:lnTo>
                  <a:pt x="775" y="538451"/>
                </a:lnTo>
                <a:lnTo>
                  <a:pt x="10602" y="543883"/>
                </a:lnTo>
                <a:lnTo>
                  <a:pt x="28808" y="543427"/>
                </a:lnTo>
                <a:lnTo>
                  <a:pt x="87555" y="526150"/>
                </a:lnTo>
                <a:lnTo>
                  <a:pt x="126693" y="509983"/>
                </a:lnTo>
                <a:lnTo>
                  <a:pt x="171406" y="489232"/>
                </a:lnTo>
                <a:lnTo>
                  <a:pt x="220991" y="464224"/>
                </a:lnTo>
                <a:lnTo>
                  <a:pt x="274748" y="435284"/>
                </a:lnTo>
                <a:lnTo>
                  <a:pt x="331976" y="402739"/>
                </a:lnTo>
                <a:lnTo>
                  <a:pt x="391973" y="366915"/>
                </a:lnTo>
                <a:lnTo>
                  <a:pt x="454038" y="328139"/>
                </a:lnTo>
                <a:lnTo>
                  <a:pt x="515356" y="288145"/>
                </a:lnTo>
                <a:lnTo>
                  <a:pt x="573119" y="248783"/>
                </a:lnTo>
                <a:lnTo>
                  <a:pt x="626736" y="210553"/>
                </a:lnTo>
                <a:lnTo>
                  <a:pt x="675617" y="173954"/>
                </a:lnTo>
                <a:lnTo>
                  <a:pt x="719174" y="139487"/>
                </a:lnTo>
                <a:lnTo>
                  <a:pt x="756817" y="107651"/>
                </a:lnTo>
                <a:lnTo>
                  <a:pt x="787955" y="78946"/>
                </a:lnTo>
                <a:lnTo>
                  <a:pt x="828360" y="32928"/>
                </a:lnTo>
                <a:lnTo>
                  <a:pt x="836448" y="16615"/>
                </a:lnTo>
                <a:lnTo>
                  <a:pt x="835673" y="5432"/>
                </a:lnTo>
                <a:lnTo>
                  <a:pt x="825846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87730" y="3709190"/>
            <a:ext cx="1052195" cy="881380"/>
          </a:xfrm>
          <a:custGeom>
            <a:avLst/>
            <a:gdLst/>
            <a:ahLst/>
            <a:cxnLst/>
            <a:rect l="l" t="t" r="r" b="b"/>
            <a:pathLst>
              <a:path w="1052195" h="881379">
                <a:moveTo>
                  <a:pt x="835673" y="5432"/>
                </a:moveTo>
                <a:lnTo>
                  <a:pt x="812000" y="53872"/>
                </a:lnTo>
                <a:lnTo>
                  <a:pt x="756817" y="107651"/>
                </a:lnTo>
                <a:lnTo>
                  <a:pt x="719174" y="139487"/>
                </a:lnTo>
                <a:lnTo>
                  <a:pt x="675617" y="173954"/>
                </a:lnTo>
                <a:lnTo>
                  <a:pt x="626736" y="210553"/>
                </a:lnTo>
                <a:lnTo>
                  <a:pt x="573119" y="248783"/>
                </a:lnTo>
                <a:lnTo>
                  <a:pt x="515356" y="288145"/>
                </a:lnTo>
                <a:lnTo>
                  <a:pt x="454038" y="328139"/>
                </a:lnTo>
                <a:lnTo>
                  <a:pt x="391973" y="366915"/>
                </a:lnTo>
                <a:lnTo>
                  <a:pt x="331976" y="402739"/>
                </a:lnTo>
                <a:lnTo>
                  <a:pt x="274748" y="435284"/>
                </a:lnTo>
                <a:lnTo>
                  <a:pt x="220991" y="464224"/>
                </a:lnTo>
                <a:lnTo>
                  <a:pt x="171406" y="489232"/>
                </a:lnTo>
                <a:lnTo>
                  <a:pt x="126693" y="509983"/>
                </a:lnTo>
                <a:lnTo>
                  <a:pt x="87555" y="526150"/>
                </a:lnTo>
                <a:lnTo>
                  <a:pt x="28808" y="543427"/>
                </a:lnTo>
                <a:lnTo>
                  <a:pt x="10602" y="543883"/>
                </a:lnTo>
                <a:lnTo>
                  <a:pt x="775" y="538451"/>
                </a:lnTo>
                <a:lnTo>
                  <a:pt x="0" y="527268"/>
                </a:lnTo>
                <a:lnTo>
                  <a:pt x="8086" y="510955"/>
                </a:lnTo>
                <a:lnTo>
                  <a:pt x="48486" y="464937"/>
                </a:lnTo>
                <a:lnTo>
                  <a:pt x="79619" y="436232"/>
                </a:lnTo>
                <a:lnTo>
                  <a:pt x="117253" y="404396"/>
                </a:lnTo>
                <a:lnTo>
                  <a:pt x="160798" y="369929"/>
                </a:lnTo>
                <a:lnTo>
                  <a:pt x="209663" y="333330"/>
                </a:lnTo>
                <a:lnTo>
                  <a:pt x="263260" y="295100"/>
                </a:lnTo>
                <a:lnTo>
                  <a:pt x="320996" y="255738"/>
                </a:lnTo>
                <a:lnTo>
                  <a:pt x="382283" y="215744"/>
                </a:lnTo>
                <a:lnTo>
                  <a:pt x="444379" y="176968"/>
                </a:lnTo>
                <a:lnTo>
                  <a:pt x="504402" y="141144"/>
                </a:lnTo>
                <a:lnTo>
                  <a:pt x="561651" y="108599"/>
                </a:lnTo>
                <a:lnTo>
                  <a:pt x="615424" y="79659"/>
                </a:lnTo>
                <a:lnTo>
                  <a:pt x="665021" y="54651"/>
                </a:lnTo>
                <a:lnTo>
                  <a:pt x="709742" y="33900"/>
                </a:lnTo>
                <a:lnTo>
                  <a:pt x="748886" y="17733"/>
                </a:lnTo>
                <a:lnTo>
                  <a:pt x="807639" y="456"/>
                </a:lnTo>
                <a:lnTo>
                  <a:pt x="825846" y="0"/>
                </a:lnTo>
                <a:lnTo>
                  <a:pt x="835673" y="5432"/>
                </a:lnTo>
                <a:lnTo>
                  <a:pt x="1050938" y="342617"/>
                </a:lnTo>
                <a:lnTo>
                  <a:pt x="1051713" y="353800"/>
                </a:lnTo>
                <a:lnTo>
                  <a:pt x="1043626" y="370113"/>
                </a:lnTo>
                <a:lnTo>
                  <a:pt x="1003226" y="416131"/>
                </a:lnTo>
                <a:lnTo>
                  <a:pt x="972094" y="444836"/>
                </a:lnTo>
                <a:lnTo>
                  <a:pt x="934460" y="476672"/>
                </a:lnTo>
                <a:lnTo>
                  <a:pt x="890915" y="511139"/>
                </a:lnTo>
                <a:lnTo>
                  <a:pt x="842049" y="547738"/>
                </a:lnTo>
                <a:lnTo>
                  <a:pt x="788453" y="585968"/>
                </a:lnTo>
                <a:lnTo>
                  <a:pt x="730717" y="625330"/>
                </a:lnTo>
                <a:lnTo>
                  <a:pt x="669430" y="665324"/>
                </a:lnTo>
                <a:lnTo>
                  <a:pt x="607333" y="704100"/>
                </a:lnTo>
                <a:lnTo>
                  <a:pt x="547311" y="739924"/>
                </a:lnTo>
                <a:lnTo>
                  <a:pt x="490062" y="772469"/>
                </a:lnTo>
                <a:lnTo>
                  <a:pt x="436289" y="801409"/>
                </a:lnTo>
                <a:lnTo>
                  <a:pt x="386691" y="826417"/>
                </a:lnTo>
                <a:lnTo>
                  <a:pt x="341970" y="847168"/>
                </a:lnTo>
                <a:lnTo>
                  <a:pt x="302827" y="863335"/>
                </a:lnTo>
                <a:lnTo>
                  <a:pt x="244074" y="880612"/>
                </a:lnTo>
                <a:lnTo>
                  <a:pt x="225867" y="881068"/>
                </a:lnTo>
                <a:lnTo>
                  <a:pt x="216040" y="875636"/>
                </a:lnTo>
                <a:lnTo>
                  <a:pt x="775" y="538451"/>
                </a:lnTo>
              </a:path>
            </a:pathLst>
          </a:custGeom>
          <a:ln w="12700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03592" y="4576445"/>
            <a:ext cx="7543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L</a:t>
            </a:r>
            <a:r>
              <a:rPr sz="2200" spc="-20" dirty="0">
                <a:latin typeface="Arial"/>
                <a:cs typeface="Arial"/>
              </a:rPr>
              <a:t>i</a:t>
            </a:r>
            <a:r>
              <a:rPr sz="2200" dirty="0">
                <a:latin typeface="Arial"/>
                <a:cs typeface="Arial"/>
              </a:rPr>
              <a:t>s</a:t>
            </a:r>
            <a:r>
              <a:rPr sz="2200" spc="5" dirty="0">
                <a:latin typeface="Arial"/>
                <a:cs typeface="Arial"/>
              </a:rPr>
              <a:t>t</a:t>
            </a:r>
            <a:r>
              <a:rPr sz="2200" dirty="0">
                <a:latin typeface="Arial"/>
                <a:cs typeface="Arial"/>
              </a:rPr>
              <a:t>r</a:t>
            </a:r>
            <a:r>
              <a:rPr sz="2200" spc="-15" dirty="0">
                <a:latin typeface="Arial"/>
                <a:cs typeface="Arial"/>
              </a:rPr>
              <a:t>i</a:t>
            </a:r>
            <a:r>
              <a:rPr sz="2200" dirty="0">
                <a:latin typeface="Arial"/>
                <a:cs typeface="Arial"/>
              </a:rPr>
              <a:t>k</a:t>
            </a:r>
            <a:endParaRPr sz="2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44333" y="4347527"/>
            <a:ext cx="174625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P</a:t>
            </a:r>
            <a:r>
              <a:rPr sz="2200" dirty="0">
                <a:latin typeface="Arial"/>
                <a:cs typeface="Arial"/>
              </a:rPr>
              <a:t>eme</a:t>
            </a:r>
            <a:r>
              <a:rPr sz="2200" spc="-15" dirty="0">
                <a:latin typeface="Arial"/>
                <a:cs typeface="Arial"/>
              </a:rPr>
              <a:t>l</a:t>
            </a:r>
            <a:r>
              <a:rPr sz="2200" spc="-10" dirty="0">
                <a:latin typeface="Arial"/>
                <a:cs typeface="Arial"/>
              </a:rPr>
              <a:t>i</a:t>
            </a:r>
            <a:r>
              <a:rPr sz="2200" dirty="0">
                <a:latin typeface="Arial"/>
                <a:cs typeface="Arial"/>
              </a:rPr>
              <a:t>h</a:t>
            </a:r>
            <a:r>
              <a:rPr sz="2200" spc="-10" dirty="0">
                <a:latin typeface="Arial"/>
                <a:cs typeface="Arial"/>
              </a:rPr>
              <a:t>a</a:t>
            </a:r>
            <a:r>
              <a:rPr sz="2200" dirty="0">
                <a:latin typeface="Arial"/>
                <a:cs typeface="Arial"/>
              </a:rPr>
              <a:t>raan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168014" y="3800602"/>
            <a:ext cx="361315" cy="771525"/>
          </a:xfrm>
          <a:custGeom>
            <a:avLst/>
            <a:gdLst/>
            <a:ahLst/>
            <a:cxnLst/>
            <a:rect l="l" t="t" r="r" b="b"/>
            <a:pathLst>
              <a:path w="361314" h="771525">
                <a:moveTo>
                  <a:pt x="21336" y="525018"/>
                </a:moveTo>
                <a:lnTo>
                  <a:pt x="11876" y="528488"/>
                </a:lnTo>
                <a:lnTo>
                  <a:pt x="4714" y="535066"/>
                </a:lnTo>
                <a:lnTo>
                  <a:pt x="529" y="543859"/>
                </a:lnTo>
                <a:lnTo>
                  <a:pt x="0" y="553974"/>
                </a:lnTo>
                <a:lnTo>
                  <a:pt x="32385" y="771525"/>
                </a:lnTo>
                <a:lnTo>
                  <a:pt x="80275" y="734187"/>
                </a:lnTo>
                <a:lnTo>
                  <a:pt x="74676" y="734187"/>
                </a:lnTo>
                <a:lnTo>
                  <a:pt x="27432" y="715264"/>
                </a:lnTo>
                <a:lnTo>
                  <a:pt x="62380" y="627900"/>
                </a:lnTo>
                <a:lnTo>
                  <a:pt x="50292" y="546481"/>
                </a:lnTo>
                <a:lnTo>
                  <a:pt x="46821" y="536948"/>
                </a:lnTo>
                <a:lnTo>
                  <a:pt x="40243" y="529748"/>
                </a:lnTo>
                <a:lnTo>
                  <a:pt x="31450" y="525549"/>
                </a:lnTo>
                <a:lnTo>
                  <a:pt x="21336" y="525018"/>
                </a:lnTo>
                <a:close/>
              </a:path>
              <a:path w="361314" h="771525">
                <a:moveTo>
                  <a:pt x="62380" y="627900"/>
                </a:moveTo>
                <a:lnTo>
                  <a:pt x="27432" y="715264"/>
                </a:lnTo>
                <a:lnTo>
                  <a:pt x="74676" y="734187"/>
                </a:lnTo>
                <a:lnTo>
                  <a:pt x="79958" y="720979"/>
                </a:lnTo>
                <a:lnTo>
                  <a:pt x="76200" y="720979"/>
                </a:lnTo>
                <a:lnTo>
                  <a:pt x="35433" y="704723"/>
                </a:lnTo>
                <a:lnTo>
                  <a:pt x="69805" y="677908"/>
                </a:lnTo>
                <a:lnTo>
                  <a:pt x="62380" y="627900"/>
                </a:lnTo>
                <a:close/>
              </a:path>
              <a:path w="361314" h="771525">
                <a:moveTo>
                  <a:pt x="193309" y="590978"/>
                </a:moveTo>
                <a:lnTo>
                  <a:pt x="183628" y="591635"/>
                </a:lnTo>
                <a:lnTo>
                  <a:pt x="174625" y="596138"/>
                </a:lnTo>
                <a:lnTo>
                  <a:pt x="109602" y="646862"/>
                </a:lnTo>
                <a:lnTo>
                  <a:pt x="74676" y="734187"/>
                </a:lnTo>
                <a:lnTo>
                  <a:pt x="80275" y="734187"/>
                </a:lnTo>
                <a:lnTo>
                  <a:pt x="205867" y="636270"/>
                </a:lnTo>
                <a:lnTo>
                  <a:pt x="212417" y="628604"/>
                </a:lnTo>
                <a:lnTo>
                  <a:pt x="215407" y="619331"/>
                </a:lnTo>
                <a:lnTo>
                  <a:pt x="214707" y="609605"/>
                </a:lnTo>
                <a:lnTo>
                  <a:pt x="210185" y="600583"/>
                </a:lnTo>
                <a:lnTo>
                  <a:pt x="202539" y="594012"/>
                </a:lnTo>
                <a:lnTo>
                  <a:pt x="193309" y="590978"/>
                </a:lnTo>
                <a:close/>
              </a:path>
              <a:path w="361314" h="771525">
                <a:moveTo>
                  <a:pt x="69805" y="677908"/>
                </a:moveTo>
                <a:lnTo>
                  <a:pt x="35433" y="704723"/>
                </a:lnTo>
                <a:lnTo>
                  <a:pt x="76200" y="720979"/>
                </a:lnTo>
                <a:lnTo>
                  <a:pt x="69805" y="677908"/>
                </a:lnTo>
                <a:close/>
              </a:path>
              <a:path w="361314" h="771525">
                <a:moveTo>
                  <a:pt x="109602" y="646862"/>
                </a:moveTo>
                <a:lnTo>
                  <a:pt x="69805" y="677908"/>
                </a:lnTo>
                <a:lnTo>
                  <a:pt x="76200" y="720979"/>
                </a:lnTo>
                <a:lnTo>
                  <a:pt x="79958" y="720979"/>
                </a:lnTo>
                <a:lnTo>
                  <a:pt x="109602" y="646862"/>
                </a:lnTo>
                <a:close/>
              </a:path>
              <a:path w="361314" h="771525">
                <a:moveTo>
                  <a:pt x="313563" y="0"/>
                </a:moveTo>
                <a:lnTo>
                  <a:pt x="62380" y="627900"/>
                </a:lnTo>
                <a:lnTo>
                  <a:pt x="69805" y="677908"/>
                </a:lnTo>
                <a:lnTo>
                  <a:pt x="109602" y="646862"/>
                </a:lnTo>
                <a:lnTo>
                  <a:pt x="360807" y="18796"/>
                </a:lnTo>
                <a:lnTo>
                  <a:pt x="3135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676400" y="3581400"/>
            <a:ext cx="3657600" cy="1905"/>
          </a:xfrm>
          <a:custGeom>
            <a:avLst/>
            <a:gdLst/>
            <a:ahLst/>
            <a:cxnLst/>
            <a:rect l="l" t="t" r="r" b="b"/>
            <a:pathLst>
              <a:path w="3657600" h="1904">
                <a:moveTo>
                  <a:pt x="0" y="0"/>
                </a:moveTo>
                <a:lnTo>
                  <a:pt x="3657600" y="1650"/>
                </a:lnTo>
              </a:path>
            </a:pathLst>
          </a:custGeom>
          <a:ln w="50800">
            <a:solidFill>
              <a:srgbClr val="E263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10123" y="3572890"/>
            <a:ext cx="445770" cy="1075690"/>
          </a:xfrm>
          <a:custGeom>
            <a:avLst/>
            <a:gdLst/>
            <a:ahLst/>
            <a:cxnLst/>
            <a:rect l="l" t="t" r="r" b="b"/>
            <a:pathLst>
              <a:path w="445770" h="1075689">
                <a:moveTo>
                  <a:pt x="250793" y="889000"/>
                </a:moveTo>
                <a:lnTo>
                  <a:pt x="241434" y="891698"/>
                </a:lnTo>
                <a:lnTo>
                  <a:pt x="233552" y="898017"/>
                </a:lnTo>
                <a:lnTo>
                  <a:pt x="228725" y="906825"/>
                </a:lnTo>
                <a:lnTo>
                  <a:pt x="227695" y="916479"/>
                </a:lnTo>
                <a:lnTo>
                  <a:pt x="230356" y="925824"/>
                </a:lnTo>
                <a:lnTo>
                  <a:pt x="236600" y="933704"/>
                </a:lnTo>
                <a:lnTo>
                  <a:pt x="404875" y="1075436"/>
                </a:lnTo>
                <a:lnTo>
                  <a:pt x="412179" y="1036447"/>
                </a:lnTo>
                <a:lnTo>
                  <a:pt x="363981" y="1036447"/>
                </a:lnTo>
                <a:lnTo>
                  <a:pt x="332359" y="947878"/>
                </a:lnTo>
                <a:lnTo>
                  <a:pt x="269366" y="894842"/>
                </a:lnTo>
                <a:lnTo>
                  <a:pt x="260484" y="890016"/>
                </a:lnTo>
                <a:lnTo>
                  <a:pt x="250793" y="889000"/>
                </a:lnTo>
                <a:close/>
              </a:path>
              <a:path w="445770" h="1075689">
                <a:moveTo>
                  <a:pt x="332359" y="947878"/>
                </a:moveTo>
                <a:lnTo>
                  <a:pt x="363981" y="1036447"/>
                </a:lnTo>
                <a:lnTo>
                  <a:pt x="401141" y="1023239"/>
                </a:lnTo>
                <a:lnTo>
                  <a:pt x="362965" y="1023239"/>
                </a:lnTo>
                <a:lnTo>
                  <a:pt x="370998" y="980411"/>
                </a:lnTo>
                <a:lnTo>
                  <a:pt x="332359" y="947878"/>
                </a:lnTo>
                <a:close/>
              </a:path>
              <a:path w="445770" h="1075689">
                <a:moveTo>
                  <a:pt x="425068" y="829564"/>
                </a:moveTo>
                <a:lnTo>
                  <a:pt x="380269" y="930978"/>
                </a:lnTo>
                <a:lnTo>
                  <a:pt x="411861" y="1019429"/>
                </a:lnTo>
                <a:lnTo>
                  <a:pt x="363981" y="1036447"/>
                </a:lnTo>
                <a:lnTo>
                  <a:pt x="412179" y="1036447"/>
                </a:lnTo>
                <a:lnTo>
                  <a:pt x="445388" y="859155"/>
                </a:lnTo>
                <a:lnTo>
                  <a:pt x="445232" y="849102"/>
                </a:lnTo>
                <a:lnTo>
                  <a:pt x="441372" y="840168"/>
                </a:lnTo>
                <a:lnTo>
                  <a:pt x="434441" y="833330"/>
                </a:lnTo>
                <a:lnTo>
                  <a:pt x="425068" y="829564"/>
                </a:lnTo>
                <a:close/>
              </a:path>
              <a:path w="445770" h="1075689">
                <a:moveTo>
                  <a:pt x="370998" y="980411"/>
                </a:moveTo>
                <a:lnTo>
                  <a:pt x="362965" y="1023239"/>
                </a:lnTo>
                <a:lnTo>
                  <a:pt x="404367" y="1008507"/>
                </a:lnTo>
                <a:lnTo>
                  <a:pt x="370998" y="980411"/>
                </a:lnTo>
                <a:close/>
              </a:path>
              <a:path w="445770" h="1075689">
                <a:moveTo>
                  <a:pt x="380269" y="930978"/>
                </a:moveTo>
                <a:lnTo>
                  <a:pt x="370998" y="980411"/>
                </a:lnTo>
                <a:lnTo>
                  <a:pt x="404367" y="1008507"/>
                </a:lnTo>
                <a:lnTo>
                  <a:pt x="362965" y="1023239"/>
                </a:lnTo>
                <a:lnTo>
                  <a:pt x="401141" y="1023239"/>
                </a:lnTo>
                <a:lnTo>
                  <a:pt x="411861" y="1019429"/>
                </a:lnTo>
                <a:lnTo>
                  <a:pt x="380269" y="930978"/>
                </a:lnTo>
                <a:close/>
              </a:path>
              <a:path w="445770" h="1075689">
                <a:moveTo>
                  <a:pt x="47751" y="0"/>
                </a:moveTo>
                <a:lnTo>
                  <a:pt x="0" y="17018"/>
                </a:lnTo>
                <a:lnTo>
                  <a:pt x="332359" y="947878"/>
                </a:lnTo>
                <a:lnTo>
                  <a:pt x="370998" y="980411"/>
                </a:lnTo>
                <a:lnTo>
                  <a:pt x="380269" y="930978"/>
                </a:lnTo>
                <a:lnTo>
                  <a:pt x="47751" y="0"/>
                </a:lnTo>
                <a:close/>
              </a:path>
            </a:pathLst>
          </a:custGeom>
          <a:solidFill>
            <a:srgbClr val="E263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28800" y="3733800"/>
            <a:ext cx="914400" cy="1905"/>
          </a:xfrm>
          <a:custGeom>
            <a:avLst/>
            <a:gdLst/>
            <a:ahLst/>
            <a:cxnLst/>
            <a:rect l="l" t="t" r="r" b="b"/>
            <a:pathLst>
              <a:path w="914400" h="1904">
                <a:moveTo>
                  <a:pt x="0" y="0"/>
                </a:moveTo>
                <a:lnTo>
                  <a:pt x="914400" y="1650"/>
                </a:lnTo>
              </a:path>
            </a:pathLst>
          </a:custGeom>
          <a:ln w="50800">
            <a:solidFill>
              <a:srgbClr val="E263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19323" y="3725164"/>
            <a:ext cx="368300" cy="847090"/>
          </a:xfrm>
          <a:custGeom>
            <a:avLst/>
            <a:gdLst/>
            <a:ahLst/>
            <a:cxnLst/>
            <a:rect l="l" t="t" r="r" b="b"/>
            <a:pathLst>
              <a:path w="368300" h="847089">
                <a:moveTo>
                  <a:pt x="173577" y="661416"/>
                </a:moveTo>
                <a:lnTo>
                  <a:pt x="164218" y="664114"/>
                </a:lnTo>
                <a:lnTo>
                  <a:pt x="156337" y="670433"/>
                </a:lnTo>
                <a:lnTo>
                  <a:pt x="151530" y="679315"/>
                </a:lnTo>
                <a:lnTo>
                  <a:pt x="150558" y="689006"/>
                </a:lnTo>
                <a:lnTo>
                  <a:pt x="153300" y="698365"/>
                </a:lnTo>
                <a:lnTo>
                  <a:pt x="159638" y="706247"/>
                </a:lnTo>
                <a:lnTo>
                  <a:pt x="328675" y="846963"/>
                </a:lnTo>
                <a:lnTo>
                  <a:pt x="335700" y="808228"/>
                </a:lnTo>
                <a:lnTo>
                  <a:pt x="287655" y="808228"/>
                </a:lnTo>
                <a:lnTo>
                  <a:pt x="255561" y="719981"/>
                </a:lnTo>
                <a:lnTo>
                  <a:pt x="192150" y="667258"/>
                </a:lnTo>
                <a:lnTo>
                  <a:pt x="183268" y="662432"/>
                </a:lnTo>
                <a:lnTo>
                  <a:pt x="173577" y="661416"/>
                </a:lnTo>
                <a:close/>
              </a:path>
              <a:path w="368300" h="847089">
                <a:moveTo>
                  <a:pt x="255561" y="719981"/>
                </a:moveTo>
                <a:lnTo>
                  <a:pt x="287655" y="808228"/>
                </a:lnTo>
                <a:lnTo>
                  <a:pt x="323904" y="795019"/>
                </a:lnTo>
                <a:lnTo>
                  <a:pt x="286512" y="795019"/>
                </a:lnTo>
                <a:lnTo>
                  <a:pt x="294284" y="752177"/>
                </a:lnTo>
                <a:lnTo>
                  <a:pt x="255561" y="719981"/>
                </a:lnTo>
                <a:close/>
              </a:path>
              <a:path w="368300" h="847089">
                <a:moveTo>
                  <a:pt x="347471" y="600963"/>
                </a:moveTo>
                <a:lnTo>
                  <a:pt x="303290" y="702534"/>
                </a:lnTo>
                <a:lnTo>
                  <a:pt x="335406" y="790829"/>
                </a:lnTo>
                <a:lnTo>
                  <a:pt x="287655" y="808228"/>
                </a:lnTo>
                <a:lnTo>
                  <a:pt x="335700" y="808228"/>
                </a:lnTo>
                <a:lnTo>
                  <a:pt x="367919" y="630555"/>
                </a:lnTo>
                <a:lnTo>
                  <a:pt x="367742" y="620448"/>
                </a:lnTo>
                <a:lnTo>
                  <a:pt x="363839" y="611520"/>
                </a:lnTo>
                <a:lnTo>
                  <a:pt x="356864" y="604712"/>
                </a:lnTo>
                <a:lnTo>
                  <a:pt x="347471" y="600963"/>
                </a:lnTo>
                <a:close/>
              </a:path>
              <a:path w="368300" h="847089">
                <a:moveTo>
                  <a:pt x="294284" y="752177"/>
                </a:moveTo>
                <a:lnTo>
                  <a:pt x="286512" y="795019"/>
                </a:lnTo>
                <a:lnTo>
                  <a:pt x="327787" y="780034"/>
                </a:lnTo>
                <a:lnTo>
                  <a:pt x="294284" y="752177"/>
                </a:lnTo>
                <a:close/>
              </a:path>
              <a:path w="368300" h="847089">
                <a:moveTo>
                  <a:pt x="303290" y="702534"/>
                </a:moveTo>
                <a:lnTo>
                  <a:pt x="294284" y="752177"/>
                </a:lnTo>
                <a:lnTo>
                  <a:pt x="327787" y="780034"/>
                </a:lnTo>
                <a:lnTo>
                  <a:pt x="286512" y="795019"/>
                </a:lnTo>
                <a:lnTo>
                  <a:pt x="323904" y="795019"/>
                </a:lnTo>
                <a:lnTo>
                  <a:pt x="335406" y="790829"/>
                </a:lnTo>
                <a:lnTo>
                  <a:pt x="303290" y="702534"/>
                </a:lnTo>
                <a:close/>
              </a:path>
              <a:path w="368300" h="847089">
                <a:moveTo>
                  <a:pt x="47751" y="0"/>
                </a:moveTo>
                <a:lnTo>
                  <a:pt x="0" y="17272"/>
                </a:lnTo>
                <a:lnTo>
                  <a:pt x="255561" y="719981"/>
                </a:lnTo>
                <a:lnTo>
                  <a:pt x="294284" y="752177"/>
                </a:lnTo>
                <a:lnTo>
                  <a:pt x="303290" y="702534"/>
                </a:lnTo>
                <a:lnTo>
                  <a:pt x="47751" y="0"/>
                </a:lnTo>
                <a:close/>
              </a:path>
            </a:pathLst>
          </a:custGeom>
          <a:solidFill>
            <a:srgbClr val="E263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505200" y="3810000"/>
            <a:ext cx="3429000" cy="1905"/>
          </a:xfrm>
          <a:custGeom>
            <a:avLst/>
            <a:gdLst/>
            <a:ahLst/>
            <a:cxnLst/>
            <a:rect l="l" t="t" r="r" b="b"/>
            <a:pathLst>
              <a:path w="3429000" h="1904">
                <a:moveTo>
                  <a:pt x="3429000" y="165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96000" y="3962400"/>
            <a:ext cx="609600" cy="1905"/>
          </a:xfrm>
          <a:custGeom>
            <a:avLst/>
            <a:gdLst/>
            <a:ahLst/>
            <a:cxnLst/>
            <a:rect l="l" t="t" r="r" b="b"/>
            <a:pathLst>
              <a:path w="609600" h="1904">
                <a:moveTo>
                  <a:pt x="0" y="0"/>
                </a:moveTo>
                <a:lnTo>
                  <a:pt x="609600" y="152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30315" y="3953509"/>
            <a:ext cx="289560" cy="619125"/>
          </a:xfrm>
          <a:custGeom>
            <a:avLst/>
            <a:gdLst/>
            <a:ahLst/>
            <a:cxnLst/>
            <a:rect l="l" t="t" r="r" b="b"/>
            <a:pathLst>
              <a:path w="289560" h="619125">
                <a:moveTo>
                  <a:pt x="20700" y="372490"/>
                </a:moveTo>
                <a:lnTo>
                  <a:pt x="11287" y="376092"/>
                </a:lnTo>
                <a:lnTo>
                  <a:pt x="4254" y="382825"/>
                </a:lnTo>
                <a:lnTo>
                  <a:pt x="269" y="391725"/>
                </a:lnTo>
                <a:lnTo>
                  <a:pt x="0" y="401827"/>
                </a:lnTo>
                <a:lnTo>
                  <a:pt x="37084" y="618616"/>
                </a:lnTo>
                <a:lnTo>
                  <a:pt x="84089" y="580263"/>
                </a:lnTo>
                <a:lnTo>
                  <a:pt x="78486" y="580263"/>
                </a:lnTo>
                <a:lnTo>
                  <a:pt x="30987" y="562482"/>
                </a:lnTo>
                <a:lnTo>
                  <a:pt x="63950" y="474588"/>
                </a:lnTo>
                <a:lnTo>
                  <a:pt x="50037" y="393191"/>
                </a:lnTo>
                <a:lnTo>
                  <a:pt x="46382" y="383778"/>
                </a:lnTo>
                <a:lnTo>
                  <a:pt x="39655" y="376745"/>
                </a:lnTo>
                <a:lnTo>
                  <a:pt x="30785" y="372760"/>
                </a:lnTo>
                <a:lnTo>
                  <a:pt x="20700" y="372490"/>
                </a:lnTo>
                <a:close/>
              </a:path>
              <a:path w="289560" h="619125">
                <a:moveTo>
                  <a:pt x="63950" y="474588"/>
                </a:moveTo>
                <a:lnTo>
                  <a:pt x="30987" y="562482"/>
                </a:lnTo>
                <a:lnTo>
                  <a:pt x="78486" y="580263"/>
                </a:lnTo>
                <a:lnTo>
                  <a:pt x="83439" y="567054"/>
                </a:lnTo>
                <a:lnTo>
                  <a:pt x="79756" y="567054"/>
                </a:lnTo>
                <a:lnTo>
                  <a:pt x="38735" y="551688"/>
                </a:lnTo>
                <a:lnTo>
                  <a:pt x="72429" y="524193"/>
                </a:lnTo>
                <a:lnTo>
                  <a:pt x="63950" y="474588"/>
                </a:lnTo>
                <a:close/>
              </a:path>
              <a:path w="289560" h="619125">
                <a:moveTo>
                  <a:pt x="194055" y="434641"/>
                </a:moveTo>
                <a:lnTo>
                  <a:pt x="184340" y="435524"/>
                </a:lnTo>
                <a:lnTo>
                  <a:pt x="175387" y="440181"/>
                </a:lnTo>
                <a:lnTo>
                  <a:pt x="111456" y="492348"/>
                </a:lnTo>
                <a:lnTo>
                  <a:pt x="78486" y="580263"/>
                </a:lnTo>
                <a:lnTo>
                  <a:pt x="84089" y="580263"/>
                </a:lnTo>
                <a:lnTo>
                  <a:pt x="207518" y="479551"/>
                </a:lnTo>
                <a:lnTo>
                  <a:pt x="213951" y="471814"/>
                </a:lnTo>
                <a:lnTo>
                  <a:pt x="216788" y="462518"/>
                </a:lnTo>
                <a:lnTo>
                  <a:pt x="215911" y="452816"/>
                </a:lnTo>
                <a:lnTo>
                  <a:pt x="211200" y="443864"/>
                </a:lnTo>
                <a:lnTo>
                  <a:pt x="203390" y="437449"/>
                </a:lnTo>
                <a:lnTo>
                  <a:pt x="194055" y="434641"/>
                </a:lnTo>
                <a:close/>
              </a:path>
              <a:path w="289560" h="619125">
                <a:moveTo>
                  <a:pt x="72429" y="524193"/>
                </a:moveTo>
                <a:lnTo>
                  <a:pt x="38735" y="551688"/>
                </a:lnTo>
                <a:lnTo>
                  <a:pt x="79756" y="567054"/>
                </a:lnTo>
                <a:lnTo>
                  <a:pt x="72429" y="524193"/>
                </a:lnTo>
                <a:close/>
              </a:path>
              <a:path w="289560" h="619125">
                <a:moveTo>
                  <a:pt x="111456" y="492348"/>
                </a:moveTo>
                <a:lnTo>
                  <a:pt x="72429" y="524193"/>
                </a:lnTo>
                <a:lnTo>
                  <a:pt x="79756" y="567054"/>
                </a:lnTo>
                <a:lnTo>
                  <a:pt x="83439" y="567054"/>
                </a:lnTo>
                <a:lnTo>
                  <a:pt x="111456" y="492348"/>
                </a:lnTo>
                <a:close/>
              </a:path>
              <a:path w="289560" h="619125">
                <a:moveTo>
                  <a:pt x="241935" y="0"/>
                </a:moveTo>
                <a:lnTo>
                  <a:pt x="63950" y="474588"/>
                </a:lnTo>
                <a:lnTo>
                  <a:pt x="72429" y="524193"/>
                </a:lnTo>
                <a:lnTo>
                  <a:pt x="111456" y="492348"/>
                </a:lnTo>
                <a:lnTo>
                  <a:pt x="289433" y="17779"/>
                </a:lnTo>
                <a:lnTo>
                  <a:pt x="241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47289" y="601979"/>
            <a:ext cx="42487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</a:t>
            </a:r>
            <a:r>
              <a:rPr spc="-10" dirty="0"/>
              <a:t>Langsung</a:t>
            </a:r>
            <a:r>
              <a:rPr spc="-55" dirty="0"/>
              <a:t> </a:t>
            </a:r>
            <a:r>
              <a:rPr spc="-5" dirty="0"/>
              <a:t>(Lanj.)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5267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Langkah 1: Menghitung rasio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alokasi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457" y="4441412"/>
            <a:ext cx="1047115" cy="88963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000" dirty="0">
                <a:latin typeface="Arial"/>
                <a:cs typeface="Arial"/>
              </a:rPr>
              <a:t>*</a:t>
            </a:r>
            <a:r>
              <a:rPr sz="2000" spc="5" dirty="0">
                <a:latin typeface="Arial"/>
                <a:cs typeface="Arial"/>
              </a:rPr>
              <a:t>8</a:t>
            </a:r>
            <a:r>
              <a:rPr sz="2000" dirty="0">
                <a:latin typeface="Arial"/>
                <a:cs typeface="Arial"/>
              </a:rPr>
              <a:t>00.</a:t>
            </a:r>
            <a:r>
              <a:rPr sz="2000" spc="5" dirty="0">
                <a:latin typeface="Arial"/>
                <a:cs typeface="Arial"/>
              </a:rPr>
              <a:t>0</a:t>
            </a:r>
            <a:r>
              <a:rPr sz="2000" dirty="0">
                <a:latin typeface="Arial"/>
                <a:cs typeface="Arial"/>
              </a:rPr>
              <a:t>00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000" dirty="0">
                <a:latin typeface="Arial"/>
                <a:cs typeface="Arial"/>
              </a:rPr>
              <a:t>**9.000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22829" y="4441412"/>
            <a:ext cx="2160270" cy="88963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000" spc="-5" dirty="0">
                <a:latin typeface="Arial"/>
                <a:cs typeface="Arial"/>
              </a:rPr>
              <a:t>=600.000+200.000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000" dirty="0">
                <a:latin typeface="Arial"/>
                <a:cs typeface="Arial"/>
              </a:rPr>
              <a:t>=4.500+4.500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50850" y="2590800"/>
          <a:ext cx="8230868" cy="18402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1195"/>
                <a:gridCol w="3044189"/>
                <a:gridCol w="1504950"/>
                <a:gridCol w="1740534"/>
              </a:tblGrid>
              <a:tr h="368046">
                <a:tc gridSpan="3">
                  <a:txBody>
                    <a:bodyPr/>
                    <a:lstStyle/>
                    <a:p>
                      <a:pPr marR="24384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2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2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ton</a:t>
                      </a:r>
                      <a:r>
                        <a:rPr sz="2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</a:t>
                      </a:r>
                      <a:r>
                        <a:rPr sz="2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Perakitan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4F81BC"/>
                    </a:solidFill>
                  </a:tcPr>
                </a:tc>
              </a:tr>
              <a:tr h="368045">
                <a:tc row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Listrik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4F81BC"/>
                      </a:solidFill>
                      <a:prstDash val="solid"/>
                    </a:lnL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600.000/800.000*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75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4F81BC"/>
                      </a:solidFill>
                      <a:prstDash val="solid"/>
                    </a:lnR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680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200.000/800.000*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5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68045">
                <a:tc row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b="1" spc="-10" dirty="0">
                          <a:latin typeface="Arial"/>
                          <a:cs typeface="Arial"/>
                        </a:rPr>
                        <a:t>Pemeliharaan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4.500/9.000**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50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680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430" marB="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4.500/9.000**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76270" y="462597"/>
            <a:ext cx="42500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</a:t>
            </a:r>
            <a:r>
              <a:rPr spc="-10" dirty="0"/>
              <a:t>Langsung</a:t>
            </a:r>
            <a:r>
              <a:rPr spc="-65" dirty="0"/>
              <a:t> </a:t>
            </a:r>
            <a:r>
              <a:rPr spc="-5" dirty="0"/>
              <a:t>(Lanj.)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69811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Langkah 2: Alokasi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pendukung</a:t>
            </a:r>
            <a:endParaRPr sz="24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menggunakan rasio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alokasi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8057" y="5300313"/>
            <a:ext cx="7605395" cy="7880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00"/>
              </a:spcBef>
              <a:tabLst>
                <a:tab pos="952500" algn="l"/>
              </a:tabLst>
            </a:pPr>
            <a:r>
              <a:rPr sz="2025" spc="-7" baseline="24691" dirty="0">
                <a:latin typeface="Arial"/>
                <a:cs typeface="Arial"/>
              </a:rPr>
              <a:t>#</a:t>
            </a:r>
            <a:r>
              <a:rPr sz="2000" spc="-5" dirty="0">
                <a:latin typeface="Arial"/>
                <a:cs typeface="Arial"/>
              </a:rPr>
              <a:t>Listrik	</a:t>
            </a:r>
            <a:r>
              <a:rPr sz="2000" dirty="0">
                <a:latin typeface="Arial"/>
                <a:cs typeface="Arial"/>
              </a:rPr>
              <a:t>: </a:t>
            </a:r>
            <a:r>
              <a:rPr sz="2000" spc="-5" dirty="0">
                <a:latin typeface="Arial"/>
                <a:cs typeface="Arial"/>
              </a:rPr>
              <a:t>0,75x$250.000=$187.500;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0,25x$250.000=$62.500</a:t>
            </a:r>
            <a:endParaRPr sz="2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tabLst>
                <a:tab pos="1866900" algn="l"/>
              </a:tabLst>
            </a:pPr>
            <a:r>
              <a:rPr sz="2000" dirty="0">
                <a:latin typeface="Arial"/>
                <a:cs typeface="Arial"/>
              </a:rPr>
              <a:t>*Pemeliharaan	</a:t>
            </a:r>
            <a:r>
              <a:rPr sz="2000" spc="-5" dirty="0">
                <a:latin typeface="Arial"/>
                <a:cs typeface="Arial"/>
              </a:rPr>
              <a:t>:0,50x$160.000=$80.000;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0,50x$160.000=$80.000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74650" y="2432050"/>
          <a:ext cx="8381999" cy="257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1825"/>
                <a:gridCol w="1283335"/>
                <a:gridCol w="1844039"/>
                <a:gridCol w="1676400"/>
                <a:gridCol w="1676400"/>
              </a:tblGrid>
              <a:tr h="36804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Pendukung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8045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Produksi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80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7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emo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nga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Perakitan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  <a:tr h="73609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Biaya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langsung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$250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$160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$100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$60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r>
                        <a:rPr sz="2100" spc="-7" baseline="23809" dirty="0">
                          <a:latin typeface="Arial"/>
                          <a:cs typeface="Arial"/>
                        </a:rPr>
                        <a:t>#</a:t>
                      </a:r>
                      <a:endParaRPr sz="2100" baseline="23809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)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187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Pemeliharaan*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160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)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80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$367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57270" y="495553"/>
            <a:ext cx="3492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2. </a:t>
            </a:r>
            <a:r>
              <a:rPr spc="-5" dirty="0"/>
              <a:t>Metode</a:t>
            </a:r>
            <a:r>
              <a:rPr spc="-75" dirty="0"/>
              <a:t> </a:t>
            </a:r>
            <a:r>
              <a:rPr spc="-5" dirty="0"/>
              <a:t>Berurutan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7392" y="1679575"/>
            <a:ext cx="7556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Listrik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4610" y="1603375"/>
            <a:ext cx="17475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Pemeliharaan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4712" y="1145857"/>
            <a:ext cx="30518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Departemen</a:t>
            </a:r>
            <a:r>
              <a:rPr sz="22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Pendukung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3200" y="22002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43200" y="21336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432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97425" y="1603375"/>
            <a:ext cx="16090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Pemotongan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11059" y="1527175"/>
            <a:ext cx="12052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Perakitan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81878" y="1069657"/>
            <a:ext cx="272796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Departemen</a:t>
            </a:r>
            <a:r>
              <a:rPr sz="22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Produksi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239000" y="22002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39000" y="21336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390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53000" y="22002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53000" y="21336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530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800" y="22002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4" y="428161"/>
                </a:lnTo>
                <a:lnTo>
                  <a:pt x="121489" y="443796"/>
                </a:lnTo>
                <a:lnTo>
                  <a:pt x="170347" y="450372"/>
                </a:lnTo>
                <a:lnTo>
                  <a:pt x="225604" y="455984"/>
                </a:lnTo>
                <a:lnTo>
                  <a:pt x="286494" y="460529"/>
                </a:lnTo>
                <a:lnTo>
                  <a:pt x="352251" y="463902"/>
                </a:lnTo>
                <a:lnTo>
                  <a:pt x="422108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8" y="65952"/>
                </a:lnTo>
                <a:lnTo>
                  <a:pt x="352251" y="63852"/>
                </a:lnTo>
                <a:lnTo>
                  <a:pt x="286494" y="60479"/>
                </a:lnTo>
                <a:lnTo>
                  <a:pt x="225604" y="55934"/>
                </a:lnTo>
                <a:lnTo>
                  <a:pt x="170347" y="50322"/>
                </a:lnTo>
                <a:lnTo>
                  <a:pt x="121489" y="43746"/>
                </a:lnTo>
                <a:lnTo>
                  <a:pt x="79796" y="36308"/>
                </a:lnTo>
                <a:lnTo>
                  <a:pt x="20970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5800" y="21336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8" y="722"/>
                </a:lnTo>
                <a:lnTo>
                  <a:pt x="352251" y="2822"/>
                </a:lnTo>
                <a:lnTo>
                  <a:pt x="286494" y="6195"/>
                </a:lnTo>
                <a:lnTo>
                  <a:pt x="225604" y="10740"/>
                </a:lnTo>
                <a:lnTo>
                  <a:pt x="170347" y="16352"/>
                </a:lnTo>
                <a:lnTo>
                  <a:pt x="121489" y="22928"/>
                </a:lnTo>
                <a:lnTo>
                  <a:pt x="79796" y="30366"/>
                </a:lnTo>
                <a:lnTo>
                  <a:pt x="20970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4" y="94786"/>
                </a:lnTo>
                <a:lnTo>
                  <a:pt x="121489" y="110421"/>
                </a:lnTo>
                <a:lnTo>
                  <a:pt x="170347" y="116997"/>
                </a:lnTo>
                <a:lnTo>
                  <a:pt x="225604" y="122609"/>
                </a:lnTo>
                <a:lnTo>
                  <a:pt x="286494" y="127154"/>
                </a:lnTo>
                <a:lnTo>
                  <a:pt x="352251" y="130527"/>
                </a:lnTo>
                <a:lnTo>
                  <a:pt x="422108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5800" y="21336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8" y="132627"/>
                </a:lnTo>
                <a:lnTo>
                  <a:pt x="352251" y="130527"/>
                </a:lnTo>
                <a:lnTo>
                  <a:pt x="286494" y="127154"/>
                </a:lnTo>
                <a:lnTo>
                  <a:pt x="225604" y="122609"/>
                </a:lnTo>
                <a:lnTo>
                  <a:pt x="170347" y="116997"/>
                </a:lnTo>
                <a:lnTo>
                  <a:pt x="121489" y="110421"/>
                </a:lnTo>
                <a:lnTo>
                  <a:pt x="79796" y="102983"/>
                </a:lnTo>
                <a:lnTo>
                  <a:pt x="20970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70" y="47416"/>
                </a:lnTo>
                <a:lnTo>
                  <a:pt x="79796" y="30366"/>
                </a:lnTo>
                <a:lnTo>
                  <a:pt x="121489" y="22928"/>
                </a:lnTo>
                <a:lnTo>
                  <a:pt x="170347" y="16352"/>
                </a:lnTo>
                <a:lnTo>
                  <a:pt x="225604" y="10740"/>
                </a:lnTo>
                <a:lnTo>
                  <a:pt x="286494" y="6195"/>
                </a:lnTo>
                <a:lnTo>
                  <a:pt x="352251" y="2822"/>
                </a:lnTo>
                <a:lnTo>
                  <a:pt x="422108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8" y="532677"/>
                </a:lnTo>
                <a:lnTo>
                  <a:pt x="352251" y="530577"/>
                </a:lnTo>
                <a:lnTo>
                  <a:pt x="286494" y="527204"/>
                </a:lnTo>
                <a:lnTo>
                  <a:pt x="225604" y="522659"/>
                </a:lnTo>
                <a:lnTo>
                  <a:pt x="170347" y="517047"/>
                </a:lnTo>
                <a:lnTo>
                  <a:pt x="121489" y="510471"/>
                </a:lnTo>
                <a:lnTo>
                  <a:pt x="79796" y="503033"/>
                </a:lnTo>
                <a:lnTo>
                  <a:pt x="20970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187825" y="4576445"/>
            <a:ext cx="16090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Pemotongan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25259" y="4576445"/>
            <a:ext cx="12052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Perakitan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91000" y="40290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91000" y="39624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91000" y="39624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96000" y="39528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96000" y="38862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96000" y="38862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3394" y="3107944"/>
            <a:ext cx="1066165" cy="800100"/>
          </a:xfrm>
          <a:custGeom>
            <a:avLst/>
            <a:gdLst/>
            <a:ahLst/>
            <a:cxnLst/>
            <a:rect l="l" t="t" r="r" b="b"/>
            <a:pathLst>
              <a:path w="1066164" h="800100">
                <a:moveTo>
                  <a:pt x="174129" y="0"/>
                </a:moveTo>
                <a:lnTo>
                  <a:pt x="0" y="360171"/>
                </a:lnTo>
                <a:lnTo>
                  <a:pt x="546" y="371379"/>
                </a:lnTo>
                <a:lnTo>
                  <a:pt x="10498" y="386637"/>
                </a:lnTo>
                <a:lnTo>
                  <a:pt x="56038" y="427597"/>
                </a:lnTo>
                <a:lnTo>
                  <a:pt x="90337" y="452444"/>
                </a:lnTo>
                <a:lnTo>
                  <a:pt x="131462" y="479633"/>
                </a:lnTo>
                <a:lnTo>
                  <a:pt x="178767" y="508737"/>
                </a:lnTo>
                <a:lnTo>
                  <a:pt x="231609" y="539329"/>
                </a:lnTo>
                <a:lnTo>
                  <a:pt x="289342" y="570982"/>
                </a:lnTo>
                <a:lnTo>
                  <a:pt x="351321" y="603268"/>
                </a:lnTo>
                <a:lnTo>
                  <a:pt x="416902" y="635761"/>
                </a:lnTo>
                <a:lnTo>
                  <a:pt x="483106" y="666982"/>
                </a:lnTo>
                <a:lnTo>
                  <a:pt x="546906" y="695507"/>
                </a:lnTo>
                <a:lnTo>
                  <a:pt x="607570" y="721097"/>
                </a:lnTo>
                <a:lnTo>
                  <a:pt x="664363" y="743510"/>
                </a:lnTo>
                <a:lnTo>
                  <a:pt x="716551" y="762508"/>
                </a:lnTo>
                <a:lnTo>
                  <a:pt x="763401" y="777851"/>
                </a:lnTo>
                <a:lnTo>
                  <a:pt x="804178" y="789298"/>
                </a:lnTo>
                <a:lnTo>
                  <a:pt x="864579" y="799547"/>
                </a:lnTo>
                <a:lnTo>
                  <a:pt x="882735" y="797869"/>
                </a:lnTo>
                <a:lnTo>
                  <a:pt x="891882" y="791336"/>
                </a:lnTo>
                <a:lnTo>
                  <a:pt x="1062030" y="439375"/>
                </a:lnTo>
                <a:lnTo>
                  <a:pt x="1038696" y="439375"/>
                </a:lnTo>
                <a:lnTo>
                  <a:pt x="1012266" y="436438"/>
                </a:lnTo>
                <a:lnTo>
                  <a:pt x="937518" y="417679"/>
                </a:lnTo>
                <a:lnTo>
                  <a:pt x="890668" y="402336"/>
                </a:lnTo>
                <a:lnTo>
                  <a:pt x="838480" y="383338"/>
                </a:lnTo>
                <a:lnTo>
                  <a:pt x="781687" y="360925"/>
                </a:lnTo>
                <a:lnTo>
                  <a:pt x="721023" y="335335"/>
                </a:lnTo>
                <a:lnTo>
                  <a:pt x="657223" y="306810"/>
                </a:lnTo>
                <a:lnTo>
                  <a:pt x="591019" y="275589"/>
                </a:lnTo>
                <a:lnTo>
                  <a:pt x="525444" y="243096"/>
                </a:lnTo>
                <a:lnTo>
                  <a:pt x="463469" y="210810"/>
                </a:lnTo>
                <a:lnTo>
                  <a:pt x="405739" y="179157"/>
                </a:lnTo>
                <a:lnTo>
                  <a:pt x="352899" y="148565"/>
                </a:lnTo>
                <a:lnTo>
                  <a:pt x="305594" y="119461"/>
                </a:lnTo>
                <a:lnTo>
                  <a:pt x="264470" y="92272"/>
                </a:lnTo>
                <a:lnTo>
                  <a:pt x="230170" y="67425"/>
                </a:lnTo>
                <a:lnTo>
                  <a:pt x="184629" y="26465"/>
                </a:lnTo>
                <a:lnTo>
                  <a:pt x="174676" y="11207"/>
                </a:lnTo>
                <a:lnTo>
                  <a:pt x="174129" y="0"/>
                </a:lnTo>
                <a:close/>
              </a:path>
              <a:path w="1066164" h="800100">
                <a:moveTo>
                  <a:pt x="1065999" y="431164"/>
                </a:moveTo>
                <a:lnTo>
                  <a:pt x="1056852" y="437697"/>
                </a:lnTo>
                <a:lnTo>
                  <a:pt x="1038696" y="439375"/>
                </a:lnTo>
                <a:lnTo>
                  <a:pt x="1062030" y="439375"/>
                </a:lnTo>
                <a:lnTo>
                  <a:pt x="1065999" y="431164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7523" y="3099733"/>
            <a:ext cx="892175" cy="447675"/>
          </a:xfrm>
          <a:custGeom>
            <a:avLst/>
            <a:gdLst/>
            <a:ahLst/>
            <a:cxnLst/>
            <a:rect l="l" t="t" r="r" b="b"/>
            <a:pathLst>
              <a:path w="892175" h="447675">
                <a:moveTo>
                  <a:pt x="27262" y="0"/>
                </a:moveTo>
                <a:lnTo>
                  <a:pt x="9123" y="1677"/>
                </a:lnTo>
                <a:lnTo>
                  <a:pt x="0" y="8210"/>
                </a:lnTo>
                <a:lnTo>
                  <a:pt x="546" y="19418"/>
                </a:lnTo>
                <a:lnTo>
                  <a:pt x="29212" y="53557"/>
                </a:lnTo>
                <a:lnTo>
                  <a:pt x="90340" y="100482"/>
                </a:lnTo>
                <a:lnTo>
                  <a:pt x="131465" y="127671"/>
                </a:lnTo>
                <a:lnTo>
                  <a:pt x="178769" y="156775"/>
                </a:lnTo>
                <a:lnTo>
                  <a:pt x="231609" y="187367"/>
                </a:lnTo>
                <a:lnTo>
                  <a:pt x="289340" y="219020"/>
                </a:lnTo>
                <a:lnTo>
                  <a:pt x="351315" y="251307"/>
                </a:lnTo>
                <a:lnTo>
                  <a:pt x="416890" y="283800"/>
                </a:lnTo>
                <a:lnTo>
                  <a:pt x="483096" y="315021"/>
                </a:lnTo>
                <a:lnTo>
                  <a:pt x="546904" y="343546"/>
                </a:lnTo>
                <a:lnTo>
                  <a:pt x="607577" y="369135"/>
                </a:lnTo>
                <a:lnTo>
                  <a:pt x="664382" y="391549"/>
                </a:lnTo>
                <a:lnTo>
                  <a:pt x="716581" y="410547"/>
                </a:lnTo>
                <a:lnTo>
                  <a:pt x="763439" y="425889"/>
                </a:lnTo>
                <a:lnTo>
                  <a:pt x="804221" y="437337"/>
                </a:lnTo>
                <a:lnTo>
                  <a:pt x="864613" y="447586"/>
                </a:lnTo>
                <a:lnTo>
                  <a:pt x="882751" y="445908"/>
                </a:lnTo>
                <a:lnTo>
                  <a:pt x="891870" y="439375"/>
                </a:lnTo>
                <a:lnTo>
                  <a:pt x="891316" y="428167"/>
                </a:lnTo>
                <a:lnTo>
                  <a:pt x="862637" y="394028"/>
                </a:lnTo>
                <a:lnTo>
                  <a:pt x="801497" y="347103"/>
                </a:lnTo>
                <a:lnTo>
                  <a:pt x="760367" y="319914"/>
                </a:lnTo>
                <a:lnTo>
                  <a:pt x="713058" y="290810"/>
                </a:lnTo>
                <a:lnTo>
                  <a:pt x="660214" y="260218"/>
                </a:lnTo>
                <a:lnTo>
                  <a:pt x="602481" y="228565"/>
                </a:lnTo>
                <a:lnTo>
                  <a:pt x="540504" y="196278"/>
                </a:lnTo>
                <a:lnTo>
                  <a:pt x="474929" y="163785"/>
                </a:lnTo>
                <a:lnTo>
                  <a:pt x="408724" y="132564"/>
                </a:lnTo>
                <a:lnTo>
                  <a:pt x="344921" y="104039"/>
                </a:lnTo>
                <a:lnTo>
                  <a:pt x="284254" y="78450"/>
                </a:lnTo>
                <a:lnTo>
                  <a:pt x="227458" y="56036"/>
                </a:lnTo>
                <a:lnTo>
                  <a:pt x="175268" y="37038"/>
                </a:lnTo>
                <a:lnTo>
                  <a:pt x="128418" y="21696"/>
                </a:lnTo>
                <a:lnTo>
                  <a:pt x="87644" y="10249"/>
                </a:lnTo>
                <a:lnTo>
                  <a:pt x="27262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43394" y="3099733"/>
            <a:ext cx="1066165" cy="808355"/>
          </a:xfrm>
          <a:custGeom>
            <a:avLst/>
            <a:gdLst/>
            <a:ahLst/>
            <a:cxnLst/>
            <a:rect l="l" t="t" r="r" b="b"/>
            <a:pathLst>
              <a:path w="1066164" h="808354">
                <a:moveTo>
                  <a:pt x="1065999" y="439375"/>
                </a:moveTo>
                <a:lnTo>
                  <a:pt x="1056880" y="445908"/>
                </a:lnTo>
                <a:lnTo>
                  <a:pt x="1038742" y="447586"/>
                </a:lnTo>
                <a:lnTo>
                  <a:pt x="1012320" y="444649"/>
                </a:lnTo>
                <a:lnTo>
                  <a:pt x="937569" y="425889"/>
                </a:lnTo>
                <a:lnTo>
                  <a:pt x="890711" y="410547"/>
                </a:lnTo>
                <a:lnTo>
                  <a:pt x="838512" y="391549"/>
                </a:lnTo>
                <a:lnTo>
                  <a:pt x="781707" y="369135"/>
                </a:lnTo>
                <a:lnTo>
                  <a:pt x="721033" y="343546"/>
                </a:lnTo>
                <a:lnTo>
                  <a:pt x="657225" y="315021"/>
                </a:lnTo>
                <a:lnTo>
                  <a:pt x="591019" y="283800"/>
                </a:lnTo>
                <a:lnTo>
                  <a:pt x="525444" y="251307"/>
                </a:lnTo>
                <a:lnTo>
                  <a:pt x="463469" y="219020"/>
                </a:lnTo>
                <a:lnTo>
                  <a:pt x="405739" y="187367"/>
                </a:lnTo>
                <a:lnTo>
                  <a:pt x="352899" y="156775"/>
                </a:lnTo>
                <a:lnTo>
                  <a:pt x="305594" y="127671"/>
                </a:lnTo>
                <a:lnTo>
                  <a:pt x="264470" y="100482"/>
                </a:lnTo>
                <a:lnTo>
                  <a:pt x="230170" y="75635"/>
                </a:lnTo>
                <a:lnTo>
                  <a:pt x="184629" y="34676"/>
                </a:lnTo>
                <a:lnTo>
                  <a:pt x="174129" y="8210"/>
                </a:lnTo>
                <a:lnTo>
                  <a:pt x="183253" y="1677"/>
                </a:lnTo>
                <a:lnTo>
                  <a:pt x="201391" y="0"/>
                </a:lnTo>
                <a:lnTo>
                  <a:pt x="261774" y="10249"/>
                </a:lnTo>
                <a:lnTo>
                  <a:pt x="302548" y="21696"/>
                </a:lnTo>
                <a:lnTo>
                  <a:pt x="349398" y="37038"/>
                </a:lnTo>
                <a:lnTo>
                  <a:pt x="401588" y="56036"/>
                </a:lnTo>
                <a:lnTo>
                  <a:pt x="458384" y="78450"/>
                </a:lnTo>
                <a:lnTo>
                  <a:pt x="519051" y="104039"/>
                </a:lnTo>
                <a:lnTo>
                  <a:pt x="582854" y="132564"/>
                </a:lnTo>
                <a:lnTo>
                  <a:pt x="649058" y="163785"/>
                </a:lnTo>
                <a:lnTo>
                  <a:pt x="714634" y="196278"/>
                </a:lnTo>
                <a:lnTo>
                  <a:pt x="776611" y="228565"/>
                </a:lnTo>
                <a:lnTo>
                  <a:pt x="834344" y="260218"/>
                </a:lnTo>
                <a:lnTo>
                  <a:pt x="887188" y="290810"/>
                </a:lnTo>
                <a:lnTo>
                  <a:pt x="934497" y="319914"/>
                </a:lnTo>
                <a:lnTo>
                  <a:pt x="975627" y="347103"/>
                </a:lnTo>
                <a:lnTo>
                  <a:pt x="1009932" y="371950"/>
                </a:lnTo>
                <a:lnTo>
                  <a:pt x="1055486" y="412909"/>
                </a:lnTo>
                <a:lnTo>
                  <a:pt x="1065999" y="439375"/>
                </a:lnTo>
                <a:lnTo>
                  <a:pt x="891882" y="799547"/>
                </a:lnTo>
                <a:lnTo>
                  <a:pt x="882735" y="806080"/>
                </a:lnTo>
                <a:lnTo>
                  <a:pt x="864579" y="807758"/>
                </a:lnTo>
                <a:lnTo>
                  <a:pt x="804178" y="797509"/>
                </a:lnTo>
                <a:lnTo>
                  <a:pt x="763401" y="786061"/>
                </a:lnTo>
                <a:lnTo>
                  <a:pt x="716551" y="770719"/>
                </a:lnTo>
                <a:lnTo>
                  <a:pt x="664363" y="751721"/>
                </a:lnTo>
                <a:lnTo>
                  <a:pt x="607570" y="729307"/>
                </a:lnTo>
                <a:lnTo>
                  <a:pt x="546906" y="703718"/>
                </a:lnTo>
                <a:lnTo>
                  <a:pt x="483106" y="675193"/>
                </a:lnTo>
                <a:lnTo>
                  <a:pt x="416902" y="643972"/>
                </a:lnTo>
                <a:lnTo>
                  <a:pt x="351321" y="611479"/>
                </a:lnTo>
                <a:lnTo>
                  <a:pt x="289342" y="579192"/>
                </a:lnTo>
                <a:lnTo>
                  <a:pt x="231609" y="547539"/>
                </a:lnTo>
                <a:lnTo>
                  <a:pt x="178767" y="516947"/>
                </a:lnTo>
                <a:lnTo>
                  <a:pt x="131462" y="487843"/>
                </a:lnTo>
                <a:lnTo>
                  <a:pt x="90337" y="460654"/>
                </a:lnTo>
                <a:lnTo>
                  <a:pt x="56038" y="435807"/>
                </a:lnTo>
                <a:lnTo>
                  <a:pt x="10498" y="394848"/>
                </a:lnTo>
                <a:lnTo>
                  <a:pt x="0" y="368382"/>
                </a:lnTo>
                <a:lnTo>
                  <a:pt x="174129" y="821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74992" y="3737991"/>
            <a:ext cx="7543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L</a:t>
            </a:r>
            <a:r>
              <a:rPr sz="2200" spc="-20" dirty="0">
                <a:latin typeface="Arial"/>
                <a:cs typeface="Arial"/>
              </a:rPr>
              <a:t>i</a:t>
            </a:r>
            <a:r>
              <a:rPr sz="2200" dirty="0">
                <a:latin typeface="Arial"/>
                <a:cs typeface="Arial"/>
              </a:rPr>
              <a:t>s</a:t>
            </a:r>
            <a:r>
              <a:rPr sz="2200" spc="5" dirty="0">
                <a:latin typeface="Arial"/>
                <a:cs typeface="Arial"/>
              </a:rPr>
              <a:t>t</a:t>
            </a:r>
            <a:r>
              <a:rPr sz="2200" dirty="0">
                <a:latin typeface="Arial"/>
                <a:cs typeface="Arial"/>
              </a:rPr>
              <a:t>r</a:t>
            </a:r>
            <a:r>
              <a:rPr sz="2200" spc="-15" dirty="0">
                <a:latin typeface="Arial"/>
                <a:cs typeface="Arial"/>
              </a:rPr>
              <a:t>i</a:t>
            </a:r>
            <a:r>
              <a:rPr sz="2200" dirty="0">
                <a:latin typeface="Arial"/>
                <a:cs typeface="Arial"/>
              </a:rPr>
              <a:t>k</a:t>
            </a:r>
            <a:endParaRPr sz="2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61210" y="4576445"/>
            <a:ext cx="17462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P</a:t>
            </a:r>
            <a:r>
              <a:rPr sz="2200" spc="-5" dirty="0">
                <a:latin typeface="Arial"/>
                <a:cs typeface="Arial"/>
              </a:rPr>
              <a:t>eme</a:t>
            </a:r>
            <a:r>
              <a:rPr sz="2200" spc="-15" dirty="0">
                <a:latin typeface="Arial"/>
                <a:cs typeface="Arial"/>
              </a:rPr>
              <a:t>li</a:t>
            </a:r>
            <a:r>
              <a:rPr sz="2200" spc="-5" dirty="0">
                <a:latin typeface="Arial"/>
                <a:cs typeface="Arial"/>
              </a:rPr>
              <a:t>haraan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590800" y="39528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4"/>
                </a:lnTo>
                <a:lnTo>
                  <a:pt x="46032" y="428161"/>
                </a:lnTo>
                <a:lnTo>
                  <a:pt x="121484" y="443796"/>
                </a:lnTo>
                <a:lnTo>
                  <a:pt x="170342" y="450372"/>
                </a:lnTo>
                <a:lnTo>
                  <a:pt x="225598" y="455984"/>
                </a:lnTo>
                <a:lnTo>
                  <a:pt x="286489" y="460529"/>
                </a:lnTo>
                <a:lnTo>
                  <a:pt x="352246" y="463902"/>
                </a:lnTo>
                <a:lnTo>
                  <a:pt x="422105" y="466002"/>
                </a:lnTo>
                <a:lnTo>
                  <a:pt x="495300" y="466725"/>
                </a:lnTo>
                <a:lnTo>
                  <a:pt x="568494" y="466002"/>
                </a:lnTo>
                <a:lnTo>
                  <a:pt x="638353" y="463902"/>
                </a:lnTo>
                <a:lnTo>
                  <a:pt x="704110" y="460529"/>
                </a:lnTo>
                <a:lnTo>
                  <a:pt x="765001" y="455984"/>
                </a:lnTo>
                <a:lnTo>
                  <a:pt x="820257" y="450372"/>
                </a:lnTo>
                <a:lnTo>
                  <a:pt x="869115" y="443796"/>
                </a:lnTo>
                <a:lnTo>
                  <a:pt x="910806" y="436358"/>
                </a:lnTo>
                <a:lnTo>
                  <a:pt x="969630" y="419308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2"/>
                </a:lnTo>
                <a:lnTo>
                  <a:pt x="352246" y="63852"/>
                </a:lnTo>
                <a:lnTo>
                  <a:pt x="286489" y="60479"/>
                </a:lnTo>
                <a:lnTo>
                  <a:pt x="225598" y="55934"/>
                </a:lnTo>
                <a:lnTo>
                  <a:pt x="170342" y="50322"/>
                </a:lnTo>
                <a:lnTo>
                  <a:pt x="121484" y="43746"/>
                </a:lnTo>
                <a:lnTo>
                  <a:pt x="79793" y="36308"/>
                </a:lnTo>
                <a:lnTo>
                  <a:pt x="20969" y="19258"/>
                </a:lnTo>
                <a:lnTo>
                  <a:pt x="5370" y="9854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90800" y="38862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105" y="722"/>
                </a:lnTo>
                <a:lnTo>
                  <a:pt x="352246" y="2822"/>
                </a:lnTo>
                <a:lnTo>
                  <a:pt x="286489" y="6195"/>
                </a:lnTo>
                <a:lnTo>
                  <a:pt x="225598" y="10740"/>
                </a:lnTo>
                <a:lnTo>
                  <a:pt x="170342" y="16352"/>
                </a:lnTo>
                <a:lnTo>
                  <a:pt x="121484" y="22928"/>
                </a:lnTo>
                <a:lnTo>
                  <a:pt x="79793" y="30366"/>
                </a:lnTo>
                <a:lnTo>
                  <a:pt x="20969" y="47416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9" y="56820"/>
                </a:lnTo>
                <a:lnTo>
                  <a:pt x="944567" y="38563"/>
                </a:lnTo>
                <a:lnTo>
                  <a:pt x="869115" y="22928"/>
                </a:lnTo>
                <a:lnTo>
                  <a:pt x="820257" y="16352"/>
                </a:lnTo>
                <a:lnTo>
                  <a:pt x="765001" y="10740"/>
                </a:lnTo>
                <a:lnTo>
                  <a:pt x="704110" y="6195"/>
                </a:lnTo>
                <a:lnTo>
                  <a:pt x="638353" y="2822"/>
                </a:lnTo>
                <a:lnTo>
                  <a:pt x="568494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90800" y="38862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6"/>
                </a:lnTo>
                <a:lnTo>
                  <a:pt x="869115" y="110421"/>
                </a:lnTo>
                <a:lnTo>
                  <a:pt x="820257" y="116997"/>
                </a:lnTo>
                <a:lnTo>
                  <a:pt x="765001" y="122609"/>
                </a:lnTo>
                <a:lnTo>
                  <a:pt x="704110" y="127154"/>
                </a:lnTo>
                <a:lnTo>
                  <a:pt x="638353" y="130527"/>
                </a:lnTo>
                <a:lnTo>
                  <a:pt x="568494" y="132627"/>
                </a:lnTo>
                <a:lnTo>
                  <a:pt x="495300" y="133350"/>
                </a:lnTo>
                <a:lnTo>
                  <a:pt x="422105" y="132627"/>
                </a:lnTo>
                <a:lnTo>
                  <a:pt x="352246" y="130527"/>
                </a:lnTo>
                <a:lnTo>
                  <a:pt x="286489" y="127154"/>
                </a:lnTo>
                <a:lnTo>
                  <a:pt x="225598" y="122609"/>
                </a:lnTo>
                <a:lnTo>
                  <a:pt x="170342" y="116997"/>
                </a:lnTo>
                <a:lnTo>
                  <a:pt x="121484" y="110421"/>
                </a:lnTo>
                <a:lnTo>
                  <a:pt x="79793" y="102983"/>
                </a:lnTo>
                <a:lnTo>
                  <a:pt x="20969" y="85933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2"/>
                </a:lnTo>
                <a:lnTo>
                  <a:pt x="638353" y="2822"/>
                </a:lnTo>
                <a:lnTo>
                  <a:pt x="704110" y="6195"/>
                </a:lnTo>
                <a:lnTo>
                  <a:pt x="765001" y="10740"/>
                </a:lnTo>
                <a:lnTo>
                  <a:pt x="820257" y="16352"/>
                </a:lnTo>
                <a:lnTo>
                  <a:pt x="869115" y="22928"/>
                </a:lnTo>
                <a:lnTo>
                  <a:pt x="910806" y="30366"/>
                </a:lnTo>
                <a:lnTo>
                  <a:pt x="969630" y="47416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9"/>
                </a:lnTo>
                <a:lnTo>
                  <a:pt x="969630" y="485983"/>
                </a:lnTo>
                <a:lnTo>
                  <a:pt x="910806" y="503033"/>
                </a:lnTo>
                <a:lnTo>
                  <a:pt x="869115" y="510471"/>
                </a:lnTo>
                <a:lnTo>
                  <a:pt x="820257" y="517047"/>
                </a:lnTo>
                <a:lnTo>
                  <a:pt x="765001" y="522659"/>
                </a:lnTo>
                <a:lnTo>
                  <a:pt x="704110" y="527204"/>
                </a:lnTo>
                <a:lnTo>
                  <a:pt x="638353" y="530577"/>
                </a:lnTo>
                <a:lnTo>
                  <a:pt x="568494" y="532677"/>
                </a:lnTo>
                <a:lnTo>
                  <a:pt x="495300" y="533400"/>
                </a:lnTo>
                <a:lnTo>
                  <a:pt x="422105" y="532677"/>
                </a:lnTo>
                <a:lnTo>
                  <a:pt x="352246" y="530577"/>
                </a:lnTo>
                <a:lnTo>
                  <a:pt x="286489" y="527204"/>
                </a:lnTo>
                <a:lnTo>
                  <a:pt x="225598" y="522659"/>
                </a:lnTo>
                <a:lnTo>
                  <a:pt x="170342" y="517047"/>
                </a:lnTo>
                <a:lnTo>
                  <a:pt x="121484" y="510471"/>
                </a:lnTo>
                <a:lnTo>
                  <a:pt x="79793" y="503033"/>
                </a:lnTo>
                <a:lnTo>
                  <a:pt x="20969" y="485983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67194" y="5092319"/>
            <a:ext cx="1066165" cy="800100"/>
          </a:xfrm>
          <a:custGeom>
            <a:avLst/>
            <a:gdLst/>
            <a:ahLst/>
            <a:cxnLst/>
            <a:rect l="l" t="t" r="r" b="b"/>
            <a:pathLst>
              <a:path w="1066164" h="800100">
                <a:moveTo>
                  <a:pt x="174129" y="0"/>
                </a:moveTo>
                <a:lnTo>
                  <a:pt x="0" y="360171"/>
                </a:lnTo>
                <a:lnTo>
                  <a:pt x="546" y="371378"/>
                </a:lnTo>
                <a:lnTo>
                  <a:pt x="10498" y="386633"/>
                </a:lnTo>
                <a:lnTo>
                  <a:pt x="56038" y="427584"/>
                </a:lnTo>
                <a:lnTo>
                  <a:pt x="90337" y="452428"/>
                </a:lnTo>
                <a:lnTo>
                  <a:pt x="131462" y="479614"/>
                </a:lnTo>
                <a:lnTo>
                  <a:pt x="178767" y="508718"/>
                </a:lnTo>
                <a:lnTo>
                  <a:pt x="231609" y="539312"/>
                </a:lnTo>
                <a:lnTo>
                  <a:pt x="289342" y="570970"/>
                </a:lnTo>
                <a:lnTo>
                  <a:pt x="351321" y="603266"/>
                </a:lnTo>
                <a:lnTo>
                  <a:pt x="416902" y="635774"/>
                </a:lnTo>
                <a:lnTo>
                  <a:pt x="483106" y="666984"/>
                </a:lnTo>
                <a:lnTo>
                  <a:pt x="546906" y="695501"/>
                </a:lnTo>
                <a:lnTo>
                  <a:pt x="607570" y="721087"/>
                </a:lnTo>
                <a:lnTo>
                  <a:pt x="664363" y="743500"/>
                </a:lnTo>
                <a:lnTo>
                  <a:pt x="716551" y="762499"/>
                </a:lnTo>
                <a:lnTo>
                  <a:pt x="763401" y="777844"/>
                </a:lnTo>
                <a:lnTo>
                  <a:pt x="804178" y="789295"/>
                </a:lnTo>
                <a:lnTo>
                  <a:pt x="864579" y="799549"/>
                </a:lnTo>
                <a:lnTo>
                  <a:pt x="882735" y="797871"/>
                </a:lnTo>
                <a:lnTo>
                  <a:pt x="891882" y="791336"/>
                </a:lnTo>
                <a:lnTo>
                  <a:pt x="1062030" y="439375"/>
                </a:lnTo>
                <a:lnTo>
                  <a:pt x="1038696" y="439375"/>
                </a:lnTo>
                <a:lnTo>
                  <a:pt x="1012266" y="436438"/>
                </a:lnTo>
                <a:lnTo>
                  <a:pt x="937518" y="417679"/>
                </a:lnTo>
                <a:lnTo>
                  <a:pt x="890668" y="402336"/>
                </a:lnTo>
                <a:lnTo>
                  <a:pt x="838480" y="383338"/>
                </a:lnTo>
                <a:lnTo>
                  <a:pt x="781687" y="360925"/>
                </a:lnTo>
                <a:lnTo>
                  <a:pt x="721023" y="335335"/>
                </a:lnTo>
                <a:lnTo>
                  <a:pt x="657223" y="306810"/>
                </a:lnTo>
                <a:lnTo>
                  <a:pt x="591019" y="275589"/>
                </a:lnTo>
                <a:lnTo>
                  <a:pt x="525442" y="243096"/>
                </a:lnTo>
                <a:lnTo>
                  <a:pt x="463465" y="210810"/>
                </a:lnTo>
                <a:lnTo>
                  <a:pt x="405734" y="179157"/>
                </a:lnTo>
                <a:lnTo>
                  <a:pt x="352894" y="148565"/>
                </a:lnTo>
                <a:lnTo>
                  <a:pt x="305589" y="119461"/>
                </a:lnTo>
                <a:lnTo>
                  <a:pt x="264465" y="92272"/>
                </a:lnTo>
                <a:lnTo>
                  <a:pt x="230167" y="67425"/>
                </a:lnTo>
                <a:lnTo>
                  <a:pt x="184628" y="26465"/>
                </a:lnTo>
                <a:lnTo>
                  <a:pt x="174676" y="11207"/>
                </a:lnTo>
                <a:lnTo>
                  <a:pt x="174129" y="0"/>
                </a:lnTo>
                <a:close/>
              </a:path>
              <a:path w="1066164" h="800100">
                <a:moveTo>
                  <a:pt x="1065999" y="431164"/>
                </a:moveTo>
                <a:lnTo>
                  <a:pt x="1056852" y="437697"/>
                </a:lnTo>
                <a:lnTo>
                  <a:pt x="1038696" y="439375"/>
                </a:lnTo>
                <a:lnTo>
                  <a:pt x="1062030" y="439375"/>
                </a:lnTo>
                <a:lnTo>
                  <a:pt x="1065999" y="431164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41323" y="5084108"/>
            <a:ext cx="892175" cy="447675"/>
          </a:xfrm>
          <a:custGeom>
            <a:avLst/>
            <a:gdLst/>
            <a:ahLst/>
            <a:cxnLst/>
            <a:rect l="l" t="t" r="r" b="b"/>
            <a:pathLst>
              <a:path w="892175" h="447675">
                <a:moveTo>
                  <a:pt x="27261" y="0"/>
                </a:moveTo>
                <a:lnTo>
                  <a:pt x="9123" y="1677"/>
                </a:lnTo>
                <a:lnTo>
                  <a:pt x="0" y="8210"/>
                </a:lnTo>
                <a:lnTo>
                  <a:pt x="546" y="19418"/>
                </a:lnTo>
                <a:lnTo>
                  <a:pt x="29210" y="53557"/>
                </a:lnTo>
                <a:lnTo>
                  <a:pt x="90336" y="100482"/>
                </a:lnTo>
                <a:lnTo>
                  <a:pt x="131459" y="127671"/>
                </a:lnTo>
                <a:lnTo>
                  <a:pt x="178764" y="156775"/>
                </a:lnTo>
                <a:lnTo>
                  <a:pt x="231604" y="187367"/>
                </a:lnTo>
                <a:lnTo>
                  <a:pt x="289335" y="219020"/>
                </a:lnTo>
                <a:lnTo>
                  <a:pt x="351312" y="251307"/>
                </a:lnTo>
                <a:lnTo>
                  <a:pt x="416890" y="283800"/>
                </a:lnTo>
                <a:lnTo>
                  <a:pt x="483096" y="315021"/>
                </a:lnTo>
                <a:lnTo>
                  <a:pt x="546904" y="343546"/>
                </a:lnTo>
                <a:lnTo>
                  <a:pt x="607577" y="369135"/>
                </a:lnTo>
                <a:lnTo>
                  <a:pt x="664382" y="391549"/>
                </a:lnTo>
                <a:lnTo>
                  <a:pt x="716581" y="410547"/>
                </a:lnTo>
                <a:lnTo>
                  <a:pt x="763439" y="425889"/>
                </a:lnTo>
                <a:lnTo>
                  <a:pt x="804221" y="437337"/>
                </a:lnTo>
                <a:lnTo>
                  <a:pt x="864613" y="447586"/>
                </a:lnTo>
                <a:lnTo>
                  <a:pt x="882751" y="445908"/>
                </a:lnTo>
                <a:lnTo>
                  <a:pt x="891870" y="439375"/>
                </a:lnTo>
                <a:lnTo>
                  <a:pt x="891316" y="428167"/>
                </a:lnTo>
                <a:lnTo>
                  <a:pt x="862637" y="394028"/>
                </a:lnTo>
                <a:lnTo>
                  <a:pt x="801497" y="347103"/>
                </a:lnTo>
                <a:lnTo>
                  <a:pt x="760367" y="319914"/>
                </a:lnTo>
                <a:lnTo>
                  <a:pt x="713058" y="290810"/>
                </a:lnTo>
                <a:lnTo>
                  <a:pt x="660214" y="260218"/>
                </a:lnTo>
                <a:lnTo>
                  <a:pt x="602481" y="228565"/>
                </a:lnTo>
                <a:lnTo>
                  <a:pt x="540504" y="196278"/>
                </a:lnTo>
                <a:lnTo>
                  <a:pt x="474929" y="163785"/>
                </a:lnTo>
                <a:lnTo>
                  <a:pt x="408722" y="132564"/>
                </a:lnTo>
                <a:lnTo>
                  <a:pt x="344917" y="104039"/>
                </a:lnTo>
                <a:lnTo>
                  <a:pt x="284249" y="78450"/>
                </a:lnTo>
                <a:lnTo>
                  <a:pt x="227453" y="56036"/>
                </a:lnTo>
                <a:lnTo>
                  <a:pt x="175263" y="37038"/>
                </a:lnTo>
                <a:lnTo>
                  <a:pt x="128414" y="21696"/>
                </a:lnTo>
                <a:lnTo>
                  <a:pt x="87641" y="10249"/>
                </a:lnTo>
                <a:lnTo>
                  <a:pt x="27261" y="0"/>
                </a:lnTo>
                <a:close/>
              </a:path>
            </a:pathLst>
          </a:custGeom>
          <a:solidFill>
            <a:srgbClr val="D38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67194" y="5084108"/>
            <a:ext cx="1066165" cy="808355"/>
          </a:xfrm>
          <a:custGeom>
            <a:avLst/>
            <a:gdLst/>
            <a:ahLst/>
            <a:cxnLst/>
            <a:rect l="l" t="t" r="r" b="b"/>
            <a:pathLst>
              <a:path w="1066164" h="808354">
                <a:moveTo>
                  <a:pt x="1065999" y="439375"/>
                </a:moveTo>
                <a:lnTo>
                  <a:pt x="1056880" y="445908"/>
                </a:lnTo>
                <a:lnTo>
                  <a:pt x="1038742" y="447586"/>
                </a:lnTo>
                <a:lnTo>
                  <a:pt x="1012320" y="444649"/>
                </a:lnTo>
                <a:lnTo>
                  <a:pt x="937569" y="425889"/>
                </a:lnTo>
                <a:lnTo>
                  <a:pt x="890711" y="410547"/>
                </a:lnTo>
                <a:lnTo>
                  <a:pt x="838512" y="391549"/>
                </a:lnTo>
                <a:lnTo>
                  <a:pt x="781707" y="369135"/>
                </a:lnTo>
                <a:lnTo>
                  <a:pt x="721033" y="343546"/>
                </a:lnTo>
                <a:lnTo>
                  <a:pt x="657225" y="315021"/>
                </a:lnTo>
                <a:lnTo>
                  <a:pt x="591019" y="283800"/>
                </a:lnTo>
                <a:lnTo>
                  <a:pt x="525442" y="251307"/>
                </a:lnTo>
                <a:lnTo>
                  <a:pt x="463465" y="219020"/>
                </a:lnTo>
                <a:lnTo>
                  <a:pt x="405734" y="187367"/>
                </a:lnTo>
                <a:lnTo>
                  <a:pt x="352894" y="156775"/>
                </a:lnTo>
                <a:lnTo>
                  <a:pt x="305589" y="127671"/>
                </a:lnTo>
                <a:lnTo>
                  <a:pt x="264465" y="100482"/>
                </a:lnTo>
                <a:lnTo>
                  <a:pt x="230167" y="75635"/>
                </a:lnTo>
                <a:lnTo>
                  <a:pt x="184628" y="34676"/>
                </a:lnTo>
                <a:lnTo>
                  <a:pt x="174129" y="8210"/>
                </a:lnTo>
                <a:lnTo>
                  <a:pt x="183253" y="1677"/>
                </a:lnTo>
                <a:lnTo>
                  <a:pt x="201391" y="0"/>
                </a:lnTo>
                <a:lnTo>
                  <a:pt x="261774" y="10249"/>
                </a:lnTo>
                <a:lnTo>
                  <a:pt x="302548" y="21696"/>
                </a:lnTo>
                <a:lnTo>
                  <a:pt x="349398" y="37038"/>
                </a:lnTo>
                <a:lnTo>
                  <a:pt x="401588" y="56036"/>
                </a:lnTo>
                <a:lnTo>
                  <a:pt x="458384" y="78450"/>
                </a:lnTo>
                <a:lnTo>
                  <a:pt x="519051" y="104039"/>
                </a:lnTo>
                <a:lnTo>
                  <a:pt x="582854" y="132564"/>
                </a:lnTo>
                <a:lnTo>
                  <a:pt x="649058" y="163785"/>
                </a:lnTo>
                <a:lnTo>
                  <a:pt x="714634" y="196278"/>
                </a:lnTo>
                <a:lnTo>
                  <a:pt x="776611" y="228565"/>
                </a:lnTo>
                <a:lnTo>
                  <a:pt x="834344" y="260218"/>
                </a:lnTo>
                <a:lnTo>
                  <a:pt x="887188" y="290810"/>
                </a:lnTo>
                <a:lnTo>
                  <a:pt x="934497" y="319914"/>
                </a:lnTo>
                <a:lnTo>
                  <a:pt x="975627" y="347103"/>
                </a:lnTo>
                <a:lnTo>
                  <a:pt x="1009932" y="371950"/>
                </a:lnTo>
                <a:lnTo>
                  <a:pt x="1055486" y="412909"/>
                </a:lnTo>
                <a:lnTo>
                  <a:pt x="1065999" y="439375"/>
                </a:lnTo>
                <a:lnTo>
                  <a:pt x="891882" y="799547"/>
                </a:lnTo>
                <a:lnTo>
                  <a:pt x="882735" y="806082"/>
                </a:lnTo>
                <a:lnTo>
                  <a:pt x="864579" y="807759"/>
                </a:lnTo>
                <a:lnTo>
                  <a:pt x="804178" y="797505"/>
                </a:lnTo>
                <a:lnTo>
                  <a:pt x="763401" y="786055"/>
                </a:lnTo>
                <a:lnTo>
                  <a:pt x="716551" y="770710"/>
                </a:lnTo>
                <a:lnTo>
                  <a:pt x="664363" y="751710"/>
                </a:lnTo>
                <a:lnTo>
                  <a:pt x="607570" y="729298"/>
                </a:lnTo>
                <a:lnTo>
                  <a:pt x="546906" y="703712"/>
                </a:lnTo>
                <a:lnTo>
                  <a:pt x="483106" y="675194"/>
                </a:lnTo>
                <a:lnTo>
                  <a:pt x="416902" y="643985"/>
                </a:lnTo>
                <a:lnTo>
                  <a:pt x="351321" y="611477"/>
                </a:lnTo>
                <a:lnTo>
                  <a:pt x="289342" y="579181"/>
                </a:lnTo>
                <a:lnTo>
                  <a:pt x="231609" y="547522"/>
                </a:lnTo>
                <a:lnTo>
                  <a:pt x="178767" y="516928"/>
                </a:lnTo>
                <a:lnTo>
                  <a:pt x="131462" y="487825"/>
                </a:lnTo>
                <a:lnTo>
                  <a:pt x="90337" y="460638"/>
                </a:lnTo>
                <a:lnTo>
                  <a:pt x="56038" y="435795"/>
                </a:lnTo>
                <a:lnTo>
                  <a:pt x="10498" y="394844"/>
                </a:lnTo>
                <a:lnTo>
                  <a:pt x="0" y="368382"/>
                </a:lnTo>
                <a:lnTo>
                  <a:pt x="174129" y="821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67000" y="57816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1"/>
                </a:lnTo>
                <a:lnTo>
                  <a:pt x="46032" y="428155"/>
                </a:lnTo>
                <a:lnTo>
                  <a:pt x="121484" y="443791"/>
                </a:lnTo>
                <a:lnTo>
                  <a:pt x="170342" y="450368"/>
                </a:lnTo>
                <a:lnTo>
                  <a:pt x="225598" y="455981"/>
                </a:lnTo>
                <a:lnTo>
                  <a:pt x="286489" y="460527"/>
                </a:lnTo>
                <a:lnTo>
                  <a:pt x="352246" y="463901"/>
                </a:lnTo>
                <a:lnTo>
                  <a:pt x="422105" y="466001"/>
                </a:lnTo>
                <a:lnTo>
                  <a:pt x="495300" y="466725"/>
                </a:lnTo>
                <a:lnTo>
                  <a:pt x="568494" y="466001"/>
                </a:lnTo>
                <a:lnTo>
                  <a:pt x="638353" y="463901"/>
                </a:lnTo>
                <a:lnTo>
                  <a:pt x="704110" y="460527"/>
                </a:lnTo>
                <a:lnTo>
                  <a:pt x="765001" y="455981"/>
                </a:lnTo>
                <a:lnTo>
                  <a:pt x="820257" y="450368"/>
                </a:lnTo>
                <a:lnTo>
                  <a:pt x="869115" y="443791"/>
                </a:lnTo>
                <a:lnTo>
                  <a:pt x="910806" y="436352"/>
                </a:lnTo>
                <a:lnTo>
                  <a:pt x="969630" y="419304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1"/>
                </a:lnTo>
                <a:lnTo>
                  <a:pt x="352246" y="63851"/>
                </a:lnTo>
                <a:lnTo>
                  <a:pt x="286489" y="60477"/>
                </a:lnTo>
                <a:lnTo>
                  <a:pt x="225598" y="55931"/>
                </a:lnTo>
                <a:lnTo>
                  <a:pt x="170342" y="50318"/>
                </a:lnTo>
                <a:lnTo>
                  <a:pt x="121484" y="43741"/>
                </a:lnTo>
                <a:lnTo>
                  <a:pt x="79793" y="36302"/>
                </a:lnTo>
                <a:lnTo>
                  <a:pt x="20969" y="19254"/>
                </a:lnTo>
                <a:lnTo>
                  <a:pt x="5370" y="9851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67000" y="57150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096" y="723"/>
                </a:lnTo>
                <a:lnTo>
                  <a:pt x="352226" y="2823"/>
                </a:lnTo>
                <a:lnTo>
                  <a:pt x="286461" y="6197"/>
                </a:lnTo>
                <a:lnTo>
                  <a:pt x="225567" y="10743"/>
                </a:lnTo>
                <a:lnTo>
                  <a:pt x="170310" y="16356"/>
                </a:lnTo>
                <a:lnTo>
                  <a:pt x="121456" y="22933"/>
                </a:lnTo>
                <a:lnTo>
                  <a:pt x="79769" y="30372"/>
                </a:lnTo>
                <a:lnTo>
                  <a:pt x="20961" y="47420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5" y="56820"/>
                </a:lnTo>
                <a:lnTo>
                  <a:pt x="944544" y="38563"/>
                </a:lnTo>
                <a:lnTo>
                  <a:pt x="869076" y="22928"/>
                </a:lnTo>
                <a:lnTo>
                  <a:pt x="820215" y="16352"/>
                </a:lnTo>
                <a:lnTo>
                  <a:pt x="764958" y="10740"/>
                </a:lnTo>
                <a:lnTo>
                  <a:pt x="704070" y="6195"/>
                </a:lnTo>
                <a:lnTo>
                  <a:pt x="638319" y="2822"/>
                </a:lnTo>
                <a:lnTo>
                  <a:pt x="568465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67000" y="57150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0"/>
                </a:lnTo>
                <a:lnTo>
                  <a:pt x="869115" y="110416"/>
                </a:lnTo>
                <a:lnTo>
                  <a:pt x="820257" y="116993"/>
                </a:lnTo>
                <a:lnTo>
                  <a:pt x="765001" y="122606"/>
                </a:lnTo>
                <a:lnTo>
                  <a:pt x="704110" y="127152"/>
                </a:lnTo>
                <a:lnTo>
                  <a:pt x="638353" y="130526"/>
                </a:lnTo>
                <a:lnTo>
                  <a:pt x="568494" y="132626"/>
                </a:lnTo>
                <a:lnTo>
                  <a:pt x="495300" y="133350"/>
                </a:lnTo>
                <a:lnTo>
                  <a:pt x="422105" y="132626"/>
                </a:lnTo>
                <a:lnTo>
                  <a:pt x="352246" y="130526"/>
                </a:lnTo>
                <a:lnTo>
                  <a:pt x="286489" y="127152"/>
                </a:lnTo>
                <a:lnTo>
                  <a:pt x="225598" y="122606"/>
                </a:lnTo>
                <a:lnTo>
                  <a:pt x="170342" y="116993"/>
                </a:lnTo>
                <a:lnTo>
                  <a:pt x="121484" y="110416"/>
                </a:lnTo>
                <a:lnTo>
                  <a:pt x="79793" y="102977"/>
                </a:lnTo>
                <a:lnTo>
                  <a:pt x="20969" y="85929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3"/>
                </a:lnTo>
                <a:lnTo>
                  <a:pt x="638353" y="2823"/>
                </a:lnTo>
                <a:lnTo>
                  <a:pt x="704110" y="6197"/>
                </a:lnTo>
                <a:lnTo>
                  <a:pt x="765001" y="10743"/>
                </a:lnTo>
                <a:lnTo>
                  <a:pt x="820257" y="16356"/>
                </a:lnTo>
                <a:lnTo>
                  <a:pt x="869115" y="22933"/>
                </a:lnTo>
                <a:lnTo>
                  <a:pt x="910806" y="30372"/>
                </a:lnTo>
                <a:lnTo>
                  <a:pt x="969630" y="47420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6"/>
                </a:lnTo>
                <a:lnTo>
                  <a:pt x="969630" y="485979"/>
                </a:lnTo>
                <a:lnTo>
                  <a:pt x="910806" y="503027"/>
                </a:lnTo>
                <a:lnTo>
                  <a:pt x="869115" y="510466"/>
                </a:lnTo>
                <a:lnTo>
                  <a:pt x="820257" y="517043"/>
                </a:lnTo>
                <a:lnTo>
                  <a:pt x="765001" y="522656"/>
                </a:lnTo>
                <a:lnTo>
                  <a:pt x="704110" y="527202"/>
                </a:lnTo>
                <a:lnTo>
                  <a:pt x="638353" y="530576"/>
                </a:lnTo>
                <a:lnTo>
                  <a:pt x="568494" y="532676"/>
                </a:lnTo>
                <a:lnTo>
                  <a:pt x="495300" y="533400"/>
                </a:lnTo>
                <a:lnTo>
                  <a:pt x="422105" y="532676"/>
                </a:lnTo>
                <a:lnTo>
                  <a:pt x="352246" y="530576"/>
                </a:lnTo>
                <a:lnTo>
                  <a:pt x="286489" y="527202"/>
                </a:lnTo>
                <a:lnTo>
                  <a:pt x="225598" y="522656"/>
                </a:lnTo>
                <a:lnTo>
                  <a:pt x="170342" y="517043"/>
                </a:lnTo>
                <a:lnTo>
                  <a:pt x="121484" y="510466"/>
                </a:lnTo>
                <a:lnTo>
                  <a:pt x="79793" y="503027"/>
                </a:lnTo>
                <a:lnTo>
                  <a:pt x="20969" y="485979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343400" y="5781675"/>
            <a:ext cx="990600" cy="466725"/>
          </a:xfrm>
          <a:custGeom>
            <a:avLst/>
            <a:gdLst/>
            <a:ahLst/>
            <a:cxnLst/>
            <a:rect l="l" t="t" r="r" b="b"/>
            <a:pathLst>
              <a:path w="990600" h="466725">
                <a:moveTo>
                  <a:pt x="0" y="0"/>
                </a:moveTo>
                <a:lnTo>
                  <a:pt x="0" y="400050"/>
                </a:lnTo>
                <a:lnTo>
                  <a:pt x="5370" y="409901"/>
                </a:lnTo>
                <a:lnTo>
                  <a:pt x="46032" y="428155"/>
                </a:lnTo>
                <a:lnTo>
                  <a:pt x="121484" y="443791"/>
                </a:lnTo>
                <a:lnTo>
                  <a:pt x="170342" y="450368"/>
                </a:lnTo>
                <a:lnTo>
                  <a:pt x="225598" y="455981"/>
                </a:lnTo>
                <a:lnTo>
                  <a:pt x="286489" y="460527"/>
                </a:lnTo>
                <a:lnTo>
                  <a:pt x="352246" y="463901"/>
                </a:lnTo>
                <a:lnTo>
                  <a:pt x="422105" y="466001"/>
                </a:lnTo>
                <a:lnTo>
                  <a:pt x="495300" y="466725"/>
                </a:lnTo>
                <a:lnTo>
                  <a:pt x="568494" y="466001"/>
                </a:lnTo>
                <a:lnTo>
                  <a:pt x="638353" y="463901"/>
                </a:lnTo>
                <a:lnTo>
                  <a:pt x="704110" y="460527"/>
                </a:lnTo>
                <a:lnTo>
                  <a:pt x="765001" y="455981"/>
                </a:lnTo>
                <a:lnTo>
                  <a:pt x="820257" y="450368"/>
                </a:lnTo>
                <a:lnTo>
                  <a:pt x="869115" y="443791"/>
                </a:lnTo>
                <a:lnTo>
                  <a:pt x="910806" y="436352"/>
                </a:lnTo>
                <a:lnTo>
                  <a:pt x="969630" y="419304"/>
                </a:lnTo>
                <a:lnTo>
                  <a:pt x="990600" y="400050"/>
                </a:lnTo>
                <a:lnTo>
                  <a:pt x="990600" y="66675"/>
                </a:lnTo>
                <a:lnTo>
                  <a:pt x="495300" y="66675"/>
                </a:lnTo>
                <a:lnTo>
                  <a:pt x="422105" y="65951"/>
                </a:lnTo>
                <a:lnTo>
                  <a:pt x="352246" y="63851"/>
                </a:lnTo>
                <a:lnTo>
                  <a:pt x="286489" y="60477"/>
                </a:lnTo>
                <a:lnTo>
                  <a:pt x="225598" y="55931"/>
                </a:lnTo>
                <a:lnTo>
                  <a:pt x="170342" y="50318"/>
                </a:lnTo>
                <a:lnTo>
                  <a:pt x="121484" y="43741"/>
                </a:lnTo>
                <a:lnTo>
                  <a:pt x="79793" y="36302"/>
                </a:lnTo>
                <a:lnTo>
                  <a:pt x="20969" y="19254"/>
                </a:lnTo>
                <a:lnTo>
                  <a:pt x="5370" y="9851"/>
                </a:lnTo>
                <a:lnTo>
                  <a:pt x="0" y="0"/>
                </a:lnTo>
                <a:close/>
              </a:path>
              <a:path w="990600" h="466725">
                <a:moveTo>
                  <a:pt x="990600" y="0"/>
                </a:moveTo>
                <a:lnTo>
                  <a:pt x="944567" y="28111"/>
                </a:lnTo>
                <a:lnTo>
                  <a:pt x="869115" y="43746"/>
                </a:lnTo>
                <a:lnTo>
                  <a:pt x="820257" y="50322"/>
                </a:lnTo>
                <a:lnTo>
                  <a:pt x="765001" y="55934"/>
                </a:lnTo>
                <a:lnTo>
                  <a:pt x="704110" y="60479"/>
                </a:lnTo>
                <a:lnTo>
                  <a:pt x="638353" y="63852"/>
                </a:lnTo>
                <a:lnTo>
                  <a:pt x="568494" y="65952"/>
                </a:lnTo>
                <a:lnTo>
                  <a:pt x="495300" y="66675"/>
                </a:lnTo>
                <a:lnTo>
                  <a:pt x="990600" y="66675"/>
                </a:lnTo>
                <a:lnTo>
                  <a:pt x="990600" y="0"/>
                </a:lnTo>
                <a:close/>
              </a:path>
            </a:pathLst>
          </a:custGeom>
          <a:solidFill>
            <a:srgbClr val="AC6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343400" y="5715000"/>
            <a:ext cx="990600" cy="133350"/>
          </a:xfrm>
          <a:custGeom>
            <a:avLst/>
            <a:gdLst/>
            <a:ahLst/>
            <a:cxnLst/>
            <a:rect l="l" t="t" r="r" b="b"/>
            <a:pathLst>
              <a:path w="990600" h="133350">
                <a:moveTo>
                  <a:pt x="495300" y="0"/>
                </a:moveTo>
                <a:lnTo>
                  <a:pt x="422096" y="723"/>
                </a:lnTo>
                <a:lnTo>
                  <a:pt x="352226" y="2823"/>
                </a:lnTo>
                <a:lnTo>
                  <a:pt x="286461" y="6197"/>
                </a:lnTo>
                <a:lnTo>
                  <a:pt x="225567" y="10743"/>
                </a:lnTo>
                <a:lnTo>
                  <a:pt x="170310" y="16356"/>
                </a:lnTo>
                <a:lnTo>
                  <a:pt x="121456" y="22933"/>
                </a:lnTo>
                <a:lnTo>
                  <a:pt x="79769" y="30372"/>
                </a:lnTo>
                <a:lnTo>
                  <a:pt x="20961" y="47420"/>
                </a:lnTo>
                <a:lnTo>
                  <a:pt x="0" y="66675"/>
                </a:lnTo>
                <a:lnTo>
                  <a:pt x="5370" y="76529"/>
                </a:lnTo>
                <a:lnTo>
                  <a:pt x="46032" y="94786"/>
                </a:lnTo>
                <a:lnTo>
                  <a:pt x="121484" y="110421"/>
                </a:lnTo>
                <a:lnTo>
                  <a:pt x="170342" y="116997"/>
                </a:lnTo>
                <a:lnTo>
                  <a:pt x="225598" y="122609"/>
                </a:lnTo>
                <a:lnTo>
                  <a:pt x="286489" y="127154"/>
                </a:lnTo>
                <a:lnTo>
                  <a:pt x="352246" y="130527"/>
                </a:lnTo>
                <a:lnTo>
                  <a:pt x="422105" y="132627"/>
                </a:lnTo>
                <a:lnTo>
                  <a:pt x="495300" y="133350"/>
                </a:lnTo>
                <a:lnTo>
                  <a:pt x="568494" y="132627"/>
                </a:lnTo>
                <a:lnTo>
                  <a:pt x="638353" y="130527"/>
                </a:lnTo>
                <a:lnTo>
                  <a:pt x="704110" y="127154"/>
                </a:lnTo>
                <a:lnTo>
                  <a:pt x="765001" y="122609"/>
                </a:lnTo>
                <a:lnTo>
                  <a:pt x="820257" y="116997"/>
                </a:lnTo>
                <a:lnTo>
                  <a:pt x="869115" y="110421"/>
                </a:lnTo>
                <a:lnTo>
                  <a:pt x="910806" y="102983"/>
                </a:lnTo>
                <a:lnTo>
                  <a:pt x="969630" y="85933"/>
                </a:lnTo>
                <a:lnTo>
                  <a:pt x="990600" y="66675"/>
                </a:lnTo>
                <a:lnTo>
                  <a:pt x="985225" y="56820"/>
                </a:lnTo>
                <a:lnTo>
                  <a:pt x="944544" y="38563"/>
                </a:lnTo>
                <a:lnTo>
                  <a:pt x="869076" y="22928"/>
                </a:lnTo>
                <a:lnTo>
                  <a:pt x="820215" y="16352"/>
                </a:lnTo>
                <a:lnTo>
                  <a:pt x="764958" y="10740"/>
                </a:lnTo>
                <a:lnTo>
                  <a:pt x="704070" y="6195"/>
                </a:lnTo>
                <a:lnTo>
                  <a:pt x="638319" y="2822"/>
                </a:lnTo>
                <a:lnTo>
                  <a:pt x="568465" y="722"/>
                </a:lnTo>
                <a:lnTo>
                  <a:pt x="495300" y="0"/>
                </a:lnTo>
                <a:close/>
              </a:path>
            </a:pathLst>
          </a:custGeom>
          <a:solidFill>
            <a:srgbClr val="CDA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343400" y="5715000"/>
            <a:ext cx="990600" cy="533400"/>
          </a:xfrm>
          <a:custGeom>
            <a:avLst/>
            <a:gdLst/>
            <a:ahLst/>
            <a:cxnLst/>
            <a:rect l="l" t="t" r="r" b="b"/>
            <a:pathLst>
              <a:path w="990600" h="533400">
                <a:moveTo>
                  <a:pt x="990600" y="66675"/>
                </a:moveTo>
                <a:lnTo>
                  <a:pt x="944567" y="94780"/>
                </a:lnTo>
                <a:lnTo>
                  <a:pt x="869115" y="110416"/>
                </a:lnTo>
                <a:lnTo>
                  <a:pt x="820257" y="116993"/>
                </a:lnTo>
                <a:lnTo>
                  <a:pt x="765001" y="122606"/>
                </a:lnTo>
                <a:lnTo>
                  <a:pt x="704110" y="127152"/>
                </a:lnTo>
                <a:lnTo>
                  <a:pt x="638353" y="130526"/>
                </a:lnTo>
                <a:lnTo>
                  <a:pt x="568494" y="132626"/>
                </a:lnTo>
                <a:lnTo>
                  <a:pt x="495300" y="133350"/>
                </a:lnTo>
                <a:lnTo>
                  <a:pt x="422105" y="132626"/>
                </a:lnTo>
                <a:lnTo>
                  <a:pt x="352246" y="130526"/>
                </a:lnTo>
                <a:lnTo>
                  <a:pt x="286489" y="127152"/>
                </a:lnTo>
                <a:lnTo>
                  <a:pt x="225598" y="122606"/>
                </a:lnTo>
                <a:lnTo>
                  <a:pt x="170342" y="116993"/>
                </a:lnTo>
                <a:lnTo>
                  <a:pt x="121484" y="110416"/>
                </a:lnTo>
                <a:lnTo>
                  <a:pt x="79793" y="102977"/>
                </a:lnTo>
                <a:lnTo>
                  <a:pt x="20969" y="85929"/>
                </a:lnTo>
                <a:lnTo>
                  <a:pt x="0" y="66675"/>
                </a:lnTo>
                <a:lnTo>
                  <a:pt x="5370" y="56820"/>
                </a:lnTo>
                <a:lnTo>
                  <a:pt x="20969" y="47416"/>
                </a:lnTo>
                <a:lnTo>
                  <a:pt x="79793" y="30366"/>
                </a:lnTo>
                <a:lnTo>
                  <a:pt x="121484" y="22928"/>
                </a:lnTo>
                <a:lnTo>
                  <a:pt x="170342" y="16352"/>
                </a:lnTo>
                <a:lnTo>
                  <a:pt x="225598" y="10740"/>
                </a:lnTo>
                <a:lnTo>
                  <a:pt x="286489" y="6195"/>
                </a:lnTo>
                <a:lnTo>
                  <a:pt x="352246" y="2822"/>
                </a:lnTo>
                <a:lnTo>
                  <a:pt x="422105" y="722"/>
                </a:lnTo>
                <a:lnTo>
                  <a:pt x="495300" y="0"/>
                </a:lnTo>
                <a:lnTo>
                  <a:pt x="568494" y="723"/>
                </a:lnTo>
                <a:lnTo>
                  <a:pt x="638353" y="2823"/>
                </a:lnTo>
                <a:lnTo>
                  <a:pt x="704110" y="6197"/>
                </a:lnTo>
                <a:lnTo>
                  <a:pt x="765001" y="10743"/>
                </a:lnTo>
                <a:lnTo>
                  <a:pt x="820257" y="16356"/>
                </a:lnTo>
                <a:lnTo>
                  <a:pt x="869115" y="22933"/>
                </a:lnTo>
                <a:lnTo>
                  <a:pt x="910806" y="30372"/>
                </a:lnTo>
                <a:lnTo>
                  <a:pt x="969630" y="47420"/>
                </a:lnTo>
                <a:lnTo>
                  <a:pt x="990600" y="66675"/>
                </a:lnTo>
                <a:lnTo>
                  <a:pt x="990600" y="466725"/>
                </a:lnTo>
                <a:lnTo>
                  <a:pt x="985229" y="476576"/>
                </a:lnTo>
                <a:lnTo>
                  <a:pt x="969630" y="485979"/>
                </a:lnTo>
                <a:lnTo>
                  <a:pt x="910806" y="503027"/>
                </a:lnTo>
                <a:lnTo>
                  <a:pt x="869115" y="510466"/>
                </a:lnTo>
                <a:lnTo>
                  <a:pt x="820257" y="517043"/>
                </a:lnTo>
                <a:lnTo>
                  <a:pt x="765001" y="522656"/>
                </a:lnTo>
                <a:lnTo>
                  <a:pt x="704110" y="527202"/>
                </a:lnTo>
                <a:lnTo>
                  <a:pt x="638353" y="530576"/>
                </a:lnTo>
                <a:lnTo>
                  <a:pt x="568494" y="532676"/>
                </a:lnTo>
                <a:lnTo>
                  <a:pt x="495300" y="533400"/>
                </a:lnTo>
                <a:lnTo>
                  <a:pt x="422105" y="532676"/>
                </a:lnTo>
                <a:lnTo>
                  <a:pt x="352246" y="530576"/>
                </a:lnTo>
                <a:lnTo>
                  <a:pt x="286489" y="527202"/>
                </a:lnTo>
                <a:lnTo>
                  <a:pt x="225598" y="522656"/>
                </a:lnTo>
                <a:lnTo>
                  <a:pt x="170342" y="517043"/>
                </a:lnTo>
                <a:lnTo>
                  <a:pt x="121484" y="510466"/>
                </a:lnTo>
                <a:lnTo>
                  <a:pt x="79793" y="503027"/>
                </a:lnTo>
                <a:lnTo>
                  <a:pt x="20969" y="485979"/>
                </a:lnTo>
                <a:lnTo>
                  <a:pt x="0" y="466725"/>
                </a:lnTo>
                <a:lnTo>
                  <a:pt x="0" y="666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84175" y="5750294"/>
            <a:ext cx="2973705" cy="7880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200" spc="-5" dirty="0">
                <a:latin typeface="Arial"/>
                <a:cs typeface="Arial"/>
              </a:rPr>
              <a:t>Pemeliharaan</a:t>
            </a:r>
            <a:endParaRPr sz="2200">
              <a:latin typeface="Arial"/>
              <a:cs typeface="Arial"/>
            </a:endParaRPr>
          </a:p>
          <a:p>
            <a:pPr marL="1376680">
              <a:lnSpc>
                <a:spcPct val="100000"/>
              </a:lnSpc>
              <a:spcBef>
                <a:spcPts val="360"/>
              </a:spcBef>
            </a:pPr>
            <a:r>
              <a:rPr sz="2200" spc="-5" dirty="0">
                <a:latin typeface="Arial"/>
                <a:cs typeface="Arial"/>
              </a:rPr>
              <a:t>Pemotongan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58078" y="5795962"/>
            <a:ext cx="12052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Perakitan</a:t>
            </a:r>
            <a:endParaRPr sz="22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905000" y="3352800"/>
            <a:ext cx="914400" cy="1905"/>
          </a:xfrm>
          <a:custGeom>
            <a:avLst/>
            <a:gdLst/>
            <a:ahLst/>
            <a:cxnLst/>
            <a:rect l="l" t="t" r="r" b="b"/>
            <a:pathLst>
              <a:path w="914400" h="1904">
                <a:moveTo>
                  <a:pt x="0" y="0"/>
                </a:moveTo>
                <a:lnTo>
                  <a:pt x="914400" y="165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28800" y="3198748"/>
            <a:ext cx="2743200" cy="1905"/>
          </a:xfrm>
          <a:custGeom>
            <a:avLst/>
            <a:gdLst/>
            <a:ahLst/>
            <a:cxnLst/>
            <a:rect l="l" t="t" r="r" b="b"/>
            <a:pathLst>
              <a:path w="2743200" h="1905">
                <a:moveTo>
                  <a:pt x="0" y="0"/>
                </a:moveTo>
                <a:lnTo>
                  <a:pt x="2743200" y="165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47800" y="3046348"/>
            <a:ext cx="4800600" cy="1905"/>
          </a:xfrm>
          <a:custGeom>
            <a:avLst/>
            <a:gdLst/>
            <a:ahLst/>
            <a:cxnLst/>
            <a:rect l="l" t="t" r="r" b="b"/>
            <a:pathLst>
              <a:path w="4800600" h="1905">
                <a:moveTo>
                  <a:pt x="0" y="0"/>
                </a:moveTo>
                <a:lnTo>
                  <a:pt x="4800600" y="165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03017" y="3343021"/>
            <a:ext cx="245110" cy="391160"/>
          </a:xfrm>
          <a:custGeom>
            <a:avLst/>
            <a:gdLst/>
            <a:ahLst/>
            <a:cxnLst/>
            <a:rect l="l" t="t" r="r" b="b"/>
            <a:pathLst>
              <a:path w="245110" h="391160">
                <a:moveTo>
                  <a:pt x="111553" y="275744"/>
                </a:moveTo>
                <a:lnTo>
                  <a:pt x="104266" y="276415"/>
                </a:lnTo>
                <a:lnTo>
                  <a:pt x="97742" y="279753"/>
                </a:lnTo>
                <a:lnTo>
                  <a:pt x="92837" y="285495"/>
                </a:lnTo>
                <a:lnTo>
                  <a:pt x="90634" y="292740"/>
                </a:lnTo>
                <a:lnTo>
                  <a:pt x="91312" y="300021"/>
                </a:lnTo>
                <a:lnTo>
                  <a:pt x="94658" y="306516"/>
                </a:lnTo>
                <a:lnTo>
                  <a:pt x="100456" y="311403"/>
                </a:lnTo>
                <a:lnTo>
                  <a:pt x="244982" y="390905"/>
                </a:lnTo>
                <a:lnTo>
                  <a:pt x="244702" y="368172"/>
                </a:lnTo>
                <a:lnTo>
                  <a:pt x="209295" y="368172"/>
                </a:lnTo>
                <a:lnTo>
                  <a:pt x="173105" y="307892"/>
                </a:lnTo>
                <a:lnTo>
                  <a:pt x="118744" y="278002"/>
                </a:lnTo>
                <a:lnTo>
                  <a:pt x="111553" y="275744"/>
                </a:lnTo>
                <a:close/>
              </a:path>
              <a:path w="245110" h="391160">
                <a:moveTo>
                  <a:pt x="173105" y="307892"/>
                </a:moveTo>
                <a:lnTo>
                  <a:pt x="209295" y="368172"/>
                </a:lnTo>
                <a:lnTo>
                  <a:pt x="225191" y="358647"/>
                </a:lnTo>
                <a:lnTo>
                  <a:pt x="206501" y="358647"/>
                </a:lnTo>
                <a:lnTo>
                  <a:pt x="206095" y="326031"/>
                </a:lnTo>
                <a:lnTo>
                  <a:pt x="173105" y="307892"/>
                </a:lnTo>
                <a:close/>
              </a:path>
              <a:path w="245110" h="391160">
                <a:moveTo>
                  <a:pt x="223646" y="207009"/>
                </a:moveTo>
                <a:lnTo>
                  <a:pt x="216298" y="208597"/>
                </a:lnTo>
                <a:lnTo>
                  <a:pt x="210296" y="212756"/>
                </a:lnTo>
                <a:lnTo>
                  <a:pt x="206269" y="218868"/>
                </a:lnTo>
                <a:lnTo>
                  <a:pt x="204850" y="226313"/>
                </a:lnTo>
                <a:lnTo>
                  <a:pt x="205621" y="288092"/>
                </a:lnTo>
                <a:lnTo>
                  <a:pt x="241934" y="348614"/>
                </a:lnTo>
                <a:lnTo>
                  <a:pt x="209295" y="368172"/>
                </a:lnTo>
                <a:lnTo>
                  <a:pt x="244702" y="368172"/>
                </a:lnTo>
                <a:lnTo>
                  <a:pt x="242950" y="225932"/>
                </a:lnTo>
                <a:lnTo>
                  <a:pt x="241363" y="218511"/>
                </a:lnTo>
                <a:lnTo>
                  <a:pt x="237204" y="212470"/>
                </a:lnTo>
                <a:lnTo>
                  <a:pt x="231092" y="208430"/>
                </a:lnTo>
                <a:lnTo>
                  <a:pt x="223646" y="207009"/>
                </a:lnTo>
                <a:close/>
              </a:path>
              <a:path w="245110" h="391160">
                <a:moveTo>
                  <a:pt x="206095" y="326031"/>
                </a:moveTo>
                <a:lnTo>
                  <a:pt x="206501" y="358647"/>
                </a:lnTo>
                <a:lnTo>
                  <a:pt x="234695" y="341756"/>
                </a:lnTo>
                <a:lnTo>
                  <a:pt x="206095" y="326031"/>
                </a:lnTo>
                <a:close/>
              </a:path>
              <a:path w="245110" h="391160">
                <a:moveTo>
                  <a:pt x="205621" y="288092"/>
                </a:moveTo>
                <a:lnTo>
                  <a:pt x="206095" y="326031"/>
                </a:lnTo>
                <a:lnTo>
                  <a:pt x="234695" y="341756"/>
                </a:lnTo>
                <a:lnTo>
                  <a:pt x="206501" y="358647"/>
                </a:lnTo>
                <a:lnTo>
                  <a:pt x="225191" y="358647"/>
                </a:lnTo>
                <a:lnTo>
                  <a:pt x="241934" y="348614"/>
                </a:lnTo>
                <a:lnTo>
                  <a:pt x="205621" y="288092"/>
                </a:lnTo>
                <a:close/>
              </a:path>
              <a:path w="245110" h="391160">
                <a:moveTo>
                  <a:pt x="32765" y="0"/>
                </a:moveTo>
                <a:lnTo>
                  <a:pt x="0" y="19557"/>
                </a:lnTo>
                <a:lnTo>
                  <a:pt x="173105" y="307892"/>
                </a:lnTo>
                <a:lnTo>
                  <a:pt x="206095" y="326031"/>
                </a:lnTo>
                <a:lnTo>
                  <a:pt x="205621" y="288092"/>
                </a:lnTo>
                <a:lnTo>
                  <a:pt x="327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53965" y="3194430"/>
            <a:ext cx="280670" cy="692150"/>
          </a:xfrm>
          <a:custGeom>
            <a:avLst/>
            <a:gdLst/>
            <a:ahLst/>
            <a:cxnLst/>
            <a:rect l="l" t="t" r="r" b="b"/>
            <a:pathLst>
              <a:path w="280670" h="692150">
                <a:moveTo>
                  <a:pt x="134048" y="549608"/>
                </a:moveTo>
                <a:lnTo>
                  <a:pt x="127003" y="551443"/>
                </a:lnTo>
                <a:lnTo>
                  <a:pt x="121031" y="556006"/>
                </a:lnTo>
                <a:lnTo>
                  <a:pt x="117234" y="562606"/>
                </a:lnTo>
                <a:lnTo>
                  <a:pt x="116284" y="569849"/>
                </a:lnTo>
                <a:lnTo>
                  <a:pt x="118119" y="576901"/>
                </a:lnTo>
                <a:lnTo>
                  <a:pt x="122682" y="582930"/>
                </a:lnTo>
                <a:lnTo>
                  <a:pt x="246634" y="691896"/>
                </a:lnTo>
                <a:lnTo>
                  <a:pt x="252875" y="662051"/>
                </a:lnTo>
                <a:lnTo>
                  <a:pt x="216662" y="662051"/>
                </a:lnTo>
                <a:lnTo>
                  <a:pt x="194411" y="595286"/>
                </a:lnTo>
                <a:lnTo>
                  <a:pt x="147828" y="554355"/>
                </a:lnTo>
                <a:lnTo>
                  <a:pt x="141283" y="550558"/>
                </a:lnTo>
                <a:lnTo>
                  <a:pt x="134048" y="549608"/>
                </a:lnTo>
                <a:close/>
              </a:path>
              <a:path w="280670" h="692150">
                <a:moveTo>
                  <a:pt x="194411" y="595286"/>
                </a:moveTo>
                <a:lnTo>
                  <a:pt x="216662" y="662051"/>
                </a:lnTo>
                <a:lnTo>
                  <a:pt x="246655" y="652018"/>
                </a:lnTo>
                <a:lnTo>
                  <a:pt x="216026" y="652018"/>
                </a:lnTo>
                <a:lnTo>
                  <a:pt x="222717" y="620158"/>
                </a:lnTo>
                <a:lnTo>
                  <a:pt x="194411" y="595286"/>
                </a:lnTo>
                <a:close/>
              </a:path>
              <a:path w="280670" h="692150">
                <a:moveTo>
                  <a:pt x="258135" y="507817"/>
                </a:moveTo>
                <a:lnTo>
                  <a:pt x="251396" y="510571"/>
                </a:lnTo>
                <a:lnTo>
                  <a:pt x="246181" y="515659"/>
                </a:lnTo>
                <a:lnTo>
                  <a:pt x="243205" y="522605"/>
                </a:lnTo>
                <a:lnTo>
                  <a:pt x="230475" y="583221"/>
                </a:lnTo>
                <a:lnTo>
                  <a:pt x="252730" y="649986"/>
                </a:lnTo>
                <a:lnTo>
                  <a:pt x="216662" y="662051"/>
                </a:lnTo>
                <a:lnTo>
                  <a:pt x="252875" y="662051"/>
                </a:lnTo>
                <a:lnTo>
                  <a:pt x="280416" y="530352"/>
                </a:lnTo>
                <a:lnTo>
                  <a:pt x="280390" y="522605"/>
                </a:lnTo>
                <a:lnTo>
                  <a:pt x="277717" y="516064"/>
                </a:lnTo>
                <a:lnTo>
                  <a:pt x="272629" y="510849"/>
                </a:lnTo>
                <a:lnTo>
                  <a:pt x="265684" y="507873"/>
                </a:lnTo>
                <a:lnTo>
                  <a:pt x="258135" y="507817"/>
                </a:lnTo>
                <a:close/>
              </a:path>
              <a:path w="280670" h="692150">
                <a:moveTo>
                  <a:pt x="222717" y="620158"/>
                </a:moveTo>
                <a:lnTo>
                  <a:pt x="216026" y="652018"/>
                </a:lnTo>
                <a:lnTo>
                  <a:pt x="247269" y="641731"/>
                </a:lnTo>
                <a:lnTo>
                  <a:pt x="222717" y="620158"/>
                </a:lnTo>
                <a:close/>
              </a:path>
              <a:path w="280670" h="692150">
                <a:moveTo>
                  <a:pt x="230475" y="583221"/>
                </a:moveTo>
                <a:lnTo>
                  <a:pt x="222717" y="620158"/>
                </a:lnTo>
                <a:lnTo>
                  <a:pt x="247269" y="641731"/>
                </a:lnTo>
                <a:lnTo>
                  <a:pt x="216026" y="652018"/>
                </a:lnTo>
                <a:lnTo>
                  <a:pt x="246655" y="652018"/>
                </a:lnTo>
                <a:lnTo>
                  <a:pt x="252730" y="649986"/>
                </a:lnTo>
                <a:lnTo>
                  <a:pt x="230475" y="583221"/>
                </a:lnTo>
                <a:close/>
              </a:path>
              <a:path w="280670" h="692150">
                <a:moveTo>
                  <a:pt x="36068" y="0"/>
                </a:moveTo>
                <a:lnTo>
                  <a:pt x="0" y="11938"/>
                </a:lnTo>
                <a:lnTo>
                  <a:pt x="194411" y="595286"/>
                </a:lnTo>
                <a:lnTo>
                  <a:pt x="222717" y="620158"/>
                </a:lnTo>
                <a:lnTo>
                  <a:pt x="230475" y="583221"/>
                </a:lnTo>
                <a:lnTo>
                  <a:pt x="360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231382" y="3039491"/>
            <a:ext cx="408940" cy="770890"/>
          </a:xfrm>
          <a:custGeom>
            <a:avLst/>
            <a:gdLst/>
            <a:ahLst/>
            <a:cxnLst/>
            <a:rect l="l" t="t" r="r" b="b"/>
            <a:pathLst>
              <a:path w="408940" h="770889">
                <a:moveTo>
                  <a:pt x="273796" y="645618"/>
                </a:moveTo>
                <a:lnTo>
                  <a:pt x="266509" y="645715"/>
                </a:lnTo>
                <a:lnTo>
                  <a:pt x="259794" y="648551"/>
                </a:lnTo>
                <a:lnTo>
                  <a:pt x="254507" y="653923"/>
                </a:lnTo>
                <a:lnTo>
                  <a:pt x="251664" y="660925"/>
                </a:lnTo>
                <a:lnTo>
                  <a:pt x="251761" y="668226"/>
                </a:lnTo>
                <a:lnTo>
                  <a:pt x="254597" y="674979"/>
                </a:lnTo>
                <a:lnTo>
                  <a:pt x="259968" y="680339"/>
                </a:lnTo>
                <a:lnTo>
                  <a:pt x="398017" y="770636"/>
                </a:lnTo>
                <a:lnTo>
                  <a:pt x="399663" y="745236"/>
                </a:lnTo>
                <a:lnTo>
                  <a:pt x="364109" y="745236"/>
                </a:lnTo>
                <a:lnTo>
                  <a:pt x="332678" y="682375"/>
                </a:lnTo>
                <a:lnTo>
                  <a:pt x="280796" y="648462"/>
                </a:lnTo>
                <a:lnTo>
                  <a:pt x="273796" y="645618"/>
                </a:lnTo>
                <a:close/>
              </a:path>
              <a:path w="408940" h="770889">
                <a:moveTo>
                  <a:pt x="332678" y="682375"/>
                </a:moveTo>
                <a:lnTo>
                  <a:pt x="364109" y="745236"/>
                </a:lnTo>
                <a:lnTo>
                  <a:pt x="383413" y="735584"/>
                </a:lnTo>
                <a:lnTo>
                  <a:pt x="362076" y="735584"/>
                </a:lnTo>
                <a:lnTo>
                  <a:pt x="364208" y="702985"/>
                </a:lnTo>
                <a:lnTo>
                  <a:pt x="332678" y="682375"/>
                </a:lnTo>
                <a:close/>
              </a:path>
              <a:path w="408940" h="770889">
                <a:moveTo>
                  <a:pt x="390906" y="585724"/>
                </a:moveTo>
                <a:lnTo>
                  <a:pt x="366674" y="665276"/>
                </a:lnTo>
                <a:lnTo>
                  <a:pt x="398144" y="728218"/>
                </a:lnTo>
                <a:lnTo>
                  <a:pt x="364109" y="745236"/>
                </a:lnTo>
                <a:lnTo>
                  <a:pt x="399663" y="745236"/>
                </a:lnTo>
                <a:lnTo>
                  <a:pt x="408686" y="605917"/>
                </a:lnTo>
                <a:lnTo>
                  <a:pt x="407658" y="598457"/>
                </a:lnTo>
                <a:lnTo>
                  <a:pt x="403987" y="592153"/>
                </a:lnTo>
                <a:lnTo>
                  <a:pt x="398220" y="587682"/>
                </a:lnTo>
                <a:lnTo>
                  <a:pt x="390906" y="585724"/>
                </a:lnTo>
                <a:close/>
              </a:path>
              <a:path w="408940" h="770889">
                <a:moveTo>
                  <a:pt x="364208" y="702985"/>
                </a:moveTo>
                <a:lnTo>
                  <a:pt x="362076" y="735584"/>
                </a:lnTo>
                <a:lnTo>
                  <a:pt x="391540" y="720852"/>
                </a:lnTo>
                <a:lnTo>
                  <a:pt x="364208" y="702985"/>
                </a:lnTo>
                <a:close/>
              </a:path>
              <a:path w="408940" h="770889">
                <a:moveTo>
                  <a:pt x="366674" y="665276"/>
                </a:moveTo>
                <a:lnTo>
                  <a:pt x="364208" y="702985"/>
                </a:lnTo>
                <a:lnTo>
                  <a:pt x="391540" y="720852"/>
                </a:lnTo>
                <a:lnTo>
                  <a:pt x="362076" y="735584"/>
                </a:lnTo>
                <a:lnTo>
                  <a:pt x="383413" y="735584"/>
                </a:lnTo>
                <a:lnTo>
                  <a:pt x="398144" y="728218"/>
                </a:lnTo>
                <a:lnTo>
                  <a:pt x="366674" y="665276"/>
                </a:lnTo>
                <a:close/>
              </a:path>
              <a:path w="408940" h="770889">
                <a:moveTo>
                  <a:pt x="34035" y="0"/>
                </a:moveTo>
                <a:lnTo>
                  <a:pt x="0" y="17018"/>
                </a:lnTo>
                <a:lnTo>
                  <a:pt x="332678" y="682375"/>
                </a:lnTo>
                <a:lnTo>
                  <a:pt x="364208" y="702985"/>
                </a:lnTo>
                <a:lnTo>
                  <a:pt x="366674" y="665276"/>
                </a:lnTo>
                <a:lnTo>
                  <a:pt x="34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28800" y="5256276"/>
            <a:ext cx="914400" cy="1905"/>
          </a:xfrm>
          <a:custGeom>
            <a:avLst/>
            <a:gdLst/>
            <a:ahLst/>
            <a:cxnLst/>
            <a:rect l="l" t="t" r="r" b="b"/>
            <a:pathLst>
              <a:path w="914400" h="1904">
                <a:moveTo>
                  <a:pt x="0" y="0"/>
                </a:moveTo>
                <a:lnTo>
                  <a:pt x="914400" y="1524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26817" y="5248021"/>
            <a:ext cx="245110" cy="391160"/>
          </a:xfrm>
          <a:custGeom>
            <a:avLst/>
            <a:gdLst/>
            <a:ahLst/>
            <a:cxnLst/>
            <a:rect l="l" t="t" r="r" b="b"/>
            <a:pathLst>
              <a:path w="245110" h="391160">
                <a:moveTo>
                  <a:pt x="111553" y="275744"/>
                </a:moveTo>
                <a:lnTo>
                  <a:pt x="104266" y="276415"/>
                </a:lnTo>
                <a:lnTo>
                  <a:pt x="97742" y="279753"/>
                </a:lnTo>
                <a:lnTo>
                  <a:pt x="92837" y="285495"/>
                </a:lnTo>
                <a:lnTo>
                  <a:pt x="90634" y="292740"/>
                </a:lnTo>
                <a:lnTo>
                  <a:pt x="91312" y="300021"/>
                </a:lnTo>
                <a:lnTo>
                  <a:pt x="94658" y="306516"/>
                </a:lnTo>
                <a:lnTo>
                  <a:pt x="100456" y="311403"/>
                </a:lnTo>
                <a:lnTo>
                  <a:pt x="244982" y="390855"/>
                </a:lnTo>
                <a:lnTo>
                  <a:pt x="244704" y="368236"/>
                </a:lnTo>
                <a:lnTo>
                  <a:pt x="209295" y="368236"/>
                </a:lnTo>
                <a:lnTo>
                  <a:pt x="173048" y="307848"/>
                </a:lnTo>
                <a:lnTo>
                  <a:pt x="118744" y="278002"/>
                </a:lnTo>
                <a:lnTo>
                  <a:pt x="111553" y="275744"/>
                </a:lnTo>
                <a:close/>
              </a:path>
              <a:path w="245110" h="391160">
                <a:moveTo>
                  <a:pt x="173048" y="307848"/>
                </a:moveTo>
                <a:lnTo>
                  <a:pt x="209295" y="368236"/>
                </a:lnTo>
                <a:lnTo>
                  <a:pt x="225213" y="358673"/>
                </a:lnTo>
                <a:lnTo>
                  <a:pt x="206501" y="358673"/>
                </a:lnTo>
                <a:lnTo>
                  <a:pt x="206094" y="326011"/>
                </a:lnTo>
                <a:lnTo>
                  <a:pt x="173048" y="307848"/>
                </a:lnTo>
                <a:close/>
              </a:path>
              <a:path w="245110" h="391160">
                <a:moveTo>
                  <a:pt x="223646" y="207009"/>
                </a:moveTo>
                <a:lnTo>
                  <a:pt x="216298" y="208597"/>
                </a:lnTo>
                <a:lnTo>
                  <a:pt x="210296" y="212756"/>
                </a:lnTo>
                <a:lnTo>
                  <a:pt x="206269" y="218868"/>
                </a:lnTo>
                <a:lnTo>
                  <a:pt x="204850" y="226313"/>
                </a:lnTo>
                <a:lnTo>
                  <a:pt x="205621" y="288103"/>
                </a:lnTo>
                <a:lnTo>
                  <a:pt x="241934" y="348627"/>
                </a:lnTo>
                <a:lnTo>
                  <a:pt x="209295" y="368236"/>
                </a:lnTo>
                <a:lnTo>
                  <a:pt x="244704" y="368236"/>
                </a:lnTo>
                <a:lnTo>
                  <a:pt x="242950" y="225932"/>
                </a:lnTo>
                <a:lnTo>
                  <a:pt x="241363" y="218511"/>
                </a:lnTo>
                <a:lnTo>
                  <a:pt x="237204" y="212470"/>
                </a:lnTo>
                <a:lnTo>
                  <a:pt x="231092" y="208430"/>
                </a:lnTo>
                <a:lnTo>
                  <a:pt x="223646" y="207009"/>
                </a:lnTo>
                <a:close/>
              </a:path>
              <a:path w="245110" h="391160">
                <a:moveTo>
                  <a:pt x="206094" y="326011"/>
                </a:moveTo>
                <a:lnTo>
                  <a:pt x="206501" y="358673"/>
                </a:lnTo>
                <a:lnTo>
                  <a:pt x="234695" y="341731"/>
                </a:lnTo>
                <a:lnTo>
                  <a:pt x="206094" y="326011"/>
                </a:lnTo>
                <a:close/>
              </a:path>
              <a:path w="245110" h="391160">
                <a:moveTo>
                  <a:pt x="205621" y="288103"/>
                </a:moveTo>
                <a:lnTo>
                  <a:pt x="206094" y="326011"/>
                </a:lnTo>
                <a:lnTo>
                  <a:pt x="234695" y="341731"/>
                </a:lnTo>
                <a:lnTo>
                  <a:pt x="206501" y="358673"/>
                </a:lnTo>
                <a:lnTo>
                  <a:pt x="225213" y="358673"/>
                </a:lnTo>
                <a:lnTo>
                  <a:pt x="241934" y="348627"/>
                </a:lnTo>
                <a:lnTo>
                  <a:pt x="205621" y="288103"/>
                </a:lnTo>
                <a:close/>
              </a:path>
              <a:path w="245110" h="391160">
                <a:moveTo>
                  <a:pt x="32765" y="0"/>
                </a:moveTo>
                <a:lnTo>
                  <a:pt x="0" y="19557"/>
                </a:lnTo>
                <a:lnTo>
                  <a:pt x="173048" y="307848"/>
                </a:lnTo>
                <a:lnTo>
                  <a:pt x="206094" y="326011"/>
                </a:lnTo>
                <a:lnTo>
                  <a:pt x="205621" y="288103"/>
                </a:lnTo>
                <a:lnTo>
                  <a:pt x="327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00200" y="5105400"/>
            <a:ext cx="2743200" cy="1905"/>
          </a:xfrm>
          <a:custGeom>
            <a:avLst/>
            <a:gdLst/>
            <a:ahLst/>
            <a:cxnLst/>
            <a:rect l="l" t="t" r="r" b="b"/>
            <a:pathLst>
              <a:path w="2743200" h="1904">
                <a:moveTo>
                  <a:pt x="0" y="0"/>
                </a:moveTo>
                <a:lnTo>
                  <a:pt x="2743200" y="1524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8921" y="5092953"/>
            <a:ext cx="471805" cy="546100"/>
          </a:xfrm>
          <a:custGeom>
            <a:avLst/>
            <a:gdLst/>
            <a:ahLst/>
            <a:cxnLst/>
            <a:rect l="l" t="t" r="r" b="b"/>
            <a:pathLst>
              <a:path w="471804" h="546100">
                <a:moveTo>
                  <a:pt x="320881" y="454790"/>
                </a:moveTo>
                <a:lnTo>
                  <a:pt x="313816" y="456660"/>
                </a:lnTo>
                <a:lnTo>
                  <a:pt x="307990" y="461053"/>
                </a:lnTo>
                <a:lnTo>
                  <a:pt x="304164" y="467614"/>
                </a:lnTo>
                <a:lnTo>
                  <a:pt x="303150" y="475083"/>
                </a:lnTo>
                <a:lnTo>
                  <a:pt x="305006" y="482123"/>
                </a:lnTo>
                <a:lnTo>
                  <a:pt x="309362" y="487973"/>
                </a:lnTo>
                <a:lnTo>
                  <a:pt x="315849" y="491871"/>
                </a:lnTo>
                <a:lnTo>
                  <a:pt x="471677" y="545909"/>
                </a:lnTo>
                <a:lnTo>
                  <a:pt x="468703" y="529602"/>
                </a:lnTo>
                <a:lnTo>
                  <a:pt x="432688" y="529602"/>
                </a:lnTo>
                <a:lnTo>
                  <a:pt x="386806" y="476083"/>
                </a:lnTo>
                <a:lnTo>
                  <a:pt x="328422" y="455803"/>
                </a:lnTo>
                <a:lnTo>
                  <a:pt x="320881" y="454790"/>
                </a:lnTo>
                <a:close/>
              </a:path>
              <a:path w="471804" h="546100">
                <a:moveTo>
                  <a:pt x="386806" y="476083"/>
                </a:moveTo>
                <a:lnTo>
                  <a:pt x="432688" y="529602"/>
                </a:lnTo>
                <a:lnTo>
                  <a:pt x="443176" y="520623"/>
                </a:lnTo>
                <a:lnTo>
                  <a:pt x="428370" y="520623"/>
                </a:lnTo>
                <a:lnTo>
                  <a:pt x="422509" y="488485"/>
                </a:lnTo>
                <a:lnTo>
                  <a:pt x="386806" y="476083"/>
                </a:lnTo>
                <a:close/>
              </a:path>
              <a:path w="471804" h="546100">
                <a:moveTo>
                  <a:pt x="419988" y="368300"/>
                </a:moveTo>
                <a:lnTo>
                  <a:pt x="412926" y="371109"/>
                </a:lnTo>
                <a:lnTo>
                  <a:pt x="407685" y="376205"/>
                </a:lnTo>
                <a:lnTo>
                  <a:pt x="404754" y="382873"/>
                </a:lnTo>
                <a:lnTo>
                  <a:pt x="404622" y="390398"/>
                </a:lnTo>
                <a:lnTo>
                  <a:pt x="415715" y="451226"/>
                </a:lnTo>
                <a:lnTo>
                  <a:pt x="461644" y="504812"/>
                </a:lnTo>
                <a:lnTo>
                  <a:pt x="432688" y="529602"/>
                </a:lnTo>
                <a:lnTo>
                  <a:pt x="468703" y="529602"/>
                </a:lnTo>
                <a:lnTo>
                  <a:pt x="442087" y="383667"/>
                </a:lnTo>
                <a:lnTo>
                  <a:pt x="439277" y="376604"/>
                </a:lnTo>
                <a:lnTo>
                  <a:pt x="434181" y="371363"/>
                </a:lnTo>
                <a:lnTo>
                  <a:pt x="427513" y="368432"/>
                </a:lnTo>
                <a:lnTo>
                  <a:pt x="419988" y="368300"/>
                </a:lnTo>
                <a:close/>
              </a:path>
              <a:path w="471804" h="546100">
                <a:moveTo>
                  <a:pt x="422509" y="488485"/>
                </a:moveTo>
                <a:lnTo>
                  <a:pt x="428370" y="520623"/>
                </a:lnTo>
                <a:lnTo>
                  <a:pt x="453389" y="499211"/>
                </a:lnTo>
                <a:lnTo>
                  <a:pt x="422509" y="488485"/>
                </a:lnTo>
                <a:close/>
              </a:path>
              <a:path w="471804" h="546100">
                <a:moveTo>
                  <a:pt x="415715" y="451226"/>
                </a:moveTo>
                <a:lnTo>
                  <a:pt x="422509" y="488485"/>
                </a:lnTo>
                <a:lnTo>
                  <a:pt x="453389" y="499211"/>
                </a:lnTo>
                <a:lnTo>
                  <a:pt x="428370" y="520623"/>
                </a:lnTo>
                <a:lnTo>
                  <a:pt x="443176" y="520623"/>
                </a:lnTo>
                <a:lnTo>
                  <a:pt x="461644" y="504812"/>
                </a:lnTo>
                <a:lnTo>
                  <a:pt x="415715" y="451226"/>
                </a:lnTo>
                <a:close/>
              </a:path>
              <a:path w="471804" h="546100">
                <a:moveTo>
                  <a:pt x="28955" y="0"/>
                </a:moveTo>
                <a:lnTo>
                  <a:pt x="0" y="24892"/>
                </a:lnTo>
                <a:lnTo>
                  <a:pt x="386806" y="476083"/>
                </a:lnTo>
                <a:lnTo>
                  <a:pt x="422509" y="488485"/>
                </a:lnTo>
                <a:lnTo>
                  <a:pt x="415715" y="45122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47289" y="266636"/>
            <a:ext cx="42525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Berurutan</a:t>
            </a:r>
            <a:r>
              <a:rPr spc="-65" dirty="0"/>
              <a:t> </a:t>
            </a:r>
            <a:r>
              <a:rPr spc="-5" dirty="0"/>
              <a:t>(Lanj.)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1016317"/>
            <a:ext cx="52679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Langkah 1: Menghitung rasio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alokasi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457" y="4289107"/>
            <a:ext cx="1260475" cy="73723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dirty="0">
                <a:latin typeface="Arial"/>
                <a:cs typeface="Arial"/>
              </a:rPr>
              <a:t>*1.000.000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dirty="0">
                <a:latin typeface="Arial"/>
                <a:cs typeface="Arial"/>
              </a:rPr>
              <a:t>**9.000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22829" y="4289107"/>
            <a:ext cx="3225800" cy="73723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spc="-5" dirty="0">
                <a:latin typeface="Arial"/>
                <a:cs typeface="Arial"/>
              </a:rPr>
              <a:t>=200.000+600.000+200.000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dirty="0">
                <a:latin typeface="Arial"/>
                <a:cs typeface="Arial"/>
              </a:rPr>
              <a:t>=4.500+4.500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27050" y="1600200"/>
          <a:ext cx="8231503" cy="2453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/>
                <a:gridCol w="2729229"/>
                <a:gridCol w="1115695"/>
                <a:gridCol w="1334134"/>
                <a:gridCol w="1223645"/>
              </a:tblGrid>
              <a:tr h="701040">
                <a:tc gridSpan="3">
                  <a:txBody>
                    <a:bodyPr/>
                    <a:lstStyle/>
                    <a:p>
                      <a:pPr marL="4084954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Pemeliha-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4084954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Pemo-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1911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tongan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959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Pera-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31877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kitan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4F81BC"/>
                    </a:solidFill>
                  </a:tcPr>
                </a:tc>
              </a:tr>
              <a:tr h="350519">
                <a:tc rowSpan="3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Listrik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4F81BC"/>
                      </a:solidFill>
                      <a:prstDash val="solid"/>
                    </a:lnL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200.000/1.000.000*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0,20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4F81BC"/>
                      </a:solidFill>
                      <a:prstDash val="solid"/>
                    </a:lnR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505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600.000/1.000.000*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505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200.000/1.000.000*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50519">
                <a:tc row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Pemeliharaan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4.500/9.000**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505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430" marB="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4.500/9.000**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0,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75889" y="462597"/>
            <a:ext cx="42525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Berurutan</a:t>
            </a:r>
            <a:r>
              <a:rPr spc="-65" dirty="0"/>
              <a:t> </a:t>
            </a:r>
            <a:r>
              <a:rPr spc="-5" dirty="0"/>
              <a:t>(Lanj.)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3540" y="1168717"/>
            <a:ext cx="69913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7020" algn="l"/>
                <a:tab pos="287655" algn="l"/>
              </a:tabLst>
            </a:pPr>
            <a:r>
              <a:rPr sz="2400" dirty="0">
                <a:latin typeface="Arial"/>
                <a:cs typeface="Arial"/>
              </a:rPr>
              <a:t>Langkah 2: Alokasi </a:t>
            </a:r>
            <a:r>
              <a:rPr sz="2400" spc="-10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pendukung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menggunakan rasio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alokasi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8140" y="4629784"/>
            <a:ext cx="7898765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0" marR="947419" indent="-1054735">
              <a:lnSpc>
                <a:spcPct val="100000"/>
              </a:lnSpc>
              <a:spcBef>
                <a:spcPts val="100"/>
              </a:spcBef>
              <a:tabLst>
                <a:tab pos="952500" algn="l"/>
              </a:tabLst>
            </a:pPr>
            <a:r>
              <a:rPr sz="2025" spc="-7" baseline="24691" dirty="0">
                <a:latin typeface="Arial"/>
                <a:cs typeface="Arial"/>
              </a:rPr>
              <a:t>#</a:t>
            </a:r>
            <a:r>
              <a:rPr sz="2000" spc="-5" dirty="0">
                <a:latin typeface="Arial"/>
                <a:cs typeface="Arial"/>
              </a:rPr>
              <a:t>Listrik	</a:t>
            </a:r>
            <a:r>
              <a:rPr sz="2000" dirty="0">
                <a:latin typeface="Arial"/>
                <a:cs typeface="Arial"/>
              </a:rPr>
              <a:t>: 0,20x$250.000=$50.000;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0,60x$250.000=$150.000;  0,20x$250.000=$50.000</a:t>
            </a:r>
            <a:endParaRPr sz="2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tabLst>
                <a:tab pos="1866900" algn="l"/>
              </a:tabLst>
            </a:pPr>
            <a:r>
              <a:rPr sz="2000" dirty="0">
                <a:latin typeface="Arial"/>
                <a:cs typeface="Arial"/>
              </a:rPr>
              <a:t>*Pemeliharaan	:0,50x$210.000=$105.000;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0,50x$210.000=$105.000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50850" y="2051050"/>
          <a:ext cx="8381999" cy="2576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1825"/>
                <a:gridCol w="1283335"/>
                <a:gridCol w="1844039"/>
                <a:gridCol w="1676400"/>
                <a:gridCol w="1676400"/>
              </a:tblGrid>
              <a:tr h="36804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Pendukung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8045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Produksi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80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7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emo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nga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Perakitan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  <a:tr h="736092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5" dirty="0">
                          <a:latin typeface="Arial"/>
                          <a:cs typeface="Arial"/>
                        </a:rPr>
                        <a:t>Biaya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langsung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$250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$160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$100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r>
                        <a:rPr sz="2100" spc="-7" baseline="23809" dirty="0">
                          <a:latin typeface="Arial"/>
                          <a:cs typeface="Arial"/>
                        </a:rPr>
                        <a:t>#</a:t>
                      </a:r>
                      <a:endParaRPr sz="2100" baseline="23809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)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Pemeliharaan*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210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)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105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$355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$215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56610" y="310134"/>
            <a:ext cx="3891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3. </a:t>
            </a:r>
            <a:r>
              <a:rPr spc="-5" dirty="0"/>
              <a:t>Metode</a:t>
            </a:r>
            <a:r>
              <a:rPr spc="-135" dirty="0"/>
              <a:t> </a:t>
            </a:r>
            <a:r>
              <a:rPr spc="-15" dirty="0"/>
              <a:t>Timbal-Balik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8657" y="1016317"/>
            <a:ext cx="7604125" cy="501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61594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Salah satu departemen pendukung menggunakan  angka departemen lain dalam menentukan </a:t>
            </a:r>
            <a:r>
              <a:rPr sz="2400" spc="-5" dirty="0">
                <a:latin typeface="Arial"/>
                <a:cs typeface="Arial"/>
              </a:rPr>
              <a:t>total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biaya  </a:t>
            </a:r>
            <a:r>
              <a:rPr sz="2400" dirty="0">
                <a:latin typeface="Arial"/>
                <a:cs typeface="Arial"/>
              </a:rPr>
              <a:t>setiap departemen pendukung. </a:t>
            </a:r>
            <a:r>
              <a:rPr sz="2400" spc="-55" dirty="0">
                <a:latin typeface="Arial"/>
                <a:cs typeface="Arial"/>
              </a:rPr>
              <a:t>Total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baru dari  departemen pendukung lalu dialokasikan </a:t>
            </a:r>
            <a:r>
              <a:rPr sz="2400" spc="-5" dirty="0">
                <a:latin typeface="Arial"/>
                <a:cs typeface="Arial"/>
              </a:rPr>
              <a:t>ke  </a:t>
            </a:r>
            <a:r>
              <a:rPr sz="2400" dirty="0">
                <a:latin typeface="Arial"/>
                <a:cs typeface="Arial"/>
              </a:rPr>
              <a:t>departemen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produksi</a:t>
            </a:r>
            <a:endParaRPr sz="2400">
              <a:latin typeface="Arial"/>
              <a:cs typeface="Arial"/>
            </a:endParaRPr>
          </a:p>
          <a:p>
            <a:pPr marL="287020" marR="5080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Menggunakan sistem persamaan linier simultan</a:t>
            </a:r>
            <a:r>
              <a:rPr sz="2400" dirty="0">
                <a:latin typeface="Symbol"/>
                <a:cs typeface="Symbol"/>
              </a:rPr>
              <a:t>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untuk satu departemen pendukung  ditentukan sebagai jumlah dari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langsung  departemen ditambah proporsi </a:t>
            </a:r>
            <a:r>
              <a:rPr sz="2400" spc="-5" dirty="0">
                <a:latin typeface="Arial"/>
                <a:cs typeface="Arial"/>
              </a:rPr>
              <a:t>jasa </a:t>
            </a:r>
            <a:r>
              <a:rPr sz="2400" spc="-20" dirty="0">
                <a:latin typeface="Arial"/>
                <a:cs typeface="Arial"/>
              </a:rPr>
              <a:t>yang </a:t>
            </a:r>
            <a:r>
              <a:rPr sz="2400" dirty="0">
                <a:latin typeface="Arial"/>
                <a:cs typeface="Arial"/>
              </a:rPr>
              <a:t>diterima </a:t>
            </a:r>
            <a:r>
              <a:rPr sz="2400" spc="-5" dirty="0">
                <a:latin typeface="Arial"/>
                <a:cs typeface="Arial"/>
              </a:rPr>
              <a:t>dari  </a:t>
            </a:r>
            <a:r>
              <a:rPr sz="2400" dirty="0">
                <a:latin typeface="Arial"/>
                <a:cs typeface="Arial"/>
              </a:rPr>
              <a:t>departemen pendukung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lainnya.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spc="-5" dirty="0">
                <a:latin typeface="Arial"/>
                <a:cs typeface="Arial"/>
              </a:rPr>
              <a:t>di </a:t>
            </a:r>
            <a:r>
              <a:rPr sz="2400" dirty="0">
                <a:latin typeface="Arial"/>
                <a:cs typeface="Arial"/>
              </a:rPr>
              <a:t>departemen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pendukung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dirumuskan: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600"/>
              </a:spcBef>
            </a:pPr>
            <a:r>
              <a:rPr sz="2400" spc="-55" dirty="0">
                <a:latin typeface="Arial"/>
                <a:cs typeface="Arial"/>
              </a:rPr>
              <a:t>Total </a:t>
            </a:r>
            <a:r>
              <a:rPr sz="2400" spc="-10" dirty="0">
                <a:latin typeface="Arial"/>
                <a:cs typeface="Arial"/>
              </a:rPr>
              <a:t>biaya=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spc="-5" dirty="0">
                <a:latin typeface="Arial"/>
                <a:cs typeface="Arial"/>
              </a:rPr>
              <a:t>langsung+Biaya </a:t>
            </a:r>
            <a:r>
              <a:rPr sz="2400" spc="-15" dirty="0">
                <a:latin typeface="Arial"/>
                <a:cs typeface="Arial"/>
              </a:rPr>
              <a:t>yang</a:t>
            </a:r>
            <a:r>
              <a:rPr sz="2400" spc="2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dialokasikan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</a:t>
            </a:r>
            <a:r>
              <a:rPr spc="-15" dirty="0"/>
              <a:t>Timbal-Balik</a:t>
            </a:r>
            <a:r>
              <a:rPr spc="-105" dirty="0"/>
              <a:t> </a:t>
            </a:r>
            <a:r>
              <a:rPr spc="-5" dirty="0"/>
              <a:t>(Lanj.)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74650" y="4032250"/>
          <a:ext cx="8229599" cy="19811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/>
                <a:gridCol w="1143000"/>
                <a:gridCol w="1889760"/>
                <a:gridCol w="1645919"/>
                <a:gridCol w="1645920"/>
              </a:tblGrid>
              <a:tr h="39623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66421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Proporsi Output Dipakai Oleh</a:t>
                      </a:r>
                      <a:r>
                        <a:rPr sz="21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Departemen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62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Pemeliharaan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nga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Perakitan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Rasio</a:t>
                      </a:r>
                      <a:r>
                        <a:rPr sz="2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alokasi: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Pemeliharaan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9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0,10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5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5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98450" y="1136650"/>
          <a:ext cx="8305800" cy="257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0425"/>
                <a:gridCol w="1298575"/>
                <a:gridCol w="1828800"/>
                <a:gridCol w="1676400"/>
                <a:gridCol w="1371600"/>
              </a:tblGrid>
              <a:tr h="36804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Pendukung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521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Produksi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80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eme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ha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aa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emo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nga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Perakitan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5" dirty="0">
                          <a:latin typeface="Arial"/>
                          <a:cs typeface="Arial"/>
                        </a:rPr>
                        <a:t>Biaya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langsung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$250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$100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$60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Aktivitas</a:t>
                      </a:r>
                      <a:r>
                        <a:rPr sz="2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normal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Kilowatt-jam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600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</a:tr>
              <a:tr h="73609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Jam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pemeliharaan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98D3C"/>
                      </a:solidFill>
                      <a:prstDash val="solid"/>
                    </a:lnL>
                    <a:lnR w="12700">
                      <a:solidFill>
                        <a:srgbClr val="F98D3C"/>
                      </a:solidFill>
                      <a:prstDash val="solid"/>
                    </a:lnR>
                    <a:lnT w="12700">
                      <a:solidFill>
                        <a:srgbClr val="F98D3C"/>
                      </a:solidFill>
                      <a:prstDash val="solid"/>
                    </a:lnT>
                    <a:lnB w="12700">
                      <a:solidFill>
                        <a:srgbClr val="F98D3C"/>
                      </a:solidFill>
                      <a:prstDash val="solid"/>
                    </a:lnB>
                    <a:solidFill>
                      <a:srgbClr val="FDE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20289" y="544195"/>
            <a:ext cx="49631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Metode </a:t>
            </a:r>
            <a:r>
              <a:rPr sz="3200" spc="-10" dirty="0"/>
              <a:t>Timbal-Balik</a:t>
            </a:r>
            <a:r>
              <a:rPr sz="3200" spc="-180" dirty="0"/>
              <a:t> </a:t>
            </a:r>
            <a:r>
              <a:rPr sz="3200" spc="-5" dirty="0"/>
              <a:t>(Lanj.)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688657" y="1473834"/>
            <a:ext cx="7859395" cy="3410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" dirty="0">
                <a:latin typeface="Arial"/>
                <a:cs typeface="Arial"/>
              </a:rPr>
              <a:t>Misal </a:t>
            </a:r>
            <a:r>
              <a:rPr sz="2400" dirty="0">
                <a:latin typeface="Arial"/>
                <a:cs typeface="Arial"/>
              </a:rPr>
              <a:t>P adalah </a:t>
            </a:r>
            <a:r>
              <a:rPr sz="2400" spc="-5" dirty="0">
                <a:latin typeface="Arial"/>
                <a:cs typeface="Arial"/>
              </a:rPr>
              <a:t>total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 </a:t>
            </a:r>
            <a:r>
              <a:rPr sz="2400" spc="-5" dirty="0">
                <a:latin typeface="Arial"/>
                <a:cs typeface="Arial"/>
              </a:rPr>
              <a:t>listrik </a:t>
            </a:r>
            <a:r>
              <a:rPr sz="2400" dirty="0">
                <a:latin typeface="Arial"/>
                <a:cs typeface="Arial"/>
              </a:rPr>
              <a:t>dan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adalah </a:t>
            </a:r>
            <a:r>
              <a:rPr sz="2400" spc="-5" dirty="0">
                <a:latin typeface="Arial"/>
                <a:cs typeface="Arial"/>
              </a:rPr>
              <a:t>total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departemen pemeliharaan,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maka: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biaya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listrik: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605"/>
              </a:spcBef>
              <a:tabLst>
                <a:tab pos="926465" algn="l"/>
              </a:tabLst>
            </a:pPr>
            <a:r>
              <a:rPr sz="2400" dirty="0">
                <a:latin typeface="Arial"/>
                <a:cs typeface="Arial"/>
              </a:rPr>
              <a:t>P	=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langsung + bagian dari </a:t>
            </a:r>
            <a:r>
              <a:rPr sz="2400" spc="-15" dirty="0">
                <a:latin typeface="Arial"/>
                <a:cs typeface="Arial"/>
              </a:rPr>
              <a:t>biaya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pemeliharaan</a:t>
            </a:r>
            <a:endParaRPr sz="2400">
              <a:latin typeface="Arial"/>
              <a:cs typeface="Arial"/>
            </a:endParaRPr>
          </a:p>
          <a:p>
            <a:pPr marL="926465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=$250.000 +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0,10M</a:t>
            </a:r>
            <a:endParaRPr sz="24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biaya</a:t>
            </a:r>
            <a:r>
              <a:rPr sz="2400" dirty="0">
                <a:latin typeface="Arial"/>
                <a:cs typeface="Arial"/>
              </a:rPr>
              <a:t> pemeliharaan: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600"/>
              </a:spcBef>
              <a:tabLst>
                <a:tab pos="926465" algn="l"/>
              </a:tabLst>
            </a:pPr>
            <a:r>
              <a:rPr sz="2400" dirty="0">
                <a:latin typeface="Arial"/>
                <a:cs typeface="Arial"/>
              </a:rPr>
              <a:t>M	=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dirty="0">
                <a:latin typeface="Arial"/>
                <a:cs typeface="Arial"/>
              </a:rPr>
              <a:t>langsung + bagian </a:t>
            </a:r>
            <a:r>
              <a:rPr sz="2400" spc="-5" dirty="0">
                <a:latin typeface="Arial"/>
                <a:cs typeface="Arial"/>
              </a:rPr>
              <a:t>dari </a:t>
            </a:r>
            <a:r>
              <a:rPr sz="2400" spc="-15" dirty="0">
                <a:latin typeface="Arial"/>
                <a:cs typeface="Arial"/>
              </a:rPr>
              <a:t>biaya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listrik</a:t>
            </a:r>
            <a:endParaRPr sz="2400">
              <a:latin typeface="Arial"/>
              <a:cs typeface="Arial"/>
            </a:endParaRPr>
          </a:p>
          <a:p>
            <a:pPr marL="926465">
              <a:lnSpc>
                <a:spcPct val="100000"/>
              </a:lnSpc>
              <a:spcBef>
                <a:spcPts val="605"/>
              </a:spcBef>
            </a:pPr>
            <a:r>
              <a:rPr sz="2400" dirty="0">
                <a:latin typeface="Arial"/>
                <a:cs typeface="Arial"/>
              </a:rPr>
              <a:t>=$160.000 +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0,20P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</a:t>
            </a:r>
            <a:r>
              <a:rPr spc="-15" dirty="0"/>
              <a:t>Timbal-Balik</a:t>
            </a:r>
            <a:r>
              <a:rPr spc="-105" dirty="0"/>
              <a:t> </a:t>
            </a:r>
            <a:r>
              <a:rPr spc="-5" dirty="0"/>
              <a:t>(Lanj.)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3457" y="1473834"/>
            <a:ext cx="5862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Menggunakan persamaan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pemeliharaan: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7713" y="1839515"/>
            <a:ext cx="873760" cy="179451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dirty="0"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400" dirty="0">
                <a:latin typeface="Arial"/>
                <a:cs typeface="Arial"/>
              </a:rPr>
              <a:t>0,98M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/>
              <a:t>= $160.000+</a:t>
            </a:r>
            <a:r>
              <a:rPr spc="-50" dirty="0"/>
              <a:t> </a:t>
            </a:r>
            <a:r>
              <a:rPr dirty="0"/>
              <a:t>0,20P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/>
              <a:t>=$160.000+$50.000+0,02M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/>
              <a:t>=</a:t>
            </a:r>
            <a:r>
              <a:rPr spc="-40" dirty="0"/>
              <a:t> </a:t>
            </a:r>
            <a:r>
              <a:rPr dirty="0"/>
              <a:t>$210.000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/>
              <a:t>=$214.286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3457" y="4126483"/>
            <a:ext cx="5194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5" dirty="0">
                <a:latin typeface="Arial"/>
                <a:cs typeface="Arial"/>
              </a:rPr>
              <a:t>Total </a:t>
            </a:r>
            <a:r>
              <a:rPr sz="2400" spc="-15" dirty="0">
                <a:latin typeface="Arial"/>
                <a:cs typeface="Arial"/>
              </a:rPr>
              <a:t>biaya </a:t>
            </a:r>
            <a:r>
              <a:rPr sz="2400" spc="-5" dirty="0">
                <a:latin typeface="Arial"/>
                <a:cs typeface="Arial"/>
              </a:rPr>
              <a:t>listrik </a:t>
            </a:r>
            <a:r>
              <a:rPr sz="2400" dirty="0">
                <a:latin typeface="Arial"/>
                <a:cs typeface="Arial"/>
              </a:rPr>
              <a:t>dapat dihitung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sbb: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3457" y="4492291"/>
            <a:ext cx="503555" cy="13525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7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</a:t>
            </a:r>
            <a:endParaRPr sz="24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</a:t>
            </a:r>
            <a:endParaRPr sz="24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B83C68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Arial"/>
                <a:cs typeface="Arial"/>
              </a:rPr>
              <a:t>P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22829" y="4492291"/>
            <a:ext cx="3806190" cy="13525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dirty="0">
                <a:latin typeface="Arial"/>
                <a:cs typeface="Arial"/>
              </a:rPr>
              <a:t>=$250.000+0,10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($214.286)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=$250.000+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$21.429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400" dirty="0">
                <a:latin typeface="Arial"/>
                <a:cs typeface="Arial"/>
              </a:rPr>
              <a:t>=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$271.429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0" y="69850"/>
            <a:ext cx="9013825" cy="6692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75229" y="462597"/>
            <a:ext cx="46551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Metode </a:t>
            </a:r>
            <a:r>
              <a:rPr spc="-15" dirty="0"/>
              <a:t>Timbal-Balik</a:t>
            </a:r>
            <a:r>
              <a:rPr spc="-100" dirty="0"/>
              <a:t> </a:t>
            </a:r>
            <a:r>
              <a:rPr spc="-5" dirty="0"/>
              <a:t>(Lanj.)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140" y="4705984"/>
            <a:ext cx="761619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0" marR="664845" indent="-1054735">
              <a:lnSpc>
                <a:spcPct val="100000"/>
              </a:lnSpc>
              <a:spcBef>
                <a:spcPts val="100"/>
              </a:spcBef>
              <a:tabLst>
                <a:tab pos="952500" algn="l"/>
              </a:tabLst>
            </a:pPr>
            <a:r>
              <a:rPr sz="2025" spc="-7" baseline="24691" dirty="0">
                <a:latin typeface="Arial"/>
                <a:cs typeface="Arial"/>
              </a:rPr>
              <a:t>#</a:t>
            </a:r>
            <a:r>
              <a:rPr sz="2000" spc="-5" dirty="0">
                <a:latin typeface="Arial"/>
                <a:cs typeface="Arial"/>
              </a:rPr>
              <a:t>Listrik	</a:t>
            </a:r>
            <a:r>
              <a:rPr sz="2000" dirty="0">
                <a:latin typeface="Arial"/>
                <a:cs typeface="Arial"/>
              </a:rPr>
              <a:t>: 0,20x$271.429=$54.286;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0,60x$271.429=$162.857;  0,20x$271.429=$54.286</a:t>
            </a:r>
            <a:endParaRPr sz="2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tabLst>
                <a:tab pos="1866900" algn="l"/>
              </a:tabLst>
            </a:pPr>
            <a:r>
              <a:rPr sz="2000" dirty="0">
                <a:latin typeface="Arial"/>
                <a:cs typeface="Arial"/>
              </a:rPr>
              <a:t>*Pemeliharaan	:0,10x$214.286=$21.429;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0,45x$214.286=$96.429</a:t>
            </a:r>
            <a:endParaRPr sz="2000">
              <a:latin typeface="Arial"/>
              <a:cs typeface="Arial"/>
            </a:endParaRPr>
          </a:p>
          <a:p>
            <a:pPr marL="2007235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0,45x$214.286=$96.429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74650" y="1746250"/>
          <a:ext cx="8381999" cy="257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1825"/>
                <a:gridCol w="1283335"/>
                <a:gridCol w="1844039"/>
                <a:gridCol w="1676400"/>
                <a:gridCol w="1676400"/>
              </a:tblGrid>
              <a:tr h="36804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Pendukung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8045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Dept.</a:t>
                      </a:r>
                      <a:r>
                        <a:rPr sz="2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Produksi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80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7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emo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nga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Perakitan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  <a:tr h="73609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Biaya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langsung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$250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$160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$100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$60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Listrik</a:t>
                      </a:r>
                      <a:r>
                        <a:rPr sz="2100" spc="-7" baseline="23809" dirty="0">
                          <a:latin typeface="Arial"/>
                          <a:cs typeface="Arial"/>
                        </a:rPr>
                        <a:t>#</a:t>
                      </a:r>
                      <a:endParaRPr sz="2100" baseline="23809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271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29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)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54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162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7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86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Pemeliharaan*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21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9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214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86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)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96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9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96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9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</a:tr>
              <a:tr h="3680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$359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100" spc="-1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100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5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EED2D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1298</Words>
  <Application>Microsoft Office PowerPoint</Application>
  <PresentationFormat>On-screen Show (4:3)</PresentationFormat>
  <Paragraphs>499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ALOKASI BIAYA DEPARTEMEN  PENDUKUNG</vt:lpstr>
      <vt:lpstr>Jenis- Jenis Departemen</vt:lpstr>
      <vt:lpstr>Pembebanan Biaya Departemen Pendukung</vt:lpstr>
      <vt:lpstr>Penetapan Tarif Pembebanan</vt:lpstr>
      <vt:lpstr>Tarif Pembebanan Tunggal</vt:lpstr>
      <vt:lpstr>Tarif Pembebanan Tunggal (Lanj.)</vt:lpstr>
      <vt:lpstr>Tarif Pembebanan Tunggal (Lanj.)</vt:lpstr>
      <vt:lpstr>Tarif Pembebanan Berganda</vt:lpstr>
      <vt:lpstr>Pengembangan Tarif Tetap</vt:lpstr>
      <vt:lpstr>2. Pengembangan Tarif Variabel</vt:lpstr>
      <vt:lpstr>Penggunaan Aktual vs Dianggarkan</vt:lpstr>
      <vt:lpstr>PowerPoint Presentation</vt:lpstr>
      <vt:lpstr>PowerPoint Presentation</vt:lpstr>
      <vt:lpstr>Metode Alokasi Biaya Departemen  Pendukung</vt:lpstr>
      <vt:lpstr>Contoh Kasus</vt:lpstr>
      <vt:lpstr>1. Metode Langsung</vt:lpstr>
      <vt:lpstr>Metode Langsung (Lanj.)</vt:lpstr>
      <vt:lpstr>Metode Langsung (Lanj.)</vt:lpstr>
      <vt:lpstr>2. Metode Berurutan</vt:lpstr>
      <vt:lpstr>Metode Berurutan (Lanj.)</vt:lpstr>
      <vt:lpstr>Metode Berurutan (Lanj.)</vt:lpstr>
      <vt:lpstr>3. Metode Timbal-Balik</vt:lpstr>
      <vt:lpstr>Metode Timbal-Balik (Lanj.)</vt:lpstr>
      <vt:lpstr>Metode Timbal-Balik (Lanj.)</vt:lpstr>
      <vt:lpstr>Metode Timbal-Balik (Lanj.)</vt:lpstr>
      <vt:lpstr>Metode Timbal-Balik (Lanj.)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ALOKASI BIAYA DEPARTEMEN  PENDUKUNG</dc:title>
  <cp:lastModifiedBy>Acer Aspire 475x</cp:lastModifiedBy>
  <cp:revision>1</cp:revision>
  <dcterms:created xsi:type="dcterms:W3CDTF">2019-09-08T07:53:55Z</dcterms:created>
  <dcterms:modified xsi:type="dcterms:W3CDTF">2019-09-08T07:57:16Z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2019-09-08T00:00:00Z</vt:filetime>
  </property>
</Properties>
</file>