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2590" y="717232"/>
            <a:ext cx="8338819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Relationship Id="rId28" Type="http://schemas.openxmlformats.org/officeDocument/2006/relationships/image" Target="../media/image22.png"/><Relationship Id="rId29" Type="http://schemas.openxmlformats.org/officeDocument/2006/relationships/image" Target="../media/image23.png"/><Relationship Id="rId30" Type="http://schemas.openxmlformats.org/officeDocument/2006/relationships/image" Target="../media/image24.png"/><Relationship Id="rId31" Type="http://schemas.openxmlformats.org/officeDocument/2006/relationships/image" Target="../media/image25.png"/><Relationship Id="rId32" Type="http://schemas.openxmlformats.org/officeDocument/2006/relationships/image" Target="../media/image26.png"/><Relationship Id="rId33" Type="http://schemas.openxmlformats.org/officeDocument/2006/relationships/image" Target="../media/image27.png"/><Relationship Id="rId34" Type="http://schemas.openxmlformats.org/officeDocument/2006/relationships/image" Target="../media/image28.png"/><Relationship Id="rId35" Type="http://schemas.openxmlformats.org/officeDocument/2006/relationships/image" Target="../media/image29.png"/><Relationship Id="rId36" Type="http://schemas.openxmlformats.org/officeDocument/2006/relationships/image" Target="../media/image30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w="0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8489442" y="152400"/>
            <a:ext cx="117093" cy="1198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8153400" y="320293"/>
            <a:ext cx="120015" cy="11696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8489442" y="320293"/>
            <a:ext cx="117093" cy="11696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8321420" y="320293"/>
            <a:ext cx="118490" cy="11696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8657463" y="320293"/>
            <a:ext cx="117093" cy="1169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153400" y="488187"/>
            <a:ext cx="120015" cy="11696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8321420" y="488187"/>
            <a:ext cx="118490" cy="11696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8489442" y="488187"/>
            <a:ext cx="117093" cy="11696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8825483" y="488187"/>
            <a:ext cx="120142" cy="11696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8657463" y="488187"/>
            <a:ext cx="117093" cy="11696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8489442" y="656208"/>
            <a:ext cx="117093" cy="1198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8657463" y="656208"/>
            <a:ext cx="117093" cy="1198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8489442" y="824102"/>
            <a:ext cx="117093" cy="11988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657463" y="824102"/>
            <a:ext cx="117093" cy="1198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8489442" y="991997"/>
            <a:ext cx="117093" cy="11849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8657463" y="991997"/>
            <a:ext cx="117093" cy="11849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8153400" y="1159891"/>
            <a:ext cx="120015" cy="11696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8321420" y="1159891"/>
            <a:ext cx="118490" cy="11696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8657463" y="1159891"/>
            <a:ext cx="117093" cy="11696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8489442" y="1159891"/>
            <a:ext cx="117093" cy="11696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bk object 48"/>
          <p:cNvSpPr/>
          <p:nvPr/>
        </p:nvSpPr>
        <p:spPr>
          <a:xfrm>
            <a:off x="8657463" y="1327911"/>
            <a:ext cx="117093" cy="11988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027" y="233997"/>
            <a:ext cx="8449944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257" y="1718627"/>
            <a:ext cx="807148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590" y="1915477"/>
            <a:ext cx="6650990" cy="1809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900" spc="-5" b="1">
                <a:solidFill>
                  <a:srgbClr val="330066"/>
                </a:solidFill>
                <a:latin typeface="Book Antiqua"/>
                <a:cs typeface="Book Antiqua"/>
              </a:rPr>
              <a:t>PENGANGGARAN </a:t>
            </a:r>
            <a:r>
              <a:rPr dirty="0" sz="3900" b="1">
                <a:solidFill>
                  <a:srgbClr val="330066"/>
                </a:solidFill>
                <a:latin typeface="Book Antiqua"/>
                <a:cs typeface="Book Antiqua"/>
              </a:rPr>
              <a:t>UNTUK  PERENCANAAN </a:t>
            </a:r>
            <a:r>
              <a:rPr dirty="0" sz="3900" spc="-5" b="1">
                <a:solidFill>
                  <a:srgbClr val="330066"/>
                </a:solidFill>
                <a:latin typeface="Book Antiqua"/>
                <a:cs typeface="Book Antiqua"/>
              </a:rPr>
              <a:t>DAN  PENGENDALIAN</a:t>
            </a:r>
            <a:endParaRPr sz="3900">
              <a:latin typeface="Book Antiqua"/>
              <a:cs typeface="Book Antiqu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590" y="717232"/>
            <a:ext cx="215328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solidFill>
                  <a:srgbClr val="330066"/>
                </a:solidFill>
                <a:latin typeface="Book Antiqua"/>
                <a:cs typeface="Book Antiqua"/>
              </a:rPr>
              <a:t>Materi</a:t>
            </a:r>
            <a:r>
              <a:rPr dirty="0" sz="4400" spc="-85" b="1">
                <a:solidFill>
                  <a:srgbClr val="330066"/>
                </a:solidFill>
                <a:latin typeface="Book Antiqua"/>
                <a:cs typeface="Book Antiqua"/>
              </a:rPr>
              <a:t> </a:t>
            </a:r>
            <a:r>
              <a:rPr dirty="0" sz="4400" b="1">
                <a:solidFill>
                  <a:srgbClr val="330066"/>
                </a:solidFill>
                <a:latin typeface="Book Antiqua"/>
                <a:cs typeface="Book Antiqua"/>
              </a:rPr>
              <a:t>6</a:t>
            </a:r>
            <a:endParaRPr sz="44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157"/>
            <a:ext cx="503809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5"/>
              <a:t>Pengertian</a:t>
            </a:r>
            <a:r>
              <a:rPr dirty="0" sz="3900" spc="10"/>
              <a:t> </a:t>
            </a:r>
            <a:r>
              <a:rPr dirty="0" sz="3900" spc="-5"/>
              <a:t>Anggaran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742503"/>
            <a:ext cx="8043545" cy="4233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000" spc="-10">
                <a:latin typeface="Arial"/>
                <a:cs typeface="Arial"/>
              </a:rPr>
              <a:t>Adl: perencanaan keuangan </a:t>
            </a:r>
            <a:r>
              <a:rPr dirty="0" sz="3000" spc="-5">
                <a:latin typeface="Arial"/>
                <a:cs typeface="Arial"/>
              </a:rPr>
              <a:t>utk masa </a:t>
            </a:r>
            <a:r>
              <a:rPr dirty="0" sz="3000" spc="-10">
                <a:latin typeface="Arial"/>
                <a:cs typeface="Arial"/>
              </a:rPr>
              <a:t>depan,  </a:t>
            </a:r>
            <a:r>
              <a:rPr dirty="0" sz="3000" spc="-25">
                <a:latin typeface="Arial"/>
                <a:cs typeface="Arial"/>
              </a:rPr>
              <a:t>yg </a:t>
            </a:r>
            <a:r>
              <a:rPr dirty="0" sz="3000" spc="-5">
                <a:latin typeface="Arial"/>
                <a:cs typeface="Arial"/>
              </a:rPr>
              <a:t>memuat tujuan </a:t>
            </a:r>
            <a:r>
              <a:rPr dirty="0" sz="3000" spc="-10">
                <a:latin typeface="Arial"/>
                <a:cs typeface="Arial"/>
              </a:rPr>
              <a:t>dan </a:t>
            </a:r>
            <a:r>
              <a:rPr dirty="0" sz="3000" spc="-5">
                <a:latin typeface="Arial"/>
                <a:cs typeface="Arial"/>
              </a:rPr>
              <a:t>tindakan-tindakan  untuk </a:t>
            </a:r>
            <a:r>
              <a:rPr dirty="0" sz="3000" spc="-10">
                <a:latin typeface="Arial"/>
                <a:cs typeface="Arial"/>
              </a:rPr>
              <a:t>mencapai </a:t>
            </a:r>
            <a:r>
              <a:rPr dirty="0" sz="3000" spc="-5">
                <a:latin typeface="Arial"/>
                <a:cs typeface="Arial"/>
              </a:rPr>
              <a:t>tujuan</a:t>
            </a:r>
            <a:r>
              <a:rPr dirty="0" sz="3000" spc="25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tersebut.</a:t>
            </a:r>
            <a:endParaRPr sz="3000">
              <a:latin typeface="Arial"/>
              <a:cs typeface="Arial"/>
            </a:endParaRPr>
          </a:p>
          <a:p>
            <a:pPr marL="354965" marR="153670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000" spc="-10">
                <a:latin typeface="Arial"/>
                <a:cs typeface="Arial"/>
              </a:rPr>
              <a:t>Sebelum menyusun anggaran, </a:t>
            </a:r>
            <a:r>
              <a:rPr dirty="0" sz="3000" spc="-5">
                <a:latin typeface="Arial"/>
                <a:cs typeface="Arial"/>
              </a:rPr>
              <a:t>organisasi  terlebih </a:t>
            </a:r>
            <a:r>
              <a:rPr dirty="0" sz="3000" spc="-10">
                <a:latin typeface="Arial"/>
                <a:cs typeface="Arial"/>
              </a:rPr>
              <a:t>dahulu harus mengembangkan  </a:t>
            </a:r>
            <a:r>
              <a:rPr dirty="0" sz="3000" spc="-5">
                <a:latin typeface="Arial"/>
                <a:cs typeface="Arial"/>
              </a:rPr>
              <a:t>rencana strategi </a:t>
            </a:r>
            <a:r>
              <a:rPr dirty="0" sz="3000" spc="-15">
                <a:latin typeface="Arial"/>
                <a:cs typeface="Arial"/>
              </a:rPr>
              <a:t>yang </a:t>
            </a:r>
            <a:r>
              <a:rPr dirty="0" sz="3000" spc="-5">
                <a:latin typeface="Arial"/>
                <a:cs typeface="Arial"/>
              </a:rPr>
              <a:t>mengidentifikasikan  strategi aktivitas </a:t>
            </a:r>
            <a:r>
              <a:rPr dirty="0" sz="3000" spc="-10">
                <a:latin typeface="Arial"/>
                <a:cs typeface="Arial"/>
              </a:rPr>
              <a:t>dan </a:t>
            </a:r>
            <a:r>
              <a:rPr dirty="0" sz="3000" spc="-5">
                <a:latin typeface="Arial"/>
                <a:cs typeface="Arial"/>
              </a:rPr>
              <a:t>operasi </a:t>
            </a:r>
            <a:r>
              <a:rPr dirty="0" sz="3000" spc="-10">
                <a:latin typeface="Arial"/>
                <a:cs typeface="Arial"/>
              </a:rPr>
              <a:t>sehingga dapat  </a:t>
            </a:r>
            <a:r>
              <a:rPr dirty="0" sz="3000" spc="-5">
                <a:latin typeface="Arial"/>
                <a:cs typeface="Arial"/>
              </a:rPr>
              <a:t>menterjemahkan keseluruhan strategi ke  </a:t>
            </a:r>
            <a:r>
              <a:rPr dirty="0" sz="3000" spc="-10">
                <a:latin typeface="Arial"/>
                <a:cs typeface="Arial"/>
              </a:rPr>
              <a:t>dalam </a:t>
            </a:r>
            <a:r>
              <a:rPr dirty="0" sz="3000" spc="-5">
                <a:latin typeface="Arial"/>
                <a:cs typeface="Arial"/>
              </a:rPr>
              <a:t>tujuan jangka </a:t>
            </a:r>
            <a:r>
              <a:rPr dirty="0" sz="3000" spc="-10">
                <a:latin typeface="Arial"/>
                <a:cs typeface="Arial"/>
              </a:rPr>
              <a:t>panjang dan</a:t>
            </a:r>
            <a:r>
              <a:rPr dirty="0" sz="3000" spc="45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pendek.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157"/>
            <a:ext cx="5224145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10"/>
              <a:t>Tujuan</a:t>
            </a:r>
            <a:r>
              <a:rPr dirty="0" sz="3900" spc="-20"/>
              <a:t> </a:t>
            </a:r>
            <a:r>
              <a:rPr dirty="0" sz="3900" spc="-5"/>
              <a:t>Penganggaran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756207"/>
            <a:ext cx="7964805" cy="430720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5600" algn="l"/>
              </a:tabLst>
            </a:pPr>
            <a:r>
              <a:rPr dirty="0" sz="3600">
                <a:latin typeface="Arial"/>
                <a:cs typeface="Arial"/>
              </a:rPr>
              <a:t>Memaksa </a:t>
            </a:r>
            <a:r>
              <a:rPr dirty="0" sz="3600" spc="-5">
                <a:latin typeface="Arial"/>
                <a:cs typeface="Arial"/>
              </a:rPr>
              <a:t>manajer membuat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 spc="-5">
                <a:latin typeface="Arial"/>
                <a:cs typeface="Arial"/>
              </a:rPr>
              <a:t>rencana</a:t>
            </a:r>
            <a:endParaRPr sz="3600">
              <a:latin typeface="Arial"/>
              <a:cs typeface="Arial"/>
            </a:endParaRPr>
          </a:p>
          <a:p>
            <a:pPr marL="354965" marR="461645" indent="-342900">
              <a:lnSpc>
                <a:spcPct val="100000"/>
              </a:lnSpc>
              <a:spcBef>
                <a:spcPts val="86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5600" algn="l"/>
              </a:tabLst>
            </a:pPr>
            <a:r>
              <a:rPr dirty="0" sz="3600" spc="-5">
                <a:latin typeface="Arial"/>
                <a:cs typeface="Arial"/>
              </a:rPr>
              <a:t>Memberikan informasi sumberdaya  yang dapat meningkatkan kualitas  pengambilan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 spc="-5">
                <a:latin typeface="Arial"/>
                <a:cs typeface="Arial"/>
              </a:rPr>
              <a:t>keputusan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5600" algn="l"/>
              </a:tabLst>
            </a:pPr>
            <a:r>
              <a:rPr dirty="0" sz="3600" spc="-5">
                <a:latin typeface="Arial"/>
                <a:cs typeface="Arial"/>
              </a:rPr>
              <a:t>Sebagai standar bagi evaluasi</a:t>
            </a:r>
            <a:r>
              <a:rPr dirty="0" sz="3600" spc="5">
                <a:latin typeface="Arial"/>
                <a:cs typeface="Arial"/>
              </a:rPr>
              <a:t> </a:t>
            </a:r>
            <a:r>
              <a:rPr dirty="0" sz="3600" spc="-5">
                <a:latin typeface="Arial"/>
                <a:cs typeface="Arial"/>
              </a:rPr>
              <a:t>kinerja</a:t>
            </a:r>
            <a:endParaRPr sz="3600">
              <a:latin typeface="Arial"/>
              <a:cs typeface="Arial"/>
            </a:endParaRPr>
          </a:p>
          <a:p>
            <a:pPr marL="354965" marR="1452880" indent="-342900">
              <a:lnSpc>
                <a:spcPct val="100000"/>
              </a:lnSpc>
              <a:spcBef>
                <a:spcPts val="88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5600" algn="l"/>
              </a:tabLst>
            </a:pPr>
            <a:r>
              <a:rPr dirty="0" sz="3600" spc="-5">
                <a:latin typeface="Arial"/>
                <a:cs typeface="Arial"/>
              </a:rPr>
              <a:t>Meningkatkan komunikasi </a:t>
            </a:r>
            <a:r>
              <a:rPr dirty="0" sz="3600" spc="-10">
                <a:latin typeface="Arial"/>
                <a:cs typeface="Arial"/>
              </a:rPr>
              <a:t>dan  </a:t>
            </a:r>
            <a:r>
              <a:rPr dirty="0" sz="3600" spc="-5">
                <a:latin typeface="Arial"/>
                <a:cs typeface="Arial"/>
              </a:rPr>
              <a:t>koordinasi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673734"/>
            <a:ext cx="623125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Dimensi</a:t>
            </a:r>
            <a:r>
              <a:rPr dirty="0" sz="4400" spc="-50"/>
              <a:t> </a:t>
            </a:r>
            <a:r>
              <a:rPr dirty="0" sz="4400" spc="-5"/>
              <a:t>Penganggaran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6257" y="1741360"/>
            <a:ext cx="7708900" cy="270891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6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Bagaimana anggaran</a:t>
            </a:r>
            <a:r>
              <a:rPr dirty="0" sz="4000" spc="20">
                <a:latin typeface="Arial"/>
                <a:cs typeface="Arial"/>
              </a:rPr>
              <a:t> </a:t>
            </a:r>
            <a:r>
              <a:rPr dirty="0" sz="4000" spc="-5">
                <a:latin typeface="Arial"/>
                <a:cs typeface="Arial"/>
              </a:rPr>
              <a:t>dibuat?</a:t>
            </a:r>
            <a:endParaRPr sz="40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96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Bagaimana anggaran digunakan  untuk mengimplementasikan  rencana</a:t>
            </a:r>
            <a:r>
              <a:rPr dirty="0" sz="4000" spc="5">
                <a:latin typeface="Arial"/>
                <a:cs typeface="Arial"/>
              </a:rPr>
              <a:t> </a:t>
            </a:r>
            <a:r>
              <a:rPr dirty="0" sz="4000" spc="-5">
                <a:latin typeface="Arial"/>
                <a:cs typeface="Arial"/>
              </a:rPr>
              <a:t>organisasi?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157"/>
            <a:ext cx="5146675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5"/>
              <a:t>Pembuatan</a:t>
            </a:r>
            <a:r>
              <a:rPr dirty="0" sz="3900" spc="-10"/>
              <a:t> </a:t>
            </a:r>
            <a:r>
              <a:rPr dirty="0" sz="3900" spc="-5"/>
              <a:t>Anggaran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742757"/>
            <a:ext cx="7973695" cy="4512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Pengarahan </a:t>
            </a:r>
            <a:r>
              <a:rPr dirty="0" sz="3200" spc="-5">
                <a:latin typeface="Arial"/>
                <a:cs typeface="Arial"/>
              </a:rPr>
              <a:t>dan </a:t>
            </a:r>
            <a:r>
              <a:rPr dirty="0" sz="3200">
                <a:latin typeface="Arial"/>
                <a:cs typeface="Arial"/>
              </a:rPr>
              <a:t>Pengkoordinasian:</a:t>
            </a:r>
            <a:r>
              <a:rPr dirty="0" sz="3200" spc="-17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harus  </a:t>
            </a:r>
            <a:r>
              <a:rPr dirty="0" sz="3200" spc="-5">
                <a:latin typeface="Arial"/>
                <a:cs typeface="Arial"/>
              </a:rPr>
              <a:t>ada orang yang bertanggungjawab untuk  </a:t>
            </a:r>
            <a:r>
              <a:rPr dirty="0" sz="3200">
                <a:latin typeface="Arial"/>
                <a:cs typeface="Arial"/>
              </a:rPr>
              <a:t>mengarahkan </a:t>
            </a:r>
            <a:r>
              <a:rPr dirty="0" sz="3200" spc="-5">
                <a:latin typeface="Arial"/>
                <a:cs typeface="Arial"/>
              </a:rPr>
              <a:t>dan </a:t>
            </a:r>
            <a:r>
              <a:rPr dirty="0" sz="3200">
                <a:latin typeface="Arial"/>
                <a:cs typeface="Arial"/>
              </a:rPr>
              <a:t>mengkoordinasikan  seluruh </a:t>
            </a:r>
            <a:r>
              <a:rPr dirty="0" sz="3200" spc="-5">
                <a:latin typeface="Arial"/>
                <a:cs typeface="Arial"/>
              </a:rPr>
              <a:t>proses anggaran</a:t>
            </a:r>
            <a:r>
              <a:rPr dirty="0" sz="3200" spc="-6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organisasi</a:t>
            </a:r>
            <a:endParaRPr sz="3200">
              <a:latin typeface="Arial"/>
              <a:cs typeface="Arial"/>
            </a:endParaRPr>
          </a:p>
          <a:p>
            <a:pPr marL="354965" marR="300990" indent="-342900">
              <a:lnSpc>
                <a:spcPct val="100000"/>
              </a:lnSpc>
              <a:spcBef>
                <a:spcPts val="76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Anggaran </a:t>
            </a:r>
            <a:r>
              <a:rPr dirty="0" sz="3200" spc="-5">
                <a:latin typeface="Arial"/>
                <a:cs typeface="Arial"/>
              </a:rPr>
              <a:t>Induk </a:t>
            </a:r>
            <a:r>
              <a:rPr dirty="0" sz="3200">
                <a:latin typeface="Arial"/>
                <a:cs typeface="Arial"/>
              </a:rPr>
              <a:t>: </a:t>
            </a:r>
            <a:r>
              <a:rPr dirty="0" sz="3200" spc="-5">
                <a:latin typeface="Arial"/>
                <a:cs typeface="Arial"/>
              </a:rPr>
              <a:t>rencana keuangan  komprehensif untuk </a:t>
            </a:r>
            <a:r>
              <a:rPr dirty="0" sz="3200">
                <a:latin typeface="Arial"/>
                <a:cs typeface="Arial"/>
              </a:rPr>
              <a:t>keseluruhan  organisasi. </a:t>
            </a:r>
            <a:r>
              <a:rPr dirty="0" sz="3200" spc="-5">
                <a:latin typeface="Arial"/>
                <a:cs typeface="Arial"/>
              </a:rPr>
              <a:t>Anggaran </a:t>
            </a:r>
            <a:r>
              <a:rPr dirty="0" sz="3200">
                <a:latin typeface="Arial"/>
                <a:cs typeface="Arial"/>
              </a:rPr>
              <a:t>induk </a:t>
            </a:r>
            <a:r>
              <a:rPr dirty="0" sz="3200" spc="-5">
                <a:latin typeface="Arial"/>
                <a:cs typeface="Arial"/>
              </a:rPr>
              <a:t>dapat </a:t>
            </a:r>
            <a:r>
              <a:rPr dirty="0" sz="3200">
                <a:latin typeface="Arial"/>
                <a:cs typeface="Arial"/>
              </a:rPr>
              <a:t>dibagi  </a:t>
            </a:r>
            <a:r>
              <a:rPr dirty="0" sz="3200" spc="-5">
                <a:latin typeface="Arial"/>
                <a:cs typeface="Arial"/>
              </a:rPr>
              <a:t>menjadi anggaran operasi dan anggaran  </a:t>
            </a:r>
            <a:r>
              <a:rPr dirty="0" sz="3200">
                <a:latin typeface="Arial"/>
                <a:cs typeface="Arial"/>
              </a:rPr>
              <a:t>keuangan.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673734"/>
            <a:ext cx="486727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Anggaran</a:t>
            </a:r>
            <a:r>
              <a:rPr dirty="0" sz="4400" spc="-50"/>
              <a:t> </a:t>
            </a:r>
            <a:r>
              <a:rPr dirty="0" sz="4400" spc="-5"/>
              <a:t>Operasi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6257" y="1753298"/>
            <a:ext cx="8035925" cy="438086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354965" marR="655955" indent="-342900">
              <a:lnSpc>
                <a:spcPct val="90100"/>
              </a:lnSpc>
              <a:spcBef>
                <a:spcPts val="434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Menjelaskan </a:t>
            </a:r>
            <a:r>
              <a:rPr dirty="0" sz="2800">
                <a:latin typeface="Arial"/>
                <a:cs typeface="Arial"/>
              </a:rPr>
              <a:t>aktivitas </a:t>
            </a:r>
            <a:r>
              <a:rPr dirty="0" sz="2800" spc="-20">
                <a:latin typeface="Arial"/>
                <a:cs typeface="Arial"/>
              </a:rPr>
              <a:t>yang </a:t>
            </a:r>
            <a:r>
              <a:rPr dirty="0" sz="2800">
                <a:latin typeface="Arial"/>
                <a:cs typeface="Arial"/>
              </a:rPr>
              <a:t>menghasilkan  </a:t>
            </a:r>
            <a:r>
              <a:rPr dirty="0" sz="2800" spc="-5">
                <a:latin typeface="Arial"/>
                <a:cs typeface="Arial"/>
              </a:rPr>
              <a:t>pendapatan </a:t>
            </a:r>
            <a:r>
              <a:rPr dirty="0" sz="2800">
                <a:latin typeface="Arial"/>
                <a:cs typeface="Arial"/>
              </a:rPr>
              <a:t>untuk perusahaan: </a:t>
            </a:r>
            <a:r>
              <a:rPr dirty="0" sz="2800" spc="-5">
                <a:latin typeface="Arial"/>
                <a:cs typeface="Arial"/>
              </a:rPr>
              <a:t>penjualan,  </a:t>
            </a:r>
            <a:r>
              <a:rPr dirty="0" sz="2800">
                <a:latin typeface="Arial"/>
                <a:cs typeface="Arial"/>
              </a:rPr>
              <a:t>produksi, </a:t>
            </a:r>
            <a:r>
              <a:rPr dirty="0" sz="2800" spc="-5">
                <a:latin typeface="Arial"/>
                <a:cs typeface="Arial"/>
              </a:rPr>
              <a:t>dan </a:t>
            </a:r>
            <a:r>
              <a:rPr dirty="0" sz="2800">
                <a:latin typeface="Arial"/>
                <a:cs typeface="Arial"/>
              </a:rPr>
              <a:t>persediaan barang </a:t>
            </a:r>
            <a:r>
              <a:rPr dirty="0" sz="2800" spc="-5">
                <a:latin typeface="Arial"/>
                <a:cs typeface="Arial"/>
              </a:rPr>
              <a:t>jadi. Hasil  </a:t>
            </a:r>
            <a:r>
              <a:rPr dirty="0" sz="2800">
                <a:latin typeface="Arial"/>
                <a:cs typeface="Arial"/>
              </a:rPr>
              <a:t>utama dari anggaran operasi adalah laporan  laba-rugi </a:t>
            </a:r>
            <a:r>
              <a:rPr dirty="0" sz="2800" spc="-20">
                <a:latin typeface="Arial"/>
                <a:cs typeface="Arial"/>
              </a:rPr>
              <a:t>yang</a:t>
            </a:r>
            <a:r>
              <a:rPr dirty="0" sz="2800" spc="9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dianggarkan.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ct val="9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 spc="-10">
                <a:latin typeface="Arial"/>
                <a:cs typeface="Arial"/>
              </a:rPr>
              <a:t>Jenisnya: </a:t>
            </a:r>
            <a:r>
              <a:rPr dirty="0" sz="2800">
                <a:latin typeface="Arial"/>
                <a:cs typeface="Arial"/>
              </a:rPr>
              <a:t>anggaran </a:t>
            </a:r>
            <a:r>
              <a:rPr dirty="0" sz="2800" spc="-5">
                <a:latin typeface="Arial"/>
                <a:cs typeface="Arial"/>
              </a:rPr>
              <a:t>penjualan, </a:t>
            </a:r>
            <a:r>
              <a:rPr dirty="0" sz="2800">
                <a:latin typeface="Arial"/>
                <a:cs typeface="Arial"/>
              </a:rPr>
              <a:t>anggaran  produksi, anggaran pembelian </a:t>
            </a:r>
            <a:r>
              <a:rPr dirty="0" sz="2800" spc="-5">
                <a:latin typeface="Arial"/>
                <a:cs typeface="Arial"/>
              </a:rPr>
              <a:t>dan </a:t>
            </a:r>
            <a:r>
              <a:rPr dirty="0" sz="2800">
                <a:latin typeface="Arial"/>
                <a:cs typeface="Arial"/>
              </a:rPr>
              <a:t>pemakaian  bahan langsung, anggaran </a:t>
            </a:r>
            <a:r>
              <a:rPr dirty="0" sz="2800" spc="-5">
                <a:latin typeface="Arial"/>
                <a:cs typeface="Arial"/>
              </a:rPr>
              <a:t>TKL, </a:t>
            </a:r>
            <a:r>
              <a:rPr dirty="0" sz="2800">
                <a:latin typeface="Arial"/>
                <a:cs typeface="Arial"/>
              </a:rPr>
              <a:t>anggaran </a:t>
            </a:r>
            <a:r>
              <a:rPr dirty="0" sz="2800" spc="-5">
                <a:latin typeface="Arial"/>
                <a:cs typeface="Arial"/>
              </a:rPr>
              <a:t>OHP,  </a:t>
            </a:r>
            <a:r>
              <a:rPr dirty="0" sz="2800">
                <a:latin typeface="Arial"/>
                <a:cs typeface="Arial"/>
              </a:rPr>
              <a:t>anggaran </a:t>
            </a:r>
            <a:r>
              <a:rPr dirty="0" sz="2800" spc="-15">
                <a:latin typeface="Arial"/>
                <a:cs typeface="Arial"/>
              </a:rPr>
              <a:t>biaya </a:t>
            </a:r>
            <a:r>
              <a:rPr dirty="0" sz="2800" spc="-5">
                <a:latin typeface="Arial"/>
                <a:cs typeface="Arial"/>
              </a:rPr>
              <a:t>penjualan dan </a:t>
            </a:r>
            <a:r>
              <a:rPr dirty="0" sz="2800">
                <a:latin typeface="Arial"/>
                <a:cs typeface="Arial"/>
              </a:rPr>
              <a:t>Adm umum,  anngaran persediaan akhir barang </a:t>
            </a:r>
            <a:r>
              <a:rPr dirty="0" sz="2800" spc="-5">
                <a:latin typeface="Arial"/>
                <a:cs typeface="Arial"/>
              </a:rPr>
              <a:t>jadi,  </a:t>
            </a:r>
            <a:r>
              <a:rPr dirty="0" sz="2800">
                <a:latin typeface="Arial"/>
                <a:cs typeface="Arial"/>
              </a:rPr>
              <a:t>anggaran </a:t>
            </a:r>
            <a:r>
              <a:rPr dirty="0" sz="2800" spc="-5">
                <a:latin typeface="Arial"/>
                <a:cs typeface="Arial"/>
              </a:rPr>
              <a:t>hp </a:t>
            </a:r>
            <a:r>
              <a:rPr dirty="0" sz="2800">
                <a:latin typeface="Arial"/>
                <a:cs typeface="Arial"/>
              </a:rPr>
              <a:t>produksi, anggaran </a:t>
            </a:r>
            <a:r>
              <a:rPr dirty="0" sz="2800" spc="-5">
                <a:latin typeface="Arial"/>
                <a:cs typeface="Arial"/>
              </a:rPr>
              <a:t>hp</a:t>
            </a:r>
            <a:r>
              <a:rPr dirty="0" sz="2800" spc="5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penjualan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673734"/>
            <a:ext cx="548513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Anggaran</a:t>
            </a:r>
            <a:r>
              <a:rPr dirty="0" sz="4400" spc="-30"/>
              <a:t> </a:t>
            </a:r>
            <a:r>
              <a:rPr dirty="0" sz="4400" spc="-10"/>
              <a:t>Keuangan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47369" y="2010092"/>
            <a:ext cx="7825105" cy="3036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304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736"/>
              <a:buFont typeface="Wingdings"/>
              <a:buChar char=""/>
              <a:tabLst>
                <a:tab pos="355600" algn="l"/>
              </a:tabLst>
            </a:pPr>
            <a:r>
              <a:rPr dirty="0" sz="3800">
                <a:latin typeface="Arial"/>
                <a:cs typeface="Arial"/>
              </a:rPr>
              <a:t>Terkait dengan masalah</a:t>
            </a:r>
            <a:r>
              <a:rPr dirty="0" sz="3800" spc="-12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keuangan  berupa kas tersedia, </a:t>
            </a:r>
            <a:r>
              <a:rPr dirty="0" sz="3800" spc="-5">
                <a:latin typeface="Arial"/>
                <a:cs typeface="Arial"/>
              </a:rPr>
              <a:t>pembiayaan,  </a:t>
            </a:r>
            <a:r>
              <a:rPr dirty="0" sz="3800">
                <a:latin typeface="Arial"/>
                <a:cs typeface="Arial"/>
              </a:rPr>
              <a:t>dan penerimaan</a:t>
            </a:r>
            <a:r>
              <a:rPr dirty="0" sz="3800" spc="-7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kas.</a:t>
            </a:r>
            <a:endParaRPr sz="38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905"/>
              </a:spcBef>
              <a:buClr>
                <a:srgbClr val="330066"/>
              </a:buClr>
              <a:buSzPct val="69736"/>
              <a:buFont typeface="Wingdings"/>
              <a:buChar char=""/>
              <a:tabLst>
                <a:tab pos="355600" algn="l"/>
              </a:tabLst>
            </a:pPr>
            <a:r>
              <a:rPr dirty="0" sz="3800">
                <a:latin typeface="Arial"/>
                <a:cs typeface="Arial"/>
              </a:rPr>
              <a:t>Jenisnya: Anggaran kas,</a:t>
            </a:r>
            <a:r>
              <a:rPr dirty="0" sz="3800" spc="-13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anggaran  laba-rugi, dan anggaran</a:t>
            </a:r>
            <a:r>
              <a:rPr dirty="0" sz="3800" spc="-105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neraca</a:t>
            </a:r>
            <a:endParaRPr sz="3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531748"/>
            <a:ext cx="7191375" cy="619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5"/>
              <a:t>Anggaran utk Evaluasi</a:t>
            </a:r>
            <a:r>
              <a:rPr dirty="0" sz="3900" spc="85"/>
              <a:t> </a:t>
            </a:r>
            <a:r>
              <a:rPr dirty="0" sz="3900" spc="-5"/>
              <a:t>Kinerja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737677"/>
            <a:ext cx="7566025" cy="3806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Menentukan bagaimana </a:t>
            </a:r>
            <a:r>
              <a:rPr dirty="0" sz="4000">
                <a:latin typeface="Arial"/>
                <a:cs typeface="Arial"/>
              </a:rPr>
              <a:t>jumlah  </a:t>
            </a:r>
            <a:r>
              <a:rPr dirty="0" sz="4000" spc="-5">
                <a:latin typeface="Arial"/>
                <a:cs typeface="Arial"/>
              </a:rPr>
              <a:t>yang dianggarkan </a:t>
            </a:r>
            <a:r>
              <a:rPr dirty="0" sz="4000" spc="-10">
                <a:latin typeface="Arial"/>
                <a:cs typeface="Arial"/>
              </a:rPr>
              <a:t>dibandingkan  </a:t>
            </a:r>
            <a:r>
              <a:rPr dirty="0" sz="4000" spc="-5">
                <a:latin typeface="Arial"/>
                <a:cs typeface="Arial"/>
              </a:rPr>
              <a:t>dengan hasil</a:t>
            </a:r>
            <a:r>
              <a:rPr dirty="0" sz="4000" spc="45">
                <a:latin typeface="Arial"/>
                <a:cs typeface="Arial"/>
              </a:rPr>
              <a:t> </a:t>
            </a:r>
            <a:r>
              <a:rPr dirty="0" sz="4000" spc="-5">
                <a:latin typeface="Arial"/>
                <a:cs typeface="Arial"/>
              </a:rPr>
              <a:t>aktual</a:t>
            </a:r>
            <a:endParaRPr sz="4000">
              <a:latin typeface="Arial"/>
              <a:cs typeface="Arial"/>
            </a:endParaRPr>
          </a:p>
          <a:p>
            <a:pPr marL="354965" marR="308610" indent="-342900">
              <a:lnSpc>
                <a:spcPct val="100000"/>
              </a:lnSpc>
              <a:spcBef>
                <a:spcPts val="96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Mempertimbangkan dampak  anggaran </a:t>
            </a:r>
            <a:r>
              <a:rPr dirty="0" sz="4000">
                <a:latin typeface="Arial"/>
                <a:cs typeface="Arial"/>
              </a:rPr>
              <a:t>itu </a:t>
            </a:r>
            <a:r>
              <a:rPr dirty="0" sz="4000" spc="-5">
                <a:latin typeface="Arial"/>
                <a:cs typeface="Arial"/>
              </a:rPr>
              <a:t>terhadap perilaku  manusia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9362" y="2136775"/>
            <a:ext cx="6572884" cy="20383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ANGGARAN</a:t>
            </a:r>
            <a:r>
              <a:rPr dirty="0" sz="4400" spc="-15"/>
              <a:t> </a:t>
            </a:r>
            <a:r>
              <a:rPr dirty="0" sz="4400" spc="-5"/>
              <a:t>STATIS</a:t>
            </a:r>
            <a:endParaRPr sz="4400"/>
          </a:p>
          <a:p>
            <a:pPr marL="12700" marR="5080" indent="2933700">
              <a:lnSpc>
                <a:spcPct val="100000"/>
              </a:lnSpc>
            </a:pPr>
            <a:r>
              <a:rPr dirty="0" sz="4400"/>
              <a:t>Vs  ANGGARAN</a:t>
            </a:r>
            <a:r>
              <a:rPr dirty="0" sz="4400" spc="-80"/>
              <a:t> </a:t>
            </a:r>
            <a:r>
              <a:rPr dirty="0" sz="4400" spc="-5"/>
              <a:t>FLEKSIBEL</a:t>
            </a:r>
            <a:endParaRPr sz="4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157"/>
            <a:ext cx="382651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5"/>
              <a:t>Anggaran</a:t>
            </a:r>
            <a:r>
              <a:rPr dirty="0" sz="3900" spc="-10"/>
              <a:t> </a:t>
            </a:r>
            <a:r>
              <a:rPr dirty="0" sz="3900" spc="-5"/>
              <a:t>Statis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742503"/>
            <a:ext cx="7857490" cy="41421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000" spc="-10">
                <a:latin typeface="Arial"/>
                <a:cs typeface="Arial"/>
              </a:rPr>
              <a:t>Adl: anggaran </a:t>
            </a:r>
            <a:r>
              <a:rPr dirty="0" sz="3000" spc="-20">
                <a:latin typeface="Arial"/>
                <a:cs typeface="Arial"/>
              </a:rPr>
              <a:t>yang </a:t>
            </a:r>
            <a:r>
              <a:rPr dirty="0" sz="3000" spc="-10">
                <a:latin typeface="Arial"/>
                <a:cs typeface="Arial"/>
              </a:rPr>
              <a:t>dibuat </a:t>
            </a:r>
            <a:r>
              <a:rPr dirty="0" sz="3000" spc="-5">
                <a:latin typeface="Arial"/>
                <a:cs typeface="Arial"/>
              </a:rPr>
              <a:t>berdasarkan  tingkat aktivitas </a:t>
            </a:r>
            <a:r>
              <a:rPr dirty="0" sz="3000" spc="-25">
                <a:latin typeface="Arial"/>
                <a:cs typeface="Arial"/>
              </a:rPr>
              <a:t>yg </a:t>
            </a:r>
            <a:r>
              <a:rPr dirty="0" sz="3000" spc="-5">
                <a:latin typeface="Arial"/>
                <a:cs typeface="Arial"/>
              </a:rPr>
              <a:t>sudah ditentukan, karena  </a:t>
            </a:r>
            <a:r>
              <a:rPr dirty="0" sz="3000" spc="-10">
                <a:latin typeface="Arial"/>
                <a:cs typeface="Arial"/>
              </a:rPr>
              <a:t>anggaran </a:t>
            </a:r>
            <a:r>
              <a:rPr dirty="0" sz="3000">
                <a:latin typeface="Arial"/>
                <a:cs typeface="Arial"/>
              </a:rPr>
              <a:t>statis </a:t>
            </a:r>
            <a:r>
              <a:rPr dirty="0" sz="3000" spc="-5">
                <a:latin typeface="Arial"/>
                <a:cs typeface="Arial"/>
              </a:rPr>
              <a:t>tergantung </a:t>
            </a:r>
            <a:r>
              <a:rPr dirty="0" sz="3000" spc="-10">
                <a:latin typeface="Arial"/>
                <a:cs typeface="Arial"/>
              </a:rPr>
              <a:t>pada </a:t>
            </a:r>
            <a:r>
              <a:rPr dirty="0" sz="3000" spc="-5">
                <a:latin typeface="Arial"/>
                <a:cs typeface="Arial"/>
              </a:rPr>
              <a:t>tingkat  aktivitas tertentu, </a:t>
            </a:r>
            <a:r>
              <a:rPr dirty="0" sz="3000" spc="-10">
                <a:latin typeface="Arial"/>
                <a:cs typeface="Arial"/>
              </a:rPr>
              <a:t>anggaran ini </a:t>
            </a:r>
            <a:r>
              <a:rPr dirty="0" sz="3000" spc="-5">
                <a:latin typeface="Arial"/>
                <a:cs typeface="Arial"/>
              </a:rPr>
              <a:t>tidak </a:t>
            </a:r>
            <a:r>
              <a:rPr dirty="0" sz="3000" spc="-10">
                <a:latin typeface="Arial"/>
                <a:cs typeface="Arial"/>
              </a:rPr>
              <a:t>begitu  berguna bila digunakan </a:t>
            </a:r>
            <a:r>
              <a:rPr dirty="0" sz="3000" spc="-5">
                <a:latin typeface="Arial"/>
                <a:cs typeface="Arial"/>
              </a:rPr>
              <a:t>untuk </a:t>
            </a:r>
            <a:r>
              <a:rPr dirty="0" sz="3000" spc="-15">
                <a:latin typeface="Arial"/>
                <a:cs typeface="Arial"/>
              </a:rPr>
              <a:t>menyusun  </a:t>
            </a:r>
            <a:r>
              <a:rPr dirty="0" sz="3000" spc="-5">
                <a:latin typeface="Arial"/>
                <a:cs typeface="Arial"/>
              </a:rPr>
              <a:t>laporan kinerja, untuk membuat laporan  kinerja </a:t>
            </a:r>
            <a:r>
              <a:rPr dirty="0" sz="3000" spc="-20">
                <a:latin typeface="Arial"/>
                <a:cs typeface="Arial"/>
              </a:rPr>
              <a:t>yang </a:t>
            </a:r>
            <a:r>
              <a:rPr dirty="0" sz="3000" spc="-5">
                <a:latin typeface="Arial"/>
                <a:cs typeface="Arial"/>
              </a:rPr>
              <a:t>lebih </a:t>
            </a:r>
            <a:r>
              <a:rPr dirty="0" sz="3000" spc="-10">
                <a:latin typeface="Arial"/>
                <a:cs typeface="Arial"/>
              </a:rPr>
              <a:t>berguna </a:t>
            </a:r>
            <a:r>
              <a:rPr dirty="0" sz="3000" spc="-15">
                <a:latin typeface="Arial"/>
                <a:cs typeface="Arial"/>
              </a:rPr>
              <a:t>biaya </a:t>
            </a:r>
            <a:r>
              <a:rPr dirty="0" sz="3000" spc="-5">
                <a:latin typeface="Arial"/>
                <a:cs typeface="Arial"/>
              </a:rPr>
              <a:t>aktual </a:t>
            </a:r>
            <a:r>
              <a:rPr dirty="0" sz="3000" spc="-10">
                <a:latin typeface="Arial"/>
                <a:cs typeface="Arial"/>
              </a:rPr>
              <a:t>dan  </a:t>
            </a:r>
            <a:r>
              <a:rPr dirty="0" sz="3000" spc="-15">
                <a:latin typeface="Arial"/>
                <a:cs typeface="Arial"/>
              </a:rPr>
              <a:t>biaya yang </a:t>
            </a:r>
            <a:r>
              <a:rPr dirty="0" sz="3000" spc="-5">
                <a:latin typeface="Arial"/>
                <a:cs typeface="Arial"/>
              </a:rPr>
              <a:t>diharapkan harus </a:t>
            </a:r>
            <a:r>
              <a:rPr dirty="0" sz="3000" spc="-10">
                <a:latin typeface="Arial"/>
                <a:cs typeface="Arial"/>
              </a:rPr>
              <a:t>dibandingkan  </a:t>
            </a:r>
            <a:r>
              <a:rPr dirty="0" sz="3000" spc="-5">
                <a:latin typeface="Arial"/>
                <a:cs typeface="Arial"/>
              </a:rPr>
              <a:t>pd tingkat aktivitas </a:t>
            </a:r>
            <a:r>
              <a:rPr dirty="0" sz="3000" spc="-25">
                <a:latin typeface="Arial"/>
                <a:cs typeface="Arial"/>
              </a:rPr>
              <a:t>yg</a:t>
            </a:r>
            <a:r>
              <a:rPr dirty="0" sz="3000" spc="50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sama.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315531"/>
            <a:ext cx="459232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5"/>
              <a:t>Anggaran</a:t>
            </a:r>
            <a:r>
              <a:rPr dirty="0" sz="3900" spc="10"/>
              <a:t> </a:t>
            </a:r>
            <a:r>
              <a:rPr dirty="0" sz="3900" spc="-10"/>
              <a:t>Fleksibel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536257" y="1220215"/>
            <a:ext cx="8063865" cy="5097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Dapat digunakan </a:t>
            </a:r>
            <a:r>
              <a:rPr dirty="0" sz="3200" spc="-5">
                <a:latin typeface="Arial"/>
                <a:cs typeface="Arial"/>
              </a:rPr>
              <a:t>untuk menyusun  anggaran </a:t>
            </a:r>
            <a:r>
              <a:rPr dirty="0" sz="3200">
                <a:latin typeface="Arial"/>
                <a:cs typeface="Arial"/>
              </a:rPr>
              <a:t>sebelum </a:t>
            </a:r>
            <a:r>
              <a:rPr dirty="0" sz="3200" spc="-5">
                <a:latin typeface="Arial"/>
                <a:cs typeface="Arial"/>
              </a:rPr>
              <a:t>adanya tingkat</a:t>
            </a:r>
            <a:r>
              <a:rPr dirty="0" sz="3200" spc="-9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aktivitas  </a:t>
            </a:r>
            <a:r>
              <a:rPr dirty="0" sz="3200" spc="-5">
                <a:latin typeface="Arial"/>
                <a:cs typeface="Arial"/>
              </a:rPr>
              <a:t>yang</a:t>
            </a:r>
            <a:r>
              <a:rPr dirty="0" sz="3200" spc="-1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diharapkan</a:t>
            </a:r>
            <a:endParaRPr sz="3200">
              <a:latin typeface="Arial"/>
              <a:cs typeface="Arial"/>
            </a:endParaRPr>
          </a:p>
          <a:p>
            <a:pPr marL="354965" marR="29845" indent="-342900">
              <a:lnSpc>
                <a:spcPct val="100000"/>
              </a:lnSpc>
              <a:spcBef>
                <a:spcPts val="76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Dapat digunakan </a:t>
            </a:r>
            <a:r>
              <a:rPr dirty="0" sz="3200" spc="-5">
                <a:latin typeface="Arial"/>
                <a:cs typeface="Arial"/>
              </a:rPr>
              <a:t>untuk </a:t>
            </a:r>
            <a:r>
              <a:rPr dirty="0" sz="3200">
                <a:latin typeface="Arial"/>
                <a:cs typeface="Arial"/>
              </a:rPr>
              <a:t>menghitung  berapa biaya </a:t>
            </a:r>
            <a:r>
              <a:rPr dirty="0" sz="3200" spc="-5">
                <a:latin typeface="Arial"/>
                <a:cs typeface="Arial"/>
              </a:rPr>
              <a:t>yang </a:t>
            </a:r>
            <a:r>
              <a:rPr dirty="0" sz="3200">
                <a:latin typeface="Arial"/>
                <a:cs typeface="Arial"/>
              </a:rPr>
              <a:t>harus dikeluarkan</a:t>
            </a:r>
            <a:r>
              <a:rPr dirty="0" sz="3200" spc="-19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pada  tingkat </a:t>
            </a:r>
            <a:r>
              <a:rPr dirty="0" sz="3200">
                <a:latin typeface="Arial"/>
                <a:cs typeface="Arial"/>
              </a:rPr>
              <a:t>aktivitas </a:t>
            </a:r>
            <a:r>
              <a:rPr dirty="0" sz="3200" spc="-10">
                <a:latin typeface="Arial"/>
                <a:cs typeface="Arial"/>
              </a:rPr>
              <a:t>tertentu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aktual</a:t>
            </a:r>
            <a:endParaRPr sz="3200">
              <a:latin typeface="Arial"/>
              <a:cs typeface="Arial"/>
            </a:endParaRPr>
          </a:p>
          <a:p>
            <a:pPr marL="354965" marR="1290320" indent="-342900">
              <a:lnSpc>
                <a:spcPct val="100000"/>
              </a:lnSpc>
              <a:spcBef>
                <a:spcPts val="76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Dapat </a:t>
            </a:r>
            <a:r>
              <a:rPr dirty="0" sz="3200" spc="-5">
                <a:latin typeface="Arial"/>
                <a:cs typeface="Arial"/>
              </a:rPr>
              <a:t>membantu </a:t>
            </a:r>
            <a:r>
              <a:rPr dirty="0" sz="3200">
                <a:latin typeface="Arial"/>
                <a:cs typeface="Arial"/>
              </a:rPr>
              <a:t>para </a:t>
            </a:r>
            <a:r>
              <a:rPr dirty="0" sz="3200" spc="-5">
                <a:latin typeface="Arial"/>
                <a:cs typeface="Arial"/>
              </a:rPr>
              <a:t>manajer  menghadapi ketidakpastian dengan  </a:t>
            </a:r>
            <a:r>
              <a:rPr dirty="0" sz="3200">
                <a:latin typeface="Arial"/>
                <a:cs typeface="Arial"/>
              </a:rPr>
              <a:t>melihat hasil </a:t>
            </a:r>
            <a:r>
              <a:rPr dirty="0" sz="3200" spc="-5">
                <a:latin typeface="Arial"/>
                <a:cs typeface="Arial"/>
              </a:rPr>
              <a:t>yang </a:t>
            </a:r>
            <a:r>
              <a:rPr dirty="0" sz="3200">
                <a:latin typeface="Arial"/>
                <a:cs typeface="Arial"/>
              </a:rPr>
              <a:t>diharapkan </a:t>
            </a:r>
            <a:r>
              <a:rPr dirty="0" sz="3200" spc="-5">
                <a:latin typeface="Arial"/>
                <a:cs typeface="Arial"/>
              </a:rPr>
              <a:t>pada  berbagai tingkat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aktivitas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600709"/>
            <a:ext cx="453009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Dimensi</a:t>
            </a:r>
            <a:r>
              <a:rPr dirty="0" sz="4400" spc="-20"/>
              <a:t> </a:t>
            </a:r>
            <a:r>
              <a:rPr dirty="0" sz="4400" spc="-5"/>
              <a:t>Perilaku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6257" y="1682178"/>
            <a:ext cx="7992745" cy="4416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33909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Perilaku positif </a:t>
            </a:r>
            <a:r>
              <a:rPr dirty="0" sz="4000">
                <a:latin typeface="Arial"/>
                <a:cs typeface="Arial"/>
              </a:rPr>
              <a:t>terjadi </a:t>
            </a:r>
            <a:r>
              <a:rPr dirty="0" sz="4000" spc="-5">
                <a:latin typeface="Arial"/>
                <a:cs typeface="Arial"/>
              </a:rPr>
              <a:t>bila </a:t>
            </a:r>
            <a:r>
              <a:rPr dirty="0" sz="4000">
                <a:latin typeface="Arial"/>
                <a:cs typeface="Arial"/>
              </a:rPr>
              <a:t>tujuan  </a:t>
            </a:r>
            <a:r>
              <a:rPr dirty="0" sz="4000" spc="-5">
                <a:latin typeface="Arial"/>
                <a:cs typeface="Arial"/>
              </a:rPr>
              <a:t>dari setiap manajer sesuai  </a:t>
            </a:r>
            <a:r>
              <a:rPr dirty="0" sz="4000" spc="-10">
                <a:latin typeface="Arial"/>
                <a:cs typeface="Arial"/>
              </a:rPr>
              <a:t>dengan </a:t>
            </a:r>
            <a:r>
              <a:rPr dirty="0" sz="4000">
                <a:latin typeface="Arial"/>
                <a:cs typeface="Arial"/>
              </a:rPr>
              <a:t>tujuan</a:t>
            </a:r>
            <a:r>
              <a:rPr dirty="0" sz="4000" spc="25">
                <a:latin typeface="Arial"/>
                <a:cs typeface="Arial"/>
              </a:rPr>
              <a:t> </a:t>
            </a:r>
            <a:r>
              <a:rPr dirty="0" sz="4000" spc="-5">
                <a:latin typeface="Arial"/>
                <a:cs typeface="Arial"/>
              </a:rPr>
              <a:t>organisasi.</a:t>
            </a:r>
            <a:endParaRPr sz="40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96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Perilaku disfungsional merupakan  perilaku </a:t>
            </a:r>
            <a:r>
              <a:rPr dirty="0" sz="4000" spc="-10">
                <a:latin typeface="Arial"/>
                <a:cs typeface="Arial"/>
              </a:rPr>
              <a:t>individu </a:t>
            </a:r>
            <a:r>
              <a:rPr dirty="0" sz="4000" spc="-5">
                <a:latin typeface="Arial"/>
                <a:cs typeface="Arial"/>
              </a:rPr>
              <a:t>yang memiliki  konflik dasar dari </a:t>
            </a:r>
            <a:r>
              <a:rPr dirty="0" sz="4000">
                <a:latin typeface="Arial"/>
                <a:cs typeface="Arial"/>
              </a:rPr>
              <a:t>tujuan  </a:t>
            </a:r>
            <a:r>
              <a:rPr dirty="0" sz="4000" spc="-5">
                <a:latin typeface="Arial"/>
                <a:cs typeface="Arial"/>
              </a:rPr>
              <a:t>organisasi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457834"/>
            <a:ext cx="259842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/>
              <a:t>Feedback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6257" y="1575815"/>
            <a:ext cx="7796530" cy="4294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Dengan </a:t>
            </a:r>
            <a:r>
              <a:rPr dirty="0" sz="4000">
                <a:latin typeface="Arial"/>
                <a:cs typeface="Arial"/>
              </a:rPr>
              <a:t>memberikan </a:t>
            </a:r>
            <a:r>
              <a:rPr dirty="0" sz="4000" spc="-5">
                <a:latin typeface="Arial"/>
                <a:cs typeface="Arial"/>
              </a:rPr>
              <a:t>laporan  </a:t>
            </a:r>
            <a:r>
              <a:rPr dirty="0" sz="4000" spc="-10">
                <a:latin typeface="Arial"/>
                <a:cs typeface="Arial"/>
              </a:rPr>
              <a:t>penilaian </a:t>
            </a:r>
            <a:r>
              <a:rPr dirty="0" sz="4000" spc="-5">
                <a:latin typeface="Arial"/>
                <a:cs typeface="Arial"/>
              </a:rPr>
              <a:t>kinerja secara berbeda  dalam waktu menjadikan </a:t>
            </a:r>
            <a:r>
              <a:rPr dirty="0" sz="4000">
                <a:latin typeface="Arial"/>
                <a:cs typeface="Arial"/>
              </a:rPr>
              <a:t>mereka  </a:t>
            </a:r>
            <a:r>
              <a:rPr dirty="0" sz="4000" spc="-5">
                <a:latin typeface="Arial"/>
                <a:cs typeface="Arial"/>
              </a:rPr>
              <a:t>mengetahui keberhasilan upaya  yg telah dilakukan, dapat  mengambil tindakan </a:t>
            </a:r>
            <a:r>
              <a:rPr dirty="0" sz="4000">
                <a:latin typeface="Arial"/>
                <a:cs typeface="Arial"/>
              </a:rPr>
              <a:t>korektif dan  </a:t>
            </a:r>
            <a:r>
              <a:rPr dirty="0" sz="4000" spc="-5">
                <a:latin typeface="Arial"/>
                <a:cs typeface="Arial"/>
              </a:rPr>
              <a:t>mengubah rencana bila</a:t>
            </a:r>
            <a:r>
              <a:rPr dirty="0" sz="4000" spc="25">
                <a:latin typeface="Arial"/>
                <a:cs typeface="Arial"/>
              </a:rPr>
              <a:t> </a:t>
            </a:r>
            <a:r>
              <a:rPr dirty="0" sz="4000" spc="-5">
                <a:latin typeface="Arial"/>
                <a:cs typeface="Arial"/>
              </a:rPr>
              <a:t>perlu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Insentif moneter </a:t>
            </a:r>
            <a:r>
              <a:rPr dirty="0" spc="5"/>
              <a:t>dan</a:t>
            </a:r>
            <a:r>
              <a:rPr dirty="0" spc="-35"/>
              <a:t> </a:t>
            </a:r>
            <a:r>
              <a:rPr dirty="0" spc="5">
                <a:solidFill>
                  <a:srgbClr val="C9CF0A"/>
                </a:solidFill>
              </a:rPr>
              <a:t>non  </a:t>
            </a:r>
            <a:r>
              <a:rPr dirty="0"/>
              <a:t>moneter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9565" y="1898078"/>
            <a:ext cx="7996555" cy="3074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6235" algn="l"/>
              </a:tabLst>
            </a:pPr>
            <a:r>
              <a:rPr dirty="0" sz="4000" spc="-5">
                <a:latin typeface="Arial"/>
                <a:cs typeface="Arial"/>
              </a:rPr>
              <a:t>Individu </a:t>
            </a:r>
            <a:r>
              <a:rPr dirty="0" sz="4000">
                <a:latin typeface="Arial"/>
                <a:cs typeface="Arial"/>
              </a:rPr>
              <a:t>termotivasi </a:t>
            </a:r>
            <a:r>
              <a:rPr dirty="0" sz="4000" spc="-5">
                <a:latin typeface="Arial"/>
                <a:cs typeface="Arial"/>
              </a:rPr>
              <a:t>tidak </a:t>
            </a:r>
            <a:r>
              <a:rPr dirty="0" sz="4000">
                <a:latin typeface="Arial"/>
                <a:cs typeface="Arial"/>
              </a:rPr>
              <a:t>hanya  </a:t>
            </a:r>
            <a:r>
              <a:rPr dirty="0" sz="4000" spc="-5">
                <a:latin typeface="Arial"/>
                <a:cs typeface="Arial"/>
              </a:rPr>
              <a:t>oleh hadiah, selain </a:t>
            </a:r>
            <a:r>
              <a:rPr dirty="0" sz="4000">
                <a:latin typeface="Arial"/>
                <a:cs typeface="Arial"/>
              </a:rPr>
              <a:t>faktor  </a:t>
            </a:r>
            <a:r>
              <a:rPr dirty="0" sz="4000" spc="-5">
                <a:latin typeface="Arial"/>
                <a:cs typeface="Arial"/>
              </a:rPr>
              <a:t>ekonomi, individu </a:t>
            </a:r>
            <a:r>
              <a:rPr dirty="0" sz="4000">
                <a:latin typeface="Arial"/>
                <a:cs typeface="Arial"/>
              </a:rPr>
              <a:t>termotivasi </a:t>
            </a:r>
            <a:r>
              <a:rPr dirty="0" sz="4000" spc="-5">
                <a:latin typeface="Arial"/>
                <a:cs typeface="Arial"/>
              </a:rPr>
              <a:t>oleh  jaringan </a:t>
            </a:r>
            <a:r>
              <a:rPr dirty="0" sz="4000">
                <a:latin typeface="Arial"/>
                <a:cs typeface="Arial"/>
              </a:rPr>
              <a:t>kompleks dari </a:t>
            </a:r>
            <a:r>
              <a:rPr dirty="0" sz="4000" spc="-5">
                <a:latin typeface="Arial"/>
                <a:cs typeface="Arial"/>
              </a:rPr>
              <a:t>psikologi  </a:t>
            </a:r>
            <a:r>
              <a:rPr dirty="0" sz="4000">
                <a:latin typeface="Arial"/>
                <a:cs typeface="Arial"/>
              </a:rPr>
              <a:t>serta faktor</a:t>
            </a:r>
            <a:r>
              <a:rPr dirty="0" sz="4000" spc="-5">
                <a:latin typeface="Arial"/>
                <a:cs typeface="Arial"/>
              </a:rPr>
              <a:t> sosial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027" y="450215"/>
            <a:ext cx="4260850" cy="1489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Penga</a:t>
            </a:r>
            <a:r>
              <a:rPr dirty="0" spc="5"/>
              <a:t>n</a:t>
            </a:r>
            <a:r>
              <a:rPr dirty="0" spc="-5"/>
              <a:t>g</a:t>
            </a:r>
            <a:r>
              <a:rPr dirty="0" spc="5"/>
              <a:t>g</a:t>
            </a:r>
            <a:r>
              <a:rPr dirty="0" spc="-5"/>
              <a:t>ar</a:t>
            </a:r>
            <a:r>
              <a:rPr dirty="0" spc="-25"/>
              <a:t>a</a:t>
            </a:r>
            <a:r>
              <a:rPr dirty="0"/>
              <a:t>n  Partisipasi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2439606"/>
            <a:ext cx="7265034" cy="2708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318"/>
              <a:buFont typeface="Wingdings"/>
              <a:buChar char=""/>
              <a:tabLst>
                <a:tab pos="355600" algn="l"/>
              </a:tabLst>
            </a:pPr>
            <a:r>
              <a:rPr dirty="0" sz="4400">
                <a:latin typeface="Arial"/>
                <a:cs typeface="Arial"/>
              </a:rPr>
              <a:t>Dalam </a:t>
            </a:r>
            <a:r>
              <a:rPr dirty="0" sz="4400" spc="-10">
                <a:latin typeface="Arial"/>
                <a:cs typeface="Arial"/>
              </a:rPr>
              <a:t>hal </a:t>
            </a:r>
            <a:r>
              <a:rPr dirty="0" sz="4400">
                <a:latin typeface="Arial"/>
                <a:cs typeface="Arial"/>
              </a:rPr>
              <a:t>ini, </a:t>
            </a:r>
            <a:r>
              <a:rPr dirty="0" sz="4400" spc="-10">
                <a:latin typeface="Arial"/>
                <a:cs typeface="Arial"/>
              </a:rPr>
              <a:t>penekanan  </a:t>
            </a:r>
            <a:r>
              <a:rPr dirty="0" sz="4400" spc="-5">
                <a:latin typeface="Arial"/>
                <a:cs typeface="Arial"/>
              </a:rPr>
              <a:t>dilakukan </a:t>
            </a:r>
            <a:r>
              <a:rPr dirty="0" sz="4400" spc="-10">
                <a:latin typeface="Arial"/>
                <a:cs typeface="Arial"/>
              </a:rPr>
              <a:t>pada </a:t>
            </a:r>
            <a:r>
              <a:rPr dirty="0" sz="4400" spc="-5">
                <a:latin typeface="Arial"/>
                <a:cs typeface="Arial"/>
              </a:rPr>
              <a:t>pemenuhan  </a:t>
            </a:r>
            <a:r>
              <a:rPr dirty="0" sz="4400" spc="-10">
                <a:latin typeface="Arial"/>
                <a:cs typeface="Arial"/>
              </a:rPr>
              <a:t>tujuan </a:t>
            </a:r>
            <a:r>
              <a:rPr dirty="0" sz="4400" spc="-5">
                <a:latin typeface="Arial"/>
                <a:cs typeface="Arial"/>
              </a:rPr>
              <a:t>secara umum, bukan  pada setiap</a:t>
            </a:r>
            <a:r>
              <a:rPr dirty="0" sz="4400" spc="25">
                <a:latin typeface="Arial"/>
                <a:cs typeface="Arial"/>
              </a:rPr>
              <a:t> </a:t>
            </a:r>
            <a:r>
              <a:rPr dirty="0" sz="4400" spc="-10">
                <a:latin typeface="Arial"/>
                <a:cs typeface="Arial"/>
              </a:rPr>
              <a:t>anggota.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417" y="394017"/>
            <a:ext cx="585533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Standar </a:t>
            </a:r>
            <a:r>
              <a:rPr dirty="0" spc="-25"/>
              <a:t>yg</a:t>
            </a:r>
            <a:r>
              <a:rPr dirty="0" spc="5"/>
              <a:t> </a:t>
            </a:r>
            <a:r>
              <a:rPr dirty="0" spc="-5"/>
              <a:t>Realistis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505648"/>
            <a:ext cx="7990840" cy="4965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444"/>
              <a:buFont typeface="Wingdings"/>
              <a:buChar char=""/>
              <a:tabLst>
                <a:tab pos="355600" algn="l"/>
              </a:tabLst>
            </a:pPr>
            <a:r>
              <a:rPr dirty="0" sz="3600">
                <a:latin typeface="Arial"/>
                <a:cs typeface="Arial"/>
              </a:rPr>
              <a:t>Tujuan </a:t>
            </a:r>
            <a:r>
              <a:rPr dirty="0" sz="3600" spc="-5">
                <a:latin typeface="Arial"/>
                <a:cs typeface="Arial"/>
              </a:rPr>
              <a:t>anggaran digunakan </a:t>
            </a:r>
            <a:r>
              <a:rPr dirty="0" sz="3600">
                <a:latin typeface="Arial"/>
                <a:cs typeface="Arial"/>
              </a:rPr>
              <a:t>untuk  </a:t>
            </a:r>
            <a:r>
              <a:rPr dirty="0" sz="3600" spc="-5">
                <a:latin typeface="Arial"/>
                <a:cs typeface="Arial"/>
              </a:rPr>
              <a:t>mengukur kinerja, dengan demikian  tujuan harus berdasarkan kondisi </a:t>
            </a:r>
            <a:r>
              <a:rPr dirty="0" sz="3600" spc="-10">
                <a:latin typeface="Arial"/>
                <a:cs typeface="Arial"/>
              </a:rPr>
              <a:t>dan  </a:t>
            </a:r>
            <a:r>
              <a:rPr dirty="0" sz="3600" spc="-5">
                <a:latin typeface="Arial"/>
                <a:cs typeface="Arial"/>
              </a:rPr>
              <a:t>pengharapan </a:t>
            </a:r>
            <a:r>
              <a:rPr dirty="0" sz="3600">
                <a:latin typeface="Arial"/>
                <a:cs typeface="Arial"/>
              </a:rPr>
              <a:t>yang realistis.  </a:t>
            </a:r>
            <a:r>
              <a:rPr dirty="0" sz="3600" spc="-5">
                <a:latin typeface="Arial"/>
                <a:cs typeface="Arial"/>
              </a:rPr>
              <a:t>Anggaran harus mencerminkan  kenyataan operasi, seperti tingkat  aktivitas aktual, efisiensi, dan  kecenderungan ekonomi secara  umum.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590" y="676973"/>
            <a:ext cx="578802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Pengendalian</a:t>
            </a:r>
            <a:r>
              <a:rPr dirty="0" spc="-10"/>
              <a:t> </a:t>
            </a:r>
            <a:r>
              <a:rPr dirty="0" spc="-15"/>
              <a:t>Biaya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718627"/>
            <a:ext cx="7598409" cy="4294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 sz="4000" spc="-5">
                <a:latin typeface="Arial"/>
                <a:cs typeface="Arial"/>
              </a:rPr>
              <a:t>Para </a:t>
            </a:r>
            <a:r>
              <a:rPr dirty="0" sz="4000">
                <a:latin typeface="Arial"/>
                <a:cs typeface="Arial"/>
              </a:rPr>
              <a:t>manajer </a:t>
            </a:r>
            <a:r>
              <a:rPr dirty="0" sz="4000" spc="-5">
                <a:latin typeface="Arial"/>
                <a:cs typeface="Arial"/>
              </a:rPr>
              <a:t>hanya diberikan  tanggungjawab </a:t>
            </a:r>
            <a:r>
              <a:rPr dirty="0" sz="4000">
                <a:latin typeface="Arial"/>
                <a:cs typeface="Arial"/>
              </a:rPr>
              <a:t>atas </a:t>
            </a:r>
            <a:r>
              <a:rPr dirty="0" sz="4000" spc="-5">
                <a:latin typeface="Arial"/>
                <a:cs typeface="Arial"/>
              </a:rPr>
              <a:t>biaya yang  </a:t>
            </a:r>
            <a:r>
              <a:rPr dirty="0" sz="4000">
                <a:latin typeface="Arial"/>
                <a:cs typeface="Arial"/>
              </a:rPr>
              <a:t>harus </a:t>
            </a:r>
            <a:r>
              <a:rPr dirty="0" sz="4000" spc="-10">
                <a:latin typeface="Arial"/>
                <a:cs typeface="Arial"/>
              </a:rPr>
              <a:t>dapat </a:t>
            </a:r>
            <a:r>
              <a:rPr dirty="0" sz="4000">
                <a:latin typeface="Arial"/>
                <a:cs typeface="Arial"/>
              </a:rPr>
              <a:t>mereka </a:t>
            </a:r>
            <a:r>
              <a:rPr dirty="0" sz="4000" spc="-5">
                <a:latin typeface="Arial"/>
                <a:cs typeface="Arial"/>
              </a:rPr>
              <a:t>kendalikan,  biaya yang </a:t>
            </a:r>
            <a:r>
              <a:rPr dirty="0" sz="4000" spc="-10">
                <a:latin typeface="Arial"/>
                <a:cs typeface="Arial"/>
              </a:rPr>
              <a:t>dapat dikendalikan  </a:t>
            </a:r>
            <a:r>
              <a:rPr dirty="0" sz="4000" spc="-5">
                <a:latin typeface="Arial"/>
                <a:cs typeface="Arial"/>
              </a:rPr>
              <a:t>adalah biaya yang </a:t>
            </a:r>
            <a:r>
              <a:rPr dirty="0" sz="4000" spc="-10">
                <a:latin typeface="Arial"/>
                <a:cs typeface="Arial"/>
              </a:rPr>
              <a:t>dapat  </a:t>
            </a:r>
            <a:r>
              <a:rPr dirty="0" sz="4000" spc="-5">
                <a:latin typeface="Arial"/>
                <a:cs typeface="Arial"/>
              </a:rPr>
              <a:t>dipengaruhi </a:t>
            </a:r>
            <a:r>
              <a:rPr dirty="0" sz="4000" spc="-10">
                <a:latin typeface="Arial"/>
                <a:cs typeface="Arial"/>
              </a:rPr>
              <a:t>oleh </a:t>
            </a:r>
            <a:r>
              <a:rPr dirty="0" sz="4000" spc="-5">
                <a:latin typeface="Arial"/>
                <a:cs typeface="Arial"/>
              </a:rPr>
              <a:t>manajer  bersangkutan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2510" y="821372"/>
            <a:ext cx="385191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Terima</a:t>
            </a:r>
            <a:r>
              <a:rPr dirty="0" spc="-60"/>
              <a:t> </a:t>
            </a:r>
            <a:r>
              <a:rPr dirty="0" spc="-5"/>
              <a:t>Kasih</a:t>
            </a:r>
          </a:p>
        </p:txBody>
      </p:sp>
      <p:sp>
        <p:nvSpPr>
          <p:cNvPr id="3" name="object 3"/>
          <p:cNvSpPr/>
          <p:nvPr/>
        </p:nvSpPr>
        <p:spPr>
          <a:xfrm>
            <a:off x="2357501" y="2143125"/>
            <a:ext cx="3714750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Fakultas Ekonomi</dc:creator>
  <dc:title>PENGANGGARAN UTK PERENCANAAN DAN PENGENDALIAN</dc:title>
  <dcterms:created xsi:type="dcterms:W3CDTF">2019-09-08T08:08:42Z</dcterms:created>
  <dcterms:modified xsi:type="dcterms:W3CDTF">2019-09-08T08:08:42Z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2015-04-30T00:00:00Z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2019-09-08T00:00:00Z</vt:filetime>
  </property>
</Properties>
</file>