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2"/>
  </p:notesMasterIdLst>
  <p:sldIdLst>
    <p:sldId id="256" r:id="rId2"/>
    <p:sldId id="283" r:id="rId3"/>
    <p:sldId id="307" r:id="rId4"/>
    <p:sldId id="308" r:id="rId5"/>
    <p:sldId id="309" r:id="rId6"/>
    <p:sldId id="310" r:id="rId7"/>
    <p:sldId id="311" r:id="rId8"/>
    <p:sldId id="284" r:id="rId9"/>
    <p:sldId id="285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13" r:id="rId30"/>
    <p:sldId id="306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18B4E07-B729-48F1-8E22-DFAA9981F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266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7016B-FED9-4437-8D42-EF9C20360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B7458-D9CF-4911-B099-A21F4C1A0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59001-FB22-4DEE-8558-5618CDF6B8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37219-26A3-4172-8F2A-BAC8BD88E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2A973-BE05-445B-B3B9-3BF671D2A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8CAE1-046E-45D5-9EB2-001A54B80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99139-98F7-49D8-BD08-8005F428E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03AD1-C932-44E3-9D1D-8D43A44BB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98A9A-BC04-4E40-AAE0-099AFB2F5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DBC6F-CFC5-49E5-B735-513038CDC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99CF0-BC76-4EB9-ADD3-AE0ED101F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/>
              <a:t>Akuntansi Manajemen                      by Andreani Caroline Barus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F08837B-FDC4-4000-872E-AB4BF082B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Standar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Alat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Pengendalian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Manajerial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2781300"/>
            <a:ext cx="7920037" cy="3455988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</a:rPr>
              <a:t>Standar Unit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</a:rPr>
              <a:t>Biaya Produk Standar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</a:rPr>
              <a:t>Analisis Variansi: Penjelasan Umum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</a:rPr>
              <a:t>Analisis Variansi: Bahan Baku dan Tenaga Kerja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</a:rPr>
              <a:t>Analisis Variansi: Biaya Overhead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</a:rPr>
              <a:t>Akuntansi untuk Variansi.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885850B-3139-474F-9C4E-5ED6A009EE5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03313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Standar Unit : Definisi</a:t>
            </a:r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1905000" y="2838450"/>
            <a:ext cx="5867400" cy="24384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2079625" y="3424238"/>
            <a:ext cx="55626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Menyatakan</a:t>
            </a:r>
            <a:r>
              <a:rPr lang="id-ID" sz="3200">
                <a:latin typeface="Times New Roman" pitchFamily="18" charset="0"/>
                <a:cs typeface="Times New Roman" pitchFamily="18" charset="0"/>
              </a:rPr>
              <a:t> jumlah input yang harus digunakan per unit output.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Keputusan yang harus dibuat untuk menentukan biaya standar unit: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itchFamily="2" charset="2"/>
              <a:buAutoNum type="arabicPeriod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Jumlah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input yang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seharusnya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per unit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keputusan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kuantitas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Wingdings" pitchFamily="2" charset="2"/>
              <a:buAutoNum type="arabicPeriod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Jumlah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seharusnya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dibayar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kuantitas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input yang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kuantitas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Keputusan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Kuantitas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tandar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K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uantitas</a:t>
            </a:r>
            <a:endParaRPr lang="en-US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Keputusan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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Standar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Harga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E38338C-98C7-459E-9292-828B276779B8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Standar Kuantitatif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Sumber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potensial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standar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kuantitatif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Pengalaman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Historis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Studi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Teknis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Personil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Operasional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DD1BEB9-25CF-4643-A846-8249242E4E3D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Standar Harga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Standar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tanggung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gabungan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Operasional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Pembelian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Personalia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Akuntansi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DC16F6-E8A0-403C-A1CE-FA569A21CF99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Tipe-tipe Standar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Standar Ideal 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ideal standards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); membutuhkan efisiensi maksimum dan hanya dapat dicapai jika segala sesuatu beroperasi secara sempurna.</a:t>
            </a:r>
          </a:p>
          <a:p>
            <a:pPr marL="514350" indent="-514350">
              <a:buFont typeface="Wingdings" pitchFamily="2" charset="2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Standar yang saat ini bisa tercapai 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currently attainable standards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); bisa dicapai dengan beroperasi secara efisien. 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7344E4-CB56-4975-99BF-00662C7F3730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EC462E-4951-43E2-88D7-A3B9A33980E4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2290" name="AutoShape 2"/>
          <p:cNvSpPr>
            <a:spLocks noChangeArrowheads="1"/>
          </p:cNvSpPr>
          <p:nvPr/>
        </p:nvSpPr>
        <p:spPr bwMode="auto">
          <a:xfrm>
            <a:off x="647700" y="1873250"/>
            <a:ext cx="5105400" cy="133985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2886075" y="3592513"/>
            <a:ext cx="5638800" cy="2362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876300" y="2025650"/>
            <a:ext cx="4648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Apa perbedaan antara standar ideal dan terjangkau?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962275" y="3884613"/>
            <a:ext cx="5410200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800">
                <a:latin typeface="Times New Roman" pitchFamily="18" charset="0"/>
                <a:cs typeface="Times New Roman" pitchFamily="18" charset="0"/>
              </a:rPr>
              <a:t>Standar ideal hanya bekerja di bawah kondisi sempurna. Standar dicapai dapat dicapai dalam kondisi operasi yang efisien.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E4589B4-AB35-43CB-879A-B3C7D567C91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1371600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Biaya Produk Standar</a:t>
            </a:r>
            <a:endParaRPr lang="en-US" sz="4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1905000" y="2743200"/>
            <a:ext cx="5867400" cy="24384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2071688" y="3108325"/>
            <a:ext cx="5562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Menyatakan</a:t>
            </a:r>
            <a:r>
              <a:rPr lang="id-ID" sz="3200">
                <a:latin typeface="Times New Roman" pitchFamily="18" charset="0"/>
                <a:cs typeface="Times New Roman" pitchFamily="18" charset="0"/>
              </a:rPr>
              <a:t> jumlah yang harus dibayar untuk kuantitas input yang digunakan.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FB1F78A-A04D-4937-850F-0CACF6B0B93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723900" y="1855788"/>
            <a:ext cx="5105400" cy="1357312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2873375" y="3579813"/>
            <a:ext cx="5638800" cy="2362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933450" y="2047875"/>
            <a:ext cx="4648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80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arimanakah sumber</a:t>
            </a:r>
            <a:r>
              <a:rPr lang="id-ID" sz="2800">
                <a:latin typeface="Times New Roman" pitchFamily="18" charset="0"/>
                <a:cs typeface="Times New Roman" pitchFamily="18" charset="0"/>
              </a:rPr>
              <a:t> kuantitas &amp; harga standar datang?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986088" y="3852863"/>
            <a:ext cx="54102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800">
                <a:latin typeface="Times New Roman" pitchFamily="18" charset="0"/>
                <a:cs typeface="Times New Roman" pitchFamily="18" charset="0"/>
              </a:rPr>
              <a:t>Kuantitas standar datang dari pengalaman, penelitian, &amp; personil. Standar harga berasal dari operasi, pembelian, personalia, &amp; akuntansi.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85A0B1D-B011-48A4-8980-72B9AB3EF34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SISTEM BIAYA STANDAR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3733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Mengapa mengadopsi sistem biaya standar?</a:t>
            </a:r>
          </a:p>
          <a:p>
            <a:pPr lvl="1"/>
            <a:r>
              <a:rPr lang="en-US" smtClean="0">
                <a:latin typeface="Times New Roman" pitchFamily="18" charset="0"/>
                <a:cs typeface="Times New Roman" pitchFamily="18" charset="0"/>
              </a:rPr>
              <a:t>Untuk Perencanaan dan Pengendalian</a:t>
            </a:r>
          </a:p>
          <a:p>
            <a:pPr lvl="2"/>
            <a:r>
              <a:rPr lang="en-US" smtClean="0">
                <a:latin typeface="Times New Roman" pitchFamily="18" charset="0"/>
                <a:cs typeface="Times New Roman" pitchFamily="18" charset="0"/>
              </a:rPr>
              <a:t>Meningkatkan ukuran kinerja.</a:t>
            </a:r>
          </a:p>
          <a:p>
            <a:pPr lvl="2"/>
            <a:r>
              <a:rPr lang="id-ID" smtClean="0">
                <a:latin typeface="Times New Roman" pitchFamily="18" charset="0"/>
                <a:cs typeface="Times New Roman" pitchFamily="18" charset="0"/>
              </a:rPr>
              <a:t>Memberikan manajer informasi yang lebih dengan menguraikan variansi total ke dalam varians harga &amp; penggunaannya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smtClean="0">
                <a:latin typeface="Times New Roman" pitchFamily="18" charset="0"/>
                <a:cs typeface="Times New Roman" pitchFamily="18" charset="0"/>
              </a:rPr>
              <a:t>Untuk Perhitungan Biaya Produk.</a:t>
            </a:r>
          </a:p>
          <a:p>
            <a:pPr lvl="2"/>
            <a:r>
              <a:rPr lang="en-US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id-ID" smtClean="0">
                <a:latin typeface="Times New Roman" pitchFamily="18" charset="0"/>
                <a:cs typeface="Times New Roman" pitchFamily="18" charset="0"/>
              </a:rPr>
              <a:t>enggunakan unit sistem biaya yang sudah tersedia dalam penentuan harga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AA8B86C-2C06-4247-8A9F-E5622834CE3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086725" cy="1371600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STANDAR BIAYA PER UNIT: Definisi</a:t>
            </a:r>
          </a:p>
        </p:txBody>
      </p:sp>
      <p:sp>
        <p:nvSpPr>
          <p:cNvPr id="9220" name="AutoShape 3"/>
          <p:cNvSpPr>
            <a:spLocks noChangeArrowheads="1"/>
          </p:cNvSpPr>
          <p:nvPr/>
        </p:nvSpPr>
        <p:spPr bwMode="auto">
          <a:xfrm>
            <a:off x="1905000" y="2743200"/>
            <a:ext cx="5867400" cy="24384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2057400" y="2908300"/>
            <a:ext cx="55626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3200">
                <a:latin typeface="Times New Roman" pitchFamily="18" charset="0"/>
                <a:cs typeface="Times New Roman" pitchFamily="18" charset="0"/>
              </a:rPr>
              <a:t>Adalah jumlah dari biaya standar untuk bahan langsung (DM), tenaga kerja langsung (DL), &amp; overhead.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122B7E2-6486-4212-A3C4-0290D8E9335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1371600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id-ID" sz="3200" smtClean="0">
                <a:latin typeface="Times New Roman" pitchFamily="18" charset="0"/>
                <a:cs typeface="Times New Roman" pitchFamily="18" charset="0"/>
              </a:rPr>
              <a:t>TOTAL ANGGARAN VARIANS: Definisi</a:t>
            </a:r>
            <a:endParaRPr lang="en-US" sz="3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4" name="AutoShape 3"/>
          <p:cNvSpPr>
            <a:spLocks noChangeArrowheads="1"/>
          </p:cNvSpPr>
          <p:nvPr/>
        </p:nvSpPr>
        <p:spPr bwMode="auto">
          <a:xfrm>
            <a:off x="1905000" y="2743200"/>
            <a:ext cx="5867400" cy="24384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2057400" y="3124200"/>
            <a:ext cx="5562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3200">
                <a:latin typeface="Times New Roman" pitchFamily="18" charset="0"/>
                <a:cs typeface="Times New Roman" pitchFamily="18" charset="0"/>
              </a:rPr>
              <a:t>Merupakan selisih antara biaya aktual dan biaya produksi yang direncanakan.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4D74A5F-D968-4A1C-BE20-97A79699FF62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smtClean="0">
                <a:latin typeface="Times New Roman" pitchFamily="18" charset="0"/>
                <a:cs typeface="Times New Roman" pitchFamily="18" charset="0"/>
              </a:rPr>
              <a:t>FAVORABLE &amp; UNFAVORABLE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209800"/>
            <a:ext cx="7129463" cy="3379788"/>
          </a:xfrm>
          <a:ln>
            <a:solidFill>
              <a:schemeClr val="tx1"/>
            </a:solidFill>
          </a:ln>
          <a:effectLst>
            <a:prstShdw prst="shdw17" dist="52363" dir="842175">
              <a:schemeClr val="tx1"/>
            </a:prstShdw>
          </a:effectLst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d-ID" smtClean="0">
                <a:latin typeface="Times New Roman" pitchFamily="18" charset="0"/>
                <a:cs typeface="Times New Roman" pitchFamily="18" charset="0"/>
              </a:rPr>
              <a:t>Perbedaan antara aktual &amp; direncanakan dapat menguntungkan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favorable</a:t>
            </a:r>
            <a:r>
              <a:rPr lang="id-ID" smtClean="0">
                <a:latin typeface="Times New Roman" pitchFamily="18" charset="0"/>
                <a:cs typeface="Times New Roman" pitchFamily="18" charset="0"/>
              </a:rPr>
              <a:t> (harga aktual atau penggunaannya &lt;standar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id-ID" smtClean="0">
                <a:latin typeface="Times New Roman" pitchFamily="18" charset="0"/>
                <a:cs typeface="Times New Roman" pitchFamily="18" charset="0"/>
              </a:rPr>
              <a:t> atau tidak menguntungkan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unfavorable</a:t>
            </a:r>
            <a:r>
              <a:rPr lang="id-ID" smtClean="0">
                <a:latin typeface="Times New Roman" pitchFamily="18" charset="0"/>
                <a:cs typeface="Times New Roman" pitchFamily="18" charset="0"/>
              </a:rPr>
              <a:t> (harga aktual atau penggunaan)&gt; standar). 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d-ID" smtClean="0">
                <a:latin typeface="Times New Roman" pitchFamily="18" charset="0"/>
                <a:cs typeface="Times New Roman" pitchFamily="18" charset="0"/>
              </a:rPr>
              <a:t>Tidak berarti baik atau buruk!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3932E14-F59F-4AFC-9FE6-E9A622B6F589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2291" name="AutoShape 2"/>
          <p:cNvSpPr>
            <a:spLocks noChangeArrowheads="1"/>
          </p:cNvSpPr>
          <p:nvPr/>
        </p:nvSpPr>
        <p:spPr bwMode="auto">
          <a:xfrm>
            <a:off x="695325" y="1858963"/>
            <a:ext cx="5105400" cy="1570037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2" name="AutoShape 3"/>
          <p:cNvSpPr>
            <a:spLocks noChangeArrowheads="1"/>
          </p:cNvSpPr>
          <p:nvPr/>
        </p:nvSpPr>
        <p:spPr bwMode="auto">
          <a:xfrm>
            <a:off x="2339975" y="3633788"/>
            <a:ext cx="6143625" cy="2362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960438" y="1962150"/>
            <a:ext cx="4648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800">
                <a:latin typeface="Times New Roman" pitchFamily="18" charset="0"/>
                <a:cs typeface="Times New Roman" pitchFamily="18" charset="0"/>
              </a:rPr>
              <a:t>Apa yang sebaiknya kita lakukan jika kita menemukan variansi?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55875" y="3733800"/>
            <a:ext cx="56753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800">
                <a:latin typeface="Times New Roman" pitchFamily="18" charset="0"/>
                <a:cs typeface="Times New Roman" pitchFamily="18" charset="0"/>
              </a:rPr>
              <a:t>Apabila variansi signifikan, yaitu bila mereka berada di luar batas kendali kita, yang seharusnya diselidiki jika biaya menguntungkan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dalam pelaksanaannya</a:t>
            </a:r>
            <a:r>
              <a:rPr lang="id-ID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313F647-01DA-49A6-A9E3-349BAEFDAF1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BLUECHITO COST SHEET</a:t>
            </a:r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>
            <a:off x="3657600" y="5334000"/>
            <a:ext cx="2971800" cy="914400"/>
          </a:xfrm>
          <a:prstGeom prst="cube">
            <a:avLst>
              <a:gd name="adj" fmla="val 10940"/>
            </a:avLst>
          </a:prstGeom>
          <a:solidFill>
            <a:srgbClr val="D6C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>
              <a:defRPr/>
            </a:pPr>
            <a:r>
              <a:rPr lang="en-US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EXHIBIT</a:t>
            </a: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b="1">
                <a:solidFill>
                  <a:srgbClr val="AE004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9-2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6781800" y="1524000"/>
            <a:ext cx="2362200" cy="1320800"/>
          </a:xfrm>
          <a:prstGeom prst="rect">
            <a:avLst/>
          </a:prstGeom>
          <a:solidFill>
            <a:srgbClr val="D0E3D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Standard cost sheet provides details for standard cost measures.</a:t>
            </a:r>
          </a:p>
        </p:txBody>
      </p:sp>
      <p:pic>
        <p:nvPicPr>
          <p:cNvPr id="17414" name="Picture 6" descr="09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76400"/>
            <a:ext cx="4860925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0DBB34-FA08-4427-A5A5-D2C44991799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smtClean="0">
                <a:latin typeface="Times New Roman" pitchFamily="18" charset="0"/>
                <a:cs typeface="Times New Roman" pitchFamily="18" charset="0"/>
              </a:rPr>
              <a:t>FORMULA: Total Variance</a:t>
            </a:r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1219200" y="1981200"/>
            <a:ext cx="449580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Total variance is Actual cost – Applied cost or Total cost – Standard cost.</a:t>
            </a:r>
            <a:endParaRPr lang="en-US" i="1" u="sng">
              <a:latin typeface="Times New Roman" pitchFamily="18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71550" y="3662363"/>
            <a:ext cx="7777163" cy="1570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Total Variance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(AP </a:t>
            </a:r>
            <a:r>
              <a:rPr lang="en-US" sz="1600" b="1" i="1">
                <a:solidFill>
                  <a:srgbClr val="AE0041"/>
                </a:solidFill>
                <a:latin typeface="Times New Roman" pitchFamily="18" charset="0"/>
              </a:rPr>
              <a:t>X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 AQ) – (SP </a:t>
            </a:r>
            <a:r>
              <a:rPr lang="en-US" sz="1600" b="1" i="1">
                <a:solidFill>
                  <a:srgbClr val="AE0041"/>
                </a:solidFill>
                <a:latin typeface="Times New Roman" pitchFamily="18" charset="0"/>
              </a:rPr>
              <a:t>X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 SQ) 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000">
                <a:latin typeface="Times New Roman" pitchFamily="18" charset="0"/>
              </a:rPr>
              <a:t>(Actual price x Actual quantity) – (Standard Price x Standard Quantity)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4A42AF-8151-4E49-9E7B-531D67F07ED9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5363" name="AutoShape 2"/>
          <p:cNvSpPr>
            <a:spLocks noChangeArrowheads="1"/>
          </p:cNvSpPr>
          <p:nvPr/>
        </p:nvSpPr>
        <p:spPr bwMode="auto">
          <a:xfrm>
            <a:off x="787400" y="1900238"/>
            <a:ext cx="4876800" cy="1641475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364" name="AutoShape 3"/>
          <p:cNvSpPr>
            <a:spLocks noChangeArrowheads="1"/>
          </p:cNvSpPr>
          <p:nvPr/>
        </p:nvSpPr>
        <p:spPr bwMode="auto">
          <a:xfrm>
            <a:off x="2671763" y="3932238"/>
            <a:ext cx="5638800" cy="2105025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995363" y="2028825"/>
            <a:ext cx="444023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2800">
                <a:latin typeface="Times New Roman" pitchFamily="18" charset="0"/>
                <a:cs typeface="Times New Roman" pitchFamily="18" charset="0"/>
              </a:rPr>
              <a:t>Bagaimana kita dapat membuat variansi total lebih berguna?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976563" y="4084638"/>
            <a:ext cx="5105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latin typeface="Times New Roman" pitchFamily="18" charset="0"/>
                <a:cs typeface="Times New Roman" pitchFamily="18" charset="0"/>
              </a:rPr>
              <a:t>Variansi total memberikan informasi lebih banyak jika mereka dibagi ke dalam variansi Harga &amp; variansi Efisiensi.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1FB4223-2EBA-4D12-8984-3B69440442C8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MATERIALS VARIANCES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3657600" y="5410200"/>
            <a:ext cx="2971800" cy="914400"/>
          </a:xfrm>
          <a:prstGeom prst="cube">
            <a:avLst>
              <a:gd name="adj" fmla="val 10940"/>
            </a:avLst>
          </a:prstGeom>
          <a:solidFill>
            <a:srgbClr val="D6C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>
              <a:defRPr/>
            </a:pPr>
            <a:r>
              <a:rPr lang="en-US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EXHIBIT</a:t>
            </a: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b="1">
                <a:solidFill>
                  <a:srgbClr val="AE004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9-6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6858000" y="1524000"/>
            <a:ext cx="2286000" cy="1320800"/>
          </a:xfrm>
          <a:prstGeom prst="rect">
            <a:avLst/>
          </a:prstGeom>
          <a:solidFill>
            <a:srgbClr val="D0E3D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Decompose total materials variance into </a:t>
            </a:r>
            <a:r>
              <a:rPr lang="en-US" sz="2000" b="1">
                <a:solidFill>
                  <a:srgbClr val="AE0041"/>
                </a:solidFill>
                <a:latin typeface="Times New Roman" pitchFamily="18" charset="0"/>
              </a:rPr>
              <a:t>price</a:t>
            </a:r>
            <a:r>
              <a:rPr lang="en-US" sz="2000">
                <a:latin typeface="Times New Roman" pitchFamily="18" charset="0"/>
              </a:rPr>
              <a:t> &amp; </a:t>
            </a:r>
            <a:r>
              <a:rPr lang="en-US" sz="2000" b="1">
                <a:solidFill>
                  <a:srgbClr val="AE0041"/>
                </a:solidFill>
                <a:latin typeface="Times New Roman" pitchFamily="18" charset="0"/>
              </a:rPr>
              <a:t>usage</a:t>
            </a:r>
            <a:r>
              <a:rPr lang="en-US" sz="2000">
                <a:latin typeface="Times New Roman" pitchFamily="18" charset="0"/>
              </a:rPr>
              <a:t> variances.</a:t>
            </a:r>
          </a:p>
        </p:txBody>
      </p:sp>
      <p:pic>
        <p:nvPicPr>
          <p:cNvPr id="20486" name="Picture 6" descr="76006_f09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981200"/>
            <a:ext cx="4751388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B64ADE-7B98-4F61-B174-ABB9F5C655F8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7411" name="AutoShape 2"/>
          <p:cNvSpPr>
            <a:spLocks noChangeArrowheads="1"/>
          </p:cNvSpPr>
          <p:nvPr/>
        </p:nvSpPr>
        <p:spPr bwMode="auto">
          <a:xfrm>
            <a:off x="1049338" y="2022475"/>
            <a:ext cx="5105400" cy="19050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12" name="AutoShape 3"/>
          <p:cNvSpPr>
            <a:spLocks noChangeArrowheads="1"/>
          </p:cNvSpPr>
          <p:nvPr/>
        </p:nvSpPr>
        <p:spPr bwMode="auto">
          <a:xfrm>
            <a:off x="3411538" y="4765675"/>
            <a:ext cx="4648200" cy="1219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1277938" y="2211388"/>
            <a:ext cx="46482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3200">
                <a:latin typeface="Times New Roman" pitchFamily="18" charset="0"/>
                <a:cs typeface="Times New Roman" pitchFamily="18" charset="0"/>
              </a:rPr>
              <a:t>Siapa yang bertanggung jawab untuk varians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id-ID" sz="3200">
                <a:latin typeface="Times New Roman" pitchFamily="18" charset="0"/>
                <a:cs typeface="Times New Roman" pitchFamily="18" charset="0"/>
              </a:rPr>
              <a:t> harga bahan?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173538" y="5099050"/>
            <a:ext cx="32766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b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d-ID" sz="3000" b="1">
                <a:latin typeface="Times New Roman" pitchFamily="18" charset="0"/>
                <a:cs typeface="Times New Roman" pitchFamily="18" charset="0"/>
              </a:rPr>
              <a:t>gen </a:t>
            </a:r>
            <a:r>
              <a:rPr lang="en-US" sz="3000" b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d-ID" sz="3000" b="1">
                <a:latin typeface="Times New Roman" pitchFamily="18" charset="0"/>
                <a:cs typeface="Times New Roman" pitchFamily="18" charset="0"/>
              </a:rPr>
              <a:t>embelian</a:t>
            </a:r>
            <a:endParaRPr lang="en-US" sz="3000" b="1">
              <a:solidFill>
                <a:srgbClr val="AE00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35BE230-4122-41F2-91C3-ED0171523EC7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190500"/>
            <a:ext cx="8229600" cy="1371600"/>
          </a:xfrm>
        </p:spPr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FORMULA: Materials Usage Variance (MUV)</a:t>
            </a:r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1219200" y="1981200"/>
            <a:ext cx="487680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Materials usage variance tells whether a company used more raw materials than expected.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386263" y="3254375"/>
            <a:ext cx="3962400" cy="2657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MUV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(AQ </a:t>
            </a:r>
            <a:r>
              <a:rPr lang="en-US" sz="1600" b="1" i="1">
                <a:latin typeface="Times New Roman" pitchFamily="18" charset="0"/>
              </a:rPr>
              <a:t>X</a:t>
            </a:r>
            <a:r>
              <a:rPr lang="en-US" sz="2400" b="1">
                <a:latin typeface="Times New Roman" pitchFamily="18" charset="0"/>
              </a:rPr>
              <a:t> SP) – (SQ X SP)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= (AQ – SQ)</a:t>
            </a:r>
            <a:r>
              <a:rPr lang="en-US" sz="2400" b="1">
                <a:latin typeface="Times New Roman" pitchFamily="18" charset="0"/>
              </a:rPr>
              <a:t>SP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(780,000 </a:t>
            </a:r>
            <a:r>
              <a:rPr lang="en-US" sz="2400" b="1">
                <a:latin typeface="Times New Roman" pitchFamily="18" charset="0"/>
              </a:rPr>
              <a:t>–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 873,000)</a:t>
            </a:r>
            <a:r>
              <a:rPr lang="en-US" sz="2400" b="1">
                <a:latin typeface="Times New Roman" pitchFamily="18" charset="0"/>
              </a:rPr>
              <a:t> $0.006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$ 558 F</a:t>
            </a:r>
            <a:endParaRPr lang="en-US" sz="2400">
              <a:solidFill>
                <a:srgbClr val="AE0041"/>
              </a:solidFill>
              <a:latin typeface="Times New Roman" pitchFamily="18" charset="0"/>
            </a:endParaRPr>
          </a:p>
        </p:txBody>
      </p:sp>
      <p:pic>
        <p:nvPicPr>
          <p:cNvPr id="22534" name="Picture 6" descr="blue_co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257800"/>
            <a:ext cx="1076325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BD65FB8-6EF2-4652-B8BF-A3CFE78CF577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149225"/>
            <a:ext cx="8229600" cy="1371600"/>
          </a:xfrm>
        </p:spPr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FORMULA: Labor Rate Variance (LRV)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219200" y="1981200"/>
            <a:ext cx="449580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Labor rate variance tells whether a company paid more than expected for labor.</a:t>
            </a:r>
            <a:endParaRPr lang="en-US" i="1" u="sng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440238" y="3267075"/>
            <a:ext cx="3962400" cy="2657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LRV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(AH </a:t>
            </a:r>
            <a:r>
              <a:rPr lang="en-US" sz="1600" b="1" i="1">
                <a:latin typeface="Times New Roman" pitchFamily="18" charset="0"/>
              </a:rPr>
              <a:t>X</a:t>
            </a:r>
            <a:r>
              <a:rPr lang="en-US" sz="2400" b="1">
                <a:latin typeface="Times New Roman" pitchFamily="18" charset="0"/>
              </a:rPr>
              <a:t> AR) – (AH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 </a:t>
            </a:r>
            <a:r>
              <a:rPr lang="en-US" sz="1600" b="1" i="1">
                <a:latin typeface="Times New Roman" pitchFamily="18" charset="0"/>
              </a:rPr>
              <a:t>X</a:t>
            </a:r>
            <a:r>
              <a:rPr lang="en-US" sz="2400" b="1">
                <a:latin typeface="Times New Roman" pitchFamily="18" charset="0"/>
              </a:rPr>
              <a:t> SR)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= (AR – SR)</a:t>
            </a:r>
            <a:r>
              <a:rPr lang="en-US" sz="2400" b="1">
                <a:latin typeface="Times New Roman" pitchFamily="18" charset="0"/>
              </a:rPr>
              <a:t>AH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($7.35</a:t>
            </a:r>
            <a:r>
              <a:rPr lang="en-US" sz="2400" b="1">
                <a:latin typeface="Times New Roman" pitchFamily="18" charset="0"/>
              </a:rPr>
              <a:t> -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$7.00)</a:t>
            </a:r>
            <a:r>
              <a:rPr lang="en-US" sz="2400" b="1">
                <a:latin typeface="Times New Roman" pitchFamily="18" charset="0"/>
              </a:rPr>
              <a:t> 360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$ 126 U</a:t>
            </a:r>
            <a:endParaRPr lang="en-US" sz="2400">
              <a:solidFill>
                <a:srgbClr val="AE0041"/>
              </a:solidFill>
              <a:latin typeface="Times New Roman" pitchFamily="18" charset="0"/>
            </a:endParaRPr>
          </a:p>
        </p:txBody>
      </p:sp>
      <p:pic>
        <p:nvPicPr>
          <p:cNvPr id="23558" name="Picture 6" descr="blue_co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257800"/>
            <a:ext cx="1076325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0031AA0-F498-4CE4-A26C-C362394B46A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20483" name="AutoShape 2"/>
          <p:cNvSpPr>
            <a:spLocks noChangeArrowheads="1"/>
          </p:cNvSpPr>
          <p:nvPr/>
        </p:nvSpPr>
        <p:spPr bwMode="auto">
          <a:xfrm>
            <a:off x="1036638" y="1941513"/>
            <a:ext cx="5264150" cy="19050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484" name="AutoShape 3"/>
          <p:cNvSpPr>
            <a:spLocks noChangeArrowheads="1"/>
          </p:cNvSpPr>
          <p:nvPr/>
        </p:nvSpPr>
        <p:spPr bwMode="auto">
          <a:xfrm>
            <a:off x="3203575" y="4365625"/>
            <a:ext cx="4911725" cy="1414463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1265238" y="2151063"/>
            <a:ext cx="48196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3000">
                <a:latin typeface="Times New Roman" pitchFamily="18" charset="0"/>
                <a:cs typeface="Times New Roman" pitchFamily="18" charset="0"/>
              </a:rPr>
              <a:t>Siapa yang bertanggung jawab untuk varians</a:t>
            </a:r>
            <a:r>
              <a:rPr lang="en-US" sz="3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id-ID" sz="3000">
                <a:latin typeface="Times New Roman" pitchFamily="18" charset="0"/>
                <a:cs typeface="Times New Roman" pitchFamily="18" charset="0"/>
              </a:rPr>
              <a:t> efisiensi tenaga kerja?</a:t>
            </a:r>
            <a:endParaRPr lang="en-US" sz="3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452813" y="4613275"/>
            <a:ext cx="4495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800">
                <a:latin typeface="Times New Roman" pitchFamily="18" charset="0"/>
                <a:cs typeface="Times New Roman" pitchFamily="18" charset="0"/>
              </a:rPr>
              <a:t>Produksi &amp; Pemeliharaan Manajer.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5CAC77F-3613-45D6-B5DF-2C0FE1389E00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579438" y="217488"/>
            <a:ext cx="8229600" cy="1371600"/>
          </a:xfrm>
        </p:spPr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FORMULA: Total Variable Overhead Variance</a:t>
            </a: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1219200" y="1981200"/>
            <a:ext cx="4495800" cy="9255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Total overhead variance is the difference between actual and applied variable overhead.</a:t>
            </a:r>
            <a:endParaRPr lang="en-US" i="1" u="sng">
              <a:latin typeface="Times New Roman" pitchFamily="18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037013" y="3587750"/>
            <a:ext cx="4267200" cy="2109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Total Variable Overhead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Actual – Applied Overhead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$1,600 - $1,456</a:t>
            </a:r>
            <a:endParaRPr lang="en-US" sz="2400" b="1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$ 144 U</a:t>
            </a:r>
            <a:endParaRPr lang="en-US" sz="2400">
              <a:solidFill>
                <a:srgbClr val="AE0041"/>
              </a:solidFill>
              <a:latin typeface="Times New Roman" pitchFamily="18" charset="0"/>
            </a:endParaRPr>
          </a:p>
        </p:txBody>
      </p:sp>
      <p:pic>
        <p:nvPicPr>
          <p:cNvPr id="25606" name="Picture 6" descr="blue_co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257800"/>
            <a:ext cx="1076325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9C73EB-9CED-4DA4-8CA3-31554C06ECB8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VARIANSI</a:t>
            </a:r>
            <a:r>
              <a:rPr lang="id-ID" sz="2600" smtClean="0">
                <a:latin typeface="Times New Roman" pitchFamily="18" charset="0"/>
                <a:cs typeface="Times New Roman" pitchFamily="18" charset="0"/>
              </a:rPr>
              <a:t> PENGELUARAN OVERHEAD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 VARIABEL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209800"/>
            <a:ext cx="6934200" cy="3657600"/>
          </a:xfrm>
          <a:ln>
            <a:solidFill>
              <a:schemeClr val="tx1"/>
            </a:solidFill>
          </a:ln>
          <a:effectLst>
            <a:prstShdw prst="shdw17" dist="52363" dir="842175">
              <a:schemeClr val="tx1"/>
            </a:prstShdw>
          </a:effectLst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id-ID" smtClean="0">
                <a:latin typeface="Times New Roman" pitchFamily="18" charset="0"/>
                <a:cs typeface="Times New Roman" pitchFamily="18" charset="0"/>
              </a:rPr>
              <a:t>Varians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pengeluaran </a:t>
            </a:r>
            <a:r>
              <a:rPr lang="id-ID" smtClean="0">
                <a:latin typeface="Times New Roman" pitchFamily="18" charset="0"/>
                <a:cs typeface="Times New Roman" pitchFamily="18" charset="0"/>
              </a:rPr>
              <a:t>biaya overhead variabel muncul karena perubahan harga. Ini mencakup hal-hal seperti bahan langsung, tenaga kerja tidak langsung, pemeliharaan listrik, dll Kenaikan atau penurunan item ini adalah di luar kendali manajer.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A3EC9A5-A56D-411E-8EDA-FA2DC72C1BEA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20713" y="217488"/>
            <a:ext cx="8229600" cy="1371600"/>
          </a:xfrm>
        </p:spPr>
        <p:txBody>
          <a:bodyPr/>
          <a:lstStyle/>
          <a:p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FORMULA: </a:t>
            </a:r>
            <a:r>
              <a:rPr lang="id-ID" sz="2800" smtClean="0">
                <a:latin typeface="Times New Roman" pitchFamily="18" charset="0"/>
                <a:cs typeface="Times New Roman" pitchFamily="18" charset="0"/>
              </a:rPr>
              <a:t>Varians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id-ID"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Efisiensi </a:t>
            </a:r>
            <a:r>
              <a:rPr lang="id-ID" sz="2800" smtClean="0">
                <a:latin typeface="Times New Roman" pitchFamily="18" charset="0"/>
                <a:cs typeface="Times New Roman" pitchFamily="18" charset="0"/>
              </a:rPr>
              <a:t>Overhead Variabel 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1219200" y="1981200"/>
            <a:ext cx="4495800" cy="9255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Variable overhead efficiency variance measures change in variable overhead consumption because relies on direct labor.</a:t>
            </a:r>
            <a:endParaRPr lang="en-US" i="1" u="sng">
              <a:latin typeface="Times New Roman" pitchFamily="18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724400" y="3581400"/>
            <a:ext cx="4419600" cy="2109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Efficiency Variance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= (AH – SH)</a:t>
            </a:r>
            <a:r>
              <a:rPr lang="en-US" sz="2400" b="1">
                <a:latin typeface="Times New Roman" pitchFamily="18" charset="0"/>
              </a:rPr>
              <a:t>SVOR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(400 – 378.3)</a:t>
            </a:r>
            <a:r>
              <a:rPr lang="en-US" sz="2400" b="1">
                <a:latin typeface="Times New Roman" pitchFamily="18" charset="0"/>
              </a:rPr>
              <a:t> $3.85</a:t>
            </a: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$ 84 U</a:t>
            </a:r>
            <a:endParaRPr lang="en-US" sz="2400">
              <a:solidFill>
                <a:srgbClr val="AE0041"/>
              </a:solidFill>
              <a:latin typeface="Times New Roman" pitchFamily="18" charset="0"/>
            </a:endParaRPr>
          </a:p>
        </p:txBody>
      </p:sp>
      <p:pic>
        <p:nvPicPr>
          <p:cNvPr id="27654" name="Picture 6" descr="blue_co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257800"/>
            <a:ext cx="1076325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43BCB87-10F1-42D9-99CE-78D6ED853A1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FIXED OVERHEAD VARIANCES</a:t>
            </a:r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3429000" y="5257800"/>
            <a:ext cx="3200400" cy="914400"/>
          </a:xfrm>
          <a:prstGeom prst="cube">
            <a:avLst>
              <a:gd name="adj" fmla="val 10940"/>
            </a:avLst>
          </a:prstGeom>
          <a:solidFill>
            <a:srgbClr val="D6C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>
              <a:defRPr/>
            </a:pPr>
            <a:r>
              <a:rPr lang="en-US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EXHIBIT</a:t>
            </a: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b="1">
                <a:solidFill>
                  <a:srgbClr val="AE004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9-11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7010400" y="1524000"/>
            <a:ext cx="2133600" cy="1625600"/>
          </a:xfrm>
          <a:prstGeom prst="rect">
            <a:avLst/>
          </a:prstGeom>
          <a:solidFill>
            <a:srgbClr val="D0E3D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Decompose total fixed overhead variance into </a:t>
            </a:r>
            <a:r>
              <a:rPr lang="en-US" sz="2000" b="1">
                <a:solidFill>
                  <a:srgbClr val="AE0041"/>
                </a:solidFill>
                <a:latin typeface="Times New Roman" pitchFamily="18" charset="0"/>
              </a:rPr>
              <a:t>spending</a:t>
            </a:r>
            <a:r>
              <a:rPr lang="en-US" sz="2000">
                <a:latin typeface="Times New Roman" pitchFamily="18" charset="0"/>
              </a:rPr>
              <a:t> &amp; </a:t>
            </a:r>
            <a:r>
              <a:rPr lang="en-US" sz="2000" b="1">
                <a:solidFill>
                  <a:srgbClr val="AE0041"/>
                </a:solidFill>
                <a:latin typeface="Times New Roman" pitchFamily="18" charset="0"/>
              </a:rPr>
              <a:t>volume</a:t>
            </a:r>
            <a:r>
              <a:rPr lang="en-US" sz="2000">
                <a:latin typeface="Times New Roman" pitchFamily="18" charset="0"/>
              </a:rPr>
              <a:t> variances.</a:t>
            </a:r>
          </a:p>
        </p:txBody>
      </p:sp>
      <p:pic>
        <p:nvPicPr>
          <p:cNvPr id="28678" name="Picture 6" descr="76006_f09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133600"/>
            <a:ext cx="4754563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297D0D4-9354-4904-82F3-4ACFE858433B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VARIANSI PENGELUARAN OVERHEAD TETAP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209800"/>
            <a:ext cx="6934200" cy="3733800"/>
          </a:xfrm>
          <a:ln>
            <a:solidFill>
              <a:schemeClr val="tx1"/>
            </a:solidFill>
          </a:ln>
          <a:effectLst>
            <a:prstShdw prst="shdw17" dist="52363" dir="842175">
              <a:schemeClr val="tx1"/>
            </a:prstShdw>
          </a:effectLst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id-ID" smtClean="0">
                <a:latin typeface="Times New Roman" pitchFamily="18" charset="0"/>
                <a:cs typeface="Times New Roman" pitchFamily="18" charset="0"/>
              </a:rPr>
              <a:t>Varians biaya overhead pengeluaran tetap adalah selisih antara overhead tetap aktual dan dianggarkan. Ini mencakup hal-hal seperti gaji, penyusutan, pajak, dan asuransi. Kenaikan atau penurunan item ini adalah di luar kendali manajer.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3EA952F-0124-4F9E-A53E-EACEDC502005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13" y="203200"/>
            <a:ext cx="8229600" cy="1371600"/>
          </a:xfrm>
        </p:spPr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FORMULA: </a:t>
            </a:r>
            <a:r>
              <a:rPr lang="id-ID" sz="3200" smtClean="0">
                <a:latin typeface="Times New Roman" pitchFamily="18" charset="0"/>
                <a:cs typeface="Times New Roman" pitchFamily="18" charset="0"/>
              </a:rPr>
              <a:t>Varians 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Volume </a:t>
            </a:r>
            <a:r>
              <a:rPr lang="id-ID" sz="3200" smtClean="0">
                <a:latin typeface="Times New Roman" pitchFamily="18" charset="0"/>
                <a:cs typeface="Times New Roman" pitchFamily="18" charset="0"/>
              </a:rPr>
              <a:t>Overhead Tetap</a:t>
            </a:r>
            <a:endParaRPr lang="en-US" sz="3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1219200" y="1981200"/>
            <a:ext cx="44958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Fixed overhead volume variance measures the effect of actual output differing from output used to compute predetermined standard fixed overhead rate.</a:t>
            </a:r>
            <a:endParaRPr lang="en-US" i="1" u="sng">
              <a:latin typeface="Times New Roman" pitchFamily="18" charset="0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95650" y="3608388"/>
            <a:ext cx="5029200" cy="2109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Volume Variance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= Budgeted – Applied fixed overhead</a:t>
            </a:r>
            <a:endParaRPr lang="en-US" sz="2400" b="1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$479,970 - $687,473</a:t>
            </a:r>
            <a:endParaRPr lang="en-US" sz="2400" b="1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= </a:t>
            </a:r>
            <a:r>
              <a:rPr lang="en-US" sz="2400" b="1">
                <a:solidFill>
                  <a:srgbClr val="AE0041"/>
                </a:solidFill>
                <a:latin typeface="Times New Roman" pitchFamily="18" charset="0"/>
              </a:rPr>
              <a:t>$62,497 U</a:t>
            </a:r>
            <a:endParaRPr lang="en-US" sz="2400">
              <a:solidFill>
                <a:srgbClr val="AE0041"/>
              </a:solidFill>
              <a:latin typeface="Times New Roman" pitchFamily="18" charset="0"/>
            </a:endParaRPr>
          </a:p>
        </p:txBody>
      </p:sp>
      <p:pic>
        <p:nvPicPr>
          <p:cNvPr id="30726" name="Picture 6" descr="blue_co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257800"/>
            <a:ext cx="1076325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Penggolongan Cost Varians</a:t>
            </a:r>
            <a:endParaRPr lang="en-US" smtClean="0"/>
          </a:p>
        </p:txBody>
      </p:sp>
      <p:sp>
        <p:nvSpPr>
          <p:cNvPr id="31747" name="Footer Placeholder 2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err="1" smtClean="0"/>
              <a:t>Akuntansi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                     by </a:t>
            </a:r>
            <a:r>
              <a:rPr lang="id-ID" dirty="0" smtClean="0"/>
              <a:t>Henry Jirwanto,S.E.,M.M.</a:t>
            </a:r>
            <a:endParaRPr 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DA23496-A262-42DF-9FC8-3924ECDA4FC2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31749" name="Rectangle 2"/>
          <p:cNvSpPr txBox="1"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id-ID" sz="380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0" name="Rectangle 3"/>
          <p:cNvSpPr txBox="1">
            <a:spLocks noChangeArrowheads="1"/>
          </p:cNvSpPr>
          <p:nvPr/>
        </p:nvSpPr>
        <p:spPr bwMode="auto">
          <a:xfrm>
            <a:off x="457200" y="1828800"/>
            <a:ext cx="8229600" cy="3733800"/>
          </a:xfrm>
          <a:prstGeom prst="rect">
            <a:avLst/>
          </a:prstGeom>
          <a:noFill/>
          <a:ln w="38100">
            <a:noFill/>
            <a:prstDash val="dash"/>
            <a:miter lim="800000"/>
            <a:headEnd/>
            <a:tailEnd/>
          </a:ln>
        </p:spPr>
        <p:txBody>
          <a:bodyPr/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id-ID" sz="3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1" name="Rectangle 2"/>
          <p:cNvSpPr txBox="1">
            <a:spLocks noChangeArrowheads="1"/>
          </p:cNvSpPr>
          <p:nvPr/>
        </p:nvSpPr>
        <p:spPr bwMode="auto">
          <a:xfrm>
            <a:off x="727075" y="4572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id-ID" sz="380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981200"/>
            <a:ext cx="8229600" cy="4040188"/>
          </a:xfrm>
          <a:prstGeom prst="rect">
            <a:avLst/>
          </a:prstGeom>
          <a:extLst/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q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Material Cost Variance</a:t>
            </a:r>
          </a:p>
          <a:p>
            <a:pPr marL="1714500" indent="-342900">
              <a:buFont typeface="Arial" pitchFamily="34" charset="0"/>
              <a:buChar char="•"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Material Price Variance</a:t>
            </a:r>
          </a:p>
          <a:p>
            <a:pPr marL="1714500" indent="-342900"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Material Quantity Variance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Cost Variance</a:t>
            </a:r>
          </a:p>
          <a:p>
            <a:pPr marL="1828800">
              <a:buFont typeface="Arial" pitchFamily="34" charset="0"/>
              <a:buChar char="•"/>
              <a:defRPr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Rate Variance</a:t>
            </a:r>
          </a:p>
          <a:p>
            <a:pPr marL="1828800">
              <a:buFont typeface="Arial" pitchFamily="34" charset="0"/>
              <a:buChar char="•"/>
              <a:defRPr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Time Variance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Overhead Variance</a:t>
            </a:r>
          </a:p>
          <a:p>
            <a:pPr marL="1828800">
              <a:buFont typeface="Arial" pitchFamily="34" charset="0"/>
              <a:buChar char="•"/>
              <a:defRPr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selisih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1828800">
              <a:buFont typeface="Arial" pitchFamily="34" charset="0"/>
              <a:buChar char="•"/>
              <a:defRPr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selisih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1828800">
              <a:buFont typeface="Arial" pitchFamily="34" charset="0"/>
              <a:buChar char="•"/>
              <a:defRPr/>
            </a:pPr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selisih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2638CC7-1017-4AC5-BFAC-14969209DA0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7890" name="Oval 2"/>
          <p:cNvSpPr>
            <a:spLocks noChangeArrowheads="1"/>
          </p:cNvSpPr>
          <p:nvPr/>
        </p:nvSpPr>
        <p:spPr bwMode="auto">
          <a:xfrm>
            <a:off x="2590800" y="2362200"/>
            <a:ext cx="3962400" cy="2971800"/>
          </a:xfrm>
          <a:prstGeom prst="ellipse">
            <a:avLst/>
          </a:prstGeom>
          <a:solidFill>
            <a:srgbClr val="AE0041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D46E8E"/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4800" b="1" i="1">
                <a:latin typeface="Times New Roman" pitchFamily="18" charset="0"/>
              </a:rPr>
              <a:t>THE END</a:t>
            </a:r>
          </a:p>
        </p:txBody>
      </p:sp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533400" y="762000"/>
            <a:ext cx="3733800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3579B2"/>
                </a:solidFill>
                <a:latin typeface="Times New Roman" pitchFamily="18" charset="0"/>
              </a:rPr>
              <a:t>CHAPTER 9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2667000" y="3352800"/>
            <a:ext cx="38862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1385</TotalTime>
  <Words>887</Words>
  <Application>Microsoft Office PowerPoint</Application>
  <PresentationFormat>On-screen Show (4:3)</PresentationFormat>
  <Paragraphs>149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Profile</vt:lpstr>
      <vt:lpstr>Biaya Standar : Suatu Alat Pengendalian Manajerial</vt:lpstr>
      <vt:lpstr>Standar Unit : Definisi</vt:lpstr>
      <vt:lpstr>Keputusan yang harus dibuat untuk menentukan biaya standar unit:</vt:lpstr>
      <vt:lpstr>Standar Kuantitatif</vt:lpstr>
      <vt:lpstr>Standar Harga</vt:lpstr>
      <vt:lpstr>Tipe-tipe Standar</vt:lpstr>
      <vt:lpstr>PowerPoint Presentation</vt:lpstr>
      <vt:lpstr>Biaya Produk Standar</vt:lpstr>
      <vt:lpstr>PowerPoint Presentation</vt:lpstr>
      <vt:lpstr>SISTEM BIAYA STANDAR</vt:lpstr>
      <vt:lpstr>STANDAR BIAYA PER UNIT: Definisi</vt:lpstr>
      <vt:lpstr>TOTAL ANGGARAN VARIANS: Definisi</vt:lpstr>
      <vt:lpstr>FAVORABLE &amp; UNFAVORABLE</vt:lpstr>
      <vt:lpstr>PowerPoint Presentation</vt:lpstr>
      <vt:lpstr>BLUECHITO COST SHEET</vt:lpstr>
      <vt:lpstr>FORMULA: Total Variance</vt:lpstr>
      <vt:lpstr>PowerPoint Presentation</vt:lpstr>
      <vt:lpstr>MATERIALS VARIANCES</vt:lpstr>
      <vt:lpstr>PowerPoint Presentation</vt:lpstr>
      <vt:lpstr>FORMULA: Materials Usage Variance (MUV)</vt:lpstr>
      <vt:lpstr>FORMULA: Labor Rate Variance (LRV)</vt:lpstr>
      <vt:lpstr>PowerPoint Presentation</vt:lpstr>
      <vt:lpstr>FORMULA: Total Variable Overhead Variance</vt:lpstr>
      <vt:lpstr>VARIANSI PENGELUARAN OVERHEAD VARIABEL</vt:lpstr>
      <vt:lpstr>FORMULA: Variansi Efisiensi Overhead Variabel </vt:lpstr>
      <vt:lpstr>FIXED OVERHEAD VARIANCES</vt:lpstr>
      <vt:lpstr> VARIANSI PENGELUARAN OVERHEAD TETAP</vt:lpstr>
      <vt:lpstr>FORMULA: Varians Volume Overhead Tetap</vt:lpstr>
      <vt:lpstr>Penggolongan Cost Varians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KA-D3</dc:creator>
  <cp:lastModifiedBy>Acer Aspire 475x</cp:lastModifiedBy>
  <cp:revision>123</cp:revision>
  <dcterms:created xsi:type="dcterms:W3CDTF">2009-03-11T04:05:50Z</dcterms:created>
  <dcterms:modified xsi:type="dcterms:W3CDTF">2019-09-08T08:13:46Z</dcterms:modified>
</cp:coreProperties>
</file>