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3" r:id="rId4"/>
    <p:sldId id="258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61" r:id="rId14"/>
    <p:sldId id="259" r:id="rId15"/>
    <p:sldId id="262" r:id="rId16"/>
    <p:sldId id="290" r:id="rId17"/>
    <p:sldId id="291" r:id="rId18"/>
    <p:sldId id="292" r:id="rId19"/>
    <p:sldId id="275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A9B6"/>
    <a:srgbClr val="692A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7" autoAdjust="0"/>
    <p:restoredTop sz="94660"/>
  </p:normalViewPr>
  <p:slideViewPr>
    <p:cSldViewPr>
      <p:cViewPr>
        <p:scale>
          <a:sx n="66" d="100"/>
          <a:sy n="66" d="100"/>
        </p:scale>
        <p:origin x="-1314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Rectangle 28"/>
          <p:cNvSpPr>
            <a:spLocks noChangeArrowheads="1"/>
          </p:cNvSpPr>
          <p:nvPr/>
        </p:nvSpPr>
        <p:spPr bwMode="gray">
          <a:xfrm>
            <a:off x="0" y="3200400"/>
            <a:ext cx="7848600" cy="228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ltGray">
          <a:xfrm>
            <a:off x="7772400" y="2971800"/>
            <a:ext cx="13716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02" name="Object 30"/>
          <p:cNvGraphicFramePr>
            <a:graphicFrameLocks noChangeAspect="1"/>
          </p:cNvGraphicFramePr>
          <p:nvPr/>
        </p:nvGraphicFramePr>
        <p:xfrm>
          <a:off x="0" y="3429000"/>
          <a:ext cx="3009900" cy="1824038"/>
        </p:xfrm>
        <a:graphic>
          <a:graphicData uri="http://schemas.openxmlformats.org/presentationml/2006/ole">
            <p:oleObj spid="_x0000_s3102" name="Image" r:id="rId3" imgW="6920635" imgH="4139683" progId="">
              <p:embed/>
            </p:oleObj>
          </a:graphicData>
        </a:graphic>
      </p:graphicFrame>
      <p:graphicFrame>
        <p:nvGraphicFramePr>
          <p:cNvPr id="3103" name="Object 31"/>
          <p:cNvGraphicFramePr>
            <a:graphicFrameLocks noChangeAspect="1"/>
          </p:cNvGraphicFramePr>
          <p:nvPr/>
        </p:nvGraphicFramePr>
        <p:xfrm>
          <a:off x="5108575" y="3429000"/>
          <a:ext cx="4035425" cy="1828800"/>
        </p:xfrm>
        <a:graphic>
          <a:graphicData uri="http://schemas.openxmlformats.org/presentationml/2006/ole">
            <p:oleObj spid="_x0000_s3103" name="Image" r:id="rId4" imgW="9155556" imgH="3733333" progId="">
              <p:embed/>
            </p:oleObj>
          </a:graphicData>
        </a:graphic>
      </p:graphicFrame>
      <p:graphicFrame>
        <p:nvGraphicFramePr>
          <p:cNvPr id="3104" name="Object 32"/>
          <p:cNvGraphicFramePr>
            <a:graphicFrameLocks noChangeAspect="1"/>
          </p:cNvGraphicFramePr>
          <p:nvPr/>
        </p:nvGraphicFramePr>
        <p:xfrm>
          <a:off x="3124200" y="3429000"/>
          <a:ext cx="2057400" cy="1828800"/>
        </p:xfrm>
        <a:graphic>
          <a:graphicData uri="http://schemas.openxmlformats.org/presentationml/2006/ole">
            <p:oleObj spid="_x0000_s3104" name="Image" r:id="rId5" imgW="3250794" imgH="3276190" progId="">
              <p:embed/>
            </p:oleObj>
          </a:graphicData>
        </a:graphic>
      </p:graphicFrame>
      <p:pic>
        <p:nvPicPr>
          <p:cNvPr id="3105" name="Picture 33" descr="glaba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7315200" y="2133600"/>
            <a:ext cx="1316038" cy="1352550"/>
          </a:xfrm>
          <a:prstGeom prst="rect">
            <a:avLst/>
          </a:prstGeom>
          <a:noFill/>
        </p:spPr>
      </p:pic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AC45A32D-17EF-499D-BAEE-4EC51F35A65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1" name="Picture 20" descr="Be-1.jp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-9525" y="3432452"/>
            <a:ext cx="3219450" cy="1820586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0" y="5257800"/>
            <a:ext cx="91440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950" y="590550"/>
            <a:ext cx="5943600" cy="563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1BCA637-B86C-4863-9D92-398E1C3399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1BC54D-0E77-465F-84BD-886292A923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950" y="590550"/>
            <a:ext cx="5943600" cy="563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D3D5616-B2D2-4D5B-8C0A-805C3FC1FB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DBCC6B9-F2CA-4EA2-9D98-1992BFD697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950" y="590550"/>
            <a:ext cx="5943600" cy="563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3DE9E8-9C64-49A9-99C3-34AA6031FB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DCC6393-35E8-443B-B58B-835C5B331A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F1F9296-1215-4D80-AD8E-B76902ABE4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7CB34DF-3309-40E2-A0EC-E2D0FB9C49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950" y="590550"/>
            <a:ext cx="5943600" cy="563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82296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A911A4F-4D85-4248-81D7-1AD185547E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90550"/>
            <a:ext cx="2057400" cy="573405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90550"/>
            <a:ext cx="6019800" cy="57340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5B86A0-EDE0-41D8-A41A-624C85009D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950" y="590550"/>
            <a:ext cx="5943600" cy="563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5029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562A8-3887-4186-9194-5E712F8C7F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Picture 31" descr="glabal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>
            <a:off x="228600" y="228600"/>
            <a:ext cx="1093788" cy="1123950"/>
          </a:xfrm>
          <a:prstGeom prst="rect">
            <a:avLst/>
          </a:prstGeom>
          <a:noFill/>
        </p:spPr>
      </p:pic>
      <p:graphicFrame>
        <p:nvGraphicFramePr>
          <p:cNvPr id="15" name="Object 31"/>
          <p:cNvGraphicFramePr>
            <a:graphicFrameLocks noChangeAspect="1"/>
          </p:cNvGraphicFramePr>
          <p:nvPr userDrawn="1"/>
        </p:nvGraphicFramePr>
        <p:xfrm flipH="1">
          <a:off x="7803344" y="6250433"/>
          <a:ext cx="1340656" cy="607567"/>
        </p:xfrm>
        <a:graphic>
          <a:graphicData uri="http://schemas.openxmlformats.org/presentationml/2006/ole">
            <p:oleObj spid="_x0000_s1063" name="Image" r:id="rId16" imgW="9155556" imgH="3733333" progId="">
              <p:embed/>
            </p:oleObj>
          </a:graphicData>
        </a:graphic>
      </p:graphicFrame>
      <p:graphicFrame>
        <p:nvGraphicFramePr>
          <p:cNvPr id="16" name="Object 32"/>
          <p:cNvGraphicFramePr>
            <a:graphicFrameLocks noChangeAspect="1"/>
          </p:cNvGraphicFramePr>
          <p:nvPr userDrawn="1"/>
        </p:nvGraphicFramePr>
        <p:xfrm flipH="1">
          <a:off x="7117544" y="6250433"/>
          <a:ext cx="683513" cy="607567"/>
        </p:xfrm>
        <a:graphic>
          <a:graphicData uri="http://schemas.openxmlformats.org/presentationml/2006/ole">
            <p:oleObj spid="_x0000_s1064" name="Image" r:id="rId17" imgW="3250794" imgH="3276190" progId="">
              <p:embed/>
            </p:oleObj>
          </a:graphicData>
        </a:graphic>
      </p:graphicFrame>
      <p:pic>
        <p:nvPicPr>
          <p:cNvPr id="17" name="Picture 16" descr="Be-1.jp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 flipH="1">
            <a:off x="6050744" y="6253162"/>
            <a:ext cx="1069571" cy="6048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14800" y="2133600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STRATEGIK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19812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PERENCANAAN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2743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100" spc="2000" dirty="0" smtClean="0">
                <a:latin typeface="Verdana" pitchFamily="34" charset="0"/>
              </a:rPr>
              <a:t>Strategic Planning</a:t>
            </a:r>
            <a:endParaRPr lang="en-US" b="1" kern="100" spc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5715000"/>
            <a:ext cx="571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institutional life or developmental cycle  has four main stages : Formation, growth, mature</a:t>
            </a:r>
            <a:r>
              <a:rPr lang="id-ID" dirty="0" smtClean="0"/>
              <a:t>it</a:t>
            </a:r>
            <a:r>
              <a:rPr lang="en-US" dirty="0" smtClean="0"/>
              <a:t>y and decline or Decay.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3886200" y="2590800"/>
            <a:ext cx="4114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Proses</a:t>
            </a:r>
            <a:r>
              <a:rPr lang="en-US" sz="2000" dirty="0" smtClean="0"/>
              <a:t> y</a:t>
            </a:r>
            <a:r>
              <a:rPr lang="id-ID" sz="2000" dirty="0" smtClean="0"/>
              <a:t>ang</a:t>
            </a:r>
            <a:r>
              <a:rPr lang="en-US" sz="2000" dirty="0" smtClean="0"/>
              <a:t> </a:t>
            </a:r>
            <a:r>
              <a:rPr lang="en-US" sz="2000" dirty="0" err="1" smtClean="0"/>
              <a:t>berorientasi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ingin</a:t>
            </a:r>
            <a:r>
              <a:rPr lang="en-US" sz="2000" dirty="0" smtClean="0"/>
              <a:t> </a:t>
            </a:r>
            <a:r>
              <a:rPr lang="en-US" sz="2000" dirty="0" err="1" smtClean="0"/>
              <a:t>dicapai</a:t>
            </a:r>
            <a:r>
              <a:rPr lang="en-US" sz="2000" dirty="0" smtClean="0"/>
              <a:t> </a:t>
            </a:r>
            <a:r>
              <a:rPr lang="en-US" sz="2000" dirty="0" err="1" smtClean="0"/>
              <a:t>selama</a:t>
            </a:r>
            <a:r>
              <a:rPr lang="en-US" sz="2000" dirty="0" smtClean="0"/>
              <a:t> </a:t>
            </a:r>
            <a:r>
              <a:rPr lang="en-US" sz="2000" dirty="0" err="1" smtClean="0"/>
              <a:t>kurun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1 s/d  5 </a:t>
            </a:r>
            <a:r>
              <a:rPr lang="en-US" sz="2000" dirty="0" err="1" smtClean="0"/>
              <a:t>tahun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sistematis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berkesinambungan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memperhitungkan</a:t>
            </a:r>
            <a:r>
              <a:rPr lang="en-US" sz="2000" dirty="0" smtClean="0"/>
              <a:t> SWOT  yang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yang </a:t>
            </a:r>
            <a:r>
              <a:rPr lang="en-US" sz="2000" dirty="0" err="1" smtClean="0"/>
              <a:t>mungkin</a:t>
            </a:r>
            <a:r>
              <a:rPr lang="en-US" sz="2000" dirty="0" smtClean="0"/>
              <a:t> </a:t>
            </a:r>
            <a:r>
              <a:rPr lang="en-US" sz="2000" dirty="0" err="1" smtClean="0"/>
              <a:t>timbul</a:t>
            </a:r>
            <a:endParaRPr lang="en-US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447800" y="6858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/>
              <a:t>Mahluk apa sih SP itu?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Rot="1"/>
          </p:cNvGrpSpPr>
          <p:nvPr/>
        </p:nvGrpSpPr>
        <p:grpSpPr bwMode="auto">
          <a:xfrm>
            <a:off x="476250" y="2330450"/>
            <a:ext cx="8420100" cy="3556000"/>
            <a:chOff x="288" y="1248"/>
            <a:chExt cx="5184" cy="244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744" y="2880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en-US" sz="2000" b="1"/>
                <a:t>W+T=PENDORONG</a:t>
              </a:r>
            </a:p>
            <a:p>
              <a:pPr algn="ctr" eaLnBrk="0" hangingPunct="0"/>
              <a:r>
                <a:rPr lang="en-US" sz="1400" b="1"/>
                <a:t>MENGURANGI KELEMAHAN DAN MENGHINDARI ANCAMAN</a:t>
              </a:r>
              <a:endParaRPr lang="id-ID" sz="2000" b="1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016" y="2880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en-US" sz="2000" b="1"/>
                <a:t>S+T=STATUS QUO</a:t>
              </a:r>
            </a:p>
            <a:p>
              <a:pPr algn="ctr" eaLnBrk="0" hangingPunct="0"/>
              <a:r>
                <a:rPr lang="en-US" sz="1400" b="1"/>
                <a:t>MENGGUNAKAN KEKUATAN UNTUK MENCEGAH ANCAMAN</a:t>
              </a:r>
              <a:endParaRPr lang="id-ID" sz="2000" b="1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88" y="2880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en-US" sz="2000" b="1"/>
                <a:t>ANCAMAN(T)</a:t>
              </a:r>
            </a:p>
            <a:p>
              <a:pPr eaLnBrk="0" hangingPunct="0"/>
              <a:r>
                <a:rPr lang="en-US" sz="1400" b="1"/>
                <a:t>SUSUN DAFTAR RANGKING :</a:t>
              </a:r>
            </a:p>
            <a:p>
              <a:pPr eaLnBrk="0" hangingPunct="0"/>
              <a:r>
                <a:rPr lang="en-US" sz="1400" b="1"/>
                <a:t>……………………………..</a:t>
              </a:r>
            </a:p>
            <a:p>
              <a:pPr eaLnBrk="0" hangingPunct="0"/>
              <a:r>
                <a:rPr lang="en-US" sz="1400" b="1"/>
                <a:t>……………………………..</a:t>
              </a:r>
              <a:endParaRPr lang="id-ID" sz="1400" b="1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744" y="2064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en-US" sz="2000" b="1"/>
                <a:t>W+O=STATUS QUO</a:t>
              </a:r>
            </a:p>
            <a:p>
              <a:pPr algn="ctr" eaLnBrk="0" hangingPunct="0"/>
              <a:r>
                <a:rPr lang="en-US" sz="1400" b="1"/>
                <a:t>MENGURANGI KELEMAHAN DENGAN  MEMANFAATKAN PELUANG</a:t>
              </a:r>
              <a:endParaRPr lang="id-ID" sz="2000" b="1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16" y="2064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en-US" sz="2000" b="1"/>
                <a:t>S+O=PENDORONG</a:t>
              </a:r>
            </a:p>
            <a:p>
              <a:pPr algn="ctr" eaLnBrk="0" hangingPunct="0"/>
              <a:r>
                <a:rPr lang="en-US" sz="1400" b="1"/>
                <a:t>MENGGUNAKAN KEKUATAN UNTUK MEMANFAATKAN PELUANG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88" y="2064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en-US" sz="2000" b="1"/>
                <a:t>PELUANG(O)</a:t>
              </a:r>
            </a:p>
            <a:p>
              <a:pPr eaLnBrk="0" hangingPunct="0"/>
              <a:r>
                <a:rPr lang="en-US" sz="1400" b="1"/>
                <a:t>SUSUN DAFTAR RANGKING :</a:t>
              </a:r>
            </a:p>
            <a:p>
              <a:pPr eaLnBrk="0" hangingPunct="0"/>
              <a:r>
                <a:rPr lang="en-US" sz="1400" b="1"/>
                <a:t>……………………………..</a:t>
              </a:r>
            </a:p>
            <a:p>
              <a:pPr eaLnBrk="0" hangingPunct="0"/>
              <a:r>
                <a:rPr lang="en-US" sz="1400" b="1"/>
                <a:t>……………………………..</a:t>
              </a:r>
              <a:endParaRPr lang="id-ID" sz="1400" b="1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744" y="1248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en-US" sz="2000" b="1"/>
                <a:t>KELEMAHAN(W)</a:t>
              </a:r>
            </a:p>
            <a:p>
              <a:pPr eaLnBrk="0" hangingPunct="0"/>
              <a:r>
                <a:rPr lang="en-US" sz="1400" b="1"/>
                <a:t>SUSUN DAFTAR RANGKING :</a:t>
              </a:r>
            </a:p>
            <a:p>
              <a:pPr eaLnBrk="0" hangingPunct="0"/>
              <a:r>
                <a:rPr lang="en-US" sz="1400" b="1"/>
                <a:t>……………………………..</a:t>
              </a:r>
            </a:p>
            <a:p>
              <a:pPr eaLnBrk="0" hangingPunct="0"/>
              <a:r>
                <a:rPr lang="en-US" sz="1400" b="1"/>
                <a:t>……………………………..</a:t>
              </a:r>
              <a:endParaRPr lang="id-ID" sz="2000" b="1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016" y="1248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171450" indent="-171450" algn="ctr" eaLnBrk="0" hangingPunct="0"/>
              <a:r>
                <a:rPr lang="en-US" sz="2000" b="1" dirty="0"/>
                <a:t>KEKUATAN (S)</a:t>
              </a:r>
            </a:p>
            <a:p>
              <a:pPr marL="171450" indent="-171450" eaLnBrk="0" hangingPunct="0"/>
              <a:r>
                <a:rPr lang="en-US" sz="1400" b="1" dirty="0"/>
                <a:t>SUSUN DAFTAR RANGKING :</a:t>
              </a:r>
            </a:p>
            <a:p>
              <a:pPr marL="171450" indent="-171450" eaLnBrk="0" hangingPunct="0"/>
              <a:r>
                <a:rPr lang="en-US" sz="1400" b="1" dirty="0"/>
                <a:t>……………………………..</a:t>
              </a:r>
            </a:p>
            <a:p>
              <a:pPr marL="171450" indent="-171450" eaLnBrk="0" hangingPunct="0"/>
              <a:r>
                <a:rPr lang="en-US" sz="1400" b="1" dirty="0"/>
                <a:t>……………………………..</a:t>
              </a:r>
              <a:endParaRPr lang="id-ID" sz="1400" b="1" dirty="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88" y="1248"/>
              <a:ext cx="1728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id-ID" sz="2000" b="1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88" y="1248"/>
              <a:ext cx="518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288" y="2064"/>
              <a:ext cx="51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88" y="2880"/>
              <a:ext cx="51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88" y="3696"/>
              <a:ext cx="518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88" y="1248"/>
              <a:ext cx="0" cy="24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016" y="1248"/>
              <a:ext cx="0" cy="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744" y="1248"/>
              <a:ext cx="0" cy="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5472" y="1248"/>
              <a:ext cx="0" cy="24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00200" y="12192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ANALISIS SWOT UNTUK</a:t>
            </a:r>
          </a:p>
          <a:p>
            <a:pPr algn="ctr"/>
            <a:r>
              <a:rPr lang="en-US" sz="2400" b="1" dirty="0" smtClean="0"/>
              <a:t> MANAJEMEN </a:t>
            </a:r>
            <a:r>
              <a:rPr lang="en-US" sz="2400" b="1" dirty="0" smtClean="0"/>
              <a:t>STRATEGIK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Hot 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2133600"/>
            <a:ext cx="6934200" cy="3836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eaLnBrk="0" hangingPunct="0">
              <a:spcBef>
                <a:spcPts val="500"/>
              </a:spcBef>
              <a:spcAft>
                <a:spcPts val="500"/>
              </a:spcAft>
              <a:buFontTx/>
              <a:buAutoNum type="arabicPeriod"/>
            </a:pPr>
            <a:r>
              <a:rPr lang="en-US" sz="2400" dirty="0" err="1" smtClean="0">
                <a:latin typeface="AvantGarde Bk BT" pitchFamily="34" charset="0"/>
              </a:rPr>
              <a:t>Renstra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mempertimbangkan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kondisi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saat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ini</a:t>
            </a:r>
            <a:r>
              <a:rPr lang="en-US" sz="2400" dirty="0" smtClean="0">
                <a:latin typeface="AvantGarde Bk BT" pitchFamily="34" charset="0"/>
              </a:rPr>
              <a:t> (where are we now) ?</a:t>
            </a:r>
          </a:p>
          <a:p>
            <a:pPr marL="355600" indent="-355600" eaLnBrk="0" hangingPunct="0">
              <a:spcBef>
                <a:spcPts val="500"/>
              </a:spcBef>
              <a:spcAft>
                <a:spcPts val="500"/>
              </a:spcAft>
              <a:buFontTx/>
              <a:buAutoNum type="arabicPeriod"/>
            </a:pPr>
            <a:r>
              <a:rPr lang="en-US" sz="2400" dirty="0" err="1" smtClean="0">
                <a:latin typeface="AvantGarde Bk BT" pitchFamily="34" charset="0"/>
              </a:rPr>
              <a:t>Memuat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secara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jelas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arah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masa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depan</a:t>
            </a:r>
            <a:r>
              <a:rPr lang="en-US" sz="2400" dirty="0" smtClean="0">
                <a:latin typeface="AvantGarde Bk BT" pitchFamily="34" charset="0"/>
              </a:rPr>
              <a:t> yang </a:t>
            </a:r>
            <a:r>
              <a:rPr lang="en-US" sz="2400" dirty="0" err="1" smtClean="0">
                <a:latin typeface="AvantGarde Bk BT" pitchFamily="34" charset="0"/>
              </a:rPr>
              <a:t>hendak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dituju</a:t>
            </a:r>
            <a:r>
              <a:rPr lang="en-US" sz="2400" dirty="0" smtClean="0">
                <a:latin typeface="AvantGarde Bk BT" pitchFamily="34" charset="0"/>
              </a:rPr>
              <a:t> (where do we want to be) ?</a:t>
            </a:r>
          </a:p>
          <a:p>
            <a:pPr marL="355600" indent="-355600" eaLnBrk="0" hangingPunct="0">
              <a:spcBef>
                <a:spcPts val="500"/>
              </a:spcBef>
              <a:spcAft>
                <a:spcPts val="500"/>
              </a:spcAft>
              <a:buFontTx/>
              <a:buAutoNum type="arabicPeriod"/>
            </a:pPr>
            <a:r>
              <a:rPr lang="en-US" sz="2400" dirty="0" err="1" smtClean="0">
                <a:latin typeface="AvantGarde Bk BT" pitchFamily="34" charset="0"/>
              </a:rPr>
              <a:t>Memuat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cara-cara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mencapai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tujuan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dan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sasaran</a:t>
            </a:r>
            <a:r>
              <a:rPr lang="en-US" sz="2400" dirty="0" smtClean="0">
                <a:latin typeface="AvantGarde Bk BT" pitchFamily="34" charset="0"/>
              </a:rPr>
              <a:t> (how to get there) ?</a:t>
            </a:r>
          </a:p>
          <a:p>
            <a:pPr marL="355600" indent="-355600" eaLnBrk="0" hangingPunct="0">
              <a:spcBef>
                <a:spcPts val="500"/>
              </a:spcBef>
              <a:spcAft>
                <a:spcPts val="500"/>
              </a:spcAft>
              <a:buFontTx/>
              <a:buAutoNum type="arabicPeriod"/>
            </a:pPr>
            <a:r>
              <a:rPr lang="en-US" sz="2400" dirty="0" err="1" smtClean="0">
                <a:latin typeface="AvantGarde Bk BT" pitchFamily="34" charset="0"/>
              </a:rPr>
              <a:t>Memuat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ukuran</a:t>
            </a:r>
            <a:r>
              <a:rPr lang="en-US" sz="2400" dirty="0" smtClean="0">
                <a:latin typeface="AvantGarde Bk BT" pitchFamily="34" charset="0"/>
              </a:rPr>
              <a:t> </a:t>
            </a:r>
            <a:r>
              <a:rPr lang="en-US" sz="2400" dirty="0" err="1" smtClean="0">
                <a:latin typeface="AvantGarde Bk BT" pitchFamily="34" charset="0"/>
              </a:rPr>
              <a:t>keberhasilan</a:t>
            </a:r>
            <a:r>
              <a:rPr lang="en-US" sz="2400" dirty="0" smtClean="0">
                <a:latin typeface="AvantGarde Bk BT" pitchFamily="34" charset="0"/>
              </a:rPr>
              <a:t> (how do  we measure our progress) ?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dirty="0"/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914400" y="685800"/>
            <a:ext cx="360363" cy="360363"/>
            <a:chOff x="1973" y="1706"/>
            <a:chExt cx="227" cy="227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gray">
            <a:xfrm>
              <a:off x="1983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762000" y="1600200"/>
            <a:ext cx="7696200" cy="4876800"/>
            <a:chOff x="480" y="1008"/>
            <a:chExt cx="4848" cy="3072"/>
          </a:xfrm>
        </p:grpSpPr>
        <p:sp>
          <p:nvSpPr>
            <p:cNvPr id="5" name="Oval 17"/>
            <p:cNvSpPr>
              <a:spLocks noChangeArrowheads="1"/>
            </p:cNvSpPr>
            <p:nvPr/>
          </p:nvSpPr>
          <p:spPr bwMode="auto">
            <a:xfrm>
              <a:off x="4224" y="1056"/>
              <a:ext cx="1056" cy="24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1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Nilai-nilai</a:t>
              </a:r>
            </a:p>
          </p:txBody>
        </p:sp>
        <p:sp>
          <p:nvSpPr>
            <p:cNvPr id="6" name="Oval 18"/>
            <p:cNvSpPr>
              <a:spLocks noChangeArrowheads="1"/>
            </p:cNvSpPr>
            <p:nvPr/>
          </p:nvSpPr>
          <p:spPr bwMode="auto">
            <a:xfrm>
              <a:off x="4272" y="2160"/>
              <a:ext cx="1056" cy="43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1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Indikator</a:t>
              </a:r>
            </a:p>
            <a:p>
              <a:pPr algn="ctr" eaLnBrk="0" hangingPunct="0"/>
              <a:r>
                <a:rPr lang="en-US" sz="1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Kinerja</a:t>
              </a:r>
            </a:p>
          </p:txBody>
        </p:sp>
        <p:sp>
          <p:nvSpPr>
            <p:cNvPr id="7" name="Oval 19"/>
            <p:cNvSpPr>
              <a:spLocks noChangeArrowheads="1"/>
            </p:cNvSpPr>
            <p:nvPr/>
          </p:nvSpPr>
          <p:spPr bwMode="auto">
            <a:xfrm>
              <a:off x="4224" y="3497"/>
              <a:ext cx="1056" cy="439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1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Indikator</a:t>
              </a:r>
            </a:p>
            <a:p>
              <a:pPr algn="ctr" eaLnBrk="0" hangingPunct="0"/>
              <a:r>
                <a:rPr lang="en-US" sz="1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Kinerja</a:t>
              </a:r>
            </a:p>
          </p:txBody>
        </p:sp>
        <p:sp>
          <p:nvSpPr>
            <p:cNvPr id="8" name="Line 20"/>
            <p:cNvSpPr>
              <a:spLocks noChangeShapeType="1"/>
            </p:cNvSpPr>
            <p:nvPr/>
          </p:nvSpPr>
          <p:spPr bwMode="auto">
            <a:xfrm flipH="1" flipV="1">
              <a:off x="3552" y="1199"/>
              <a:ext cx="528" cy="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21"/>
            <p:cNvSpPr>
              <a:spLocks noChangeShapeType="1"/>
            </p:cNvSpPr>
            <p:nvPr/>
          </p:nvSpPr>
          <p:spPr bwMode="auto">
            <a:xfrm flipH="1" flipV="1">
              <a:off x="3600" y="2352"/>
              <a:ext cx="528" cy="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22"/>
            <p:cNvSpPr>
              <a:spLocks noChangeShapeType="1"/>
            </p:cNvSpPr>
            <p:nvPr/>
          </p:nvSpPr>
          <p:spPr bwMode="auto">
            <a:xfrm flipH="1" flipV="1">
              <a:off x="3600" y="3695"/>
              <a:ext cx="528" cy="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24"/>
            <p:cNvSpPr>
              <a:spLocks noChangeShapeType="1"/>
            </p:cNvSpPr>
            <p:nvPr/>
          </p:nvSpPr>
          <p:spPr bwMode="ltGray">
            <a:xfrm flipV="1">
              <a:off x="4800" y="2832"/>
              <a:ext cx="0" cy="43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" name="Text Box 25"/>
            <p:cNvSpPr txBox="1">
              <a:spLocks noChangeArrowheads="1"/>
            </p:cNvSpPr>
            <p:nvPr/>
          </p:nvSpPr>
          <p:spPr bwMode="ltGray">
            <a:xfrm>
              <a:off x="480" y="2140"/>
              <a:ext cx="768" cy="212"/>
            </a:xfrm>
            <a:prstGeom prst="rect">
              <a:avLst/>
            </a:prstGeom>
            <a:solidFill>
              <a:srgbClr val="990000"/>
            </a:solidFill>
            <a:ln w="9525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</a:rPr>
                <a:t>RENSTRA</a:t>
              </a:r>
            </a:p>
          </p:txBody>
        </p:sp>
        <p:sp>
          <p:nvSpPr>
            <p:cNvPr id="13" name="AutoShape 27"/>
            <p:cNvSpPr>
              <a:spLocks/>
            </p:cNvSpPr>
            <p:nvPr/>
          </p:nvSpPr>
          <p:spPr bwMode="ltGray">
            <a:xfrm>
              <a:off x="1296" y="1392"/>
              <a:ext cx="1104" cy="1968"/>
            </a:xfrm>
            <a:prstGeom prst="leftBrace">
              <a:avLst>
                <a:gd name="adj1" fmla="val 1485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Text Box 28"/>
            <p:cNvSpPr txBox="1">
              <a:spLocks noChangeArrowheads="1"/>
            </p:cNvSpPr>
            <p:nvPr/>
          </p:nvSpPr>
          <p:spPr bwMode="ltGray">
            <a:xfrm>
              <a:off x="672" y="3100"/>
              <a:ext cx="624" cy="212"/>
            </a:xfrm>
            <a:prstGeom prst="rect">
              <a:avLst/>
            </a:prstGeom>
            <a:solidFill>
              <a:srgbClr val="990000"/>
            </a:solidFill>
            <a:ln w="9525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</a:rPr>
                <a:t>RENJA</a:t>
              </a:r>
            </a:p>
          </p:txBody>
        </p:sp>
        <p:sp>
          <p:nvSpPr>
            <p:cNvPr id="15" name="AutoShape 29"/>
            <p:cNvSpPr>
              <a:spLocks/>
            </p:cNvSpPr>
            <p:nvPr/>
          </p:nvSpPr>
          <p:spPr bwMode="ltGray">
            <a:xfrm>
              <a:off x="1248" y="2352"/>
              <a:ext cx="1008" cy="1344"/>
            </a:xfrm>
            <a:prstGeom prst="leftBrace">
              <a:avLst>
                <a:gd name="adj1" fmla="val 1111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AutoShape 31"/>
            <p:cNvSpPr>
              <a:spLocks noChangeArrowheads="1"/>
            </p:cNvSpPr>
            <p:nvPr/>
          </p:nvSpPr>
          <p:spPr bwMode="ltGray">
            <a:xfrm>
              <a:off x="2736" y="1008"/>
              <a:ext cx="288" cy="3072"/>
            </a:xfrm>
            <a:prstGeom prst="downArrow">
              <a:avLst>
                <a:gd name="adj1" fmla="val 50000"/>
                <a:gd name="adj2" fmla="val 26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2387" y="1076"/>
              <a:ext cx="960" cy="24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sz="16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VISI</a:t>
              </a:r>
            </a:p>
          </p:txBody>
        </p:sp>
        <p:sp>
          <p:nvSpPr>
            <p:cNvPr id="18" name="Rectangle 33"/>
            <p:cNvSpPr>
              <a:spLocks noChangeArrowheads="1"/>
            </p:cNvSpPr>
            <p:nvPr/>
          </p:nvSpPr>
          <p:spPr bwMode="auto">
            <a:xfrm>
              <a:off x="2387" y="1440"/>
              <a:ext cx="960" cy="24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sz="16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MISI</a:t>
              </a:r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2387" y="1824"/>
              <a:ext cx="960" cy="24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sz="16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Tujuan</a:t>
              </a:r>
            </a:p>
          </p:txBody>
        </p:sp>
        <p:sp>
          <p:nvSpPr>
            <p:cNvPr id="20" name="Rectangle 35"/>
            <p:cNvSpPr>
              <a:spLocks noChangeArrowheads="1"/>
            </p:cNvSpPr>
            <p:nvPr/>
          </p:nvSpPr>
          <p:spPr bwMode="auto">
            <a:xfrm>
              <a:off x="2387" y="2208"/>
              <a:ext cx="960" cy="24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sz="16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Sasaran</a:t>
              </a:r>
              <a:endParaRPr 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21" name="Rectangle 36"/>
            <p:cNvSpPr>
              <a:spLocks noChangeArrowheads="1"/>
            </p:cNvSpPr>
            <p:nvPr/>
          </p:nvSpPr>
          <p:spPr bwMode="auto">
            <a:xfrm>
              <a:off x="2387" y="3216"/>
              <a:ext cx="960" cy="24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sz="16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Program</a:t>
              </a:r>
            </a:p>
          </p:txBody>
        </p:sp>
        <p:sp>
          <p:nvSpPr>
            <p:cNvPr id="22" name="Rectangle 37"/>
            <p:cNvSpPr>
              <a:spLocks noChangeArrowheads="1"/>
            </p:cNvSpPr>
            <p:nvPr/>
          </p:nvSpPr>
          <p:spPr bwMode="auto">
            <a:xfrm>
              <a:off x="2387" y="3552"/>
              <a:ext cx="960" cy="24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sz="16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Kegiatan</a:t>
              </a:r>
            </a:p>
          </p:txBody>
        </p:sp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2400" y="2640"/>
              <a:ext cx="96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sz="16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Kebijakan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447800" y="6096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vantGarde Bk BT" pitchFamily="34" charset="0"/>
              </a:rPr>
              <a:t>KOMPONEN RENSTRA DAN ISTILAH2</a:t>
            </a:r>
            <a:endParaRPr lang="en-US" dirty="0"/>
          </a:p>
        </p:txBody>
      </p:sp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990600" y="685800"/>
            <a:ext cx="360363" cy="360363"/>
            <a:chOff x="1973" y="1706"/>
            <a:chExt cx="227" cy="227"/>
          </a:xfrm>
        </p:grpSpPr>
        <p:sp>
          <p:nvSpPr>
            <p:cNvPr id="26" name="Oval 11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Oval 12"/>
            <p:cNvSpPr>
              <a:spLocks noChangeArrowheads="1"/>
            </p:cNvSpPr>
            <p:nvPr/>
          </p:nvSpPr>
          <p:spPr bwMode="gray">
            <a:xfrm>
              <a:off x="1983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286000" y="2590800"/>
            <a:ext cx="1524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VISI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922963" y="3124200"/>
            <a:ext cx="1524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MISI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286000" y="3733800"/>
            <a:ext cx="1524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Tujuan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86000" y="4800600"/>
            <a:ext cx="1524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Sasaran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922963" y="4267200"/>
            <a:ext cx="1524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Program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922963" y="5486400"/>
            <a:ext cx="1524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Kegiatan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352800" y="5638800"/>
            <a:ext cx="1524000" cy="685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Kebijakan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ltGray">
          <a:xfrm>
            <a:off x="2895600" y="4267200"/>
            <a:ext cx="228600" cy="381000"/>
          </a:xfrm>
          <a:prstGeom prst="up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ltGray">
          <a:xfrm>
            <a:off x="2895600" y="3200400"/>
            <a:ext cx="228600" cy="381000"/>
          </a:xfrm>
          <a:prstGeom prst="up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ltGray">
          <a:xfrm>
            <a:off x="6553200" y="3657600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ltGray">
          <a:xfrm>
            <a:off x="6553200" y="4800600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ltGray">
          <a:xfrm>
            <a:off x="3886200" y="2819400"/>
            <a:ext cx="1905000" cy="533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ltGray">
          <a:xfrm>
            <a:off x="2209800" y="1676400"/>
            <a:ext cx="16764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</a:rPr>
              <a:t>WHAT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ltGray">
          <a:xfrm>
            <a:off x="5867400" y="1676400"/>
            <a:ext cx="16764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HOW</a:t>
            </a:r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ltGray">
          <a:xfrm rot="8814634">
            <a:off x="3820813" y="3409769"/>
            <a:ext cx="1958922" cy="589029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ltGray">
          <a:xfrm flipH="1">
            <a:off x="3975100" y="3457574"/>
            <a:ext cx="1816100" cy="2152651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ltGray">
          <a:xfrm>
            <a:off x="3175000" y="5216525"/>
            <a:ext cx="76200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ltGray">
          <a:xfrm flipV="1">
            <a:off x="4076701" y="4724398"/>
            <a:ext cx="1714500" cy="882651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524000" y="685800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 smtClean="0"/>
              <a:t>SALING HUBUNGAN KOMPONEN RENSTRA</a:t>
            </a:r>
            <a:endParaRPr lang="en-US" sz="2000" b="1" dirty="0"/>
          </a:p>
        </p:txBody>
      </p:sp>
      <p:grpSp>
        <p:nvGrpSpPr>
          <p:cNvPr id="23" name="Group 10"/>
          <p:cNvGrpSpPr>
            <a:grpSpLocks/>
          </p:cNvGrpSpPr>
          <p:nvPr/>
        </p:nvGrpSpPr>
        <p:grpSpPr bwMode="auto">
          <a:xfrm>
            <a:off x="990600" y="685800"/>
            <a:ext cx="360363" cy="360363"/>
            <a:chOff x="1973" y="1706"/>
            <a:chExt cx="227" cy="227"/>
          </a:xfrm>
        </p:grpSpPr>
        <p:sp>
          <p:nvSpPr>
            <p:cNvPr id="24" name="Oval 11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gray">
            <a:xfrm>
              <a:off x="1983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" name="Line 20"/>
          <p:cNvSpPr>
            <a:spLocks noChangeShapeType="1"/>
          </p:cNvSpPr>
          <p:nvPr/>
        </p:nvSpPr>
        <p:spPr bwMode="ltGray">
          <a:xfrm rot="8814634" flipV="1">
            <a:off x="3576370" y="4119616"/>
            <a:ext cx="2354014" cy="324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0"/>
            <a:ext cx="6629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Cara </a:t>
            </a:r>
            <a:r>
              <a:rPr lang="en-US" sz="2000" dirty="0" err="1">
                <a:solidFill>
                  <a:schemeClr val="bg1"/>
                </a:solidFill>
              </a:rPr>
              <a:t>pandang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jauh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depan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kemana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Instansi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harus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dibawa</a:t>
            </a:r>
            <a:r>
              <a:rPr lang="en-US" sz="2000" dirty="0">
                <a:solidFill>
                  <a:schemeClr val="bg1"/>
                </a:solidFill>
              </a:rPr>
              <a:t> agar </a:t>
            </a:r>
            <a:r>
              <a:rPr lang="en-US" sz="2000" dirty="0" err="1">
                <a:solidFill>
                  <a:schemeClr val="bg1"/>
                </a:solidFill>
              </a:rPr>
              <a:t>dapat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eksis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Visi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adalah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suatu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gambaran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menantang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tetang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keadaan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masa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depan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diinginkan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oleh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Instansi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000" dirty="0" err="1">
                <a:solidFill>
                  <a:schemeClr val="bg1"/>
                </a:solidFill>
              </a:rPr>
              <a:t>Visi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menjawab</a:t>
            </a:r>
            <a:r>
              <a:rPr lang="en-US" sz="2000" dirty="0">
                <a:solidFill>
                  <a:schemeClr val="bg1"/>
                </a:solidFill>
              </a:rPr>
              <a:t> . . . . </a:t>
            </a:r>
            <a:r>
              <a:rPr lang="en-US" sz="2000" dirty="0" err="1">
                <a:solidFill>
                  <a:schemeClr val="bg1"/>
                </a:solidFill>
              </a:rPr>
              <a:t>Hendak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menjadi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apa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kita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masa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depan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6096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b="1" spc="500" dirty="0" smtClean="0">
                <a:solidFill>
                  <a:schemeClr val="bg1"/>
                </a:solidFill>
              </a:rPr>
              <a:t>VISI</a:t>
            </a:r>
            <a:endParaRPr lang="en-US" sz="3600" b="1" spc="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2209800"/>
            <a:ext cx="6629400" cy="288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457200" algn="just" eaLnBrk="0" hangingPunct="0">
              <a:spcBef>
                <a:spcPts val="700"/>
              </a:spcBef>
              <a:spcAft>
                <a:spcPts val="300"/>
              </a:spcAft>
              <a:buFontTx/>
              <a:buChar char="•"/>
            </a:pPr>
            <a:r>
              <a:rPr lang="en-US" sz="2000" dirty="0" err="1" smtClean="0">
                <a:solidFill>
                  <a:schemeClr val="bg1"/>
                </a:solidFill>
              </a:rPr>
              <a:t>Singkat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mudah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diingat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514350" indent="-457200" algn="just" eaLnBrk="0" hangingPunct="0">
              <a:spcBef>
                <a:spcPts val="700"/>
              </a:spcBef>
              <a:spcAft>
                <a:spcPts val="300"/>
              </a:spcAft>
              <a:buFontTx/>
              <a:buChar char="•"/>
            </a:pPr>
            <a:r>
              <a:rPr lang="en-US" sz="2000" dirty="0" err="1" smtClean="0">
                <a:solidFill>
                  <a:schemeClr val="bg1"/>
                </a:solidFill>
              </a:rPr>
              <a:t>Inspiratif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menantang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514350" indent="-457200" algn="just" eaLnBrk="0" hangingPunct="0">
              <a:spcBef>
                <a:spcPts val="700"/>
              </a:spcBef>
              <a:spcAft>
                <a:spcPts val="300"/>
              </a:spcAft>
              <a:buFontTx/>
              <a:buChar char="•"/>
            </a:pPr>
            <a:r>
              <a:rPr lang="en-US" sz="2000" dirty="0" err="1" smtClean="0">
                <a:solidFill>
                  <a:schemeClr val="bg1"/>
                </a:solidFill>
              </a:rPr>
              <a:t>Sesuatu</a:t>
            </a:r>
            <a:r>
              <a:rPr lang="en-US" sz="2000" dirty="0" smtClean="0">
                <a:solidFill>
                  <a:schemeClr val="bg1"/>
                </a:solidFill>
              </a:rPr>
              <a:t> yang ideal</a:t>
            </a:r>
          </a:p>
          <a:p>
            <a:pPr marL="514350" indent="-457200" algn="just" eaLnBrk="0" hangingPunct="0">
              <a:spcBef>
                <a:spcPts val="700"/>
              </a:spcBef>
              <a:spcAft>
                <a:spcPts val="300"/>
              </a:spcAft>
              <a:buFontTx/>
              <a:buChar char="•"/>
            </a:pPr>
            <a:r>
              <a:rPr lang="en-US" sz="2000" dirty="0" err="1" smtClean="0">
                <a:solidFill>
                  <a:schemeClr val="bg1"/>
                </a:solidFill>
              </a:rPr>
              <a:t>Sesuatu</a:t>
            </a:r>
            <a:r>
              <a:rPr lang="en-US" sz="2000" dirty="0" smtClean="0">
                <a:solidFill>
                  <a:schemeClr val="bg1"/>
                </a:solidFill>
              </a:rPr>
              <a:t> yang </a:t>
            </a:r>
            <a:r>
              <a:rPr lang="en-US" sz="2000" dirty="0" err="1" smtClean="0">
                <a:solidFill>
                  <a:schemeClr val="bg1"/>
                </a:solidFill>
              </a:rPr>
              <a:t>ingin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dicapai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masa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datang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514350" indent="-457200" algn="just" eaLnBrk="0" hangingPunct="0">
              <a:spcBef>
                <a:spcPts val="700"/>
              </a:spcBef>
              <a:spcAft>
                <a:spcPts val="300"/>
              </a:spcAft>
              <a:buFontTx/>
              <a:buChar char="•"/>
            </a:pPr>
            <a:r>
              <a:rPr lang="en-US" sz="2000" dirty="0" err="1" smtClean="0">
                <a:solidFill>
                  <a:schemeClr val="bg1"/>
                </a:solidFill>
              </a:rPr>
              <a:t>Menarik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bagi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organisasi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pelanggan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pihak-pihak</a:t>
            </a:r>
            <a:r>
              <a:rPr lang="en-US" sz="2000" dirty="0" smtClean="0">
                <a:solidFill>
                  <a:schemeClr val="bg1"/>
                </a:solidFill>
              </a:rPr>
              <a:t> lain yang </a:t>
            </a:r>
            <a:r>
              <a:rPr lang="en-US" sz="2000" dirty="0" err="1" smtClean="0">
                <a:solidFill>
                  <a:schemeClr val="bg1"/>
                </a:solidFill>
              </a:rPr>
              <a:t>terkait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spcBef>
                <a:spcPts val="700"/>
              </a:spcBef>
              <a:spcAft>
                <a:spcPts val="3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6096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spc="100" dirty="0" smtClean="0">
                <a:solidFill>
                  <a:schemeClr val="bg1"/>
                </a:solidFill>
              </a:rPr>
              <a:t>Karakteristik visi</a:t>
            </a:r>
            <a:endParaRPr lang="en-US" sz="3600" spc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2133600"/>
            <a:ext cx="609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Menjadi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Prodi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Unggulan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di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Bidang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Pendidikan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Agama Islam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tahun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2015 yang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berwawasan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Sebersih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bersih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Tauhid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Setinggi-tinggi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Ilmu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Pengetahuan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dan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sepandai-pandai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siasah</a:t>
            </a:r>
            <a:endParaRPr lang="en-US" b="1" dirty="0" smtClean="0">
              <a:solidFill>
                <a:schemeClr val="bg1"/>
              </a:solidFill>
              <a:latin typeface="Tahoma" pitchFamily="34" charset="0"/>
            </a:endParaRPr>
          </a:p>
          <a:p>
            <a:pPr marL="293688" indent="-293688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                                                              (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Anomin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)</a:t>
            </a:r>
          </a:p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Terwujudnya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Polri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yang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mampu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menjadi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pelindung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pengayom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dan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pelayan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yang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selalu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dekat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dengan</a:t>
            </a:r>
            <a:r>
              <a:rPr lang="en-US" b="1" dirty="0" smtClean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ahoma" pitchFamily="34" charset="0"/>
              </a:rPr>
              <a:t>masyarakat</a:t>
            </a:r>
            <a:endParaRPr lang="en-US" b="1" dirty="0" smtClean="0">
              <a:solidFill>
                <a:schemeClr val="bg1"/>
              </a:solidFill>
              <a:latin typeface="Tahoma" pitchFamily="34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6096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spc="100" dirty="0" smtClean="0">
                <a:solidFill>
                  <a:schemeClr val="bg1"/>
                </a:solidFill>
              </a:rPr>
              <a:t>Contoh visi</a:t>
            </a:r>
            <a:endParaRPr lang="en-US" sz="3600" spc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 rot="13568965">
            <a:off x="1814898" y="4019468"/>
            <a:ext cx="1316037" cy="733425"/>
          </a:xfrm>
          <a:prstGeom prst="curvedDownArrow">
            <a:avLst>
              <a:gd name="adj1" fmla="val 35887"/>
              <a:gd name="adj2" fmla="val 71775"/>
              <a:gd name="adj3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rot="12304284">
            <a:off x="4512994" y="5730682"/>
            <a:ext cx="1316037" cy="733425"/>
          </a:xfrm>
          <a:prstGeom prst="curvedDownArrow">
            <a:avLst>
              <a:gd name="adj1" fmla="val 35887"/>
              <a:gd name="adj2" fmla="val 71775"/>
              <a:gd name="adj3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725613" y="2735263"/>
            <a:ext cx="200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 rot="13692912" flipV="1">
            <a:off x="3915348" y="1903362"/>
            <a:ext cx="1316037" cy="667083"/>
          </a:xfrm>
          <a:prstGeom prst="curvedDownArrow">
            <a:avLst>
              <a:gd name="adj1" fmla="val 35887"/>
              <a:gd name="adj2" fmla="val 71775"/>
              <a:gd name="adj3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 rot="12697681" flipV="1">
            <a:off x="5563576" y="3191126"/>
            <a:ext cx="1316037" cy="667083"/>
          </a:xfrm>
          <a:prstGeom prst="curvedDownArrow">
            <a:avLst>
              <a:gd name="adj1" fmla="val 35887"/>
              <a:gd name="adj2" fmla="val 71775"/>
              <a:gd name="adj3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676400" y="6096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spc="100" dirty="0" smtClean="0">
                <a:solidFill>
                  <a:schemeClr val="bg1"/>
                </a:solidFill>
              </a:rPr>
              <a:t>Proses Perumusan Visi</a:t>
            </a:r>
            <a:endParaRPr lang="en-US" sz="3600" spc="100" dirty="0">
              <a:solidFill>
                <a:schemeClr val="bg1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447800" y="1219200"/>
            <a:ext cx="2563813" cy="2563813"/>
            <a:chOff x="-1281907" y="1600200"/>
            <a:chExt cx="2563813" cy="2563813"/>
          </a:xfrm>
        </p:grpSpPr>
        <p:grpSp>
          <p:nvGrpSpPr>
            <p:cNvPr id="17" name="Group 3"/>
            <p:cNvGrpSpPr>
              <a:grpSpLocks/>
            </p:cNvGrpSpPr>
            <p:nvPr/>
          </p:nvGrpSpPr>
          <p:grpSpPr bwMode="auto">
            <a:xfrm>
              <a:off x="-1281907" y="1600200"/>
              <a:ext cx="2563813" cy="2563813"/>
              <a:chOff x="2078" y="1824"/>
              <a:chExt cx="1615" cy="1615"/>
            </a:xfrm>
          </p:grpSpPr>
          <p:sp>
            <p:nvSpPr>
              <p:cNvPr id="18" name="Oval 7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8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9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1" name="Oval 10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2" name="Oval 11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Oval 12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-685800" y="2362200"/>
              <a:ext cx="1371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/>
                <a:t>VISI</a:t>
              </a:r>
            </a:p>
            <a:p>
              <a:pPr algn="ctr"/>
              <a:r>
                <a:rPr lang="id-ID" b="1" dirty="0" smtClean="0"/>
                <a:t>ORGA NISASI</a:t>
              </a:r>
              <a:endParaRPr lang="en-US" b="1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200400" y="2971800"/>
            <a:ext cx="2563813" cy="2563813"/>
            <a:chOff x="0" y="4294187"/>
            <a:chExt cx="2563813" cy="2563813"/>
          </a:xfrm>
        </p:grpSpPr>
        <p:grpSp>
          <p:nvGrpSpPr>
            <p:cNvPr id="25" name="Group 3"/>
            <p:cNvGrpSpPr>
              <a:grpSpLocks/>
            </p:cNvGrpSpPr>
            <p:nvPr/>
          </p:nvGrpSpPr>
          <p:grpSpPr bwMode="auto">
            <a:xfrm>
              <a:off x="0" y="4294187"/>
              <a:ext cx="2563813" cy="2563813"/>
              <a:chOff x="2078" y="1824"/>
              <a:chExt cx="1615" cy="1615"/>
            </a:xfrm>
          </p:grpSpPr>
          <p:sp>
            <p:nvSpPr>
              <p:cNvPr id="26" name="Oval 7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8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9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9" name="Oval 10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" name="Oval 12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solidFill>
                <a:srgbClr val="0070C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596107" y="5056187"/>
              <a:ext cx="1371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/>
                <a:t>VISI</a:t>
              </a:r>
            </a:p>
            <a:p>
              <a:pPr algn="ctr"/>
              <a:r>
                <a:rPr lang="id-ID" b="1" dirty="0" smtClean="0"/>
                <a:t>KELOM</a:t>
              </a:r>
              <a:br>
                <a:rPr lang="id-ID" b="1" dirty="0" smtClean="0"/>
              </a:br>
              <a:r>
                <a:rPr lang="id-ID" b="1" dirty="0" smtClean="0"/>
                <a:t>POK</a:t>
              </a:r>
              <a:endParaRPr lang="en-US" b="1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867400" y="4114800"/>
            <a:ext cx="2563813" cy="2563813"/>
            <a:chOff x="5715000" y="4495800"/>
            <a:chExt cx="2563813" cy="2563813"/>
          </a:xfrm>
        </p:grpSpPr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6348413" y="5326063"/>
              <a:ext cx="2000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GB"/>
            </a:p>
          </p:txBody>
        </p:sp>
        <p:grpSp>
          <p:nvGrpSpPr>
            <p:cNvPr id="33" name="Group 3"/>
            <p:cNvGrpSpPr>
              <a:grpSpLocks/>
            </p:cNvGrpSpPr>
            <p:nvPr/>
          </p:nvGrpSpPr>
          <p:grpSpPr bwMode="auto">
            <a:xfrm>
              <a:off x="5715000" y="4495800"/>
              <a:ext cx="2563813" cy="2563813"/>
              <a:chOff x="2078" y="1824"/>
              <a:chExt cx="1615" cy="1615"/>
            </a:xfrm>
          </p:grpSpPr>
          <p:sp>
            <p:nvSpPr>
              <p:cNvPr id="34" name="Oval 7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8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Oval 9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7" name="Oval 10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8" name="Oval 11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" name="Oval 12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solidFill>
                <a:srgbClr val="7030A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311107" y="5257800"/>
              <a:ext cx="1371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/>
                <a:t>VISI</a:t>
              </a:r>
            </a:p>
            <a:p>
              <a:pPr algn="ctr"/>
              <a:r>
                <a:rPr lang="id-ID" b="1" dirty="0" smtClean="0"/>
                <a:t>INDIVIDU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t="-51000" b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2438400"/>
            <a:ext cx="67056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n-US" b="1" dirty="0" err="1"/>
              <a:t>Suatu</a:t>
            </a:r>
            <a:r>
              <a:rPr lang="en-US" b="1" dirty="0"/>
              <a:t> yang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dilaksanakan</a:t>
            </a:r>
            <a:r>
              <a:rPr lang="en-US" b="1" dirty="0"/>
              <a:t> </a:t>
            </a:r>
            <a:r>
              <a:rPr lang="en-US" b="1" dirty="0" err="1"/>
              <a:t>oleh</a:t>
            </a:r>
            <a:r>
              <a:rPr lang="en-US" b="1" dirty="0"/>
              <a:t> </a:t>
            </a:r>
            <a:r>
              <a:rPr lang="en-US" b="1" dirty="0" err="1"/>
              <a:t>organisasi</a:t>
            </a:r>
            <a:r>
              <a:rPr lang="en-US" b="1" dirty="0"/>
              <a:t> (</a:t>
            </a:r>
            <a:r>
              <a:rPr lang="en-US" b="1" dirty="0" err="1"/>
              <a:t>Instansi</a:t>
            </a:r>
            <a:r>
              <a:rPr lang="en-US" b="1" dirty="0"/>
              <a:t> </a:t>
            </a:r>
            <a:r>
              <a:rPr lang="en-US" b="1" dirty="0" err="1"/>
              <a:t>Pemerintah</a:t>
            </a:r>
            <a:r>
              <a:rPr lang="en-US" b="1" dirty="0"/>
              <a:t>) agar </a:t>
            </a:r>
            <a:r>
              <a:rPr lang="en-US" b="1" dirty="0" err="1"/>
              <a:t>cita-cita</a:t>
            </a:r>
            <a:r>
              <a:rPr lang="en-US" b="1" dirty="0"/>
              <a:t> </a:t>
            </a:r>
            <a:r>
              <a:rPr lang="en-US" b="1" dirty="0" err="1"/>
              <a:t>organisasi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tercapai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berhasil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baik</a:t>
            </a:r>
            <a:r>
              <a:rPr lang="en-US" b="1" dirty="0"/>
              <a:t>.</a:t>
            </a:r>
          </a:p>
          <a:p>
            <a:pPr algn="just" eaLnBrk="0" hangingPunct="0">
              <a:spcBef>
                <a:spcPct val="50000"/>
              </a:spcBef>
            </a:pP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pernyataan</a:t>
            </a:r>
            <a:r>
              <a:rPr lang="en-US" b="1" dirty="0"/>
              <a:t> </a:t>
            </a:r>
            <a:r>
              <a:rPr lang="en-US" b="1" dirty="0" err="1"/>
              <a:t>Misi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b="1" dirty="0"/>
              <a:t>, </a:t>
            </a:r>
            <a:r>
              <a:rPr lang="en-US" b="1" dirty="0" err="1"/>
              <a:t>diharapkan</a:t>
            </a:r>
            <a:r>
              <a:rPr lang="en-US" b="1" dirty="0"/>
              <a:t> </a:t>
            </a:r>
            <a:r>
              <a:rPr lang="en-US" b="1" dirty="0" err="1"/>
              <a:t>seluruh</a:t>
            </a:r>
            <a:r>
              <a:rPr lang="en-US" b="1" dirty="0"/>
              <a:t> </a:t>
            </a:r>
            <a:r>
              <a:rPr lang="en-US" b="1" dirty="0" err="1"/>
              <a:t>pegawai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pihak</a:t>
            </a:r>
            <a:r>
              <a:rPr lang="en-US" b="1" dirty="0"/>
              <a:t> yang </a:t>
            </a:r>
            <a:r>
              <a:rPr lang="en-US" b="1" dirty="0" err="1"/>
              <a:t>berkepentingan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mengenal</a:t>
            </a:r>
            <a:r>
              <a:rPr lang="en-US" b="1" dirty="0"/>
              <a:t> </a:t>
            </a:r>
            <a:r>
              <a:rPr lang="en-US" b="1" dirty="0" err="1"/>
              <a:t>Instansi</a:t>
            </a:r>
            <a:r>
              <a:rPr lang="en-US" b="1" dirty="0"/>
              <a:t> </a:t>
            </a:r>
            <a:r>
              <a:rPr lang="en-US" b="1" dirty="0" err="1"/>
              <a:t>Pemerintah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mengetahui</a:t>
            </a:r>
            <a:r>
              <a:rPr lang="en-US" b="1" dirty="0"/>
              <a:t> </a:t>
            </a:r>
            <a:r>
              <a:rPr lang="en-US" b="1" dirty="0" err="1"/>
              <a:t>alasan</a:t>
            </a:r>
            <a:r>
              <a:rPr lang="en-US" b="1" dirty="0"/>
              <a:t> </a:t>
            </a:r>
            <a:r>
              <a:rPr lang="en-US" b="1" dirty="0" err="1"/>
              <a:t>keberadaan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perannya</a:t>
            </a:r>
            <a:r>
              <a:rPr lang="en-US" b="1" dirty="0"/>
              <a:t>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6096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spc="100" dirty="0" smtClean="0"/>
              <a:t>Misi</a:t>
            </a:r>
            <a:endParaRPr lang="en-US" sz="2800" b="1" spc="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t="-51000" b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1828800"/>
            <a:ext cx="6858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latin typeface="Tahoma" pitchFamily="34" charset="0"/>
              </a:rPr>
              <a:t>Mendorong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dan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memberikan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kontribusi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bagi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terselenggaranya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pembangunan</a:t>
            </a:r>
            <a:r>
              <a:rPr lang="en-US" b="1" dirty="0" smtClean="0">
                <a:latin typeface="Tahoma" pitchFamily="34" charset="0"/>
              </a:rPr>
              <a:t> yang </a:t>
            </a:r>
            <a:r>
              <a:rPr lang="en-US" b="1" dirty="0" err="1" smtClean="0">
                <a:latin typeface="Tahoma" pitchFamily="34" charset="0"/>
              </a:rPr>
              <a:t>berkesinambungan</a:t>
            </a:r>
            <a:endParaRPr lang="en-US" b="1" dirty="0" smtClean="0">
              <a:latin typeface="Tahoma" pitchFamily="34" charset="0"/>
            </a:endParaRPr>
          </a:p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latin typeface="Tahoma" pitchFamily="34" charset="0"/>
              </a:rPr>
              <a:t>Mendorong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terwujudnya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akuntabilitas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publik</a:t>
            </a:r>
            <a:endParaRPr lang="en-US" b="1" dirty="0" smtClean="0">
              <a:latin typeface="Tahoma" pitchFamily="34" charset="0"/>
            </a:endParaRPr>
          </a:p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latin typeface="Tahoma" pitchFamily="34" charset="0"/>
              </a:rPr>
              <a:t>Mendorong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terwujudnya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iklim</a:t>
            </a:r>
            <a:r>
              <a:rPr lang="en-US" b="1" dirty="0" smtClean="0">
                <a:latin typeface="Tahoma" pitchFamily="34" charset="0"/>
              </a:rPr>
              <a:t> yang </a:t>
            </a:r>
            <a:r>
              <a:rPr lang="en-US" b="1" dirty="0" err="1" smtClean="0">
                <a:latin typeface="Tahoma" pitchFamily="34" charset="0"/>
              </a:rPr>
              <a:t>dapat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mencegah</a:t>
            </a:r>
            <a:r>
              <a:rPr lang="en-US" b="1" dirty="0" smtClean="0">
                <a:latin typeface="Tahoma" pitchFamily="34" charset="0"/>
              </a:rPr>
              <a:t> KKN </a:t>
            </a:r>
            <a:r>
              <a:rPr lang="en-US" b="1" dirty="0" err="1" smtClean="0">
                <a:latin typeface="Tahoma" pitchFamily="34" charset="0"/>
              </a:rPr>
              <a:t>serta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terciptanya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aparatur</a:t>
            </a:r>
            <a:r>
              <a:rPr lang="en-US" b="1" dirty="0" smtClean="0">
                <a:latin typeface="Tahoma" pitchFamily="34" charset="0"/>
              </a:rPr>
              <a:t> yang </a:t>
            </a:r>
            <a:r>
              <a:rPr lang="en-US" b="1" dirty="0" err="1" smtClean="0">
                <a:latin typeface="Tahoma" pitchFamily="34" charset="0"/>
              </a:rPr>
              <a:t>bersih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dan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andal</a:t>
            </a:r>
            <a:endParaRPr lang="en-US" b="1" dirty="0" smtClean="0">
              <a:latin typeface="Tahoma" pitchFamily="34" charset="0"/>
            </a:endParaRPr>
          </a:p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latin typeface="Tahoma" pitchFamily="34" charset="0"/>
              </a:rPr>
              <a:t>Menumbuhkembangkan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sinergi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pengawasan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di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lingkungan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pemerintah</a:t>
            </a:r>
            <a:endParaRPr lang="en-US" b="1" dirty="0" smtClean="0">
              <a:latin typeface="Tahoma" pitchFamily="34" charset="0"/>
            </a:endParaRPr>
          </a:p>
          <a:p>
            <a:pPr marL="293688" indent="-293688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latin typeface="Tahoma" pitchFamily="34" charset="0"/>
              </a:rPr>
              <a:t>Meningkatkan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kualitas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hasil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pengawasan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dalam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rangka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pengambilan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keputusan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dan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peningkatan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kinerja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instansi</a:t>
            </a:r>
            <a:r>
              <a:rPr lang="en-US" b="1" dirty="0" smtClean="0">
                <a:latin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</a:rPr>
              <a:t>pemerintah</a:t>
            </a:r>
            <a:endParaRPr lang="en-GB" b="1" dirty="0" smtClean="0">
              <a:latin typeface="Tahoma" pitchFamily="34" charset="0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6096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spc="100" dirty="0" smtClean="0"/>
              <a:t>Contoh Misi</a:t>
            </a:r>
            <a:endParaRPr lang="en-US" sz="2800" b="1" spc="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5943600" cy="563563"/>
          </a:xfrm>
        </p:spPr>
        <p:txBody>
          <a:bodyPr/>
          <a:lstStyle/>
          <a:p>
            <a:pPr algn="l"/>
            <a:r>
              <a:rPr lang="id-ID" dirty="0" smtClean="0"/>
              <a:t>TUJUAN</a:t>
            </a:r>
            <a:endParaRPr lang="en-US" sz="1800" dirty="0"/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1295400" y="1936750"/>
            <a:ext cx="7086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/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Tujuan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adalah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sesuatu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yang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akan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dicapai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atau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dihasilkan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dalam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jangka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waktu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1 (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satu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)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sampai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dengan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5 (lima)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tahun</a:t>
            </a:r>
            <a:endParaRPr lang="en-US" sz="2000" b="1" dirty="0">
              <a:solidFill>
                <a:srgbClr val="000000"/>
              </a:solidFill>
              <a:latin typeface="AvantGarde Bk BT" pitchFamily="34" charset="0"/>
            </a:endParaRPr>
          </a:p>
          <a:p>
            <a:pPr algn="just" eaLnBrk="0" hangingPunct="0"/>
            <a:endParaRPr lang="en-US" sz="2000" b="1" dirty="0">
              <a:solidFill>
                <a:srgbClr val="000000"/>
              </a:solidFill>
              <a:latin typeface="AvantGarde Bk BT" pitchFamily="34" charset="0"/>
            </a:endParaRPr>
          </a:p>
          <a:p>
            <a:pPr algn="just" eaLnBrk="0" hangingPunct="0"/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Tujuan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tidak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harus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dinyatakan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dalam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bentuk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kuantitatif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namun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harus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dapat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menunjukkan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suatu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kondisi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yang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ingin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dicapai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di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masa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mendatang</a:t>
            </a:r>
            <a:endParaRPr lang="en-US" sz="2000" b="1" dirty="0">
              <a:solidFill>
                <a:srgbClr val="000000"/>
              </a:solidFill>
              <a:latin typeface="AvantGarde Bk BT" pitchFamily="34" charset="0"/>
            </a:endParaRPr>
          </a:p>
          <a:p>
            <a:pPr algn="just" eaLnBrk="0" hangingPunct="0"/>
            <a:endParaRPr lang="en-US" sz="2000" b="1" dirty="0">
              <a:solidFill>
                <a:srgbClr val="000000"/>
              </a:solidFill>
              <a:latin typeface="AvantGarde Bk BT" pitchFamily="34" charset="0"/>
            </a:endParaRPr>
          </a:p>
          <a:p>
            <a:pPr algn="just" eaLnBrk="0" hangingPunct="0"/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Penetapan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tujuan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mengacu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pada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pernyataan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visi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misi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serta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didasarkan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pada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isu-isu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dan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analisis</a:t>
            </a:r>
            <a:r>
              <a:rPr lang="en-US" sz="2000" b="1" dirty="0">
                <a:solidFill>
                  <a:srgbClr val="000000"/>
                </a:solidFill>
                <a:latin typeface="AvantGarde Bk BT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vantGarde Bk BT" pitchFamily="34" charset="0"/>
              </a:rPr>
              <a:t>strategis</a:t>
            </a:r>
            <a:endParaRPr lang="en-US" sz="2000" b="1" dirty="0">
              <a:solidFill>
                <a:srgbClr val="000000"/>
              </a:solidFill>
              <a:latin typeface="AvantGarde Bk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600200" y="2667000"/>
            <a:ext cx="6629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9888" indent="-369888">
              <a:spcBef>
                <a:spcPct val="50000"/>
              </a:spcBef>
              <a:buFontTx/>
              <a:buChar char="•"/>
            </a:pP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Bersifat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idealis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namun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realistis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369888" indent="-369888">
              <a:spcBef>
                <a:spcPct val="50000"/>
              </a:spcBef>
              <a:buFontTx/>
              <a:buChar char="•"/>
            </a:pP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Jangkauan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waktu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1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sampai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tahun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369888" indent="-369888">
              <a:spcBef>
                <a:spcPct val="50000"/>
              </a:spcBef>
              <a:buFontTx/>
              <a:buChar char="•"/>
            </a:pP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Tidak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harus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tergambar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angka-angka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7800" y="5334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spc="100" dirty="0" smtClean="0">
                <a:solidFill>
                  <a:schemeClr val="bg1"/>
                </a:solidFill>
              </a:rPr>
              <a:t>Karakteristik Tujuan</a:t>
            </a:r>
            <a:endParaRPr lang="en-US" sz="3600" spc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676400" y="2743200"/>
            <a:ext cx="62484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0513" indent="-290513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latin typeface="AvantGarde Bk BT" pitchFamily="34" charset="0"/>
              </a:rPr>
              <a:t>Merupakan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penjabaran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dari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tujuan</a:t>
            </a:r>
            <a:r>
              <a:rPr lang="en-US" b="1" dirty="0" smtClean="0">
                <a:latin typeface="AvantGarde Bk BT" pitchFamily="34" charset="0"/>
              </a:rPr>
              <a:t>, </a:t>
            </a:r>
            <a:r>
              <a:rPr lang="en-US" b="1" dirty="0" err="1" smtClean="0">
                <a:latin typeface="AvantGarde Bk BT" pitchFamily="34" charset="0"/>
              </a:rPr>
              <a:t>yaitu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sesuatu</a:t>
            </a:r>
            <a:r>
              <a:rPr lang="en-US" b="1" dirty="0" smtClean="0">
                <a:latin typeface="AvantGarde Bk BT" pitchFamily="34" charset="0"/>
              </a:rPr>
              <a:t> yang </a:t>
            </a:r>
            <a:r>
              <a:rPr lang="en-US" b="1" dirty="0" err="1" smtClean="0">
                <a:latin typeface="AvantGarde Bk BT" pitchFamily="34" charset="0"/>
              </a:rPr>
              <a:t>akan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dicapai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dalam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jangka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waktu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tahunan</a:t>
            </a:r>
            <a:r>
              <a:rPr lang="en-US" b="1" dirty="0" smtClean="0">
                <a:latin typeface="AvantGarde Bk BT" pitchFamily="34" charset="0"/>
              </a:rPr>
              <a:t>, </a:t>
            </a:r>
            <a:r>
              <a:rPr lang="en-US" b="1" dirty="0" err="1" smtClean="0">
                <a:latin typeface="AvantGarde Bk BT" pitchFamily="34" charset="0"/>
              </a:rPr>
              <a:t>semesteran</a:t>
            </a:r>
            <a:r>
              <a:rPr lang="en-US" b="1" dirty="0" smtClean="0">
                <a:latin typeface="AvantGarde Bk BT" pitchFamily="34" charset="0"/>
              </a:rPr>
              <a:t>, </a:t>
            </a:r>
            <a:r>
              <a:rPr lang="en-US" b="1" dirty="0" err="1" smtClean="0">
                <a:latin typeface="AvantGarde Bk BT" pitchFamily="34" charset="0"/>
              </a:rPr>
              <a:t>triwulanan</a:t>
            </a:r>
            <a:r>
              <a:rPr lang="en-US" b="1" dirty="0" smtClean="0">
                <a:latin typeface="AvantGarde Bk BT" pitchFamily="34" charset="0"/>
              </a:rPr>
              <a:t>, </a:t>
            </a:r>
            <a:r>
              <a:rPr lang="en-US" b="1" dirty="0" err="1" smtClean="0">
                <a:latin typeface="AvantGarde Bk BT" pitchFamily="34" charset="0"/>
              </a:rPr>
              <a:t>atau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bulanan</a:t>
            </a:r>
            <a:endParaRPr lang="en-US" b="1" dirty="0" smtClean="0">
              <a:latin typeface="AvantGarde Bk BT" pitchFamily="34" charset="0"/>
            </a:endParaRPr>
          </a:p>
          <a:p>
            <a:pPr marL="290513" indent="-290513">
              <a:spcBef>
                <a:spcPct val="50000"/>
              </a:spcBef>
              <a:buFontTx/>
              <a:buChar char="•"/>
            </a:pPr>
            <a:r>
              <a:rPr lang="en-US" b="1" dirty="0" err="1" smtClean="0">
                <a:latin typeface="AvantGarde Bk BT" pitchFamily="34" charset="0"/>
              </a:rPr>
              <a:t>Sasaran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diusahakan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dalam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bentuk</a:t>
            </a:r>
            <a:r>
              <a:rPr lang="en-US" b="1" dirty="0" smtClean="0">
                <a:latin typeface="AvantGarde Bk BT" pitchFamily="34" charset="0"/>
              </a:rPr>
              <a:t> </a:t>
            </a:r>
            <a:r>
              <a:rPr lang="en-US" b="1" dirty="0" err="1" smtClean="0">
                <a:latin typeface="AvantGarde Bk BT" pitchFamily="34" charset="0"/>
              </a:rPr>
              <a:t>kuantitatif</a:t>
            </a:r>
            <a:endParaRPr lang="en-US" b="1" dirty="0" smtClean="0">
              <a:latin typeface="AvantGarde Bk BT" pitchFamily="34" charset="0"/>
            </a:endParaRP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676400" y="6096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spc="100" dirty="0" smtClean="0"/>
              <a:t>SASARAN</a:t>
            </a:r>
            <a:endParaRPr lang="en-US" sz="3600" spc="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2514600"/>
            <a:ext cx="6172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1. </a:t>
            </a:r>
            <a:r>
              <a:rPr lang="en-US" b="1" dirty="0" err="1">
                <a:solidFill>
                  <a:srgbClr val="000000"/>
                </a:solidFill>
              </a:rPr>
              <a:t>Spesifik</a:t>
            </a:r>
            <a:endParaRPr lang="en-US" b="1" dirty="0">
              <a:solidFill>
                <a:srgbClr val="000000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2. </a:t>
            </a:r>
            <a:r>
              <a:rPr lang="en-US" b="1" dirty="0" err="1">
                <a:solidFill>
                  <a:srgbClr val="000000"/>
                </a:solidFill>
              </a:rPr>
              <a:t>Terukur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dan</a:t>
            </a:r>
            <a:r>
              <a:rPr lang="en-US" b="1" dirty="0">
                <a:solidFill>
                  <a:srgbClr val="000000"/>
                </a:solidFill>
              </a:rPr>
              <a:t>  </a:t>
            </a:r>
            <a:r>
              <a:rPr lang="en-US" b="1" dirty="0" err="1">
                <a:solidFill>
                  <a:srgbClr val="000000"/>
                </a:solidFill>
              </a:rPr>
              <a:t>Dapat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Dinilai</a:t>
            </a:r>
            <a:endParaRPr lang="en-US" b="1" dirty="0">
              <a:solidFill>
                <a:srgbClr val="000000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3. </a:t>
            </a:r>
            <a:r>
              <a:rPr lang="en-US" b="1" dirty="0" err="1">
                <a:solidFill>
                  <a:srgbClr val="000000"/>
                </a:solidFill>
              </a:rPr>
              <a:t>Berorientasi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pada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Hasil</a:t>
            </a:r>
            <a:endParaRPr lang="en-US" b="1" dirty="0">
              <a:solidFill>
                <a:srgbClr val="000000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4. </a:t>
            </a:r>
            <a:r>
              <a:rPr lang="en-US" b="1" dirty="0" err="1">
                <a:solidFill>
                  <a:srgbClr val="000000"/>
                </a:solidFill>
              </a:rPr>
              <a:t>Dapat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Dicapai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pada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Kurun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Waktu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Tertentu</a:t>
            </a:r>
            <a:r>
              <a:rPr lang="en-US" b="1" dirty="0">
                <a:solidFill>
                  <a:srgbClr val="000000"/>
                </a:solidFill>
              </a:rPr>
              <a:t> </a:t>
            </a:r>
          </a:p>
          <a:p>
            <a:pPr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   (1 </a:t>
            </a:r>
            <a:r>
              <a:rPr lang="en-US" b="1" dirty="0" err="1">
                <a:solidFill>
                  <a:srgbClr val="000000"/>
                </a:solidFill>
              </a:rPr>
              <a:t>Bulan</a:t>
            </a:r>
            <a:r>
              <a:rPr lang="en-US" b="1" dirty="0">
                <a:solidFill>
                  <a:srgbClr val="000000"/>
                </a:solidFill>
              </a:rPr>
              <a:t>, 1 Semester, 1 </a:t>
            </a:r>
            <a:r>
              <a:rPr lang="en-US" b="1" dirty="0" err="1">
                <a:solidFill>
                  <a:srgbClr val="000000"/>
                </a:solidFill>
              </a:rPr>
              <a:t>Tahun</a:t>
            </a:r>
            <a:r>
              <a:rPr lang="en-US" b="1" dirty="0">
                <a:solidFill>
                  <a:srgbClr val="000000"/>
                </a:solidFill>
              </a:rPr>
              <a:t>, 2 </a:t>
            </a:r>
            <a:r>
              <a:rPr lang="en-US" b="1" dirty="0" err="1">
                <a:solidFill>
                  <a:srgbClr val="000000"/>
                </a:solidFill>
              </a:rPr>
              <a:t>Tahun</a:t>
            </a:r>
            <a:r>
              <a:rPr lang="en-US" b="1" dirty="0">
                <a:solidFill>
                  <a:srgbClr val="000000"/>
                </a:solidFill>
              </a:rPr>
              <a:t>, </a:t>
            </a:r>
            <a:r>
              <a:rPr lang="en-US" b="1" dirty="0" err="1">
                <a:solidFill>
                  <a:srgbClr val="000000"/>
                </a:solidFill>
              </a:rPr>
              <a:t>Dst</a:t>
            </a:r>
            <a:r>
              <a:rPr lang="en-US" b="1" dirty="0">
                <a:solidFill>
                  <a:srgbClr val="000000"/>
                </a:solidFill>
              </a:rPr>
              <a:t>).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6096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spc="100" dirty="0" smtClean="0"/>
              <a:t>Karakteristik Sasaran</a:t>
            </a:r>
            <a:endParaRPr lang="en-US" sz="2400" b="1" spc="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2286000"/>
            <a:ext cx="6858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hangingPunct="0"/>
            <a:r>
              <a:rPr lang="en-US" b="1" dirty="0" err="1">
                <a:solidFill>
                  <a:srgbClr val="000066"/>
                </a:solidFill>
              </a:rPr>
              <a:t>Dijabarkan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dalam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bentuk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990000"/>
                </a:solidFill>
              </a:rPr>
              <a:t>Kebijakan</a:t>
            </a:r>
            <a:r>
              <a:rPr lang="en-US" b="1" dirty="0">
                <a:solidFill>
                  <a:srgbClr val="990000"/>
                </a:solidFill>
              </a:rPr>
              <a:t> </a:t>
            </a:r>
            <a:r>
              <a:rPr lang="en-US" b="1" dirty="0" err="1">
                <a:solidFill>
                  <a:srgbClr val="990000"/>
                </a:solidFill>
              </a:rPr>
              <a:t>dan</a:t>
            </a:r>
            <a:r>
              <a:rPr lang="en-US" b="1" dirty="0">
                <a:solidFill>
                  <a:srgbClr val="990000"/>
                </a:solidFill>
              </a:rPr>
              <a:t> Program</a:t>
            </a:r>
          </a:p>
          <a:p>
            <a:pPr algn="just" eaLnBrk="0" hangingPunct="0"/>
            <a:endParaRPr lang="en-US" b="1" dirty="0">
              <a:solidFill>
                <a:srgbClr val="990000"/>
              </a:solidFill>
            </a:endParaRPr>
          </a:p>
          <a:p>
            <a:pPr algn="just" eaLnBrk="0" hangingPunct="0"/>
            <a:r>
              <a:rPr lang="en-US" sz="2000" b="1" dirty="0" err="1">
                <a:solidFill>
                  <a:srgbClr val="990000"/>
                </a:solidFill>
              </a:rPr>
              <a:t>Kebijakan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ditetapkan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untuk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memberikan</a:t>
            </a:r>
            <a:r>
              <a:rPr lang="en-US" b="1" dirty="0">
                <a:solidFill>
                  <a:srgbClr val="000066"/>
                </a:solidFill>
              </a:rPr>
              <a:t>  </a:t>
            </a:r>
            <a:r>
              <a:rPr lang="en-US" b="1" dirty="0" err="1">
                <a:solidFill>
                  <a:srgbClr val="000066"/>
                </a:solidFill>
              </a:rPr>
              <a:t>petunjuk</a:t>
            </a:r>
            <a:r>
              <a:rPr lang="en-US" b="1" dirty="0">
                <a:solidFill>
                  <a:srgbClr val="000066"/>
                </a:solidFill>
              </a:rPr>
              <a:t>, </a:t>
            </a:r>
            <a:r>
              <a:rPr lang="en-US" b="1" dirty="0" err="1">
                <a:solidFill>
                  <a:srgbClr val="000066"/>
                </a:solidFill>
              </a:rPr>
              <a:t>prinsip-prinsip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dasar</a:t>
            </a:r>
            <a:r>
              <a:rPr lang="en-US" b="1" dirty="0">
                <a:solidFill>
                  <a:srgbClr val="000066"/>
                </a:solidFill>
              </a:rPr>
              <a:t>, </a:t>
            </a:r>
            <a:r>
              <a:rPr lang="en-US" b="1" dirty="0" err="1">
                <a:solidFill>
                  <a:srgbClr val="000066"/>
                </a:solidFill>
              </a:rPr>
              <a:t>rambu-rambu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dan</a:t>
            </a:r>
            <a:r>
              <a:rPr lang="en-US" b="1" dirty="0">
                <a:solidFill>
                  <a:srgbClr val="000066"/>
                </a:solidFill>
              </a:rPr>
              <a:t> signal-signal </a:t>
            </a:r>
            <a:r>
              <a:rPr lang="en-US" b="1" dirty="0" err="1">
                <a:solidFill>
                  <a:srgbClr val="000066"/>
                </a:solidFill>
              </a:rPr>
              <a:t>penting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dalam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menyusun</a:t>
            </a:r>
            <a:r>
              <a:rPr lang="en-US" b="1" dirty="0">
                <a:solidFill>
                  <a:srgbClr val="000066"/>
                </a:solidFill>
              </a:rPr>
              <a:t> program </a:t>
            </a:r>
            <a:r>
              <a:rPr lang="en-US" b="1" dirty="0" err="1">
                <a:solidFill>
                  <a:srgbClr val="000066"/>
                </a:solidFill>
              </a:rPr>
              <a:t>dan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kegiatan</a:t>
            </a:r>
            <a:r>
              <a:rPr lang="en-US" b="1" dirty="0">
                <a:solidFill>
                  <a:srgbClr val="000066"/>
                </a:solidFill>
              </a:rPr>
              <a:t>.</a:t>
            </a:r>
          </a:p>
          <a:p>
            <a:pPr algn="just" eaLnBrk="0" hangingPunct="0"/>
            <a:endParaRPr lang="en-US" b="1" dirty="0">
              <a:solidFill>
                <a:srgbClr val="000066"/>
              </a:solidFill>
            </a:endParaRPr>
          </a:p>
          <a:p>
            <a:pPr algn="just" eaLnBrk="0" hangingPunct="0"/>
            <a:r>
              <a:rPr lang="en-US" sz="2000" b="1" dirty="0">
                <a:solidFill>
                  <a:srgbClr val="990000"/>
                </a:solidFill>
              </a:rPr>
              <a:t>Program</a:t>
            </a:r>
            <a:r>
              <a:rPr lang="en-US" b="1" dirty="0">
                <a:solidFill>
                  <a:srgbClr val="000066"/>
                </a:solidFill>
              </a:rPr>
              <a:t>, </a:t>
            </a:r>
            <a:r>
              <a:rPr lang="en-US" b="1" dirty="0" err="1">
                <a:solidFill>
                  <a:srgbClr val="000066"/>
                </a:solidFill>
              </a:rPr>
              <a:t>yaitu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kumpulan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kegiatan</a:t>
            </a:r>
            <a:r>
              <a:rPr lang="en-US" b="1" dirty="0">
                <a:solidFill>
                  <a:srgbClr val="000066"/>
                </a:solidFill>
              </a:rPr>
              <a:t> yang </a:t>
            </a:r>
            <a:r>
              <a:rPr lang="en-US" b="1" dirty="0" err="1">
                <a:solidFill>
                  <a:srgbClr val="000066"/>
                </a:solidFill>
              </a:rPr>
              <a:t>sistematis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dan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terpadu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untuk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mencapai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b="1" dirty="0" err="1">
                <a:solidFill>
                  <a:srgbClr val="000066"/>
                </a:solidFill>
              </a:rPr>
              <a:t>sasaran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685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spc="100" dirty="0" smtClean="0"/>
              <a:t>STRATEGI : Cara Mencapai Tujuan dan Sasaran</a:t>
            </a:r>
            <a:endParaRPr lang="en-US" b="1" spc="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286000"/>
            <a:ext cx="70104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 dirty="0"/>
              <a:t>PERENCANAAN KINERJA ADALAH AKTIVITAS PENGAMBILAN KEPUTUSAN DI DEPAN TENTANG </a:t>
            </a:r>
            <a:r>
              <a:rPr lang="en-US" sz="1600" b="1" dirty="0"/>
              <a:t>TINGKAT CAPAIAN KINERJA</a:t>
            </a:r>
            <a:r>
              <a:rPr lang="en-US" sz="1600" dirty="0"/>
              <a:t> YANG DIINGINKAN DAN DIHUBUNGKAN DENGAN </a:t>
            </a:r>
            <a:r>
              <a:rPr lang="en-US" sz="1600" b="1" dirty="0"/>
              <a:t>TINGKAT PELAKSANAAN PROGRAM</a:t>
            </a:r>
            <a:r>
              <a:rPr lang="en-US" sz="1600" dirty="0"/>
              <a:t>/ KEGIATAN.</a:t>
            </a:r>
          </a:p>
          <a:p>
            <a:pPr eaLnBrk="0" hangingPunct="0">
              <a:spcBef>
                <a:spcPct val="50000"/>
              </a:spcBef>
            </a:pPr>
            <a:r>
              <a:rPr lang="en-US" sz="1600" dirty="0"/>
              <a:t>PERENCANAAN KINERJA JUGA MEMBERIKAN TARGET (QUANTITATIVE OBJECTIVES) TENTANG </a:t>
            </a:r>
            <a:r>
              <a:rPr lang="en-US" sz="1600" b="1" dirty="0"/>
              <a:t>APA YANG HARUS DICAPAI</a:t>
            </a:r>
            <a:r>
              <a:rPr lang="en-US" sz="1600" dirty="0"/>
              <a:t> DALAM PELAKSANAAN PROGRAM/ KEGIATAN.</a:t>
            </a:r>
          </a:p>
          <a:p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685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spc="100" dirty="0" smtClean="0"/>
              <a:t>RENJA : Rencana Kerja</a:t>
            </a:r>
            <a:endParaRPr lang="en-US" b="1" spc="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2133600" y="2057400"/>
            <a:ext cx="47244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54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89803" dir="2700000" algn="ctr" rotWithShape="0">
                    <a:srgbClr val="000000">
                      <a:alpha val="50000"/>
                    </a:srgbClr>
                  </a:outerShdw>
                </a:effectLst>
                <a:latin typeface="Verdana"/>
              </a:rPr>
              <a:t>Thank You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70Gp_natural_light">
  <a:themeElements>
    <a:clrScheme name="170Gp_natural_light 2">
      <a:dk1>
        <a:srgbClr val="000000"/>
      </a:dk1>
      <a:lt1>
        <a:srgbClr val="FFFFFF"/>
      </a:lt1>
      <a:dk2>
        <a:srgbClr val="333399"/>
      </a:dk2>
      <a:lt2>
        <a:srgbClr val="C0C0C0"/>
      </a:lt2>
      <a:accent1>
        <a:srgbClr val="2EA9B6"/>
      </a:accent1>
      <a:accent2>
        <a:srgbClr val="F1900F"/>
      </a:accent2>
      <a:accent3>
        <a:srgbClr val="FFFFFF"/>
      </a:accent3>
      <a:accent4>
        <a:srgbClr val="000000"/>
      </a:accent4>
      <a:accent5>
        <a:srgbClr val="ADD1D7"/>
      </a:accent5>
      <a:accent6>
        <a:srgbClr val="DA820C"/>
      </a:accent6>
      <a:hlink>
        <a:srgbClr val="CC3300"/>
      </a:hlink>
      <a:folHlink>
        <a:srgbClr val="0066CC"/>
      </a:folHlink>
    </a:clrScheme>
    <a:fontScheme name="170Gp_natural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70Gp_natural_light 1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0Gp_natural_light 2">
        <a:dk1>
          <a:srgbClr val="000000"/>
        </a:dk1>
        <a:lt1>
          <a:srgbClr val="FFFFFF"/>
        </a:lt1>
        <a:dk2>
          <a:srgbClr val="333399"/>
        </a:dk2>
        <a:lt2>
          <a:srgbClr val="C0C0C0"/>
        </a:lt2>
        <a:accent1>
          <a:srgbClr val="2EA9B6"/>
        </a:accent1>
        <a:accent2>
          <a:srgbClr val="F1900F"/>
        </a:accent2>
        <a:accent3>
          <a:srgbClr val="FFFFFF"/>
        </a:accent3>
        <a:accent4>
          <a:srgbClr val="000000"/>
        </a:accent4>
        <a:accent5>
          <a:srgbClr val="ADD1D7"/>
        </a:accent5>
        <a:accent6>
          <a:srgbClr val="DA820C"/>
        </a:accent6>
        <a:hlink>
          <a:srgbClr val="CC330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0Gp_natural_light 3">
        <a:dk1>
          <a:srgbClr val="000000"/>
        </a:dk1>
        <a:lt1>
          <a:srgbClr val="FFFFFF"/>
        </a:lt1>
        <a:dk2>
          <a:srgbClr val="26728A"/>
        </a:dk2>
        <a:lt2>
          <a:srgbClr val="DDDDDD"/>
        </a:lt2>
        <a:accent1>
          <a:srgbClr val="E29B3C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ECBAF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672</Words>
  <Application>Microsoft Office PowerPoint</Application>
  <PresentationFormat>On-screen Show (4:3)</PresentationFormat>
  <Paragraphs>121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170Gp_natural_light</vt:lpstr>
      <vt:lpstr>Image</vt:lpstr>
      <vt:lpstr>Slide 1</vt:lpstr>
      <vt:lpstr>Slide 2</vt:lpstr>
      <vt:lpstr>Slide 3</vt:lpstr>
      <vt:lpstr>Hot Tip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TUJUAN</vt:lpstr>
      <vt:lpstr>Slide 14</vt:lpstr>
      <vt:lpstr>Slide 15</vt:lpstr>
      <vt:lpstr>Slide 16</vt:lpstr>
      <vt:lpstr>Slide 17</vt:lpstr>
      <vt:lpstr>Slide 18</vt:lpstr>
      <vt:lpstr>Slide 19</vt:lpstr>
    </vt:vector>
  </TitlesOfParts>
  <Company>Guilddesign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ThemeGallery</dc:creator>
  <cp:lastModifiedBy>1221296958</cp:lastModifiedBy>
  <cp:revision>48</cp:revision>
  <dcterms:created xsi:type="dcterms:W3CDTF">2004-07-24T05:38:31Z</dcterms:created>
  <dcterms:modified xsi:type="dcterms:W3CDTF">2011-12-05T09:24:42Z</dcterms:modified>
</cp:coreProperties>
</file>