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71" r:id="rId3"/>
    <p:sldId id="273" r:id="rId4"/>
    <p:sldId id="276" r:id="rId5"/>
    <p:sldId id="277" r:id="rId6"/>
    <p:sldId id="280" r:id="rId7"/>
    <p:sldId id="281" r:id="rId8"/>
    <p:sldId id="258" r:id="rId9"/>
    <p:sldId id="282" r:id="rId10"/>
    <p:sldId id="283" r:id="rId11"/>
    <p:sldId id="284" r:id="rId12"/>
    <p:sldId id="285" r:id="rId13"/>
    <p:sldId id="286" r:id="rId14"/>
    <p:sldId id="287" r:id="rId15"/>
    <p:sldId id="28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297" y="1385047"/>
            <a:ext cx="6541340" cy="2262781"/>
          </a:xfrm>
        </p:spPr>
        <p:txBody>
          <a:bodyPr/>
          <a:lstStyle/>
          <a:p>
            <a:r>
              <a:rPr lang="en-US" dirty="0" smtClean="0">
                <a:latin typeface="Constantia" panose="02030602050306030303" pitchFamily="18" charset="0"/>
              </a:rPr>
              <a:t>MANAJEMEN OPERASIONAL </a:t>
            </a: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9274" y="3769658"/>
            <a:ext cx="5357998" cy="1178859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OLEH : 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AZIZAH FITRIANI,SE.,MM</a:t>
            </a:r>
            <a:endParaRPr lang="en-US" sz="2400" b="1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510988"/>
            <a:ext cx="9412942" cy="6347012"/>
          </a:xfrm>
        </p:spPr>
        <p:txBody>
          <a:bodyPr>
            <a:noAutofit/>
          </a:bodyPr>
          <a:lstStyle/>
          <a:p>
            <a:pPr lvl="0" algn="ctr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n-US" sz="2400" b="1" dirty="0">
                <a:solidFill>
                  <a:schemeClr val="tx1"/>
                </a:solidFill>
                <a:latin typeface="Constantia"/>
              </a:rPr>
              <a:t>BAB I</a:t>
            </a:r>
            <a:br>
              <a:rPr lang="en-US" sz="2400" b="1" dirty="0">
                <a:solidFill>
                  <a:schemeClr val="tx1"/>
                </a:solidFill>
                <a:latin typeface="Constantia"/>
              </a:rPr>
            </a:br>
            <a:r>
              <a:rPr lang="en-US" sz="2400" b="1" dirty="0">
                <a:solidFill>
                  <a:schemeClr val="tx1"/>
                </a:solidFill>
                <a:latin typeface="Constantia"/>
              </a:rPr>
              <a:t>PENGERTIAN DAN RUANG LINGKUP</a:t>
            </a:r>
            <a:br>
              <a:rPr lang="en-US" sz="2400" b="1" dirty="0">
                <a:solidFill>
                  <a:schemeClr val="tx1"/>
                </a:solidFill>
                <a:latin typeface="Constantia"/>
              </a:rPr>
            </a:br>
            <a:r>
              <a:rPr lang="en-US" sz="2400" b="1" dirty="0">
                <a:solidFill>
                  <a:schemeClr val="tx1"/>
                </a:solidFill>
                <a:latin typeface="Constantia"/>
              </a:rPr>
              <a:t>MANAJEMEN PRODUKSI DAN </a:t>
            </a: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OPERASI</a:t>
            </a:r>
          </a:p>
          <a:p>
            <a:pPr lvl="0" algn="ctr">
              <a:lnSpc>
                <a:spcPct val="120000"/>
              </a:lnSpc>
              <a:spcBef>
                <a:spcPts val="1200"/>
              </a:spcBef>
              <a:buClr>
                <a:srgbClr val="0F6FC6"/>
              </a:buClr>
              <a:buNone/>
            </a:pPr>
            <a:endParaRPr lang="en-US" sz="2400" b="1" dirty="0" smtClean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I. </a:t>
            </a:r>
            <a:r>
              <a:rPr lang="en-US" sz="2400" b="1" dirty="0" smtClean="0">
                <a:solidFill>
                  <a:prstClr val="black"/>
                </a:solidFill>
                <a:latin typeface="Constantia"/>
              </a:rPr>
              <a:t>PENGERTIAN 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MANAJEMEN </a:t>
            </a:r>
            <a:r>
              <a:rPr lang="en-US" sz="2400" b="1" dirty="0" smtClean="0">
                <a:solidFill>
                  <a:prstClr val="black"/>
                </a:solidFill>
                <a:latin typeface="Constantia"/>
              </a:rPr>
              <a:t>PRODUKSI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600" b="1" dirty="0">
              <a:solidFill>
                <a:prstClr val="black"/>
              </a:solidFill>
              <a:latin typeface="Constantia"/>
            </a:endParaRPr>
          </a:p>
          <a:p>
            <a:pPr marL="444500" lvl="0" indent="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Manajemen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merupakan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usaha-usaha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pengelolaan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secara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optimal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penggunaan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sumber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daya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-	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sumber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daya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(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tenaga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mesin-mesin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peralatan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mentah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sebagainya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)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melalui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proses 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transformasi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menghasilkan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berbagai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600" dirty="0">
              <a:solidFill>
                <a:prstClr val="black"/>
              </a:solidFill>
              <a:latin typeface="Constantia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    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0" y="4840941"/>
            <a:ext cx="2233039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0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30" y="349624"/>
            <a:ext cx="9399494" cy="5974976"/>
          </a:xfrm>
        </p:spPr>
        <p:txBody>
          <a:bodyPr>
            <a:normAutofit/>
          </a:bodyPr>
          <a:lstStyle/>
          <a:p>
            <a:pPr marL="120650" indent="-12065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II. RUANG </a:t>
            </a:r>
            <a:r>
              <a:rPr lang="en-US" sz="2400" b="1" dirty="0">
                <a:solidFill>
                  <a:schemeClr val="tx1"/>
                </a:solidFill>
                <a:latin typeface="Constantia"/>
              </a:rPr>
              <a:t>LINGKUP MANAJEMEN PRODUKSI </a:t>
            </a: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DAN OPERASI</a:t>
            </a:r>
            <a:endParaRPr lang="en-US" sz="2400" b="1" dirty="0">
              <a:solidFill>
                <a:schemeClr val="tx1"/>
              </a:solidFill>
              <a:latin typeface="Constantia"/>
            </a:endParaRPr>
          </a:p>
          <a:p>
            <a:pPr marL="120650" indent="-12065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2800" b="1" dirty="0" smtClean="0">
              <a:solidFill>
                <a:srgbClr val="04617B"/>
              </a:solidFill>
              <a:latin typeface="Constantia"/>
            </a:endParaRPr>
          </a:p>
          <a:p>
            <a:pPr marL="120650" indent="-1206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28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t-IT" sz="8000" dirty="0">
                <a:solidFill>
                  <a:schemeClr val="tx1"/>
                </a:solidFill>
                <a:latin typeface="Constantia" panose="02030602050306030303" pitchFamily="18" charset="0"/>
              </a:rPr>
              <a:t> </a:t>
            </a:r>
            <a:endParaRPr lang="en-US" sz="8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1" y="4840049"/>
            <a:ext cx="2231329" cy="201795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66565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529" y="1629771"/>
            <a:ext cx="7962066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165845"/>
            <a:ext cx="9049872" cy="6463555"/>
          </a:xfrm>
        </p:spPr>
        <p:txBody>
          <a:bodyPr>
            <a:noAutofit/>
          </a:bodyPr>
          <a:lstStyle/>
          <a:p>
            <a:pPr marL="0" lvl="1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2200" dirty="0" smtClean="0"/>
              <a:t> </a:t>
            </a:r>
            <a:r>
              <a:rPr lang="en-US" sz="2400" b="1" dirty="0" smtClean="0">
                <a:latin typeface="Constantia" panose="02030602050306030303" pitchFamily="18" charset="0"/>
              </a:rPr>
              <a:t>III.    </a:t>
            </a:r>
            <a:r>
              <a:rPr lang="sv-SE" sz="2400" b="1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MANAJEMEN </a:t>
            </a:r>
            <a:r>
              <a:rPr lang="sv-SE" sz="2400" b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PRODUKSI SEBAGAI SUATU SISTEM </a:t>
            </a:r>
            <a:r>
              <a:rPr lang="sv-SE" sz="2400" b="1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	PRODUKTIF</a:t>
            </a:r>
          </a:p>
          <a:p>
            <a:pPr marL="457200" lvl="1" indent="0"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800" b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sv-SE" sz="3200" b="1" i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Suatu sistem produktif</a:t>
            </a:r>
            <a:r>
              <a:rPr lang="sv-SE" sz="3200" b="1" i="1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sv-SE" sz="3200" b="1" i="1" dirty="0">
              <a:solidFill>
                <a:prstClr val="black"/>
              </a:solidFill>
              <a:latin typeface="Constantia"/>
              <a:ea typeface="Times New Roman" pitchFamily="18" charset="0"/>
              <a:cs typeface="Arial" pitchFamily="34" charset="0"/>
            </a:endParaRPr>
          </a:p>
          <a:p>
            <a:pPr marL="0" lvl="0" indent="0" algn="just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sv-SE" sz="2800" dirty="0">
                <a:solidFill>
                  <a:prstClr val="black"/>
                </a:solidFill>
                <a:latin typeface="Calibri"/>
                <a:ea typeface="Times New Roman" pitchFamily="18" charset="0"/>
                <a:cs typeface="Arial" pitchFamily="34" charset="0"/>
              </a:rPr>
              <a:t>	 </a:t>
            </a:r>
            <a:r>
              <a:rPr lang="sv-SE" sz="32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Adalah proses pengubahan masukan –	</a:t>
            </a:r>
            <a:r>
              <a:rPr lang="sv-SE" sz="32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masukan </a:t>
            </a:r>
            <a:r>
              <a:rPr lang="sv-SE" sz="32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sumber daya menjadi barang-	barang dan jasa-jasa yang 	lebih berguna. 	Masukan dalam system ini adalah bahan 	mentah, tenaga kerja, modal, energi dan 	informasi</a:t>
            </a:r>
            <a:r>
              <a:rPr lang="sv-SE" sz="2800" dirty="0">
                <a:solidFill>
                  <a:prstClr val="black"/>
                </a:solidFill>
                <a:latin typeface="Calibri"/>
                <a:ea typeface="Times New Roman" pitchFamily="18" charset="0"/>
                <a:cs typeface="Arial" pitchFamily="34" charset="0"/>
              </a:rPr>
              <a:t>.</a:t>
            </a:r>
            <a:endParaRPr lang="sv-SE" sz="2800" dirty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marL="457200" lvl="1" indent="0"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8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1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129" y="49694"/>
            <a:ext cx="9453283" cy="6808305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AU" sz="2400" b="1" dirty="0"/>
              <a:t> </a:t>
            </a:r>
            <a:r>
              <a:rPr lang="en-AU" sz="2400" b="1" dirty="0" smtClean="0">
                <a:latin typeface="Constantia" panose="02030602050306030303" pitchFamily="18" charset="0"/>
              </a:rPr>
              <a:t>IV. </a:t>
            </a:r>
            <a:r>
              <a:rPr lang="sv-SE" sz="2800" b="1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SUB SISTEM </a:t>
            </a:r>
            <a:r>
              <a:rPr lang="sv-SE" sz="2800" b="1" dirty="0">
                <a:solidFill>
                  <a:prstClr val="black"/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DALAM SISTEM </a:t>
            </a:r>
            <a:r>
              <a:rPr lang="sv-SE" sz="2800" b="1" dirty="0" smtClean="0">
                <a:solidFill>
                  <a:prstClr val="black"/>
                </a:solidFill>
                <a:latin typeface="Constantia" panose="02030602050306030303" pitchFamily="18" charset="0"/>
                <a:ea typeface="Times New Roman" pitchFamily="18" charset="0"/>
                <a:cs typeface="Arial" pitchFamily="34" charset="0"/>
              </a:rPr>
              <a:t>PRODUKTIF</a:t>
            </a:r>
          </a:p>
          <a:p>
            <a:pPr lvl="0" algn="ctr">
              <a:buNone/>
            </a:pPr>
            <a:endParaRPr lang="sv-SE" sz="2800" b="1" dirty="0">
              <a:solidFill>
                <a:prstClr val="black"/>
              </a:solidFill>
              <a:latin typeface="Constantia" panose="02030602050306030303" pitchFamily="18" charset="0"/>
              <a:cs typeface="Arial" pitchFamily="34" charset="0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b="1" i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1. Input</a:t>
            </a:r>
            <a:endParaRPr lang="en-US" sz="2400" b="1" i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Masukan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digunakan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adalah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bahan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mentah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,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tenaga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           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kerja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, modal,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energi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informasi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b="1" i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2. Proses</a:t>
            </a:r>
            <a:endParaRPr lang="en-US" sz="2400" b="1" i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Tehnologi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proses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merupakan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metodeatau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cara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tertentu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yang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digunakan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proses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transformasi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b="1" i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3. Out Put</a:t>
            </a:r>
            <a:endParaRPr lang="en-US" sz="2400" b="1" i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sv-SE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      Hasil dari proses produksi yang dilakukan berupa 	barang-barang 	dan jasa-jasa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b="1" i="1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4. Feedback</a:t>
            </a:r>
            <a:endParaRPr lang="en-US" sz="2400" b="1" i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30238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Informasi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umpan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balik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digunakan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mengawasi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tehnologi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proses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atau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masukan-masukan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dalam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menghasilkan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keluaran-keluaran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lvl="0" algn="ctr">
              <a:buNone/>
            </a:pP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00" y="4840048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789" y="389965"/>
            <a:ext cx="8229600" cy="6035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 </a:t>
            </a:r>
            <a:r>
              <a:rPr lang="es-ES" sz="2400" b="1" dirty="0" smtClean="0">
                <a:latin typeface="Constantia" panose="02030602050306030303" pitchFamily="18" charset="0"/>
              </a:rPr>
              <a:t>V. O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PERASI </a:t>
            </a:r>
            <a:r>
              <a:rPr lang="en-US" sz="2400" b="1" dirty="0">
                <a:solidFill>
                  <a:schemeClr val="tx1"/>
                </a:solidFill>
                <a:latin typeface="Constantia" panose="02030602050306030303" pitchFamily="18" charset="0"/>
              </a:rPr>
              <a:t>SEBAGAI SISTEM PRODUKTIF </a:t>
            </a:r>
            <a:endParaRPr lang="en-US" sz="2400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ctr">
              <a:buNone/>
            </a:pPr>
            <a:endParaRPr lang="en-US" sz="2800" b="1" dirty="0">
              <a:solidFill>
                <a:schemeClr val="tx1"/>
              </a:solidFill>
              <a:latin typeface="Constantia"/>
            </a:endParaRPr>
          </a:p>
          <a:p>
            <a:pPr algn="ctr">
              <a:buNone/>
            </a:pP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4840049"/>
            <a:ext cx="2231329" cy="2017951"/>
          </a:xfrm>
          <a:prstGeom prst="rect">
            <a:avLst/>
          </a:prstGeom>
        </p:spPr>
      </p:pic>
      <p:pic>
        <p:nvPicPr>
          <p:cNvPr id="11" name="Content Placeholder 8" descr="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376" y="1622611"/>
            <a:ext cx="8167291" cy="493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0105" y="564776"/>
            <a:ext cx="9126071" cy="5809128"/>
          </a:xfrm>
        </p:spPr>
        <p:txBody>
          <a:bodyPr>
            <a:noAutofit/>
          </a:bodyPr>
          <a:lstStyle/>
          <a:p>
            <a:pPr marL="93663" lvl="0" indent="-93663">
              <a:buNone/>
            </a:pPr>
            <a:r>
              <a:rPr lang="en-AU" b="1" dirty="0" smtClean="0"/>
              <a:t> </a:t>
            </a:r>
            <a:r>
              <a:rPr lang="en-AU" sz="2400" b="1" dirty="0" smtClean="0">
                <a:latin typeface="Constantia" panose="02030602050306030303" pitchFamily="18" charset="0"/>
              </a:rPr>
              <a:t>VI. 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PERBEDAAN </a:t>
            </a:r>
            <a:r>
              <a:rPr lang="en-US" sz="2400" b="1" dirty="0">
                <a:solidFill>
                  <a:schemeClr val="tx1"/>
                </a:solidFill>
                <a:latin typeface="Constantia" panose="02030602050306030303" pitchFamily="18" charset="0"/>
              </a:rPr>
              <a:t>BARANG DAN </a:t>
            </a:r>
            <a:r>
              <a:rPr lang="en-US" sz="2400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JASA</a:t>
            </a:r>
          </a:p>
          <a:p>
            <a:pPr lvl="0" algn="ctr">
              <a:buNone/>
            </a:pPr>
            <a:endParaRPr lang="en-US" sz="2800" b="1" dirty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Karakteristiknya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>
                <a:solidFill>
                  <a:prstClr val="black"/>
                </a:solidFill>
                <a:latin typeface="Constantia"/>
              </a:rPr>
              <a:t>	   1</a:t>
            </a:r>
            <a:r>
              <a:rPr lang="en-AU" sz="2800" dirty="0">
                <a:solidFill>
                  <a:prstClr val="black"/>
                </a:solidFill>
                <a:latin typeface="Constantia"/>
              </a:rPr>
              <a:t> . </a:t>
            </a:r>
            <a:r>
              <a:rPr lang="en-AU" sz="2800" dirty="0" err="1">
                <a:solidFill>
                  <a:prstClr val="black"/>
                </a:solidFill>
                <a:latin typeface="Constantia"/>
              </a:rPr>
              <a:t>Berwujud</a:t>
            </a:r>
            <a:r>
              <a:rPr lang="en-AU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800" dirty="0" err="1">
                <a:solidFill>
                  <a:prstClr val="black"/>
                </a:solidFill>
                <a:latin typeface="Constantia"/>
              </a:rPr>
              <a:t>tidaknya</a:t>
            </a:r>
            <a:r>
              <a:rPr lang="en-AU" sz="2800" dirty="0">
                <a:solidFill>
                  <a:prstClr val="black"/>
                </a:solidFill>
                <a:latin typeface="Constantia"/>
              </a:rPr>
              <a:t> out put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800" dirty="0">
                <a:solidFill>
                  <a:prstClr val="black"/>
                </a:solidFill>
                <a:latin typeface="Constantia"/>
              </a:rPr>
              <a:t> 	2. Cara </a:t>
            </a:r>
            <a:r>
              <a:rPr lang="en-AU" sz="2800" dirty="0" err="1">
                <a:solidFill>
                  <a:prstClr val="black"/>
                </a:solidFill>
                <a:latin typeface="Constantia"/>
              </a:rPr>
              <a:t>konsumsi</a:t>
            </a:r>
            <a:r>
              <a:rPr lang="en-AU" sz="2800" dirty="0">
                <a:solidFill>
                  <a:prstClr val="black"/>
                </a:solidFill>
                <a:latin typeface="Constantia"/>
              </a:rPr>
              <a:t> output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800" dirty="0">
                <a:solidFill>
                  <a:prstClr val="black"/>
                </a:solidFill>
                <a:latin typeface="Constantia"/>
              </a:rPr>
              <a:t> 	3. Cara </a:t>
            </a:r>
            <a:r>
              <a:rPr lang="en-AU" sz="2800" dirty="0" err="1">
                <a:solidFill>
                  <a:prstClr val="black"/>
                </a:solidFill>
                <a:latin typeface="Constantia"/>
              </a:rPr>
              <a:t>kerja</a:t>
            </a:r>
            <a:r>
              <a:rPr lang="en-AU" sz="2800" dirty="0">
                <a:solidFill>
                  <a:prstClr val="black"/>
                </a:solidFill>
                <a:latin typeface="Constantia"/>
              </a:rPr>
              <a:t> /proses </a:t>
            </a:r>
            <a:r>
              <a:rPr lang="en-AU" sz="2800" dirty="0" err="1">
                <a:solidFill>
                  <a:prstClr val="black"/>
                </a:solidFill>
                <a:latin typeface="Constantia"/>
              </a:rPr>
              <a:t>produksi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800" dirty="0">
                <a:solidFill>
                  <a:prstClr val="black"/>
                </a:solidFill>
                <a:latin typeface="Constantia"/>
              </a:rPr>
              <a:t> 	4. </a:t>
            </a:r>
            <a:r>
              <a:rPr lang="en-AU" sz="2800" dirty="0" err="1">
                <a:solidFill>
                  <a:prstClr val="black"/>
                </a:solidFill>
                <a:latin typeface="Constantia"/>
              </a:rPr>
              <a:t>Ukuran</a:t>
            </a:r>
            <a:r>
              <a:rPr lang="en-AU" sz="2800" dirty="0">
                <a:solidFill>
                  <a:prstClr val="black"/>
                </a:solidFill>
                <a:latin typeface="Constantia"/>
              </a:rPr>
              <a:t> performance</a:t>
            </a: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lvl="0" algn="ctr">
              <a:buNone/>
            </a:pP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77" y="4840049"/>
            <a:ext cx="2231329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6376" y="322729"/>
            <a:ext cx="9474107" cy="6535271"/>
          </a:xfrm>
        </p:spPr>
        <p:txBody>
          <a:bodyPr>
            <a:normAutofit fontScale="55000" lnSpcReduction="20000"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4400" dirty="0" smtClean="0">
                <a:solidFill>
                  <a:prstClr val="black"/>
                </a:solidFill>
                <a:latin typeface="Constantia"/>
              </a:rPr>
              <a:t>    </a:t>
            </a:r>
            <a:r>
              <a:rPr lang="en-AU" sz="4400" b="1" dirty="0" smtClean="0">
                <a:solidFill>
                  <a:prstClr val="black"/>
                </a:solidFill>
                <a:latin typeface="Constantia"/>
              </a:rPr>
              <a:t>VII.</a:t>
            </a:r>
            <a:r>
              <a:rPr lang="en-AU" sz="4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4400" b="1" dirty="0" smtClean="0">
                <a:solidFill>
                  <a:schemeClr val="tx1"/>
                </a:solidFill>
                <a:latin typeface="Constantia"/>
              </a:rPr>
              <a:t>MANAJEMEN </a:t>
            </a:r>
            <a:r>
              <a:rPr lang="en-AU" sz="4400" b="1" dirty="0">
                <a:solidFill>
                  <a:schemeClr val="tx1"/>
                </a:solidFill>
                <a:latin typeface="Constantia"/>
              </a:rPr>
              <a:t>OPERASI SEBAGAI KEGIATAN </a:t>
            </a:r>
            <a:r>
              <a:rPr lang="en-AU" sz="4400" b="1" dirty="0" smtClean="0">
                <a:solidFill>
                  <a:schemeClr val="tx1"/>
                </a:solidFill>
                <a:latin typeface="Constantia"/>
              </a:rPr>
              <a:t>MANAJERIAL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500" b="1" dirty="0" smtClean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500" b="1" dirty="0" smtClean="0">
              <a:solidFill>
                <a:schemeClr val="tx1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1.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pemilihan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     	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strategic yang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menyangkut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pemilihan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proses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melalui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mana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berbagai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diproduksi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2.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perancangan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     	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taktikal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menyangkut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kreasi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metode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pelaksanaan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produktif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3.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Pengoperasian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     	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perencanaan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tingkat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keluaran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jangka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panjang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dasar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permintaan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shcedulling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pekerjaan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pengalokasian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karyawan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jangka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pendek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4.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pengawasan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    	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tentang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prosedur-prosedur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menyangkut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pengambilan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tindakan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korektif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operasi-operasi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produktif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 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5.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Kegiatan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pembaharuan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: 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3100" dirty="0">
                <a:solidFill>
                  <a:prstClr val="black"/>
                </a:solidFill>
                <a:latin typeface="Constantia"/>
              </a:rPr>
              <a:t>   	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tentang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implementasi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perbaikan-perbaikan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diperlukan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system </a:t>
            </a:r>
            <a:r>
              <a:rPr lang="en-AU" sz="31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3100" dirty="0" err="1" smtClean="0">
                <a:solidFill>
                  <a:prstClr val="black"/>
                </a:solidFill>
                <a:latin typeface="Constantia"/>
              </a:rPr>
              <a:t>produktif</a:t>
            </a:r>
            <a:r>
              <a:rPr lang="en-AU" sz="31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berdasarkan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perubahan-perubahan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permintaan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tujuan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organisasional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, </a:t>
            </a:r>
            <a:r>
              <a:rPr lang="en-AU" sz="3100" dirty="0" smtClean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sz="3100" dirty="0" err="1" smtClean="0">
                <a:solidFill>
                  <a:prstClr val="black"/>
                </a:solidFill>
                <a:latin typeface="Constantia"/>
              </a:rPr>
              <a:t>tehnologi</a:t>
            </a:r>
            <a:r>
              <a:rPr lang="en-AU" sz="31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3100" dirty="0" err="1">
                <a:solidFill>
                  <a:prstClr val="black"/>
                </a:solidFill>
                <a:latin typeface="Constantia"/>
              </a:rPr>
              <a:t>manajemen</a:t>
            </a:r>
            <a:r>
              <a:rPr lang="en-AU" sz="31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31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endParaRPr lang="en-US" sz="7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500" b="1" dirty="0">
              <a:solidFill>
                <a:srgbClr val="04617B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 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81" y="5284694"/>
            <a:ext cx="1750596" cy="157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2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314" y="726141"/>
            <a:ext cx="9903655" cy="5627905"/>
          </a:xfrm>
        </p:spPr>
        <p:txBody>
          <a:bodyPr>
            <a:normAutofit/>
          </a:bodyPr>
          <a:lstStyle/>
          <a:p>
            <a:pPr marL="0" lvl="0" indent="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800" dirty="0">
                <a:solidFill>
                  <a:prstClr val="black"/>
                </a:solidFill>
                <a:latin typeface="Constantia"/>
              </a:rPr>
              <a:t> 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VIII. </a:t>
            </a: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MANAJEMEN OPERASI </a:t>
            </a:r>
            <a:r>
              <a:rPr lang="en-US" sz="2400" b="1" dirty="0">
                <a:solidFill>
                  <a:schemeClr val="tx1"/>
                </a:solidFill>
                <a:latin typeface="Constantia"/>
              </a:rPr>
              <a:t>DAN </a:t>
            </a:r>
            <a:r>
              <a:rPr lang="en-US" sz="2400" b="1" dirty="0" smtClean="0">
                <a:solidFill>
                  <a:schemeClr val="tx1"/>
                </a:solidFill>
                <a:latin typeface="Constantia"/>
              </a:rPr>
              <a:t>LINGKUNGANNYA</a:t>
            </a:r>
            <a:r>
              <a:rPr lang="en-AU" sz="2400" b="1" dirty="0" smtClean="0">
                <a:solidFill>
                  <a:schemeClr val="tx1"/>
                </a:solidFill>
                <a:latin typeface="Constantia"/>
              </a:rPr>
              <a:t>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800" dirty="0">
              <a:solidFill>
                <a:schemeClr val="tx1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800" dirty="0" err="1">
                <a:solidFill>
                  <a:prstClr val="black"/>
                </a:solidFill>
                <a:latin typeface="Constantia"/>
              </a:rPr>
              <a:t>Pentingnya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bidang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bidang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fungsional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onstantia"/>
              </a:rPr>
              <a:t>lainnya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Constantia"/>
              </a:rPr>
              <a:t>: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800" dirty="0">
              <a:solidFill>
                <a:prstClr val="black"/>
              </a:solidFill>
              <a:latin typeface="Constantia"/>
            </a:endParaRPr>
          </a:p>
          <a:p>
            <a:pPr marL="806450" lvl="0" indent="-442913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600" dirty="0">
                <a:solidFill>
                  <a:prstClr val="black"/>
                </a:solidFill>
                <a:latin typeface="Constantia"/>
              </a:rPr>
              <a:t> 1.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Adanya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keterkaitan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bidang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bidang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  	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600" dirty="0" err="1" smtClean="0">
                <a:solidFill>
                  <a:prstClr val="black"/>
                </a:solidFill>
                <a:latin typeface="Constantia"/>
              </a:rPr>
              <a:t>lainnya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: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personalia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,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pemasaran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,  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keuangan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		lain-lain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.   </a:t>
            </a:r>
          </a:p>
          <a:p>
            <a:pPr marL="806450" lvl="0" indent="-442913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600" dirty="0">
                <a:solidFill>
                  <a:prstClr val="black"/>
                </a:solidFill>
                <a:latin typeface="Constantia"/>
              </a:rPr>
              <a:t>2.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Sekitar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70 %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aktiva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perusahaan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dibawah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pengelolaan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bidang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produksi</a:t>
            </a:r>
            <a:endParaRPr lang="en-US" sz="2600" dirty="0">
              <a:solidFill>
                <a:prstClr val="black"/>
              </a:solidFill>
              <a:latin typeface="Constantia"/>
            </a:endParaRPr>
          </a:p>
          <a:p>
            <a:pPr marL="806450" lvl="0" indent="-442913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600" dirty="0">
                <a:solidFill>
                  <a:prstClr val="black"/>
                </a:solidFill>
                <a:latin typeface="Constantia"/>
              </a:rPr>
              <a:t>3.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Adanya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tanggung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social </a:t>
            </a:r>
            <a:r>
              <a:rPr lang="en-AU" sz="2600" dirty="0" err="1" smtClean="0">
                <a:solidFill>
                  <a:prstClr val="black"/>
                </a:solidFill>
                <a:latin typeface="Constantia"/>
              </a:rPr>
              <a:t>persahaan</a:t>
            </a:r>
            <a:r>
              <a:rPr lang="en-A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600" dirty="0" err="1">
                <a:solidFill>
                  <a:prstClr val="black"/>
                </a:solidFill>
                <a:latin typeface="Constantia"/>
              </a:rPr>
              <a:t>masyarakat</a:t>
            </a:r>
            <a:endParaRPr lang="en-US" sz="2600" dirty="0">
              <a:solidFill>
                <a:prstClr val="black"/>
              </a:solidFill>
              <a:latin typeface="Constantia"/>
            </a:endParaRP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sz="28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34" y="5325034"/>
            <a:ext cx="1786584" cy="153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IX. PERANCANGAN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DAN PENGEMBANGAN PRODUK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50576"/>
            <a:ext cx="8915400" cy="4660646"/>
          </a:xfrm>
        </p:spPr>
        <p:txBody>
          <a:bodyPr>
            <a:normAutofit/>
          </a:bodyPr>
          <a:lstStyle/>
          <a:p>
            <a:pPr marL="571500" lvl="0" indent="-5715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A.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Kegiatan-kegiatan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Penelitian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</a:rPr>
              <a:t> </a:t>
            </a:r>
          </a:p>
          <a:p>
            <a:pPr marL="571500" lvl="0" indent="-5715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AU" sz="2400" dirty="0">
              <a:solidFill>
                <a:prstClr val="black"/>
              </a:solidFill>
              <a:latin typeface="Constantia"/>
            </a:endParaRPr>
          </a:p>
          <a:p>
            <a:pPr marL="571500" lvl="0" indent="-57150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400" dirty="0">
                <a:solidFill>
                  <a:prstClr val="black"/>
                </a:solidFill>
                <a:latin typeface="Constantia"/>
              </a:rPr>
              <a:t>     Biasanya organisasi melakukan penelitian untuk :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fi-FI" sz="2400" b="1" dirty="0">
                <a:solidFill>
                  <a:prstClr val="black"/>
                </a:solidFill>
                <a:latin typeface="Constantia"/>
              </a:rPr>
              <a:t>       </a:t>
            </a:r>
            <a:r>
              <a:rPr lang="fi-FI" sz="2400" dirty="0">
                <a:solidFill>
                  <a:prstClr val="black"/>
                </a:solidFill>
                <a:latin typeface="Constantia"/>
              </a:rPr>
              <a:t>1.</a:t>
            </a:r>
            <a:r>
              <a:rPr lang="fi-FI" sz="24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Memperbaiki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dan jasa yang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ada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806450" lvl="0" indent="-8064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s-ES" sz="2400" dirty="0">
                <a:solidFill>
                  <a:prstClr val="black"/>
                </a:solidFill>
                <a:latin typeface="Constantia"/>
              </a:rPr>
              <a:t>      2.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Menemukan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penggunaan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bagi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dan jasa yang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sudah</a:t>
            </a:r>
            <a:r>
              <a:rPr lang="es-ES" sz="2400" dirty="0">
                <a:solidFill>
                  <a:prstClr val="black"/>
                </a:solidFill>
                <a:latin typeface="Constantia"/>
              </a:rPr>
              <a:t>            </a:t>
            </a:r>
            <a:r>
              <a:rPr lang="es-ES" sz="2400" dirty="0" err="1">
                <a:solidFill>
                  <a:prstClr val="black"/>
                </a:solidFill>
                <a:latin typeface="Constantia"/>
              </a:rPr>
              <a:t>ada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400" dirty="0">
                <a:solidFill>
                  <a:prstClr val="black"/>
                </a:solidFill>
                <a:latin typeface="Constantia"/>
              </a:rPr>
              <a:t>       3.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Mengembangkan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berbagai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onstantia"/>
              </a:rPr>
              <a:t>baru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4.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Mengurangi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melalui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perbaikan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operasi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pPr marL="514350" lvl="0" indent="-51435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</a:rPr>
              <a:t>       5.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Menganalisa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</a:rPr>
              <a:t>pesaing</a:t>
            </a:r>
            <a:endParaRPr lang="en-US" sz="2400" dirty="0">
              <a:solidFill>
                <a:prstClr val="black"/>
              </a:solidFill>
              <a:latin typeface="Constantia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05" y="5327771"/>
            <a:ext cx="1786283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78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0"/>
            <a:ext cx="9392117" cy="6858000"/>
          </a:xfrm>
        </p:spPr>
        <p:txBody>
          <a:bodyPr>
            <a:normAutofit/>
          </a:bodyPr>
          <a:lstStyle/>
          <a:p>
            <a:pPr marL="120650" lvl="0" indent="-120650">
              <a:lnSpc>
                <a:spcPct val="120000"/>
              </a:lnSpc>
              <a:spcBef>
                <a:spcPts val="0"/>
              </a:spcBef>
              <a:buClr>
                <a:srgbClr val="0F6FC6"/>
              </a:buClr>
              <a:buNone/>
            </a:pPr>
            <a:r>
              <a:rPr lang="en-US" sz="2400" b="1" dirty="0" smtClean="0">
                <a:solidFill>
                  <a:prstClr val="black"/>
                </a:solidFill>
                <a:latin typeface="Constantia"/>
              </a:rPr>
              <a:t>B.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Berbagai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Sumber</a:t>
            </a: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400" b="1" dirty="0" err="1" smtClean="0">
                <a:solidFill>
                  <a:prstClr val="black"/>
                </a:solidFill>
                <a:latin typeface="Constantia"/>
              </a:rPr>
              <a:t>Gagasan</a:t>
            </a:r>
            <a:endParaRPr lang="en-AU" sz="2400" b="1" dirty="0" smtClean="0">
              <a:solidFill>
                <a:prstClr val="black"/>
              </a:solidFill>
              <a:latin typeface="Constantia"/>
            </a:endParaRPr>
          </a:p>
          <a:p>
            <a:pPr marL="120650" lvl="0" indent="-120650">
              <a:lnSpc>
                <a:spcPct val="120000"/>
              </a:lnSpc>
              <a:spcBef>
                <a:spcPts val="0"/>
              </a:spcBef>
              <a:buClr>
                <a:srgbClr val="0F6FC6"/>
              </a:buClr>
              <a:buNone/>
            </a:pPr>
            <a:endParaRPr lang="en-US" sz="2400" b="1" dirty="0" smtClean="0">
              <a:solidFill>
                <a:prstClr val="black"/>
              </a:solidFill>
              <a:latin typeface="Constantia"/>
            </a:endParaRPr>
          </a:p>
          <a:p>
            <a:pPr marL="0" lvl="0" indent="0" algn="just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723900" algn="l"/>
              </a:tabLst>
            </a:pPr>
            <a:r>
              <a:rPr lang="en-AU" sz="2000" b="1" dirty="0" smtClean="0">
                <a:solidFill>
                  <a:prstClr val="black"/>
                </a:solidFill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Constantia" panose="02030602050306030303" pitchFamily="18" charset="0"/>
              </a:rPr>
              <a:t> 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1.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Tenaga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penjualan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      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Tenaga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pemasaran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melihat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adanya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kebutuhan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keinginan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	            	para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konsumen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2.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Pemilik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Pemilik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perusahaan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dapat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memberikan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gagasan-gagasan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 	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tentang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barang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jasa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dihasilkan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kepada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para 	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pengelolaan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perusahaan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723900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3.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Tenaga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kerja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/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karyawan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723900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menggali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memanfaatkan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sumber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gagasan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,              	 	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banyak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perusahaan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mencoba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menghidupkan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	 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lingkungan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yang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kreatif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bagi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karyawannya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723900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4.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Tenaga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ahli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/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konsultan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723900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	Perusahaan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dapat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membeli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gagasan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hak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tersebut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sejauh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 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inovasi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dapat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direalisasikan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dipasarkan</a:t>
            </a:r>
            <a:endParaRPr lang="en-US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05" y="5327771"/>
            <a:ext cx="1786283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95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589211" y="188259"/>
            <a:ext cx="9365223" cy="6414247"/>
          </a:xfrm>
        </p:spPr>
        <p:txBody>
          <a:bodyPr>
            <a:normAutofit/>
          </a:bodyPr>
          <a:lstStyle/>
          <a:p>
            <a:pPr marL="0" lvl="0" indent="0" defTabSz="914400">
              <a:spcBef>
                <a:spcPts val="0"/>
              </a:spcBef>
              <a:buClrTx/>
              <a:buNone/>
            </a:pPr>
            <a:r>
              <a:rPr lang="en-AU" sz="2400" b="1" dirty="0" smtClean="0">
                <a:solidFill>
                  <a:prstClr val="black"/>
                </a:solidFill>
                <a:latin typeface="Constantia"/>
              </a:rPr>
              <a:t>C.  Design By Imitation</a:t>
            </a:r>
            <a:endParaRPr lang="en-US" sz="2400" dirty="0" smtClean="0">
              <a:solidFill>
                <a:prstClr val="black"/>
              </a:solidFill>
              <a:latin typeface="Constantia"/>
            </a:endParaRPr>
          </a:p>
          <a:p>
            <a:pPr marL="457200" lvl="1" indent="0"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457200" algn="l"/>
              </a:tabLst>
            </a:pPr>
            <a:endParaRPr lang="sv-SE" sz="2800" b="1" dirty="0">
              <a:solidFill>
                <a:prstClr val="black"/>
              </a:solidFill>
              <a:latin typeface="Constantia"/>
              <a:ea typeface="Times New Roman" pitchFamily="18" charset="0"/>
              <a:cs typeface="Arial" pitchFamily="34" charset="0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76275" algn="l"/>
              </a:tabLst>
            </a:pPr>
            <a:r>
              <a:rPr lang="en-AU" sz="20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            1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.  Reverse engineering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76275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	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Pesaing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membeli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pesaing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untuk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melihat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cara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kerjanya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cara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pembuatannya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kemudian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	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membuat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sendiri</a:t>
            </a:r>
            <a:endParaRPr lang="en-AU" sz="2400" dirty="0">
              <a:solidFill>
                <a:prstClr val="black"/>
              </a:solidFill>
              <a:latin typeface="Constantia"/>
              <a:ea typeface="Times New Roman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76275" algn="l"/>
              </a:tabLst>
            </a:pP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76275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           2. 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Spionase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industrial</a:t>
            </a:r>
            <a:endParaRPr lang="en-US" sz="2400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76275" algn="l"/>
              </a:tabLst>
            </a:pP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	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Strategi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dilakukan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dimana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karyawan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diberhentikan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kemudianbergabung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dengan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perusahaan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pesaing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	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atau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mendirikan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perusahaan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sendiri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dengan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			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menggunakan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disain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produk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proses yang 			</a:t>
            </a:r>
            <a:r>
              <a:rPr lang="en-AU" sz="2400" dirty="0" smtClean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	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dikembangkan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perusahaan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tempat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asal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dia</a:t>
            </a:r>
            <a:r>
              <a:rPr lang="en-AU" sz="2400" dirty="0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 </a:t>
            </a:r>
            <a:r>
              <a:rPr lang="en-AU" sz="2400" dirty="0" err="1">
                <a:solidFill>
                  <a:prstClr val="black"/>
                </a:solidFill>
                <a:latin typeface="Constantia"/>
                <a:ea typeface="Times New Roman" pitchFamily="18" charset="0"/>
                <a:cs typeface="Arial" pitchFamily="34" charset="0"/>
              </a:rPr>
              <a:t>bekerja</a:t>
            </a:r>
            <a:endParaRPr lang="sv-SE" sz="2800" b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8" y="5327771"/>
            <a:ext cx="1786283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82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4812"/>
            <a:ext cx="9445906" cy="6683188"/>
          </a:xfrm>
        </p:spPr>
        <p:txBody>
          <a:bodyPr>
            <a:normAutofit/>
          </a:bodyPr>
          <a:lstStyle/>
          <a:p>
            <a:pPr lvl="0">
              <a:buClr>
                <a:srgbClr val="0F6FC6"/>
              </a:buClr>
              <a:buNone/>
            </a:pPr>
            <a:r>
              <a:rPr lang="en-AU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AU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X</a:t>
            </a:r>
            <a:r>
              <a:rPr lang="sv-SE" sz="4900" b="1" dirty="0" smtClean="0">
                <a:solidFill>
                  <a:prstClr val="black"/>
                </a:solidFill>
                <a:latin typeface="Constantia"/>
                <a:cs typeface="Arial" pitchFamily="34" charset="0"/>
              </a:rPr>
              <a:t>. </a:t>
            </a:r>
            <a:r>
              <a:rPr lang="en-AU" sz="2400" b="1" dirty="0">
                <a:solidFill>
                  <a:prstClr val="black"/>
                </a:solidFill>
                <a:latin typeface="Constantia"/>
              </a:rPr>
              <a:t>PRODUCT LIFE CYCLES</a:t>
            </a:r>
            <a:endParaRPr lang="sv-SE" sz="2800" b="1" dirty="0">
              <a:solidFill>
                <a:prstClr val="black"/>
              </a:solidFill>
              <a:latin typeface="Constantia"/>
              <a:ea typeface="Times New Roman" pitchFamily="18" charset="0"/>
              <a:cs typeface="Arial" pitchFamily="34" charset="0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1.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pengenalan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/ introduction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pengenalan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penjualan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selalu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bekerja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baik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masalah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kelambatan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perluasan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kapasitas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masalah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tehnik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belum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diatasi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tinggi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2.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pertumbuhan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/ growth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ini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diperbaiki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distandardisasi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, 	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diandalkan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penggunaan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lebih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rendahkuantitas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penjualan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meningkat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lebih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banyak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.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 3.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kejenuhan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/ maturity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ini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matang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keandalan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performance, 	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harga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wajar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tidak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terjadi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perubahan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dari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tahun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ke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tahun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2000" dirty="0">
                <a:solidFill>
                  <a:prstClr val="black"/>
                </a:solidFill>
                <a:latin typeface="Constantia"/>
              </a:rPr>
              <a:t> 4. 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sz="2000" dirty="0" err="1">
                <a:solidFill>
                  <a:prstClr val="black"/>
                </a:solidFill>
                <a:latin typeface="Constantia"/>
              </a:rPr>
              <a:t>penurunan</a:t>
            </a:r>
            <a:r>
              <a:rPr lang="en-AU" sz="2000" dirty="0">
                <a:solidFill>
                  <a:prstClr val="black"/>
                </a:solidFill>
                <a:latin typeface="Constantia"/>
              </a:rPr>
              <a:t> / decline</a:t>
            </a:r>
            <a:endParaRPr lang="en-US" sz="2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US" sz="20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Hampir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semua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sampai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tahap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penurunan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	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permintaan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bila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digantikan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adanya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onstantia"/>
              </a:rPr>
              <a:t>baru</a:t>
            </a:r>
            <a:r>
              <a:rPr lang="en-US" sz="2000" dirty="0">
                <a:solidFill>
                  <a:prstClr val="black"/>
                </a:solidFill>
                <a:latin typeface="Constantia"/>
              </a:rPr>
              <a:t>.</a:t>
            </a:r>
            <a:endParaRPr lang="sv-SE" sz="2000" b="1" dirty="0">
              <a:solidFill>
                <a:prstClr val="black"/>
              </a:solidFill>
              <a:latin typeface="Constantia"/>
              <a:cs typeface="Arial" pitchFamily="34" charset="0"/>
            </a:endParaRPr>
          </a:p>
          <a:p>
            <a:pPr lvl="0" algn="ctr">
              <a:buClr>
                <a:srgbClr val="0F6FC6"/>
              </a:buClr>
              <a:buNone/>
            </a:pPr>
            <a:endParaRPr lang="en-US" sz="20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82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01707"/>
            <a:ext cx="8911687" cy="685800"/>
          </a:xfrm>
        </p:spPr>
        <p:txBody>
          <a:bodyPr/>
          <a:lstStyle/>
          <a:p>
            <a:r>
              <a:rPr lang="es-ES" sz="24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XI.  </a:t>
            </a:r>
            <a:r>
              <a:rPr lang="en-US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Ciri-ciri</a:t>
            </a:r>
            <a:r>
              <a:rPr lang="en-US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Product Life Cycles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6306" y="766481"/>
            <a:ext cx="9318812" cy="595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41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1024"/>
            <a:ext cx="9419012" cy="6736976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  <a:spcBef>
                <a:spcPts val="1200"/>
              </a:spcBef>
              <a:buClr>
                <a:srgbClr val="0F6FC6"/>
              </a:buClr>
              <a:buNone/>
            </a:pPr>
            <a:r>
              <a:rPr lang="es-ES" sz="20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XII</a:t>
            </a:r>
            <a:r>
              <a:rPr lang="es-E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AU" sz="2000" b="1" dirty="0">
                <a:solidFill>
                  <a:prstClr val="black"/>
                </a:solidFill>
                <a:latin typeface="Constantia"/>
              </a:rPr>
              <a:t>SASARAN UTAMA DALAM STRATEGI</a:t>
            </a:r>
            <a:r>
              <a:rPr lang="en-AU" sz="1400" dirty="0">
                <a:solidFill>
                  <a:prstClr val="black"/>
                </a:solidFill>
                <a:latin typeface="Constantia"/>
              </a:rPr>
              <a:t>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Pada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umunya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ada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empat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sasaran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operasi-operasi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b="1" i="1" dirty="0" err="1">
                <a:solidFill>
                  <a:prstClr val="black"/>
                </a:solidFill>
                <a:latin typeface="Constantia"/>
              </a:rPr>
              <a:t>berikut</a:t>
            </a:r>
            <a:r>
              <a:rPr lang="en-AU" b="1" i="1" dirty="0">
                <a:solidFill>
                  <a:prstClr val="black"/>
                </a:solidFill>
                <a:latin typeface="Constantia"/>
              </a:rPr>
              <a:t> :          </a:t>
            </a:r>
          </a:p>
          <a:p>
            <a:pPr marL="274320" lvl="0" indent="-274320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sz="1700" b="1" i="1" dirty="0">
                <a:solidFill>
                  <a:prstClr val="black"/>
                </a:solidFill>
                <a:latin typeface="Constantia"/>
              </a:rPr>
              <a:t>        </a:t>
            </a:r>
            <a:endParaRPr lang="en-US" sz="1700" b="1" i="1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1.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Kualitas</a:t>
            </a: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Sasaran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kualitas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berkaitan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kualitas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dihasilkan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oleh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operasi-operasi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dipengaruhi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oleh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disain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maupun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cara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dibuat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operasi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 2.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Efisiensi</a:t>
            </a: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Sasaran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adalah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sangat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penting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operasi-operasi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.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Konsep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biaya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relevan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menyatakan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bahwa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biaya-biaya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bervariasi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keputusan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harus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diidentifikasikan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dipertimbangkan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keputusan-keputusan</a:t>
            </a:r>
            <a:endParaRPr lang="en-AU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 3.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Keandalan</a:t>
            </a: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	Dependability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sebagai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suatu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sasaran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menyangkut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diandalkannya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suplai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barang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jasa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yang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dapat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diukur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dengan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persentase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kekurangan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bahan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persentasi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pemenuhan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janji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pengiriman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lain-lain.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 4.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Fleksibilitas</a:t>
            </a:r>
            <a:endParaRPr lang="en-US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None/>
            </a:pPr>
            <a:r>
              <a:rPr lang="en-AU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Fleksibilitas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menyangkut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kemampuan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operasi-operasi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untuk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membuat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perubahan-perubahan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desain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produk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atau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dalam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kapasitas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AU" dirty="0" err="1">
                <a:solidFill>
                  <a:prstClr val="black"/>
                </a:solidFill>
                <a:latin typeface="Constantia"/>
              </a:rPr>
              <a:t>produksi</a:t>
            </a:r>
            <a:r>
              <a:rPr lang="en-AU" dirty="0">
                <a:solidFill>
                  <a:prstClr val="black"/>
                </a:solidFill>
                <a:latin typeface="Constantia"/>
              </a:rPr>
              <a:t>.</a:t>
            </a:r>
            <a:endParaRPr lang="en-US" dirty="0">
              <a:solidFill>
                <a:prstClr val="black"/>
              </a:solidFill>
              <a:latin typeface="Constant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7711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1413</TotalTime>
  <Words>129</Words>
  <Application>Microsoft Office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Constantia</vt:lpstr>
      <vt:lpstr>Times New Roman</vt:lpstr>
      <vt:lpstr>Wingdings 2</vt:lpstr>
      <vt:lpstr>Wingdings 3</vt:lpstr>
      <vt:lpstr>Wisp</vt:lpstr>
      <vt:lpstr>MANAJEMEN OPERASIONAL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IX. PERANCANGAN DAN PENGEMBANGAN PRODUK</vt:lpstr>
      <vt:lpstr>PowerPoint Presentation</vt:lpstr>
      <vt:lpstr>PowerPoint Presentation</vt:lpstr>
      <vt:lpstr>PowerPoint Presentation</vt:lpstr>
      <vt:lpstr>XI.  Ciri-ciri Product Life Cycles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OPERASIONAL II</dc:title>
  <dc:creator>user</dc:creator>
  <cp:lastModifiedBy>Azizah Fitriani</cp:lastModifiedBy>
  <cp:revision>81</cp:revision>
  <dcterms:created xsi:type="dcterms:W3CDTF">2020-05-04T11:47:11Z</dcterms:created>
  <dcterms:modified xsi:type="dcterms:W3CDTF">2022-04-07T05:30:49Z</dcterms:modified>
</cp:coreProperties>
</file>