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2"/>
  </p:notesMasterIdLst>
  <p:sldIdLst>
    <p:sldId id="256" r:id="rId3"/>
    <p:sldId id="259" r:id="rId4"/>
    <p:sldId id="264" r:id="rId5"/>
    <p:sldId id="265" r:id="rId6"/>
    <p:sldId id="260" r:id="rId7"/>
    <p:sldId id="261" r:id="rId8"/>
    <p:sldId id="266" r:id="rId9"/>
    <p:sldId id="267" r:id="rId10"/>
    <p:sldId id="268" r:id="rId11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587" autoAdjust="0"/>
  </p:normalViewPr>
  <p:slideViewPr>
    <p:cSldViewPr>
      <p:cViewPr varScale="1">
        <p:scale>
          <a:sx n="83" d="100"/>
          <a:sy n="83" d="100"/>
        </p:scale>
        <p:origin x="912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ACF4-E3C0-471E-85D3-A199D00A1140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9396FF-1EE3-4628-8622-FB8FE7102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08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584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hlinkClick r:id="rId2"/>
          </p:cNvPr>
          <p:cNvSpPr txBox="1"/>
          <p:nvPr/>
        </p:nvSpPr>
        <p:spPr>
          <a:xfrm>
            <a:off x="0" y="4844068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ALLPPT.com _ Free PowerPoint Templates, Diagrams and Charts</a:t>
            </a:r>
            <a:endParaRPr lang="ko-KR" altLang="en-US" sz="8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10800000">
            <a:off x="4860032" y="0"/>
            <a:ext cx="3816424" cy="3507854"/>
          </a:xfrm>
          <a:prstGeom prst="round2SameRect">
            <a:avLst>
              <a:gd name="adj1" fmla="val 14350"/>
              <a:gd name="adj2" fmla="val 0"/>
            </a:avLst>
          </a:prstGeom>
          <a:solidFill>
            <a:schemeClr val="accent6">
              <a:lumMod val="7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872473" y="2170282"/>
            <a:ext cx="3816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OLEH : </a:t>
            </a: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2483768" y="620688"/>
            <a:ext cx="666023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PERANAN DAN FUNDAMENTAL AKUNTANSI MANAJEMEN</a:t>
            </a:r>
          </a:p>
        </p:txBody>
      </p:sp>
      <p:sp>
        <p:nvSpPr>
          <p:cNvPr id="2" name="Rectangle 1"/>
          <p:cNvSpPr/>
          <p:nvPr/>
        </p:nvSpPr>
        <p:spPr>
          <a:xfrm>
            <a:off x="4889918" y="2747766"/>
            <a:ext cx="38747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AZIZAH FITRIANI,SE.,MM</a:t>
            </a:r>
          </a:p>
        </p:txBody>
      </p:sp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87624" y="0"/>
            <a:ext cx="7956376" cy="627534"/>
          </a:xfrm>
        </p:spPr>
        <p:txBody>
          <a:bodyPr/>
          <a:lstStyle/>
          <a:p>
            <a:r>
              <a:rPr lang="en-US" sz="2000" dirty="0" smtClean="0">
                <a:solidFill>
                  <a:schemeClr val="tx1"/>
                </a:solidFill>
              </a:rPr>
              <a:t>    1</a:t>
            </a:r>
            <a:r>
              <a:rPr lang="en-US" sz="2000" dirty="0">
                <a:solidFill>
                  <a:schemeClr val="tx1"/>
                </a:solidFill>
              </a:rPr>
              <a:t>. </a:t>
            </a:r>
            <a:r>
              <a:rPr lang="en-US" sz="2000" dirty="0" err="1" smtClean="0">
                <a:solidFill>
                  <a:schemeClr val="tx1"/>
                </a:solidFill>
              </a:rPr>
              <a:t>Konsep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Dasar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Akuntansi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483518"/>
            <a:ext cx="7524328" cy="4536504"/>
          </a:xfrm>
        </p:spPr>
        <p:txBody>
          <a:bodyPr/>
          <a:lstStyle/>
          <a:p>
            <a:pPr algn="just"/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Pengertian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akuntansi</a:t>
            </a:r>
            <a:endParaRPr lang="en-US" altLang="ko-KR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defTabSz="536575"/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Suatu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sistem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mengelola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masukan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berupa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data 	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operasi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data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keuangan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menghasilkan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keluaran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berupa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informasi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akuntansi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dibedakan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menjadi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	</a:t>
            </a:r>
            <a:r>
              <a:rPr lang="en-US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defTabSz="536575"/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ko-KR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defTabSz="536575"/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Akuntansi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Keuangan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mengolah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nformasi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terutama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ditujukan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memenuhi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keperluan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puncak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pihak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luar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  <a:p>
            <a:pPr algn="just"/>
            <a:endParaRPr lang="en-US" altLang="ko-KR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Akuntansi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Manajemen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merupakan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akuntansi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bertujuan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menghasilkan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informasi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keuangan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kepentingan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manajemen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pihak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intern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perusahaan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usaha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mencapai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tujuan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perusahaan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algn="just"/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altLang="ko-KR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627534"/>
          </a:xfrm>
        </p:spPr>
        <p:txBody>
          <a:bodyPr/>
          <a:lstStyle/>
          <a:p>
            <a:r>
              <a:rPr lang="en-US" sz="2000" dirty="0" smtClean="0">
                <a:solidFill>
                  <a:schemeClr val="tx1"/>
                </a:solidFill>
              </a:rPr>
              <a:t>2.  </a:t>
            </a:r>
            <a:r>
              <a:rPr lang="en-US" sz="2000" dirty="0" err="1" smtClean="0">
                <a:solidFill>
                  <a:schemeClr val="tx1"/>
                </a:solidFill>
              </a:rPr>
              <a:t>Perbandingan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Akuntansi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Keuangan</a:t>
            </a:r>
            <a:r>
              <a:rPr lang="en-US" sz="2000" dirty="0" smtClean="0">
                <a:solidFill>
                  <a:schemeClr val="tx1"/>
                </a:solidFill>
              </a:rPr>
              <a:t> Dan 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      </a:t>
            </a:r>
            <a:r>
              <a:rPr lang="en-US" sz="2000" dirty="0" err="1" smtClean="0">
                <a:solidFill>
                  <a:schemeClr val="tx1"/>
                </a:solidFill>
              </a:rPr>
              <a:t>Akuntansi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Manajemen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771550"/>
            <a:ext cx="7283152" cy="4248472"/>
          </a:xfrm>
        </p:spPr>
        <p:txBody>
          <a:bodyPr/>
          <a:lstStyle/>
          <a:p>
            <a:pPr algn="just"/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altLang="ko-K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ko-KR" sz="2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Karakteristik</a:t>
            </a:r>
            <a:r>
              <a:rPr lang="en-US" altLang="ko-K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Akuntansi</a:t>
            </a:r>
            <a:r>
              <a:rPr lang="en-US" altLang="ko-K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Keuangan</a:t>
            </a:r>
            <a:endParaRPr lang="en-US" altLang="ko-KR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indent="-22225" algn="just" defTabSz="720725">
              <a:buFont typeface="Wingdings" panose="05000000000000000000" pitchFamily="2" charset="2"/>
              <a:buChar char="§"/>
            </a:pP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Laporan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ditujukan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kepada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pihak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luar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organisasi</a:t>
            </a:r>
            <a:endParaRPr lang="en-US" altLang="ko-KR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indent="-22225" algn="just" defTabSz="720725">
              <a:buFont typeface="Wingdings" panose="05000000000000000000" pitchFamily="2" charset="2"/>
              <a:buChar char="§"/>
            </a:pP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Menekankan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ikhtisar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hasil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keuangan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aktivitas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di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masa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lalu</a:t>
            </a:r>
            <a:endParaRPr lang="en-US" altLang="ko-KR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indent="-22225" algn="just" defTabSz="720725">
              <a:buFont typeface="Wingdings" panose="05000000000000000000" pitchFamily="2" charset="2"/>
              <a:buChar char="§"/>
            </a:pP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Menekankan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obyektivitas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dapat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diverifikasi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data-data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keuangannya</a:t>
            </a:r>
            <a:endParaRPr lang="en-US" altLang="ko-KR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indent="-22225" algn="just">
              <a:buFont typeface="Wingdings" panose="05000000000000000000" pitchFamily="2" charset="2"/>
              <a:buChar char="§"/>
            </a:pP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Dibutiuhkan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informasi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akurat</a:t>
            </a:r>
            <a:endParaRPr lang="en-US" altLang="ko-KR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indent="-22225" algn="just" defTabSz="720725">
              <a:buFont typeface="Wingdings" panose="05000000000000000000" pitchFamily="2" charset="2"/>
              <a:buChar char="§"/>
            </a:pP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Disusun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data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keuangan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perusahaan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secara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keseluruhan</a:t>
            </a:r>
            <a:endParaRPr lang="en-US" altLang="ko-KR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indent="-22225" algn="just" defTabSz="720725">
              <a:buFont typeface="Wingdings" panose="05000000000000000000" pitchFamily="2" charset="2"/>
              <a:buChar char="§"/>
            </a:pP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Taat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Prinsip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Akuntansi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Berlaku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Umum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(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PABU)</a:t>
            </a:r>
          </a:p>
          <a:p>
            <a:pPr marL="285750" indent="-22225" algn="just">
              <a:buFont typeface="Wingdings" panose="05000000000000000000" pitchFamily="2" charset="2"/>
              <a:buChar char="§"/>
            </a:pP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Bersifat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wajib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(mandatory)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laporan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eksternal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604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627534"/>
          </a:xfrm>
        </p:spPr>
        <p:txBody>
          <a:bodyPr/>
          <a:lstStyle/>
          <a:p>
            <a:r>
              <a:rPr lang="en-US" sz="2000" dirty="0" smtClean="0">
                <a:solidFill>
                  <a:schemeClr val="tx1"/>
                </a:solidFill>
              </a:rPr>
              <a:t>2.  </a:t>
            </a:r>
            <a:r>
              <a:rPr lang="en-US" sz="2000" dirty="0" err="1" smtClean="0">
                <a:solidFill>
                  <a:schemeClr val="tx1"/>
                </a:solidFill>
              </a:rPr>
              <a:t>Perbandingan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Akuntansi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Keuangan</a:t>
            </a:r>
            <a:r>
              <a:rPr lang="en-US" sz="2000" dirty="0" smtClean="0">
                <a:solidFill>
                  <a:schemeClr val="tx1"/>
                </a:solidFill>
              </a:rPr>
              <a:t> Dan 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      </a:t>
            </a:r>
            <a:r>
              <a:rPr lang="en-US" sz="2000" dirty="0" err="1" smtClean="0">
                <a:solidFill>
                  <a:schemeClr val="tx1"/>
                </a:solidFill>
              </a:rPr>
              <a:t>Akuntansi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Manajemen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771550"/>
            <a:ext cx="7283152" cy="4248472"/>
          </a:xfrm>
        </p:spPr>
        <p:txBody>
          <a:bodyPr/>
          <a:lstStyle/>
          <a:p>
            <a:pPr algn="just"/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en-US" altLang="ko-K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ko-KR" sz="2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Karakteristks</a:t>
            </a:r>
            <a:r>
              <a:rPr lang="en-US" altLang="ko-K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Akuntansi</a:t>
            </a:r>
            <a:r>
              <a:rPr lang="en-US" altLang="ko-K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Manajemen</a:t>
            </a:r>
            <a:endParaRPr lang="en-US" altLang="ko-KR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indent="-22225" algn="just">
              <a:buFont typeface="Wingdings" panose="05000000000000000000" pitchFamily="2" charset="2"/>
              <a:buChar char="§"/>
            </a:pP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ditujukan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pihak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internal</a:t>
            </a:r>
          </a:p>
          <a:p>
            <a:pPr marL="285750" indent="-22225" algn="just"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Menekankan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pengambilan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keputusan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 	</a:t>
            </a:r>
            <a:r>
              <a:rPr lang="en-US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mengaruhi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225" algn="just">
              <a:buFont typeface="Wingdings" panose="05000000000000000000" pitchFamily="2" charset="2"/>
              <a:buChar char="§"/>
            </a:pPr>
            <a:r>
              <a:rPr lang="nn-NO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Menekankan </a:t>
            </a:r>
            <a:r>
              <a:rPr lang="nn-NO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 relevansi dan fleksibilitas </a:t>
            </a:r>
            <a:r>
              <a:rPr lang="nn-NO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  <a:p>
            <a:pPr marL="285750" indent="-22225" algn="just"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Menekankan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tepat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endParaRPr lang="en-US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225" algn="just"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Disusun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detil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departemen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	</a:t>
            </a:r>
            <a:r>
              <a:rPr lang="en-US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konsumen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endParaRPr lang="en-US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225" algn="just"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mengikuti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PABU</a:t>
            </a:r>
          </a:p>
          <a:p>
            <a:pPr marL="285750" indent="-22225" algn="just"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bersifat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wajib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ko-KR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24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47664" y="0"/>
            <a:ext cx="7596336" cy="627534"/>
          </a:xfrm>
        </p:spPr>
        <p:txBody>
          <a:bodyPr/>
          <a:lstStyle/>
          <a:p>
            <a:r>
              <a:rPr lang="en-US" altLang="ko-KR" sz="2400" dirty="0">
                <a:solidFill>
                  <a:schemeClr val="tx1"/>
                </a:solidFill>
              </a:rPr>
              <a:t> </a:t>
            </a:r>
            <a:r>
              <a:rPr lang="en-US" altLang="ko-KR" sz="2000" dirty="0" smtClean="0">
                <a:solidFill>
                  <a:schemeClr val="tx1"/>
                </a:solidFill>
              </a:rPr>
              <a:t>3</a:t>
            </a:r>
            <a:r>
              <a:rPr lang="en-US" altLang="ko-KR" sz="2400" dirty="0" smtClean="0">
                <a:solidFill>
                  <a:schemeClr val="tx1"/>
                </a:solidFill>
              </a:rPr>
              <a:t>. </a:t>
            </a:r>
            <a:r>
              <a:rPr lang="en-US" altLang="ko-KR" sz="2000" dirty="0" err="1" smtClean="0">
                <a:solidFill>
                  <a:schemeClr val="tx1"/>
                </a:solidFill>
              </a:rPr>
              <a:t>Sudut</a:t>
            </a:r>
            <a:r>
              <a:rPr lang="en-US" altLang="ko-KR" sz="2000" dirty="0" smtClean="0">
                <a:solidFill>
                  <a:schemeClr val="tx1"/>
                </a:solidFill>
              </a:rPr>
              <a:t> Pandang </a:t>
            </a:r>
            <a:r>
              <a:rPr lang="en-US" altLang="ko-KR" sz="2000" dirty="0" err="1" smtClean="0">
                <a:solidFill>
                  <a:schemeClr val="tx1"/>
                </a:solidFill>
              </a:rPr>
              <a:t>Terhadap</a:t>
            </a:r>
            <a:r>
              <a:rPr lang="en-US" altLang="ko-KR" sz="2000" dirty="0" smtClean="0">
                <a:solidFill>
                  <a:schemeClr val="tx1"/>
                </a:solidFill>
              </a:rPr>
              <a:t> </a:t>
            </a:r>
            <a:r>
              <a:rPr lang="en-US" altLang="ko-KR" sz="2000" dirty="0" err="1" smtClean="0">
                <a:solidFill>
                  <a:schemeClr val="tx1"/>
                </a:solidFill>
              </a:rPr>
              <a:t>Akuntansi</a:t>
            </a:r>
            <a:r>
              <a:rPr lang="en-US" altLang="ko-KR" sz="2000" dirty="0" smtClean="0">
                <a:solidFill>
                  <a:schemeClr val="tx1"/>
                </a:solidFill>
              </a:rPr>
              <a:t> </a:t>
            </a:r>
            <a:r>
              <a:rPr lang="en-US" altLang="ko-KR" sz="2000" dirty="0" err="1" smtClean="0">
                <a:solidFill>
                  <a:schemeClr val="tx1"/>
                </a:solidFill>
              </a:rPr>
              <a:t>Manajemen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627534"/>
            <a:ext cx="7596336" cy="4515965"/>
          </a:xfrm>
        </p:spPr>
        <p:txBody>
          <a:bodyPr/>
          <a:lstStyle/>
          <a:p>
            <a:pPr marL="342900" indent="-342900">
              <a:buAutoNum type="alphaLcPeriod"/>
            </a:pP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Sebagai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Suatu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Tipe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Akuntansi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eriod"/>
            </a:pP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Tipe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54013"/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Penuh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(Full Costing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54013"/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dihubungkan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	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seperti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departemen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/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Diferensial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 defTabSz="536575"/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dihubungkan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dengatl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alternatif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      	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dipilih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sangat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diperlukan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pengambila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keputusan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pemilihan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altematif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 defTabSz="536575"/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/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Akuntansi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Pertanggungjawaban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 defTabSz="536575"/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Informasi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akuntansi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manajemen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dihubungkan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wewenang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dimiliki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oleh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manajer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terutama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bermanfaat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mempengaruhi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perilaku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manusia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organisasi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552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483518"/>
          </a:xfrm>
        </p:spPr>
        <p:txBody>
          <a:bodyPr/>
          <a:lstStyle/>
          <a:p>
            <a:pPr defTabSz="536575"/>
            <a:r>
              <a:rPr lang="en-US" altLang="ko-KR" sz="2400" dirty="0">
                <a:solidFill>
                  <a:schemeClr val="tx1"/>
                </a:solidFill>
              </a:rPr>
              <a:t> </a:t>
            </a:r>
            <a:r>
              <a:rPr lang="en-US" altLang="ko-KR" sz="2000" dirty="0" smtClean="0">
                <a:solidFill>
                  <a:schemeClr val="tx1"/>
                </a:solidFill>
              </a:rPr>
              <a:t>4.  </a:t>
            </a:r>
            <a:r>
              <a:rPr lang="nb-NO" altLang="ko-KR" sz="2000" dirty="0" smtClean="0">
                <a:solidFill>
                  <a:schemeClr val="tx1"/>
                </a:solidFill>
              </a:rPr>
              <a:t>Trend Yang Menyebabkan Perubahan Akuntansi    	Manajemen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699542"/>
            <a:ext cx="7524328" cy="4443958"/>
          </a:xfrm>
        </p:spPr>
        <p:txBody>
          <a:bodyPr/>
          <a:lstStyle/>
          <a:p>
            <a:pPr marL="342900" indent="-342900">
              <a:buAutoNum type="alphaLcPeriod"/>
            </a:pP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Kemajuan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teknologi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informasi</a:t>
            </a:r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defTabSz="354013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Perkembangan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teknologi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informasi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mempunyai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dampak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terhadap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teknologi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pembuatan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sejak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saat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didesain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dikembangkan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diproduksi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sampai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didistribusikan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kepada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customer.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    	Di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samping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itu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perkembangan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teknologi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informasi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mempunya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dampak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terhadap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sistem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pengolahan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informasi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akuntansi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memenuhi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kebutuhan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manajemen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811213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informasi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lebih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cermat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marL="811213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informasi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overhead 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teliti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811213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informasi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daur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hidup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produk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3486150"/>
            <a:ext cx="2267744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13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483518"/>
          </a:xfrm>
        </p:spPr>
        <p:txBody>
          <a:bodyPr/>
          <a:lstStyle/>
          <a:p>
            <a:pPr defTabSz="536575"/>
            <a:r>
              <a:rPr lang="en-US" altLang="ko-KR" sz="2400" dirty="0">
                <a:solidFill>
                  <a:schemeClr val="tx1"/>
                </a:solidFill>
              </a:rPr>
              <a:t> </a:t>
            </a:r>
            <a:r>
              <a:rPr lang="en-US" altLang="ko-KR" sz="2000" dirty="0" smtClean="0">
                <a:solidFill>
                  <a:schemeClr val="tx1"/>
                </a:solidFill>
              </a:rPr>
              <a:t>4.  </a:t>
            </a:r>
            <a:r>
              <a:rPr lang="nb-NO" altLang="ko-KR" sz="2000" dirty="0" smtClean="0">
                <a:solidFill>
                  <a:schemeClr val="tx1"/>
                </a:solidFill>
              </a:rPr>
              <a:t>Trend Yang Menyebabkan Perubahan Akuntansi    	Manajemen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699542"/>
            <a:ext cx="7524328" cy="4443958"/>
          </a:xfrm>
        </p:spPr>
        <p:txBody>
          <a:bodyPr/>
          <a:lstStyle/>
          <a:p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b.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Implementasi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JIT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manufacturing</a:t>
            </a:r>
          </a:p>
          <a:p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46088" defTabSz="446088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Just In Time 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sistem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dimana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perusahaan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hanya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memproduksi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atas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dasar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permintaan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tanpa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memanfaatkan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tersedianya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persediaan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tanpa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menanggung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persediaan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JIT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tidak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mungkin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diterapkan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perusahaan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permintaan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atas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produknya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sangat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sulit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diperkirakan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JIT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merupakan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usaha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mengurangi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waktu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penyimpanan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merupakan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salah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satu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aktivitas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penambah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nilai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bagi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konsumen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Salah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satu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dampak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JIT 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manufacturing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berkurangnya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persediaan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tingkat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sangat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rendah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dibandingkan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sistem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produksi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tradisional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382" y="3630171"/>
            <a:ext cx="2647166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99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483518"/>
          </a:xfrm>
        </p:spPr>
        <p:txBody>
          <a:bodyPr/>
          <a:lstStyle/>
          <a:p>
            <a:pPr defTabSz="536575"/>
            <a:r>
              <a:rPr lang="en-US" altLang="ko-KR" sz="2400" dirty="0">
                <a:solidFill>
                  <a:schemeClr val="tx1"/>
                </a:solidFill>
              </a:rPr>
              <a:t> </a:t>
            </a:r>
            <a:r>
              <a:rPr lang="en-US" altLang="ko-KR" sz="2000" dirty="0" smtClean="0">
                <a:solidFill>
                  <a:schemeClr val="tx1"/>
                </a:solidFill>
              </a:rPr>
              <a:t>4.  </a:t>
            </a:r>
            <a:r>
              <a:rPr lang="nb-NO" altLang="ko-KR" sz="2000" dirty="0" smtClean="0">
                <a:solidFill>
                  <a:schemeClr val="tx1"/>
                </a:solidFill>
              </a:rPr>
              <a:t>Trend Yang Menyebabkan Perubahan Akuntansi    	Manajemen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699542"/>
            <a:ext cx="7524328" cy="4443958"/>
          </a:xfrm>
        </p:spPr>
        <p:txBody>
          <a:bodyPr/>
          <a:lstStyle/>
          <a:p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c.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Meningkatnya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tuntutan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mutu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Total 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Quality Management (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TQM)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merupakan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pendekatan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perbaikan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berkelanjutan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memfokuskan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konsumen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penggunaan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tim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mengidentifikasi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secara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sistematis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penyelesaian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masalah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TQM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menyediakan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alat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teknik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melakukan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perbaikan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berkelanjutan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berdasar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fakta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analisis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Tujuan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TQM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mengeliminasi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semua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pemborosan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bukannya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mengganggu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inspeksi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akhir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lini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produksi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tetap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mempertahankan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kualitas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batas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toleransi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dapat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diterima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75806"/>
            <a:ext cx="2843808" cy="2067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96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483518"/>
          </a:xfrm>
        </p:spPr>
        <p:txBody>
          <a:bodyPr/>
          <a:lstStyle/>
          <a:p>
            <a:pPr defTabSz="536575"/>
            <a:r>
              <a:rPr lang="en-US" altLang="ko-KR" sz="2400" dirty="0">
                <a:solidFill>
                  <a:schemeClr val="tx1"/>
                </a:solidFill>
              </a:rPr>
              <a:t> </a:t>
            </a:r>
            <a:r>
              <a:rPr lang="en-US" altLang="ko-KR" sz="2000" dirty="0" smtClean="0">
                <a:solidFill>
                  <a:schemeClr val="tx1"/>
                </a:solidFill>
              </a:rPr>
              <a:t>4.  </a:t>
            </a:r>
            <a:r>
              <a:rPr lang="nb-NO" altLang="ko-KR" sz="2000" dirty="0" smtClean="0">
                <a:solidFill>
                  <a:schemeClr val="tx1"/>
                </a:solidFill>
              </a:rPr>
              <a:t>Trend Yang Menyebabkan Perubahan Akuntansi    	Manajemen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699542"/>
            <a:ext cx="7524328" cy="4443958"/>
          </a:xfrm>
        </p:spPr>
        <p:txBody>
          <a:bodyPr/>
          <a:lstStyle/>
          <a:p>
            <a:pPr defTabSz="446088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d.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Meningkatnya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diversifikasi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kompleksitas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serta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semakin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pendeknya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daur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hidup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produk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Pemanfaatan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komputer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memudahkan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desain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pengetesan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hasil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desain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menyebabkan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inovasi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sangat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pesat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sehingga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daur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hidup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menjadi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semakin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pendek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Semakin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pendeknya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daur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hidup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semakin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memerlukan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perancangan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matang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keseluruhan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pendapatan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diproyeksikan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selama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daur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hidup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agar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investasi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dilakukan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perusahaan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desain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penembangan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dapat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tertutup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kas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masuk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bersih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selama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daur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hidup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diperkirakan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526" y="2921521"/>
            <a:ext cx="2712318" cy="221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18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1008</TotalTime>
  <Words>168</Words>
  <Application>Microsoft Office PowerPoint</Application>
  <PresentationFormat>On-screen Show (16:9)</PresentationFormat>
  <Paragraphs>63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맑은 고딕</vt:lpstr>
      <vt:lpstr>Arial</vt:lpstr>
      <vt:lpstr>Calibri</vt:lpstr>
      <vt:lpstr>Wingdings</vt:lpstr>
      <vt:lpstr>Office Theme</vt:lpstr>
      <vt:lpstr>Custom Design</vt:lpstr>
      <vt:lpstr>PowerPoint Presentation</vt:lpstr>
      <vt:lpstr>    1. Konsep Dasar Akuntansi </vt:lpstr>
      <vt:lpstr>2.  Perbandingan Akuntansi Keuangan Dan        Akuntansi Manajemen</vt:lpstr>
      <vt:lpstr>2.  Perbandingan Akuntansi Keuangan Dan        Akuntansi Manajemen</vt:lpstr>
      <vt:lpstr> 3. Sudut Pandang Terhadap Akuntansi Manajemen</vt:lpstr>
      <vt:lpstr> 4.  Trend Yang Menyebabkan Perubahan Akuntansi     Manajemen</vt:lpstr>
      <vt:lpstr> 4.  Trend Yang Menyebabkan Perubahan Akuntansi     Manajemen</vt:lpstr>
      <vt:lpstr> 4.  Trend Yang Menyebabkan Perubahan Akuntansi     Manajemen</vt:lpstr>
      <vt:lpstr> 4.  Trend Yang Menyebabkan Perubahan Akuntansi     Manajemen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Azizah Fitriani</cp:lastModifiedBy>
  <cp:revision>49</cp:revision>
  <dcterms:created xsi:type="dcterms:W3CDTF">2014-04-01T16:27:38Z</dcterms:created>
  <dcterms:modified xsi:type="dcterms:W3CDTF">2021-10-03T00:01:42Z</dcterms:modified>
</cp:coreProperties>
</file>