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88024" y="1730394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860032" y="620688"/>
            <a:ext cx="38164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KRITERIA INVESTASI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30854" y="2388291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I. PENGERTIAN DASAR INVESTASI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27534"/>
            <a:ext cx="7416824" cy="4392488"/>
          </a:xfrm>
        </p:spPr>
        <p:txBody>
          <a:bodyPr/>
          <a:lstStyle/>
          <a:p>
            <a:pPr marL="628650" indent="-628650"/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Pengeluaran-pengeluaran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diharapkan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28650" indent="-628650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indent="-628650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Konsekuensi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ditanggung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merealisasikan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8650" indent="-628650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indent="-628650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Dana  yang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terikat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relatif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628650" indent="-628650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keperluan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mencakup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      dana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relatif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628650" indent="-628650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implikasi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harapan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di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yang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indent="-628650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indent="-628650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283152" cy="5020022"/>
          </a:xfrm>
        </p:spPr>
        <p:txBody>
          <a:bodyPr/>
          <a:lstStyle/>
          <a:p>
            <a:r>
              <a:rPr lang="en-US" altLang="ko-K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II. PENGGOLONGAN INVESTASI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1. 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menghasilkan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2.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diukur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labanya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3.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penggantian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4.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perluasan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usaha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III. SUMBER DANA INVESTASI </a:t>
            </a: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Sumber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dana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modal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terdiri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a. Modal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b. Modal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menengah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c. Modal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panjang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Sumber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modal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sendiri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terdiri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: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ditahan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Akumulasi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depresiasi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Cadangan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ekspansi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88773" y="123478"/>
            <a:ext cx="7524328" cy="483518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IV. DEFINISI ALIRAN KAS (CASH FLOW)</a:t>
            </a:r>
            <a:br>
              <a:rPr lang="en-US" altLang="ko-KR" sz="1600" dirty="0" smtClean="0">
                <a:solidFill>
                  <a:schemeClr val="tx1"/>
                </a:solidFill>
              </a:rPr>
            </a:b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83518"/>
            <a:ext cx="7524328" cy="4659982"/>
          </a:xfrm>
        </p:spPr>
        <p:txBody>
          <a:bodyPr/>
          <a:lstStyle/>
          <a:p>
            <a:pPr algn="just"/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(Cash Flow)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(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 expenditure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selalu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mengandung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flow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57250" indent="-571500" algn="just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neto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(net  outflow  of  cash),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yang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571500" algn="just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neto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(net  annual  inflow  of  cash),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57250" indent="-571500" algn="just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769938" algn="just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yang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dikelompokkan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857250" indent="-571500" algn="just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1.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571500" algn="just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2.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57250" indent="-571500" algn="just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3.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terminal</a:t>
            </a: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524328" cy="5020022"/>
          </a:xfrm>
        </p:spPr>
        <p:txBody>
          <a:bodyPr/>
          <a:lstStyle/>
          <a:p>
            <a:r>
              <a:rPr lang="en-US" altLang="ko-K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V. KRITERIA INVESTASI</a:t>
            </a:r>
          </a:p>
          <a:p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 Net Present Value (NPV)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manfaat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bersih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kini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bersih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diterima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bisnis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selama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umur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proyek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discount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factor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tertentu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</a:t>
            </a:r>
          </a:p>
          <a:p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Dimana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= 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Manfaat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</a:t>
            </a:r>
          </a:p>
          <a:p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Ct    = 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</a:t>
            </a:r>
          </a:p>
          <a:p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T      =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kegiatan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bisnis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 t = 0,1,2,3, ............, n),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awal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bisa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          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tergantung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karakteristik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bisnisnya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 DR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(%)</a:t>
            </a:r>
          </a:p>
          <a:p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Indikator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NPV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-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Jika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NPV &gt; 0 (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positif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proyek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layak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(go)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dilaksanakan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-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Jika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NPV &lt; 0 (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negatif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proyek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layak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(not go)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	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dilaksanakan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275606"/>
            <a:ext cx="4968552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0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524328" cy="5020022"/>
          </a:xfrm>
        </p:spPr>
        <p:txBody>
          <a:bodyPr/>
          <a:lstStyle/>
          <a:p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Tabel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Perhitungan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Net Present Value (NPV)</a:t>
            </a:r>
            <a:b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729" y="483518"/>
            <a:ext cx="6932213" cy="24482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068491"/>
            <a:ext cx="3278118" cy="6635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64970" y="386836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∑ PV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= 18. 950 -13.790 = 5.160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4970" y="4384744"/>
            <a:ext cx="5771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NPV &gt; 0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5.160 ,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(go)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74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524328" cy="5020022"/>
          </a:xfrm>
        </p:spPr>
        <p:txBody>
          <a:bodyPr/>
          <a:lstStyle/>
          <a:p>
            <a:pPr marL="342900" lvl="0" indent="-342900" algn="just">
              <a:tabLst>
                <a:tab pos="860425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GROSS B/C ratio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kelayakan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gross). </a:t>
            </a: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menggambarkan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pengaruh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6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∑                  </a:t>
            </a:r>
            <a:r>
              <a:rPr lang="en-US" sz="1600" i="1" dirty="0" err="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Bt</a:t>
            </a:r>
            <a:endParaRPr lang="en-US" sz="16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Gross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B/C =          t=0/1          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∑                   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t=0/1           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>
              <a:tabLst>
                <a:tab pos="342900" algn="l"/>
              </a:tabLst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Gross B/C :</a:t>
            </a: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Gross B/C Ratio &gt; 1,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dijalankan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342900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Gross B/C Ratio &lt; 1,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dijalankan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355976" y="2571750"/>
            <a:ext cx="21602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283718"/>
            <a:ext cx="658425" cy="121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3147814"/>
            <a:ext cx="658425" cy="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4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524328" cy="5020022"/>
          </a:xfrm>
        </p:spPr>
        <p:txBody>
          <a:bodyPr/>
          <a:lstStyle/>
          <a:p>
            <a:pPr marL="342900" lvl="0" indent="-342900" algn="just">
              <a:tabLst>
                <a:tab pos="860425" algn="l"/>
              </a:tabLs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2. Cara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Perhitungan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Gross Benefit Cost Ratio</a:t>
            </a:r>
          </a:p>
          <a:p>
            <a:pPr marL="342900" lvl="0" indent="-342900" algn="just">
              <a:tabLst>
                <a:tab pos="860425" algn="l"/>
              </a:tabLs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734" y="654011"/>
            <a:ext cx="6768752" cy="2376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868" y="2931790"/>
            <a:ext cx="6642484" cy="17496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3764528"/>
            <a:ext cx="1835055" cy="121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00" y="3764528"/>
            <a:ext cx="1152244" cy="12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67744" y="4743206"/>
            <a:ext cx="65562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Gross B/C Ratio &gt; 1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1.374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dijalankan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410" y="4288703"/>
            <a:ext cx="658425" cy="121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411" y="3541833"/>
            <a:ext cx="658425" cy="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4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283</Words>
  <Application>Microsoft Office PowerPoint</Application>
  <PresentationFormat>On-screen Show (16:9)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맑은 고딕</vt:lpstr>
      <vt:lpstr>Arial</vt:lpstr>
      <vt:lpstr>Calibri</vt:lpstr>
      <vt:lpstr>Times New Roman</vt:lpstr>
      <vt:lpstr>Office Theme</vt:lpstr>
      <vt:lpstr>Custom Design</vt:lpstr>
      <vt:lpstr>PowerPoint Presentation</vt:lpstr>
      <vt:lpstr> I. PENGERTIAN DASAR INVESTASI</vt:lpstr>
      <vt:lpstr>PowerPoint Presentation</vt:lpstr>
      <vt:lpstr> IV. DEFINISI ALIRAN KAS (CASH FLOW) 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41</cp:revision>
  <dcterms:created xsi:type="dcterms:W3CDTF">2014-04-01T16:27:38Z</dcterms:created>
  <dcterms:modified xsi:type="dcterms:W3CDTF">2021-03-13T08:10:53Z</dcterms:modified>
</cp:coreProperties>
</file>