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59" r:id="rId4"/>
    <p:sldId id="290" r:id="rId5"/>
    <p:sldId id="291" r:id="rId6"/>
    <p:sldId id="292" r:id="rId7"/>
    <p:sldId id="293" r:id="rId8"/>
    <p:sldId id="294" r:id="rId9"/>
    <p:sldId id="295" r:id="rId10"/>
    <p:sldId id="296" r:id="rId1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0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3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68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74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06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28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20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502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2771800" y="0"/>
            <a:ext cx="5904656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v-SE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TOTAL QUALITY MANAGEMENT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411510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  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Pengertian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Total Quality Management (TQM)</a:t>
            </a:r>
            <a:endParaRPr lang="ko-KR" alt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267494"/>
            <a:ext cx="7740352" cy="4876006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Total 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Quality Management (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TQM)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pendekatan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manajemen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organisasi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berpusat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kualitas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berdasarkan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partisipasi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semua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anggotanya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bertujuan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kesuksesan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jangka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panjang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melalui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kepuasan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pelanggan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manfaat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bagi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semua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anggota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organisasi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masyarakat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    Total Quality Management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pendekatan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menjalankan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usaha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yang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mencoba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memaksimumkan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daya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saing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organisasi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melalui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perbaikan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terus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-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menerus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atas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manusia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, proses,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lingkungannya</a:t>
            </a:r>
            <a:endParaRPr lang="en-US" sz="15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2.  </a:t>
            </a:r>
            <a:r>
              <a:rPr lang="en-US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Karakteristik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Total Quality Management (TQM)</a:t>
            </a:r>
          </a:p>
          <a:p>
            <a:pPr algn="just" defTabSz="628650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1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Fokus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pelanggan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sz="15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internal, proses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sebagai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produsen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jasa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yang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selalu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memberikan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layanan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terbaik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pelanggan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eksternal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proses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membutuhkan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riset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pasar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umpan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balik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pelanggan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sz="15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2.  </a:t>
            </a:r>
            <a:r>
              <a:rPr lang="en-US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Karakteristik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Total Quality Management (TQM)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2).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Manajemen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puncak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memimpin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aktif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perbaikan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</a:p>
          <a:p>
            <a:pPr algn="just" defTabSz="1074738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Komitmen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keterlibatan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manajemen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puncak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diperlukan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menyediakan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arahan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memotivasi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karyawan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di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semua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tingkatan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agar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bekerjasama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guna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perbaikan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kualitas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1074738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3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Pendekatan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Ilmiah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1074738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Pendekatan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ilmiah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sangat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diperlukan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penerapan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TQM,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terutama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mendesain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pekerjaan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proses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pengambilan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keputusan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pemecahan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masalah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berkaitan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pekerjaan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didesain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tersebut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1074738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4).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Semua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karyawan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terlibat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aktif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perbaikan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kualitas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1074738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  TQM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mengharuskan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keterlibatan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aktif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seluruh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karyawan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di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semua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tingkatan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terus-menerus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aktif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mencari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memperbaiki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proses-	proses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di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bawah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kendali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mereka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masing-masing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marL="536575" indent="-536575" algn="just" defTabSz="1074738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4).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Komitmen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Jangka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Panjang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marL="536575" indent="-536575" algn="just" defTabSz="1074738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Komitmen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jangka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panjang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sangat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penting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guna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mengadakan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perubahan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budaya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agar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penerapan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TQM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berjalan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sukses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1074738">
              <a:lnSpc>
                <a:spcPct val="150000"/>
              </a:lnSpc>
              <a:spcBef>
                <a:spcPts val="0"/>
              </a:spcBef>
            </a:pP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87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2.  </a:t>
            </a:r>
            <a:r>
              <a:rPr lang="en-US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Karakteristik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Total Quality Management (TQM)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5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sama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Team (Teamwork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menerapkan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TQM,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sama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kemitraan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hubungan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dijalin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dibina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baik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antar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karyawan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maupun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pemasok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lembaga-lembaga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pemerintah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masyarakat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sekitarnya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6).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Perbaikan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Berkesinambungan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sudah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perlu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diperbaiki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terus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menerus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agar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kualitas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dihasilkannya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meningkat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7).</a:t>
            </a:r>
            <a:r>
              <a:rPr lang="en-US" dirty="0"/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Pendidikan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Pelatihan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Pendidikan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pelatihan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merupakan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faktor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fundamental agar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setiap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tenaga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kerja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diperusahaan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meningkatkan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keterampilan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teknis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keahlian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profesionalnya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8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Kebebasan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Terkendali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Keterlibatan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pemberdayaan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karyawan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pengambilan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keputusan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pemecahan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masalah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meningkatkan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"rasa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memiliki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"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tanggung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jawab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karyawan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terhadap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keputusan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dibuat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</a:pP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45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2.  </a:t>
            </a:r>
            <a:r>
              <a:rPr lang="en-US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Karakteristik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Total Quality Management (TQM)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9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Kesatuan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Tujuan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Agar TQM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diterapkan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baik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maka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harus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memiliki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kesatuan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tujuan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demikian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setiap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usaha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diarahkan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tujuan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sama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10).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Keterlibatan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Pemberdayaan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Karyawan</a:t>
            </a:r>
            <a:endParaRPr lang="en-US" altLang="ko-KR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Keterlibatan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pemberdayaan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karyawan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merupakan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hal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penting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penerapan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TQM.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Pemberdayaan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bukan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sekedar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melibatkan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karyawan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tetapi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juga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melibatkan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mereka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memberikan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pengaruh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berarti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3.  </a:t>
            </a: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Elemen</a:t>
            </a: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Total Quality Management (TQM)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1).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Kepemimpinan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Kepemimpinan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pribadi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eksekutif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senior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keterlibatannya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menciptakan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menopang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fokus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pelanggan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memperjelas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memperlihatkan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nilai-nilai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2).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Informasi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Analisis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Kecukupan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data,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informasi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analisis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mendukung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penyempurnaan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berfokus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pelanggan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pelayanan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operasi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internal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35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0"/>
            <a:ext cx="7812360" cy="5308054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3.  </a:t>
            </a: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Elemen</a:t>
            </a: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Total Quality Management (TQM)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3). 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Perencanaan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Strategis</a:t>
            </a:r>
            <a:endParaRPr lang="en-US" altLang="ko-KR" sz="13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Proses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perencanaan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bagaimana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semua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persyaratan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penting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diintegrasikan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perencanaan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bisnis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menyeluruh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sz="13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4).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Pengembangan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Sumber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Daya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Manusia</a:t>
            </a:r>
            <a:endParaRPr lang="en-US" altLang="ko-KR" sz="13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Elemen-elemen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penting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bagaimana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tenaga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kerja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mengembangkan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potensinya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penuh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mencapai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tujuan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operasional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5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Manajemen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Proses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Elemen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penting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proses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manajemen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meliputi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riset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pengembangan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desiain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manajemen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proses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semua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unit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kerja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pemasok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penyempurnaan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sistematik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penilaian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6).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Hasil-Hasil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Kualitas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altLang="ko-KR" sz="13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fi-FI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Tingkat mutu perusahaan dan arah penyempurnaan mutu, </a:t>
            </a:r>
            <a:r>
              <a:rPr lang="fi-FI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 </a:t>
            </a:r>
            <a:r>
              <a:rPr lang="fi-FI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operasional </a:t>
            </a:r>
            <a:r>
              <a:rPr lang="fi-FI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perusahaan</a:t>
            </a:r>
            <a:r>
              <a:rPr lang="fi-FI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fi-FI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dan </a:t>
            </a:r>
            <a:r>
              <a:rPr lang="fi-FI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mutu </a:t>
            </a:r>
            <a:r>
              <a:rPr lang="fi-FI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pemasok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fi-FI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fi-FI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7).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Kepuasan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pelanggan</a:t>
            </a:r>
            <a:endParaRPr lang="en-US" altLang="ko-KR" sz="13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Metode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digunakan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oleh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menentukan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kepuasan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konsumen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mempertahankan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mengarahkan</a:t>
            </a:r>
            <a:r>
              <a:rPr lang="en-US" altLang="ko-KR" sz="13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tingkat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kepuasan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3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konsumen</a:t>
            </a:r>
            <a:r>
              <a:rPr lang="en-US" altLang="ko-KR" sz="13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007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0"/>
            <a:ext cx="7812360" cy="5308054"/>
          </a:xfrm>
        </p:spPr>
        <p:txBody>
          <a:bodyPr/>
          <a:lstStyle/>
          <a:p>
            <a:pPr marL="342900" indent="-342900" algn="just" defTabSz="892175">
              <a:lnSpc>
                <a:spcPct val="150000"/>
              </a:lnSpc>
              <a:spcBef>
                <a:spcPts val="0"/>
              </a:spcBef>
              <a:buAutoNum type="arabicPeriod" startAt="4"/>
            </a:pP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Manfaat</a:t>
            </a: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Total 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Quality Management (TQM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  <a:endParaRPr lang="en-US" b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endParaRPr lang="en-US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9468" y="2330861"/>
            <a:ext cx="936104" cy="46166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Constantia" panose="02030602050306030303" pitchFamily="18" charset="0"/>
              </a:rPr>
              <a:t>Perbaikan</a:t>
            </a:r>
            <a:r>
              <a:rPr lang="en-US" sz="1200" dirty="0" smtClean="0">
                <a:latin typeface="Constantia" panose="02030602050306030303" pitchFamily="18" charset="0"/>
              </a:rPr>
              <a:t> </a:t>
            </a:r>
            <a:r>
              <a:rPr lang="en-US" sz="1200" dirty="0" err="1" smtClean="0">
                <a:latin typeface="Constantia" panose="02030602050306030303" pitchFamily="18" charset="0"/>
              </a:rPr>
              <a:t>Kualiats</a:t>
            </a:r>
            <a:endParaRPr lang="en-US" sz="1200" dirty="0">
              <a:latin typeface="Constantia" panose="0203060205030603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1222" y="1061429"/>
            <a:ext cx="1152128" cy="46166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Constantia" panose="02030602050306030303" pitchFamily="18" charset="0"/>
              </a:rPr>
              <a:t>Memperbaiki</a:t>
            </a:r>
            <a:r>
              <a:rPr lang="en-US" sz="1200" dirty="0" smtClean="0">
                <a:latin typeface="Constantia" panose="02030602050306030303" pitchFamily="18" charset="0"/>
              </a:rPr>
              <a:t> </a:t>
            </a:r>
            <a:r>
              <a:rPr lang="en-US" sz="1200" dirty="0" err="1" smtClean="0">
                <a:latin typeface="Constantia" panose="02030602050306030303" pitchFamily="18" charset="0"/>
              </a:rPr>
              <a:t>Persaingan</a:t>
            </a:r>
            <a:endParaRPr lang="en-US" sz="1200" dirty="0">
              <a:latin typeface="Constantia" panose="0203060205030603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1960" y="550987"/>
            <a:ext cx="1368152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Constantia" panose="02030602050306030303" pitchFamily="18" charset="0"/>
              </a:rPr>
              <a:t>Harga</a:t>
            </a:r>
            <a:r>
              <a:rPr lang="en-US" sz="1200" dirty="0" smtClean="0">
                <a:latin typeface="Constantia" panose="02030602050306030303" pitchFamily="18" charset="0"/>
              </a:rPr>
              <a:t> yang </a:t>
            </a:r>
            <a:r>
              <a:rPr lang="en-US" sz="1200" dirty="0" err="1">
                <a:latin typeface="Constantia" panose="02030602050306030303" pitchFamily="18" charset="0"/>
              </a:rPr>
              <a:t>L</a:t>
            </a:r>
            <a:r>
              <a:rPr lang="en-US" sz="1200" dirty="0" err="1" smtClean="0">
                <a:latin typeface="Constantia" panose="02030602050306030303" pitchFamily="18" charset="0"/>
              </a:rPr>
              <a:t>ebih</a:t>
            </a:r>
            <a:r>
              <a:rPr lang="en-US" sz="1200" dirty="0" smtClean="0">
                <a:latin typeface="Constantia" panose="02030602050306030303" pitchFamily="18" charset="0"/>
              </a:rPr>
              <a:t> </a:t>
            </a:r>
            <a:r>
              <a:rPr lang="en-US" sz="1200" dirty="0" err="1" smtClean="0">
                <a:latin typeface="Constantia" panose="02030602050306030303" pitchFamily="18" charset="0"/>
              </a:rPr>
              <a:t>Tinggi</a:t>
            </a:r>
            <a:endParaRPr lang="en-US" sz="1200" dirty="0">
              <a:latin typeface="Constantia" panose="0203060205030603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0" y="1567755"/>
            <a:ext cx="1512168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Constantia" panose="02030602050306030303" pitchFamily="18" charset="0"/>
              </a:rPr>
              <a:t>Meningkatkan</a:t>
            </a:r>
            <a:r>
              <a:rPr lang="en-US" sz="1200" dirty="0" smtClean="0">
                <a:latin typeface="Constantia" panose="02030602050306030303" pitchFamily="18" charset="0"/>
              </a:rPr>
              <a:t>                 </a:t>
            </a:r>
            <a:r>
              <a:rPr lang="en-US" sz="1200" dirty="0" err="1" smtClean="0">
                <a:latin typeface="Constantia" panose="02030602050306030303" pitchFamily="18" charset="0"/>
              </a:rPr>
              <a:t>Pangsa</a:t>
            </a:r>
            <a:r>
              <a:rPr lang="en-US" sz="1200" dirty="0" smtClean="0">
                <a:latin typeface="Constantia" panose="02030602050306030303" pitchFamily="18" charset="0"/>
              </a:rPr>
              <a:t> </a:t>
            </a:r>
            <a:r>
              <a:rPr lang="en-US" sz="1200" dirty="0" err="1" smtClean="0">
                <a:latin typeface="Constantia" panose="02030602050306030303" pitchFamily="18" charset="0"/>
              </a:rPr>
              <a:t>Pasar</a:t>
            </a:r>
            <a:endParaRPr lang="en-US" sz="1200" dirty="0">
              <a:latin typeface="Constantia" panose="0203060205030603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48412" y="3600293"/>
            <a:ext cx="1295636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Constantia" panose="02030602050306030303" pitchFamily="18" charset="0"/>
              </a:rPr>
              <a:t>Meningkatkan</a:t>
            </a:r>
            <a:r>
              <a:rPr lang="en-US" sz="1200" dirty="0" smtClean="0">
                <a:latin typeface="Constantia" panose="02030602050306030303" pitchFamily="18" charset="0"/>
              </a:rPr>
              <a:t> Output </a:t>
            </a:r>
            <a:r>
              <a:rPr lang="en-US" sz="1200" dirty="0" err="1" smtClean="0">
                <a:latin typeface="Constantia" panose="02030602050306030303" pitchFamily="18" charset="0"/>
              </a:rPr>
              <a:t>Bebas</a:t>
            </a:r>
            <a:r>
              <a:rPr lang="en-US" sz="1200" dirty="0" smtClean="0">
                <a:latin typeface="Constantia" panose="02030602050306030303" pitchFamily="18" charset="0"/>
              </a:rPr>
              <a:t>             </a:t>
            </a:r>
            <a:r>
              <a:rPr lang="en-US" sz="1200" dirty="0" err="1" smtClean="0">
                <a:latin typeface="Constantia" panose="02030602050306030303" pitchFamily="18" charset="0"/>
              </a:rPr>
              <a:t>Kerusakan</a:t>
            </a:r>
            <a:endParaRPr lang="en-US" sz="1200" dirty="0">
              <a:latin typeface="Constantia" panose="0203060205030603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81736" y="3646353"/>
            <a:ext cx="1512168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Constantia" panose="02030602050306030303" pitchFamily="18" charset="0"/>
              </a:rPr>
              <a:t>Mengurangi</a:t>
            </a:r>
            <a:r>
              <a:rPr lang="en-US" sz="1200" dirty="0" smtClean="0">
                <a:latin typeface="Constantia" panose="02030602050306030303" pitchFamily="18" charset="0"/>
              </a:rPr>
              <a:t> </a:t>
            </a:r>
            <a:r>
              <a:rPr lang="en-US" sz="1200" dirty="0" err="1" smtClean="0">
                <a:latin typeface="Constantia" panose="02030602050306030303" pitchFamily="18" charset="0"/>
              </a:rPr>
              <a:t>Biaya</a:t>
            </a:r>
            <a:r>
              <a:rPr lang="en-US" sz="1200" dirty="0" smtClean="0">
                <a:latin typeface="Constantia" panose="02030602050306030303" pitchFamily="18" charset="0"/>
              </a:rPr>
              <a:t> </a:t>
            </a:r>
            <a:r>
              <a:rPr lang="en-US" sz="1200" dirty="0" err="1" smtClean="0">
                <a:latin typeface="Constantia" panose="02030602050306030303" pitchFamily="18" charset="0"/>
              </a:rPr>
              <a:t>Operasi</a:t>
            </a:r>
            <a:endParaRPr lang="en-US" sz="1200" dirty="0">
              <a:latin typeface="Constantia" panose="020306020503060303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04248" y="1059370"/>
            <a:ext cx="1224136" cy="46166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Constantia" panose="02030602050306030303" pitchFamily="18" charset="0"/>
              </a:rPr>
              <a:t>Meningkatkan</a:t>
            </a:r>
            <a:r>
              <a:rPr lang="en-US" sz="1200" dirty="0" smtClean="0">
                <a:latin typeface="Constantia" panose="02030602050306030303" pitchFamily="18" charset="0"/>
              </a:rPr>
              <a:t> </a:t>
            </a:r>
            <a:r>
              <a:rPr lang="en-US" sz="1200" dirty="0" err="1" smtClean="0">
                <a:latin typeface="Constantia" panose="02030602050306030303" pitchFamily="18" charset="0"/>
              </a:rPr>
              <a:t>Penghasilan</a:t>
            </a:r>
            <a:endParaRPr lang="en-US" sz="1200" dirty="0">
              <a:latin typeface="Constantia" panose="0203060205030603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42230" y="2818992"/>
            <a:ext cx="1548172" cy="46166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Constantia" panose="02030602050306030303" pitchFamily="18" charset="0"/>
              </a:rPr>
              <a:t>Meningkatkan</a:t>
            </a:r>
            <a:r>
              <a:rPr lang="en-US" sz="1200" dirty="0" smtClean="0">
                <a:latin typeface="Constantia" panose="02030602050306030303" pitchFamily="18" charset="0"/>
              </a:rPr>
              <a:t>                           </a:t>
            </a:r>
            <a:r>
              <a:rPr lang="en-US" sz="1200" dirty="0" err="1" smtClean="0">
                <a:latin typeface="Constantia" panose="02030602050306030303" pitchFamily="18" charset="0"/>
              </a:rPr>
              <a:t>Laba</a:t>
            </a:r>
            <a:endParaRPr lang="en-US" sz="1200" dirty="0">
              <a:latin typeface="Constantia" panose="02030602050306030303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907704" y="1292261"/>
            <a:ext cx="0" cy="1038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907704" y="1292261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07704" y="2792526"/>
            <a:ext cx="0" cy="11309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907704" y="3877185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7" idx="3"/>
          </p:cNvCxnSpPr>
          <p:nvPr/>
        </p:nvCxnSpPr>
        <p:spPr>
          <a:xfrm flipV="1">
            <a:off x="3583350" y="1292261"/>
            <a:ext cx="26857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851920" y="781819"/>
            <a:ext cx="0" cy="10297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851920" y="781819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3851920" y="1811561"/>
            <a:ext cx="26857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2" idx="3"/>
          </p:cNvCxnSpPr>
          <p:nvPr/>
        </p:nvCxnSpPr>
        <p:spPr>
          <a:xfrm flipV="1">
            <a:off x="3744048" y="3923458"/>
            <a:ext cx="61192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8" idx="3"/>
          </p:cNvCxnSpPr>
          <p:nvPr/>
        </p:nvCxnSpPr>
        <p:spPr>
          <a:xfrm flipV="1">
            <a:off x="5580112" y="781819"/>
            <a:ext cx="504056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084168" y="781819"/>
            <a:ext cx="0" cy="10167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9" idx="3"/>
          </p:cNvCxnSpPr>
          <p:nvPr/>
        </p:nvCxnSpPr>
        <p:spPr>
          <a:xfrm flipH="1" flipV="1">
            <a:off x="5724128" y="1798588"/>
            <a:ext cx="360040" cy="129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084168" y="1290203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5" idx="2"/>
          </p:cNvCxnSpPr>
          <p:nvPr/>
        </p:nvCxnSpPr>
        <p:spPr>
          <a:xfrm>
            <a:off x="7416316" y="1521035"/>
            <a:ext cx="0" cy="1132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3" idx="3"/>
          </p:cNvCxnSpPr>
          <p:nvPr/>
        </p:nvCxnSpPr>
        <p:spPr>
          <a:xfrm flipV="1">
            <a:off x="5993904" y="3877185"/>
            <a:ext cx="142241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7416316" y="3355826"/>
            <a:ext cx="0" cy="5213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10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0"/>
            <a:ext cx="7812360" cy="5308054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4.  </a:t>
            </a: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Manfaat</a:t>
            </a: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Total 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Quality Management (TQM)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1).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Perusahaan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memperbaiki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posisi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persainganya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sehingga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pangsa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pasarnya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semakin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besar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harga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jualnya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lebih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tinggi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2).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meningkatkan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hasil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produksi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besas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kerusakan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melalui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upaya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perbaikan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kualitas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3). Perusahaan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mengurangi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 </a:t>
            </a: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operasi </a:t>
            </a: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 m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eningkatnya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penghasilan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sehingga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laba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diperoleh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juga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semakin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besar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5. </a:t>
            </a: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Dimensi</a:t>
            </a: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Kualitas</a:t>
            </a:r>
            <a:endParaRPr lang="en-US" altLang="ko-KR" b="1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1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(performance) 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Kinerja </a:t>
            </a: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(performance) adalah tingkat konsistensi dan seberapa </a:t>
            </a: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baik </a:t>
            </a: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 dapat </a:t>
            </a: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berfungsi</a:t>
            </a: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Kinerja jasa berarti tingkat </a:t>
            </a: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keberadaan </a:t>
            </a: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layanan pada saat diminta </a:t>
            </a: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konsumen.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2). Estetika </a:t>
            </a:r>
            <a:endParaRPr lang="sv-SE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Estetika adalah </a:t>
            </a: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tingkat keindahan penampilan produk dan </a:t>
            </a: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penampilan </a:t>
            </a: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 fasilitas, </a:t>
            </a: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perlengkapan</a:t>
            </a: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personel, dan materi </a:t>
            </a:r>
            <a:r>
              <a:rPr lang="sv-SE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komunikasi </a:t>
            </a:r>
            <a:r>
              <a:rPr lang="sv-SE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 jasa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endParaRPr lang="en-US" altLang="ko-KR" b="1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11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0"/>
            <a:ext cx="7812360" cy="5308054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5. </a:t>
            </a: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Dimensi</a:t>
            </a: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Kualitas</a:t>
            </a:r>
            <a:endParaRPr lang="en-US" altLang="ko-KR" b="1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3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Kemampuan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servis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Kemampuan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servis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adalah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ukuran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menunjukkan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mudah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tidaknya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dirawat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diperbaiki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setelah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ditangan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konsumen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4).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Fitur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Fitur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adalah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karakteristik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membedakan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fungsional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mirip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sejenis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5).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Keandalan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Keandalan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adalah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kemungkinan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peluang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jasa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bekerja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sesuai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di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spesifikasikan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jangka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waktu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ditentukan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6).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Keawetan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Keawetan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adalah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lama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berfungsi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digunakan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7).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Kesesuaian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penggunaan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Kesesuaian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penggunaan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adalah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kecocokan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menghadirkan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fungsi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seperti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diiklankan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altLang="ko-KR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endParaRPr lang="en-US" altLang="ko-KR" b="1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73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3469</TotalTime>
  <Words>235</Words>
  <Application>Microsoft Office PowerPoint</Application>
  <PresentationFormat>On-screen Show (16:9)</PresentationFormat>
  <Paragraphs>87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맑은 고딕</vt:lpstr>
      <vt:lpstr>Arial</vt:lpstr>
      <vt:lpstr>Calibri</vt:lpstr>
      <vt:lpstr>Constantia</vt:lpstr>
      <vt:lpstr>Office Theme</vt:lpstr>
      <vt:lpstr>Custom Design</vt:lpstr>
      <vt:lpstr>PowerPoint Presentation</vt:lpstr>
      <vt:lpstr>        1. Pengertian Total Quality Management (TQM)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206</cp:revision>
  <dcterms:created xsi:type="dcterms:W3CDTF">2014-04-01T16:27:38Z</dcterms:created>
  <dcterms:modified xsi:type="dcterms:W3CDTF">2021-12-04T12:32:05Z</dcterms:modified>
</cp:coreProperties>
</file>