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76" r:id="rId5"/>
    <p:sldId id="283" r:id="rId6"/>
    <p:sldId id="284" r:id="rId7"/>
    <p:sldId id="285" r:id="rId8"/>
    <p:sldId id="28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1465729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BAB </a:t>
            </a:r>
            <a:r>
              <a:rPr lang="en-US" sz="40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X</a:t>
            </a:r>
            <a:r>
              <a:rPr lang="en-US" sz="40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/>
            </a:r>
            <a:br>
              <a:rPr lang="en-US" sz="4000" dirty="0" smtClean="0">
                <a:solidFill>
                  <a:srgbClr val="0070C0"/>
                </a:solidFill>
                <a:latin typeface="Constantia" panose="02030602050306030303" pitchFamily="18" charset="0"/>
              </a:rPr>
            </a:br>
            <a:r>
              <a:rPr lang="en-US" sz="40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PENGAWASAN KUALITAS </a:t>
            </a:r>
            <a:endParaRPr lang="en-US" sz="4000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510988"/>
            <a:ext cx="9412942" cy="6347012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r>
              <a:rPr lang="en-A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I. 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PENGERTIAN KUALITAS</a:t>
            </a:r>
          </a:p>
          <a:p>
            <a:pPr marL="44450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Kualitas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adalah faktor-faktor yang terdapat dalam produk 	yang 	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menyebabkan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produk itu sesuai untuk apa 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dihasilkan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marL="44450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Manajemen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kualitas merupakan cara 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meningkatkan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performansi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produk secara terus-menerus, di Jepang 	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disebut Kaizen.Produk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yang berkualitas merupakan 	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produk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diinginkan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konsumen.</a:t>
            </a:r>
          </a:p>
          <a:p>
            <a:pPr marL="44450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Konsep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Total Kualitas adalah semua karyawan harus melihat 	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pekerjaaannya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dalam memenuhi kebutuhan dan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harapan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	pelanggan serta berusaha untuk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melakukan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penyempurnaan 	dan mencegah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</a:t>
            </a:r>
            <a:r>
              <a:rPr lang="id-ID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timbulnya </a:t>
            </a:r>
            <a:r>
              <a:rPr lang="id-ID" sz="2400" dirty="0">
                <a:solidFill>
                  <a:schemeClr val="tx1"/>
                </a:solidFill>
                <a:latin typeface="Constantia" panose="02030602050306030303" pitchFamily="18" charset="0"/>
              </a:rPr>
              <a:t>kesalahan.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4" y="4249271"/>
            <a:ext cx="3826249" cy="260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49624"/>
            <a:ext cx="9399494" cy="5974976"/>
          </a:xfrm>
        </p:spPr>
        <p:txBody>
          <a:bodyPr>
            <a:normAutofit fontScale="47500" lnSpcReduction="20000"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500" b="1" dirty="0">
                <a:solidFill>
                  <a:schemeClr val="tx1"/>
                </a:solidFill>
                <a:latin typeface="Constantia"/>
              </a:rPr>
              <a:t> Proses </a:t>
            </a:r>
            <a:r>
              <a:rPr lang="en-US" sz="4500" b="1" dirty="0" err="1">
                <a:solidFill>
                  <a:schemeClr val="tx1"/>
                </a:solidFill>
                <a:latin typeface="Constantia"/>
              </a:rPr>
              <a:t>dalam</a:t>
            </a:r>
            <a:r>
              <a:rPr lang="en-US" sz="4500" b="1" dirty="0">
                <a:solidFill>
                  <a:schemeClr val="tx1"/>
                </a:solidFill>
                <a:latin typeface="Constantia"/>
              </a:rPr>
              <a:t> total </a:t>
            </a:r>
            <a:r>
              <a:rPr lang="en-US" sz="4500" b="1" dirty="0" err="1">
                <a:solidFill>
                  <a:schemeClr val="tx1"/>
                </a:solidFill>
                <a:latin typeface="Constantia"/>
              </a:rPr>
              <a:t>kualitas</a:t>
            </a:r>
            <a:r>
              <a:rPr lang="en-US" sz="4500" b="1" dirty="0">
                <a:solidFill>
                  <a:schemeClr val="tx1"/>
                </a:solidFill>
                <a:latin typeface="Constantia"/>
              </a:rPr>
              <a:t> :</a:t>
            </a:r>
            <a:endParaRPr lang="en-US" sz="2400" b="1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400" b="1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    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a.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Mempertahankan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setiap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proses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dalam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kondisi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dinamis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sehingga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	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terjadi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				</a:t>
            </a:r>
            <a:r>
              <a:rPr lang="en-US" sz="4200" dirty="0" err="1" smtClean="0">
                <a:solidFill>
                  <a:schemeClr val="tx1"/>
                </a:solidFill>
                <a:latin typeface="Constantia"/>
              </a:rPr>
              <a:t>penyempurnaan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perubahan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.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     b.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Manajemen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harus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menetapkan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sistem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yang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mendorong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kreativitas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				</a:t>
            </a:r>
            <a:r>
              <a:rPr lang="en-US" sz="4200" dirty="0" err="1" smtClean="0">
                <a:solidFill>
                  <a:schemeClr val="tx1"/>
                </a:solidFill>
                <a:latin typeface="Constantia"/>
              </a:rPr>
              <a:t>karyawan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.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     c.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Menerapkan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prinsip-prinsip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proses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operasi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yaitu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: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Komitmen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				</a:t>
            </a:r>
            <a:r>
              <a:rPr lang="en-US" sz="4200" dirty="0" err="1" smtClean="0">
                <a:solidFill>
                  <a:schemeClr val="tx1"/>
                </a:solidFill>
                <a:latin typeface="Constantia"/>
              </a:rPr>
              <a:t>manajemen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,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Fokus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pelanggan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pengendalian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proses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statistik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.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   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Peran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kualitas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dalam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kegiatan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operasional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perusahaan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menurut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Russel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	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			Tailor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sebagai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berikut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: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   	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a.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Meningkatkan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reputasi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perusahaan</a:t>
            </a: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   	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b.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Menurunkan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biaya</a:t>
            </a: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  	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c.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Meningkatkan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pangsa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pasar</a:t>
            </a: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  	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d.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Dampak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internasional</a:t>
            </a: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  		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e.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Pertanggungjawaban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produk</a:t>
            </a:r>
            <a:endParaRPr lang="en-US" sz="42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200" dirty="0">
                <a:solidFill>
                  <a:schemeClr val="tx1"/>
                </a:solidFill>
                <a:latin typeface="Constantia"/>
              </a:rPr>
              <a:t> 		 </a:t>
            </a:r>
            <a:r>
              <a:rPr lang="en-US" sz="4200" dirty="0" smtClean="0">
                <a:solidFill>
                  <a:schemeClr val="tx1"/>
                </a:solidFill>
                <a:latin typeface="Constantia"/>
              </a:rPr>
              <a:t>		  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f. 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Untuk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penampilan</a:t>
            </a:r>
            <a:r>
              <a:rPr lang="en-US" sz="42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4200" dirty="0" err="1">
                <a:solidFill>
                  <a:schemeClr val="tx1"/>
                </a:solidFill>
                <a:latin typeface="Constantia"/>
              </a:rPr>
              <a:t>produk</a:t>
            </a:r>
            <a:endParaRPr lang="en-US" sz="4200" b="1" dirty="0" smtClean="0">
              <a:solidFill>
                <a:srgbClr val="04617B"/>
              </a:solidFill>
              <a:latin typeface="Constantia"/>
            </a:endParaRPr>
          </a:p>
          <a:p>
            <a:pPr marL="120650" indent="-1206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8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t-IT" sz="8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63" y="4248686"/>
            <a:ext cx="3520426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 </a:t>
            </a:r>
            <a:r>
              <a:rPr lang="en-AU" sz="2400" b="1" dirty="0" smtClean="0">
                <a:ea typeface="Times New Roman" pitchFamily="18" charset="0"/>
                <a:cs typeface="Arial" pitchFamily="34" charset="0"/>
              </a:rPr>
              <a:t>II. </a:t>
            </a:r>
            <a:r>
              <a:rPr lang="en-AU" sz="2400" b="1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FAKTOR – FAKTOR YANG MEMPENGARUHI </a:t>
            </a:r>
            <a:r>
              <a:rPr lang="en-AU" sz="2400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MUTU</a:t>
            </a:r>
          </a:p>
          <a:p>
            <a:pPr>
              <a:buNone/>
            </a:pPr>
            <a:endParaRPr lang="sv-SE" sz="28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Dimensi kualitas produk industri manufaktur dapat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dilihat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dari beberapa faktor yaitu :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a.  Performans yaitu kesesuaian produk dengan fungsi produk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b.  Feature yaitu ciri khas produk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c.  Reliability yaitu kepercayaan pelanggan terhadap produk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d.  Conformans yaitu kesesuaian produk dengan standar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e.  Durability yaitu keawetan  produk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f.  Service-ability yaitu kemudahan bila akan diperbaiki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     atau tersedianya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suku cadang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g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 Aesthetic yaitu keindahan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h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 Perception yaitu fanatisme pemakai.</a:t>
            </a: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38" y="4141694"/>
            <a:ext cx="3954556" cy="27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Dimensi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industri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dilihat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faktor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a.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Komunikatif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adanya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komunikasi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penerima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pemberi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b. 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Kredibiliti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kepercayaan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penerima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c.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Securiti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keamanan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d.  Knowing the customer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mengerti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penerima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e.  Tangible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diukur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dirasa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f.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Reliabiliti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konsistensi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memberi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keyakinan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g.  Responsiveness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tanggap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h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. Competence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handal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      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.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Acces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kemudahan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dihubungi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>
              <a:buNone/>
            </a:pP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j.   Courtesy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kesopanan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respek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perhatian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ramah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r>
              <a:rPr lang="en-US" sz="2400" dirty="0">
                <a:latin typeface="Constantia" panose="02030602050306030303" pitchFamily="18" charset="0"/>
              </a:rPr>
              <a:t> 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4693024"/>
            <a:ext cx="3184712" cy="21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 </a:t>
            </a:r>
            <a:r>
              <a:rPr lang="en-US" sz="2400" b="1" dirty="0">
                <a:latin typeface="Constantia" panose="02030602050306030303" pitchFamily="18" charset="0"/>
              </a:rPr>
              <a:t>III. BIAYA </a:t>
            </a:r>
            <a:r>
              <a:rPr lang="en-US" sz="2400" b="1" dirty="0" smtClean="0">
                <a:latin typeface="Constantia" panose="02030602050306030303" pitchFamily="18" charset="0"/>
              </a:rPr>
              <a:t>MUTU</a:t>
            </a:r>
          </a:p>
          <a:p>
            <a:pPr>
              <a:buNone/>
            </a:pPr>
            <a:r>
              <a:rPr lang="en-US" sz="2400" b="1" dirty="0">
                <a:latin typeface="Constantia" panose="02030602050306030303" pitchFamily="18" charset="0"/>
              </a:rPr>
              <a:t/>
            </a:r>
            <a:br>
              <a:rPr lang="en-US" sz="2400" b="1" dirty="0">
                <a:latin typeface="Constantia" panose="02030602050306030303" pitchFamily="18" charset="0"/>
              </a:rPr>
            </a:br>
            <a:r>
              <a:rPr lang="en-US" sz="2400" b="1" dirty="0" smtClean="0">
                <a:latin typeface="Constantia" panose="02030602050306030303" pitchFamily="18" charset="0"/>
              </a:rPr>
              <a:t>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Biaya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Mutu adalah biaya yang dikeluarkan untuk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mendapatkan 				barang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yang sesuai dengan kebutuhan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pelanggan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Biaya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mutu dikelompokkan menjadi tiga yaitu : 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1.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Biaya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pencegahan meliputi biaya perencanaan mutu, 			kaji ulang produk, pelatihan.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2.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Biaya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penaksiran meliputi biaya pemeriksaan bahan, 			pemeriksaan proses, pemeriksaan barang jadi dan 		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Laboratorium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mutu.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  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3.  Biaya kegagalan meliputi biaya kegagalan internal yaitu 		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kerja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ulang, penurunan mutu dan pengujian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ulang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,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	sedangkan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biaya kegagalan eksternal yaitu </a:t>
            </a:r>
            <a:r>
              <a:rPr lang="sv-SE" sz="24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jaminan 			produk </a:t>
            </a: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dan barang yang dikembalikan.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9" y="4248686"/>
            <a:ext cx="3523793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4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 </a:t>
            </a:r>
            <a:r>
              <a:rPr lang="fi-FI" sz="2400" b="1" dirty="0">
                <a:latin typeface="Constantia" panose="02030602050306030303" pitchFamily="18" charset="0"/>
              </a:rPr>
              <a:t> IV.  KEBIJAKSANAAN DAN PENGAWASAN MUTU</a:t>
            </a: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8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1.  Dalam perumusan kebijaksanaan mutu perlu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diperhatikan faktor-	  	 faktor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yaitu :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           a.  Proses pembuatan.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       b.  Aspek penjualan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       c.  Perubahan permintaan konsumen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       d.  Peranan inspeksi.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2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 Pengertian pengawasan mutu  yaitu kegiatan untuk 	    memastikan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  apakah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kebijkasanaan dalam hal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mutu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dapat tercermin dalam hasil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 	  akhir.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2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Tujuan dari pengawasan mutu adalah :</a:t>
            </a:r>
          </a:p>
          <a:p>
            <a:pPr marL="457200" lvl="1" indent="0" defTabSz="760413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 1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 Barang hasil produksi telah mencapai standart yang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telah 			     ditetapkan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        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2.  Mengusahakan agar biaya inspeksi menjadi lebih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kecil dan </a:t>
            </a:r>
            <a:endParaRPr lang="sv-SE" sz="22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	     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</a:t>
            </a: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biaya produksi menjadi lebih kecil.</a:t>
            </a:r>
            <a:endParaRPr lang="en-US" sz="2200" dirty="0" smtClean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en-US" sz="2200" dirty="0" smtClean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	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10" y="4477870"/>
            <a:ext cx="3290378" cy="238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9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9694"/>
            <a:ext cx="9641542" cy="6808305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3.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manufaktur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jenis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dasar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struktur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   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a.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Departemen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mutu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terlepas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langsung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melapor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       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umum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b.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Departemen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mutu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 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4.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Pendekatan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Deming.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Persyaratan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usaha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dimana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merencanakan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  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kompetitif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menyediakan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  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   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a.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Ciptakan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konsisten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melalui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penyempurnaan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	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	 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b.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Terima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perubahan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dihasilkan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c.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Hentikan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ketergantungan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pemeriksaan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massal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d.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Akhiri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praktek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bisnis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berdasarkan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label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saja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		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e.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Sempurnakan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f.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Pelatihan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karyawan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 lvl="0">
              <a:buNone/>
            </a:pP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	    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		   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g. 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Tumbuhkan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komunikasi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arah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efektif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karyawan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AU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pimpinan</a:t>
            </a:r>
            <a:r>
              <a:rPr lang="en-AU" sz="20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73" y="4480353"/>
            <a:ext cx="3286029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6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1684</TotalTime>
  <Words>117</Words>
  <Application>Microsoft Office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Constantia</vt:lpstr>
      <vt:lpstr>Times New Roman</vt:lpstr>
      <vt:lpstr>Wingdings 3</vt:lpstr>
      <vt:lpstr>Wisp</vt:lpstr>
      <vt:lpstr>BAB X PENGAWASAN KUALITAS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96</cp:revision>
  <dcterms:created xsi:type="dcterms:W3CDTF">2020-05-04T11:47:11Z</dcterms:created>
  <dcterms:modified xsi:type="dcterms:W3CDTF">2022-04-11T03:59:32Z</dcterms:modified>
</cp:coreProperties>
</file>