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sldIdLst>
    <p:sldId id="256" r:id="rId3"/>
    <p:sldId id="259" r:id="rId4"/>
    <p:sldId id="290" r:id="rId5"/>
    <p:sldId id="291" r:id="rId6"/>
    <p:sldId id="292" r:id="rId7"/>
    <p:sldId id="293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68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7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06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61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54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61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79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4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48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1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PUSAT PERTANGGUNGJAWABAN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26749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ko-KR" alt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411510"/>
            <a:ext cx="7956376" cy="4731990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kendali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terjadinya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perolehan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pendapatan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pengunaan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dana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dipimpin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seorang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bertanggungjawab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5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1)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basis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perencanaan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pengendalian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pengukuran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2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memudahkan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mencapai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tujuan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3)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Mendelegasian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tugas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wewenang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unit-unit 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kompetensi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sehingga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mengurangi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beban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tugas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4) 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Mendorong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kreativitas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inovasi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bawahan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5) 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alat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pengendalian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;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6)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alat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melaksanakan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strategi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efektif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efisien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3. </a:t>
            </a:r>
            <a:r>
              <a:rPr lang="en-US" sz="15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Jenis-Jenis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5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(Cost Center)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unit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diukur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berdasarkan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pengeluaran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2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Pendapatan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(Revenue Center)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pendapatan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unit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organnisasi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prestasi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manajernya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dinilai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berdasarkan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pendapatan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dihasilkan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3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(Profit Center)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unit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manajernya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pendapatan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maupun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4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(Investment Center)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yaitu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bertanggung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kendali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pendapatan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sekaligus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7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267494"/>
            <a:ext cx="7740352" cy="5040560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4.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Definisi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I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pengaitan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sumber-sumber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jangka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panjang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menghasilkan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datang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invesment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center)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manajernya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dinilai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prestasinya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dasar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diperoleh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dihubungkan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investasinya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</a:p>
          <a:p>
            <a:pPr marL="182563" indent="-182563" algn="just" defTabSz="720725">
              <a:lnSpc>
                <a:spcPct val="150000"/>
              </a:lnSpc>
              <a:spcBef>
                <a:spcPts val="0"/>
              </a:spcBef>
              <a:buAutoNum type="arabicPeriod" startAt="5"/>
            </a:pP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Jenis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endParaRPr lang="en-US" altLang="ko-KR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263525"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1)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tidak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menghasilkan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(non-profit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invesment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);</a:t>
            </a:r>
          </a:p>
          <a:p>
            <a:pPr marL="263525"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2)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tidak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diukur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labanya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(non-measurable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profit 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investment);</a:t>
            </a:r>
          </a:p>
          <a:p>
            <a:pPr marL="263525"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3)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penggantian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ekuipmen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(replacement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investment);</a:t>
            </a:r>
            <a:endParaRPr lang="en-US" altLang="ko-KR" sz="16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263525"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4)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perluasan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usaha</a:t>
            </a:r>
            <a:r>
              <a:rPr lang="en-US" altLang="ko-KR" sz="16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(expansion investment). </a:t>
            </a:r>
            <a:endParaRPr lang="en-US" altLang="ko-KR" sz="16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4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308054"/>
          </a:xfrm>
        </p:spPr>
        <p:txBody>
          <a:bodyPr/>
          <a:lstStyle/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6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Dasar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rangka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pengukuran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divisi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dimasukkan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elemen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dibatasi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sebesar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kas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terkendali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diperlukan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oleh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divisi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kesatuan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ekonomi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berdiri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sendiri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2) 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Piutang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devisi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mungkin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mampu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mempengaruhi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jumlah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piutang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baik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langsung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maupun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tidak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langsung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3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 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Persediaan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Persediaan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dasar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sebesar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persediaan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divisi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kesatuan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ekonomi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berdiri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sendiri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4)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Aset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tetap</a:t>
            </a:r>
            <a:endParaRPr lang="en-US" altLang="ko-KR" sz="1500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Aset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tetap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dasar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investasinya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adalah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aset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tetap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benar-benar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dikendalikan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sz="15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sz="15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500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divisi</a:t>
            </a:r>
            <a:r>
              <a:rPr lang="en-US" altLang="ko-KR" sz="1500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  <a:endParaRPr lang="en-US" altLang="ko-KR" sz="1500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0"/>
            <a:ext cx="7812360" cy="5308054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   1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) Return On 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Investment 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(ROI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Return On Investment (ROI)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bentuk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rasio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profitabilitas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dimaksudkan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kemampuan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keseluruhan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dana 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ditanamkan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aktiva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operasinya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keuntungan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 algn="just" defTabSz="892175">
              <a:spcBef>
                <a:spcPts val="0"/>
              </a:spcBef>
            </a:pP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  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Penjualan                             Perputaran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</a:p>
          <a:p>
            <a:pPr algn="just" defTabSz="892175">
              <a:spcBef>
                <a:spcPts val="0"/>
              </a:spcBef>
            </a:pP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ROI    =                                       x       </a:t>
            </a:r>
            <a:endParaRPr lang="fi-FI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spcBef>
                <a:spcPts val="0"/>
              </a:spcBef>
            </a:pP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     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profit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margin                                Penjualan</a:t>
            </a:r>
          </a:p>
          <a:p>
            <a:pPr algn="just" defTabSz="892175">
              <a:spcBef>
                <a:spcPts val="0"/>
              </a:spcBef>
            </a:pP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fi-FI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Keterangan :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(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1) Profit margin adalah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kemampuan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perusahaan untuk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menghasilkan keuntungan di	bandingkan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dengan penjualan yang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dicapai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sv-SE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(2) Penjualan </a:t>
            </a:r>
            <a:r>
              <a:rPr lang="sv-SE" sz="1500" dirty="0">
                <a:solidFill>
                  <a:schemeClr val="tx1"/>
                </a:solidFill>
                <a:latin typeface="Constantia" panose="02030602050306030303" pitchFamily="18" charset="0"/>
              </a:rPr>
              <a:t>adalah </a:t>
            </a:r>
            <a:r>
              <a:rPr lang="sv-SE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pendapatan </a:t>
            </a:r>
            <a:r>
              <a:rPr lang="sv-SE" sz="1500" dirty="0">
                <a:solidFill>
                  <a:schemeClr val="tx1"/>
                </a:solidFill>
                <a:latin typeface="Constantia" panose="02030602050306030303" pitchFamily="18" charset="0"/>
              </a:rPr>
              <a:t>lazim dalam perusahaan dan </a:t>
            </a:r>
            <a:r>
              <a:rPr lang="sv-SE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merupakan jumlah                      	kotor </a:t>
            </a:r>
            <a:r>
              <a:rPr lang="sv-SE" sz="1500" dirty="0">
                <a:solidFill>
                  <a:schemeClr val="tx1"/>
                </a:solidFill>
                <a:latin typeface="Constantia" panose="02030602050306030303" pitchFamily="18" charset="0"/>
              </a:rPr>
              <a:t>yang dibebenkan kepada pelanggan atas barang dan </a:t>
            </a:r>
            <a:r>
              <a:rPr lang="sv-SE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(3) 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Perputaran aset adalah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rasio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untuk mengukur kemampuan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aset perusahaan </a:t>
            </a:r>
            <a:r>
              <a:rPr lang="fi-FI" sz="1500" dirty="0">
                <a:solidFill>
                  <a:schemeClr val="tx1"/>
                </a:solidFill>
                <a:latin typeface="Constantia" panose="02030602050306030303" pitchFamily="18" charset="0"/>
              </a:rPr>
              <a:t>untuk </a:t>
            </a:r>
            <a:r>
              <a:rPr lang="fi-FI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memperoleh pendapatan</a:t>
            </a:r>
            <a:endParaRPr lang="fi-FI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spcBef>
                <a:spcPts val="0"/>
              </a:spcBef>
            </a:pPr>
            <a:endParaRPr lang="fi-FI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fi-FI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1880" y="2499742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868144" y="2500124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07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1) Return On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Investment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(ROI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Cara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Peningkatan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On Investment (ROI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: </a:t>
            </a:r>
            <a:endParaRPr lang="fi-FI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a.  Meningkatkan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Peningkatan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penjualan yang tidak dibarengi dengan penigkatan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biaya dan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investasi akan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	meningkatkan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Return On Investment (ROI)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secara signifikan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b.  Mengurangi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Jika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penjualan tidak meningkat atau cenderung stabil, maka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upaya untuk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melakukan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efisiensi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biaya terus merupakan tindakan yang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akan meningkatkan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Return On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Investment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(ROI) secara nyata. </a:t>
            </a:r>
            <a:endParaRPr lang="fi-FI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c.   Mengurangi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Mengurangi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atau tidak menambah aset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memang dapat untuk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meningkatkan Return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On             	Investment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(ROI)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dalam jangka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pendek. Tetapi jika dilakukan hanya untuk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meningkatkan Return On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Investment (ROI) dalam jangka pendek, hal ini akan </a:t>
            </a:r>
            <a:r>
              <a:rPr lang="fi-FI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berdampak buruk </a:t>
            </a:r>
            <a:r>
              <a:rPr lang="fi-FI" dirty="0">
                <a:solidFill>
                  <a:schemeClr val="tx1"/>
                </a:solidFill>
                <a:latin typeface="Constantia" panose="02030602050306030303" pitchFamily="18" charset="0"/>
              </a:rPr>
              <a:t>pada perusahaan dalam janga panjang.</a:t>
            </a:r>
          </a:p>
        </p:txBody>
      </p:sp>
    </p:spTree>
    <p:extLst>
      <p:ext uri="{BB962C8B-B14F-4D97-AF65-F5344CB8AC3E}">
        <p14:creationId xmlns:p14="http://schemas.microsoft.com/office/powerpoint/2010/main" val="292002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1) Return On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Investment 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(ROI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Standar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On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Invetsment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(ROI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: 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a.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Semakin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tinggi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On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Invetsment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(ROI)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semakin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maksudnya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ketika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Return On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Invetsment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(ROI) &gt; 0.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b.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Semakin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rendah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On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Invetsment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(ROI)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semakin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kurang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maksudnya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ketika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On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Invetsment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(ROI) &lt;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0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Kelebihan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Return On Investment (ROI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: 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a.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Return On Investment (ROI)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mendorong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devisi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memperhatikan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saling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hubungan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b.  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Return On Investment (ROI)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mendorong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menghemat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Return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On Investment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(ROI)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sebagaimana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	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semula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diharapkan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devisi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berusaha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ditahun-tahun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berikutnya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mengurangi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beban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menurut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keyakinanya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menurunkan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00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1) Return On 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Investment 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(ROI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c.  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Return On Investment (ROI)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mendorong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devisi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berlebihan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Return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On Investment (ROI)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sedang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berjalan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semakin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turun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tahun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tahun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devisi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berusaha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memberhenti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aset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kurang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lagi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produktif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Kekurangan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Return On Investment (ROI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:</a:t>
            </a: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a.  Return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On Investment (ROI)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mendorong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melakukan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menurunkan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Return On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Investment (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ROI)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rerata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devisi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meskipun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sebenarnya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tersebut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menaikkan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secara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keseluruhan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72072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b.    Return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On Investment (ROI)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mendorong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menfokuskan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pendek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(short-run) 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merugikan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panjang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(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long-run).</a:t>
            </a:r>
            <a:endParaRPr lang="en-US" sz="15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) Economic Value Added (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EVA)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       Economic Value Added (EVA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menyatakana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bahwa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kesejahteraan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tercipta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mampu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memenuhi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operting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cost)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modal (cost of capital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EVA  =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NOPAT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-  Capital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Charge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Keterangan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-  Net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Operating Profit After Tax (NOPAT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kelebihan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total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pendapatan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total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=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kotor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retur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potongan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) –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beban-beban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(BBL, BTKL, BOP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 -    Capital Charge = Invested Capital x Cost Of Capital</a:t>
            </a: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sz="15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19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) Economic Value Added (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EVA)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       Economic Value Added (EVA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menyatakana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bahwa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kesejahteraan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hanya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tercipta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mampu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memenuhi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semua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operasi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operting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cost)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modal (cost of capital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).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EVA  =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NOPAT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-  Capital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Charge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Keterangan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 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-  Net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Operating Profit After Tax (NOPAT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kelebihan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total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pendapatan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terhadap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total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=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kotor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retur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potongan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) –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beban-beban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(BBL, BTKL, BOP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 -    Capital Charge = Invested Capital x Cost Of Capital</a:t>
            </a: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endParaRPr lang="en-US" sz="15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5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) Economic Value Added (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EVA)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-   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Capital Charge = Invested Capital x Cost Of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Capital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Invested capital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modal yang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memberikan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proses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yang lama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Invested 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capital = (total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hutang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+  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ekuitas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– </a:t>
            </a:r>
            <a:r>
              <a:rPr lang="en-US" sz="1600" dirty="0" err="1">
                <a:solidFill>
                  <a:schemeClr val="tx1"/>
                </a:solidFill>
                <a:latin typeface="Constantia" panose="02030602050306030303" pitchFamily="18" charset="0"/>
              </a:rPr>
              <a:t>hutang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pendek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Cost Of Capital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rata-rata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pendanaan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jangka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panjang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dihitung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cara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mengalikan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masing-masing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sumber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pendanaan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proporsi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struktur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modal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410685"/>
            <a:ext cx="5543011" cy="173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31640" y="123478"/>
            <a:ext cx="7812360" cy="5184576"/>
          </a:xfrm>
        </p:spPr>
        <p:txBody>
          <a:bodyPr/>
          <a:lstStyle/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7.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Pengukuran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Investasi</a:t>
            </a:r>
            <a:endParaRPr lang="en-US" sz="16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US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</a:t>
            </a:r>
            <a:r>
              <a:rPr lang="en-US" sz="1500" b="1" dirty="0">
                <a:solidFill>
                  <a:schemeClr val="tx1"/>
                </a:solidFill>
                <a:latin typeface="Constantia" panose="02030602050306030303" pitchFamily="18" charset="0"/>
              </a:rPr>
              <a:t>) Economic Value Added (</a:t>
            </a:r>
            <a:r>
              <a:rPr lang="en-US" sz="15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EVA)</a:t>
            </a:r>
          </a:p>
          <a:p>
            <a:pPr algn="just" defTabSz="892175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Standar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Economic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Valueed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(EVA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a.  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EVA &gt; 0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EVA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Positif</a:t>
            </a: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posisi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telah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berhasil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menciptakan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tambah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b.  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EVA = 0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posisi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manajemen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berada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titik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impas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                   	Perusahaan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mengalami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kemunduran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sekaligus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mengalami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kemajuan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secara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c.   EVA 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&lt; 0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EVA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Negatif</a:t>
            </a:r>
            <a:endParaRPr lang="en-US" sz="15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1257300">
              <a:lnSpc>
                <a:spcPct val="150000"/>
              </a:lnSpc>
              <a:spcBef>
                <a:spcPts val="0"/>
              </a:spcBef>
            </a:pP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posisi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berarti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terjadi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proses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pertambahan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nilai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ekonomis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laba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dihasilkan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memenuhi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harapan</a:t>
            </a:r>
            <a:r>
              <a:rPr lang="en-US" sz="15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	para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kreditor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pemegang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saham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sz="1500" dirty="0">
                <a:solidFill>
                  <a:schemeClr val="tx1"/>
                </a:solidFill>
                <a:latin typeface="Constantia" panose="02030602050306030303" pitchFamily="18" charset="0"/>
              </a:rPr>
              <a:t> (investor)</a:t>
            </a:r>
          </a:p>
        </p:txBody>
      </p:sp>
    </p:spTree>
    <p:extLst>
      <p:ext uri="{BB962C8B-B14F-4D97-AF65-F5344CB8AC3E}">
        <p14:creationId xmlns:p14="http://schemas.microsoft.com/office/powerpoint/2010/main" val="14462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386</Words>
  <Application>Microsoft Office PowerPoint</Application>
  <PresentationFormat>On-screen Show (16:9)</PresentationFormat>
  <Paragraphs>114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1. Pengertian Pusat Pertanggungjawaban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220</cp:revision>
  <dcterms:created xsi:type="dcterms:W3CDTF">2014-04-01T16:27:38Z</dcterms:created>
  <dcterms:modified xsi:type="dcterms:W3CDTF">2021-12-12T12:31:35Z</dcterms:modified>
</cp:coreProperties>
</file>