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6" r:id="rId4"/>
    <p:sldId id="283" r:id="rId5"/>
    <p:sldId id="284" r:id="rId6"/>
    <p:sldId id="285" r:id="rId7"/>
    <p:sldId id="286" r:id="rId8"/>
    <p:sldId id="287" r:id="rId9"/>
    <p:sldId id="288" r:id="rId10"/>
    <p:sldId id="28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4529" y="1385047"/>
            <a:ext cx="7974108" cy="14657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smtClean="0">
                <a:solidFill>
                  <a:srgbClr val="0070C0"/>
                </a:solidFill>
                <a:latin typeface="Constantia" panose="02030602050306030303" pitchFamily="18" charset="0"/>
              </a:rPr>
              <a:t>BAB XI</a:t>
            </a:r>
            <a:r>
              <a:rPr lang="en-US" sz="40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/>
            </a:r>
            <a:br>
              <a:rPr lang="en-US" sz="40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</a:br>
            <a:r>
              <a:rPr lang="en-US" sz="40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TEHNIK PENGAWASAN KUALITAS </a:t>
            </a:r>
            <a:endParaRPr lang="en-US" sz="4000" b="1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510988"/>
            <a:ext cx="9628095" cy="6347012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r>
              <a:rPr lang="en-AU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I. 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PENGERTIAN </a:t>
            </a:r>
            <a:r>
              <a:rPr lang="en-US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TEHNIK PENGAWASAN KUALITAS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AU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tehnik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pendekatan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Statistical 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Quality Control (SQC)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metode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AU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statistik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mengumpulkan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menganalisa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data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</a:t>
            </a:r>
            <a:r>
              <a:rPr lang="en-AU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pemeriksaan</a:t>
            </a:r>
            <a:r>
              <a:rPr lang="en-A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sampel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2400" b="1" i="1" dirty="0">
                <a:solidFill>
                  <a:schemeClr val="tx1"/>
                </a:solidFill>
                <a:latin typeface="Constantia" panose="02030602050306030303" pitchFamily="18" charset="0"/>
              </a:rPr>
              <a:t>	  </a:t>
            </a:r>
            <a:r>
              <a:rPr lang="en-AU" sz="2400" b="1" i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Manfaat</a:t>
            </a:r>
            <a:r>
              <a:rPr lang="en-AU" sz="2400" b="1" i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400" b="1" i="1" dirty="0">
                <a:solidFill>
                  <a:schemeClr val="tx1"/>
                </a:solidFill>
                <a:latin typeface="Constantia" panose="02030602050306030303" pitchFamily="18" charset="0"/>
              </a:rPr>
              <a:t>SQC </a:t>
            </a:r>
            <a:r>
              <a:rPr lang="en-AU" sz="2400" b="1" i="1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AU" sz="2400" b="1" i="1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4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1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.  Untuk mengawasi pelaksanaan kerja sebagai operasi 	 	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       individual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selama pekerjaan sedang dilakukan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2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.  Untuk memutuskan menerima atau menolak sejumlah 	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       produk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yang telah diproduksi atau pembelian bahan 	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     	     dalam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jumlah besar</a:t>
            </a: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3. 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Melengkapi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audit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-	  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      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4.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Pengambilan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sampel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diambil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keseluruhan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	 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representatif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"/>
            <a:ext cx="9535206" cy="6629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Constantia" panose="02030602050306030303" pitchFamily="18" charset="0"/>
              </a:rPr>
              <a:t>II  TEHNIK DALAM SQC</a:t>
            </a:r>
          </a:p>
          <a:p>
            <a:pPr>
              <a:buNone/>
            </a:pPr>
            <a:r>
              <a:rPr lang="en-US" sz="2000" b="1" dirty="0" smtClean="0">
                <a:latin typeface="Constantia" panose="02030602050306030303" pitchFamily="18" charset="0"/>
              </a:rPr>
              <a:t>       </a:t>
            </a:r>
            <a:r>
              <a:rPr lang="en-US" sz="2000" b="1" dirty="0" err="1" smtClean="0">
                <a:latin typeface="Constantia" panose="02030602050306030303" pitchFamily="18" charset="0"/>
              </a:rPr>
              <a:t>Dalam</a:t>
            </a:r>
            <a:r>
              <a:rPr lang="en-US" sz="2000" b="1" dirty="0" smtClean="0">
                <a:latin typeface="Constantia" panose="02030602050306030303" pitchFamily="18" charset="0"/>
              </a:rPr>
              <a:t> </a:t>
            </a:r>
            <a:r>
              <a:rPr lang="en-US" sz="2000" b="1" dirty="0">
                <a:latin typeface="Constantia" panose="02030602050306030303" pitchFamily="18" charset="0"/>
              </a:rPr>
              <a:t>Statistical Quality  Control </a:t>
            </a:r>
            <a:r>
              <a:rPr lang="en-US" sz="2000" b="1" dirty="0" err="1">
                <a:latin typeface="Constantia" panose="02030602050306030303" pitchFamily="18" charset="0"/>
              </a:rPr>
              <a:t>ada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latin typeface="Constantia" panose="02030602050306030303" pitchFamily="18" charset="0"/>
              </a:rPr>
              <a:t>dua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latin typeface="Constantia" panose="02030602050306030303" pitchFamily="18" charset="0"/>
              </a:rPr>
              <a:t>tehnik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latin typeface="Constantia" panose="02030602050306030303" pitchFamily="18" charset="0"/>
              </a:rPr>
              <a:t>pengawasan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latin typeface="Constantia" panose="02030602050306030303" pitchFamily="18" charset="0"/>
              </a:rPr>
              <a:t>kualitas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en-US" sz="2000" b="1" dirty="0" smtClean="0">
                <a:latin typeface="Constantia" panose="02030602050306030303" pitchFamily="18" charset="0"/>
              </a:rPr>
              <a:t>  </a:t>
            </a:r>
            <a:r>
              <a:rPr lang="en-US" sz="2000" b="1" dirty="0" err="1" smtClean="0">
                <a:latin typeface="Constantia" panose="02030602050306030303" pitchFamily="18" charset="0"/>
              </a:rPr>
              <a:t>yaitu</a:t>
            </a:r>
            <a:r>
              <a:rPr lang="en-US" sz="2000" b="1" dirty="0" smtClean="0">
                <a:latin typeface="Constantia" panose="02030602050306030303" pitchFamily="18" charset="0"/>
              </a:rPr>
              <a:t> : </a:t>
            </a:r>
            <a:endParaRPr lang="sv-SE" sz="2000" b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	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1.  Statistical Process Control (SPC)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	    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Pengawasan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kualitas yang dilakukan selama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produk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dalam proses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produksi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     Dalam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SPC digunakan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bagan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pengawasan (Control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Chart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) untuk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menggambarkan 	     penyimpangan-penyimpangan  yang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ada diluar batas yang ditentukan yaitu batas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	     atas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(Uper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Control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Limit/UCL) dan batas bawah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(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Lower control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Limit /LCL)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2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  	  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   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     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200" dirty="0" smtClean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2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  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22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 </a:t>
            </a:r>
            <a:r>
              <a:rPr lang="sv-SE" sz="22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  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Tehnik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pengawasan kualitas dalam SPC dibagi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menjadi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dua yaitu :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     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A.  SPC untuk variable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                  Pengawasan kualitas dengan cara melihat barang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baik dan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barang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cacat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   		berdasarkan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pengukuran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kauntitatif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, seperti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panjang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, lebar, berat dan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			lainnya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. Pengawasan kualitas ini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disebut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dengan  </a:t>
            </a:r>
            <a:r>
              <a:rPr lang="sv-SE" sz="1800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x </a:t>
            </a:r>
            <a:r>
              <a:rPr lang="sv-SE" sz="1800" dirty="0">
                <a:solidFill>
                  <a:prstClr val="black"/>
                </a:solidFill>
                <a:latin typeface="Constantia"/>
                <a:cs typeface="Arial" pitchFamily="34" charset="0"/>
              </a:rPr>
              <a:t>(x – bar) chart.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18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565" y="2729754"/>
            <a:ext cx="5934075" cy="21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535206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Langkah-langkah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x-bar chart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     a.  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Pengambilan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sampel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berulang-ulang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kelompok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sehingga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diperoleh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distribusi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sampling.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sampel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	</a:t>
            </a:r>
            <a:r>
              <a:rPr lang="en-AU" sz="22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dihitung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rata-rata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diperoleh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x</a:t>
            </a:r>
            <a:r>
              <a:rPr lang="en-AU" sz="2200" baseline="-25000" dirty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,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x</a:t>
            </a:r>
            <a:r>
              <a:rPr lang="en-AU" sz="2200" baseline="-25000" dirty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,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x</a:t>
            </a:r>
            <a:r>
              <a:rPr lang="en-AU" sz="2200" baseline="-25000" dirty="0">
                <a:solidFill>
                  <a:schemeClr val="tx1"/>
                </a:solidFill>
                <a:latin typeface="Constantia" panose="02030602050306030303" pitchFamily="18" charset="0"/>
              </a:rPr>
              <a:t>3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seterusnya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b. 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Menghitung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rata-rata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rata-rata sample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x   =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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x        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x      =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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x 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n                                            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n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22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c. 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Menghitung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standart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deviasi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rata-rata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sampel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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it-IT" sz="2200" dirty="0">
                <a:solidFill>
                  <a:schemeClr val="tx1"/>
                </a:solidFill>
                <a:latin typeface="Constantia" panose="02030602050306030303" pitchFamily="18" charset="0"/>
              </a:rPr>
              <a:t>x     =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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it-IT" sz="2200" dirty="0">
                <a:solidFill>
                  <a:schemeClr val="tx1"/>
                </a:solidFill>
                <a:latin typeface="Constantia" panose="02030602050306030303" pitchFamily="18" charset="0"/>
              </a:rPr>
              <a:t>x           dimana :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</a:t>
            </a:r>
            <a:r>
              <a:rPr lang="it-IT" sz="2200" dirty="0">
                <a:solidFill>
                  <a:schemeClr val="tx1"/>
                </a:solidFill>
                <a:latin typeface="Constantia" panose="02030602050306030303" pitchFamily="18" charset="0"/>
              </a:rPr>
              <a:t> x       =     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</a:t>
            </a:r>
            <a:r>
              <a:rPr lang="it-IT" sz="2200" dirty="0">
                <a:solidFill>
                  <a:schemeClr val="tx1"/>
                </a:solidFill>
                <a:latin typeface="Constantia" panose="02030602050306030303" pitchFamily="18" charset="0"/>
              </a:rPr>
              <a:t>  ( x  -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</a:t>
            </a:r>
            <a:r>
              <a:rPr lang="it-IT" sz="2200" dirty="0">
                <a:solidFill>
                  <a:schemeClr val="tx1"/>
                </a:solidFill>
                <a:latin typeface="Constantia" panose="02030602050306030303" pitchFamily="18" charset="0"/>
              </a:rPr>
              <a:t>x )</a:t>
            </a:r>
            <a:r>
              <a:rPr lang="it-IT" sz="2200" baseline="30000" dirty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it-IT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                                 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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  <a:sym typeface="Symbol"/>
              </a:rPr>
              <a:t>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  n                                                             </a:t>
            </a:r>
            <a:r>
              <a:rPr lang="en-AU" sz="2200" dirty="0" err="1">
                <a:solidFill>
                  <a:schemeClr val="tx1"/>
                </a:solidFill>
                <a:latin typeface="Constantia" panose="02030602050306030303" pitchFamily="18" charset="0"/>
              </a:rPr>
              <a:t>n</a:t>
            </a:r>
            <a:r>
              <a:rPr lang="en-AU" sz="2200" dirty="0">
                <a:solidFill>
                  <a:schemeClr val="tx1"/>
                </a:solidFill>
                <a:latin typeface="Constantia" panose="02030602050306030303" pitchFamily="18" charset="0"/>
              </a:rPr>
              <a:t> – 1</a:t>
            </a:r>
            <a:endParaRPr lang="en-US" sz="22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29953" y="3200400"/>
            <a:ext cx="5378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409" y="3194303"/>
            <a:ext cx="554784" cy="121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855" y="3182110"/>
            <a:ext cx="554784" cy="1219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867835" y="4988859"/>
            <a:ext cx="48409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867835" y="5365376"/>
            <a:ext cx="110265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942294" y="5002306"/>
            <a:ext cx="16405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8431306" y="4262717"/>
            <a:ext cx="605117" cy="6320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036423" y="4262717"/>
            <a:ext cx="15464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39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535206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d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.  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z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keyakinan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kesalahan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	   yang </a:t>
            </a:r>
            <a:r>
              <a:rPr lang="en-US" sz="24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terjadi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pola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distribusi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normal  </a:t>
            </a:r>
          </a:p>
          <a:p>
            <a:pPr>
              <a:buNone/>
            </a:pPr>
            <a:endParaRPr lang="en-US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 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     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e.  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Menghitung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batas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(UCL)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	        UCL  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=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x   +  z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x  ,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z = </a:t>
            </a:r>
            <a:r>
              <a:rPr lang="en-US" sz="2400" dirty="0">
                <a:solidFill>
                  <a:srgbClr val="FF0000"/>
                </a:solidFill>
                <a:latin typeface="Constantia"/>
              </a:rPr>
              <a:t>3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x + </a:t>
            </a:r>
            <a:r>
              <a:rPr lang="en-US" sz="2400" dirty="0">
                <a:solidFill>
                  <a:srgbClr val="FF0000"/>
                </a:solidFill>
                <a:latin typeface="Constantia"/>
              </a:rPr>
              <a:t>3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x    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f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.  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Menghitung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batas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bawah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(LCL)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 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LCL  =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x   -  z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x  ,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z  = </a:t>
            </a:r>
            <a:r>
              <a:rPr lang="en-AU" sz="2400" dirty="0">
                <a:solidFill>
                  <a:srgbClr val="FF0000"/>
                </a:solidFill>
                <a:latin typeface="Constantia"/>
              </a:rPr>
              <a:t>3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x   - </a:t>
            </a:r>
            <a:r>
              <a:rPr lang="en-AU" sz="2400" dirty="0">
                <a:solidFill>
                  <a:srgbClr val="FF0000"/>
                </a:solidFill>
                <a:latin typeface="Constantia"/>
              </a:rPr>
              <a:t>3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x    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84544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641542" cy="646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Constantia" panose="02030602050306030303" pitchFamily="18" charset="0"/>
              </a:rPr>
              <a:t> </a:t>
            </a:r>
            <a:r>
              <a:rPr lang="fi-FI" sz="2400" b="1" dirty="0">
                <a:latin typeface="Constantia" panose="02030602050306030303" pitchFamily="18" charset="0"/>
              </a:rPr>
              <a:t> 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B.  SPC untuk atribut</a:t>
            </a: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  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Pengawasan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kualitas dengan cara melihat barang baik dan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barang 		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	cacat berdasarkan sifat barang, hanya untuk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menentukan 				apakah barang dapat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diterima atau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ditolak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. Pengawasan 	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kualitas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ini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disebut dengan p- 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chart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fi-FI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 	      Langkah-langkah dalam pengawasan kualitas p- chart 	adalah :</a:t>
            </a: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a.  Pengambilan sampel secara acak untuk diperiksa 	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antara 			     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	barang yang baik  dan yang cacat dan 	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dihitung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dalam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	prosentase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(%).</a:t>
            </a: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	b.   Menghitung rata-rata % dari barang yang cacat dalam 		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sampel</a:t>
            </a:r>
            <a:endParaRPr lang="fi-FI" sz="2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  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p    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= </a:t>
            </a:r>
            <a:r>
              <a:rPr lang="fi-FI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Jml </a:t>
            </a: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barang yang cacat dalam sampel</a:t>
            </a:r>
          </a:p>
          <a:p>
            <a:pPr>
              <a:buNone/>
            </a:pPr>
            <a:r>
              <a:rPr lang="fi-FI" sz="24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                         Ukuran sampel  X  Frekwensi pengambilan sampel</a:t>
            </a:r>
            <a:r>
              <a:rPr lang="sv-SE" sz="2400" dirty="0">
                <a:solidFill>
                  <a:schemeClr val="tx1"/>
                </a:solidFill>
                <a:latin typeface="Constantia"/>
                <a:cs typeface="Arial" pitchFamily="34" charset="0"/>
              </a:rPr>
              <a:t>	</a:t>
            </a:r>
          </a:p>
          <a:p>
            <a:pPr marL="45720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03059" y="4961965"/>
            <a:ext cx="1479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177118" y="5311588"/>
            <a:ext cx="6615953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09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49694"/>
            <a:ext cx="9641542" cy="6808305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400" dirty="0" smtClean="0">
                <a:solidFill>
                  <a:prstClr val="black"/>
                </a:solidFill>
                <a:latin typeface="Constantia"/>
              </a:rPr>
              <a:t>             c</a:t>
            </a:r>
            <a:r>
              <a:rPr lang="it-IT" sz="2400" dirty="0">
                <a:solidFill>
                  <a:prstClr val="black"/>
                </a:solidFill>
                <a:latin typeface="Constantia"/>
              </a:rPr>
              <a:t>.   Menghitung standart deviasi dari proporsi produk yang 	           </a:t>
            </a:r>
            <a:r>
              <a:rPr lang="it-IT" sz="2400" dirty="0" smtClean="0">
                <a:solidFill>
                  <a:prstClr val="black"/>
                </a:solidFill>
                <a:latin typeface="Constantia"/>
              </a:rPr>
              <a:t>	       cacat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4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400" dirty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it-IT" sz="2400" dirty="0" smtClean="0">
                <a:solidFill>
                  <a:prstClr val="black"/>
                </a:solidFill>
                <a:latin typeface="Constantia"/>
              </a:rPr>
              <a:t>       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=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( 1  -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)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                         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Ukuran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sampel</a:t>
            </a:r>
            <a:endParaRPr lang="en-US" sz="2400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   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d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.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nilai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 z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tingkat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keyakinan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dari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kesalahan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	   	       yang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terjadi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pola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distribusi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normal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  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         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e.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Menghitung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batas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(UCL)   =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+  z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       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         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Apabila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z  = 3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UCL =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+  3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p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  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	  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f.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Menghitung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batas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bawah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(LCL)   = 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-  z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         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	    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z  = 3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LCL =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  -  3 </a:t>
            </a:r>
            <a:r>
              <a:rPr lang="en-AU" sz="24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p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719918" y="1223682"/>
            <a:ext cx="2070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719918" y="1223682"/>
            <a:ext cx="0" cy="121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5106" y="1761565"/>
            <a:ext cx="24608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46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22302"/>
          </a:xfrm>
        </p:spPr>
        <p:txBody>
          <a:bodyPr/>
          <a:lstStyle/>
          <a:p>
            <a:pPr marL="274320" lvl="0" indent="-274320" defTabSz="914400">
              <a:spcBef>
                <a:spcPct val="20000"/>
              </a:spcBef>
            </a:pPr>
            <a:r>
              <a:rPr lang="it-IT" sz="2400" dirty="0">
                <a:solidFill>
                  <a:prstClr val="black"/>
                </a:solidFill>
                <a:latin typeface="Constantia"/>
              </a:rPr>
              <a:t>Contoh : Perhitungan SPC untuk  atribut</a:t>
            </a:r>
            <a:br>
              <a:rPr lang="it-IT" sz="2400" dirty="0">
                <a:solidFill>
                  <a:prstClr val="black"/>
                </a:solidFill>
                <a:latin typeface="Constantia"/>
              </a:rPr>
            </a:br>
            <a:r>
              <a:rPr lang="it-IT" sz="2400" dirty="0">
                <a:solidFill>
                  <a:prstClr val="black"/>
                </a:solidFill>
                <a:latin typeface="Constantia"/>
              </a:rPr>
              <a:t>                Sebuah perusahaan mempunyai data sbb :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5518" y="1425388"/>
            <a:ext cx="8386482" cy="543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5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7576"/>
            <a:ext cx="9405564" cy="6750424"/>
          </a:xfrm>
        </p:spPr>
        <p:txBody>
          <a:bodyPr>
            <a:norm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Ukuran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sampel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/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sampel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diambil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(n) 100 unit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frekwensi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pengambilan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sampel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20.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Ditanyakan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: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Apakah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standar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kualitas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ditetapkan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		           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tercermin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jadi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      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Jawab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                    1. Rata-rata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kerusakan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               </a:t>
            </a:r>
            <a:r>
              <a:rPr lang="en-AU" sz="22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p   =              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Jml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cacat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                                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Ukuran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sampel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  x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Frekwensi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sampel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                    </a:t>
            </a:r>
            <a:r>
              <a:rPr lang="en-AU" sz="22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p     =                              80                                             =  0,04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                                                       (100) (20)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                    </a:t>
            </a:r>
            <a:r>
              <a:rPr lang="it-IT" sz="2200" dirty="0">
                <a:solidFill>
                  <a:prstClr val="black"/>
                </a:solidFill>
                <a:latin typeface="Constantia"/>
              </a:rPr>
              <a:t>2. Standar deviasi dari proporsi barang cacat      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2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200" dirty="0">
                <a:solidFill>
                  <a:prstClr val="black"/>
                </a:solidFill>
                <a:latin typeface="Constantia"/>
              </a:rPr>
            </a:br>
            <a:r>
              <a:rPr lang="it-IT" sz="2200" dirty="0">
                <a:solidFill>
                  <a:prstClr val="black"/>
                </a:solidFill>
                <a:latin typeface="Constantia"/>
              </a:rPr>
              <a:t>                        </a:t>
            </a:r>
            <a:r>
              <a:rPr lang="en-AU" sz="2200" dirty="0">
                <a:solidFill>
                  <a:prstClr val="black"/>
                </a:solidFill>
                <a:latin typeface="Constantia"/>
                <a:sym typeface="Symbol"/>
              </a:rPr>
              <a:t></a:t>
            </a:r>
            <a:r>
              <a:rPr lang="it-IT" sz="2200" dirty="0">
                <a:solidFill>
                  <a:prstClr val="black"/>
                </a:solidFill>
                <a:latin typeface="Constantia"/>
              </a:rPr>
              <a:t>p   =              </a:t>
            </a:r>
            <a:r>
              <a:rPr lang="en-AU" sz="22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it-IT" sz="2200" dirty="0">
                <a:solidFill>
                  <a:prstClr val="black"/>
                </a:solidFill>
                <a:latin typeface="Constantia"/>
              </a:rPr>
              <a:t>  (0,04) (1-0,04)                                   =   0,02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200" dirty="0">
                <a:solidFill>
                  <a:prstClr val="black"/>
                </a:solidFill>
                <a:latin typeface="Constantia"/>
              </a:rPr>
              <a:t>                                                                  100   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580529" y="3173506"/>
            <a:ext cx="4693024" cy="537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333565" y="4424082"/>
            <a:ext cx="21784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902" y="6031632"/>
            <a:ext cx="2194750" cy="12193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503902" y="6012088"/>
            <a:ext cx="21947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73374" y="6444188"/>
            <a:ext cx="2055805" cy="134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68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34471"/>
            <a:ext cx="8911687" cy="1411941"/>
          </a:xfrm>
        </p:spPr>
        <p:txBody>
          <a:bodyPr>
            <a:normAutofit fontScale="90000"/>
          </a:bodyPr>
          <a:lstStyle/>
          <a:p>
            <a:pPr marL="274320" lvl="0" indent="-274320" defTabSz="914400">
              <a:spcBef>
                <a:spcPct val="20000"/>
              </a:spcBef>
            </a:pPr>
            <a:r>
              <a:rPr lang="it-IT" sz="1800" dirty="0">
                <a:solidFill>
                  <a:prstClr val="black"/>
                </a:solidFill>
                <a:latin typeface="Constantia"/>
              </a:rPr>
              <a:t>3.  Menentukan batas atas :</a:t>
            </a:r>
            <a:r>
              <a:rPr lang="en-US" sz="18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</a:rPr>
            </a:br>
            <a:r>
              <a:rPr lang="it-IT" sz="1800" dirty="0">
                <a:solidFill>
                  <a:prstClr val="black"/>
                </a:solidFill>
                <a:latin typeface="Constantia"/>
              </a:rPr>
              <a:t>                 UCL  =   </a:t>
            </a:r>
            <a:r>
              <a:rPr lang="en-AU" sz="18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it-IT" sz="1800" dirty="0">
                <a:solidFill>
                  <a:prstClr val="black"/>
                </a:solidFill>
                <a:latin typeface="Constantia"/>
              </a:rPr>
              <a:t>p    +  3 </a:t>
            </a:r>
            <a:r>
              <a:rPr lang="en-AU" sz="18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it-IT" sz="1800" dirty="0">
                <a:solidFill>
                  <a:prstClr val="black"/>
                </a:solidFill>
                <a:latin typeface="Constantia"/>
              </a:rPr>
              <a:t>p  =  0,04  +  3 (0,02)  = 0,10</a:t>
            </a:r>
            <a:r>
              <a:rPr lang="en-US" sz="18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</a:rPr>
            </a:br>
            <a:r>
              <a:rPr lang="it-IT" sz="1800" dirty="0">
                <a:solidFill>
                  <a:prstClr val="black"/>
                </a:solidFill>
                <a:latin typeface="Constantia"/>
              </a:rPr>
              <a:t> 4.  Menentukan batas bawah :</a:t>
            </a:r>
            <a:r>
              <a:rPr lang="en-US" sz="18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</a:rPr>
            </a:br>
            <a:r>
              <a:rPr lang="it-IT" sz="1800" dirty="0">
                <a:solidFill>
                  <a:prstClr val="black"/>
                </a:solidFill>
                <a:latin typeface="Constantia"/>
              </a:rPr>
              <a:t>    </a:t>
            </a:r>
            <a:r>
              <a:rPr lang="it-IT" sz="1800" dirty="0" smtClean="0">
                <a:solidFill>
                  <a:prstClr val="black"/>
                </a:solidFill>
                <a:latin typeface="Constantia"/>
              </a:rPr>
              <a:t>             </a:t>
            </a:r>
            <a:r>
              <a:rPr lang="it-IT" sz="1800" dirty="0">
                <a:solidFill>
                  <a:prstClr val="black"/>
                </a:solidFill>
                <a:latin typeface="Constantia"/>
              </a:rPr>
              <a:t>LCL   =    </a:t>
            </a:r>
            <a:r>
              <a:rPr lang="en-AU" sz="1800" dirty="0">
                <a:solidFill>
                  <a:prstClr val="black"/>
                </a:solidFill>
                <a:latin typeface="Constantia"/>
                <a:sym typeface="Symbol"/>
              </a:rPr>
              <a:t></a:t>
            </a:r>
            <a:r>
              <a:rPr lang="it-IT" sz="1800" dirty="0">
                <a:solidFill>
                  <a:prstClr val="black"/>
                </a:solidFill>
                <a:latin typeface="Constantia"/>
              </a:rPr>
              <a:t>p  -  3 </a:t>
            </a:r>
            <a:r>
              <a:rPr lang="en-AU" sz="1800" dirty="0">
                <a:solidFill>
                  <a:prstClr val="black"/>
                </a:solidFill>
                <a:latin typeface="Constantia"/>
                <a:sym typeface="Symbol"/>
              </a:rPr>
              <a:t></a:t>
            </a:r>
            <a:r>
              <a:rPr lang="it-IT" sz="1800" dirty="0">
                <a:solidFill>
                  <a:prstClr val="black"/>
                </a:solidFill>
                <a:latin typeface="Constantia"/>
              </a:rPr>
              <a:t>p    =  0,04 – 3 (0,02)  </a:t>
            </a:r>
            <a:r>
              <a:rPr lang="it-IT" sz="1800" dirty="0" smtClean="0">
                <a:solidFill>
                  <a:prstClr val="black"/>
                </a:solidFill>
                <a:latin typeface="Constantia"/>
              </a:rPr>
              <a:t>  =  </a:t>
            </a:r>
            <a:r>
              <a:rPr lang="it-IT" sz="1800" dirty="0">
                <a:solidFill>
                  <a:prstClr val="black"/>
                </a:solidFill>
                <a:latin typeface="Constantia"/>
              </a:rPr>
              <a:t>0</a:t>
            </a:r>
            <a:r>
              <a:rPr lang="en-US" sz="18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181536"/>
            <a:ext cx="9415299" cy="672352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159078" y="1546412"/>
            <a:ext cx="26894" cy="3993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85972" y="5567082"/>
            <a:ext cx="73161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85972" y="2030506"/>
            <a:ext cx="71672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972" y="4219642"/>
            <a:ext cx="7181710" cy="12193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348318" y="3375212"/>
            <a:ext cx="147917" cy="36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82788" y="3724835"/>
            <a:ext cx="201706" cy="18422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697941" y="5230906"/>
            <a:ext cx="295835" cy="3361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531659" y="3724835"/>
            <a:ext cx="268941" cy="1156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787153" y="3738282"/>
            <a:ext cx="309282" cy="7799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56094" y="4531659"/>
            <a:ext cx="25549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25035" y="4518212"/>
            <a:ext cx="282389" cy="36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993776" y="4074459"/>
            <a:ext cx="255495" cy="1156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249271" y="4101353"/>
            <a:ext cx="282388" cy="779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634318" y="3375212"/>
            <a:ext cx="201705" cy="1506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836023" y="3365754"/>
            <a:ext cx="295836" cy="18651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124154" y="2595282"/>
            <a:ext cx="316988" cy="2635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400799" y="2595282"/>
            <a:ext cx="497541" cy="4706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844062" y="3065929"/>
            <a:ext cx="32322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167282" y="3724835"/>
            <a:ext cx="389965" cy="4034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7570202" y="1669429"/>
            <a:ext cx="464415" cy="24319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034617" y="1664701"/>
            <a:ext cx="90523" cy="28535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068724" y="4491317"/>
            <a:ext cx="243362" cy="11228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8269284" y="4099985"/>
            <a:ext cx="448903" cy="14670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94952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1754</TotalTime>
  <Words>80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Constantia</vt:lpstr>
      <vt:lpstr>Symbol</vt:lpstr>
      <vt:lpstr>Wingdings 3</vt:lpstr>
      <vt:lpstr>Wisp</vt:lpstr>
      <vt:lpstr>BAB XI TEHNIK PENGAWASAN KUALITAS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: Perhitungan SPC untuk  atribut                 Sebuah perusahaan mempunyai data sbb : </vt:lpstr>
      <vt:lpstr>PowerPoint Presentation</vt:lpstr>
      <vt:lpstr>3.  Menentukan batas atas :                  UCL  =   p    +  3 p  =  0,04  +  3 (0,02)  = 0,10  4.  Menentukan batas bawah :                  LCL   =    p  -  3 p    =  0,04 – 3 (0,02)    =  0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112</cp:revision>
  <dcterms:created xsi:type="dcterms:W3CDTF">2020-05-04T11:47:11Z</dcterms:created>
  <dcterms:modified xsi:type="dcterms:W3CDTF">2022-05-05T09:16:00Z</dcterms:modified>
</cp:coreProperties>
</file>