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69" r:id="rId3"/>
    <p:sldId id="261" r:id="rId4"/>
    <p:sldId id="262" r:id="rId5"/>
    <p:sldId id="270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9306" y="260334"/>
            <a:ext cx="6553200" cy="337037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44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BAB </a:t>
            </a:r>
            <a:r>
              <a:rPr lang="en-US" sz="44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XII</a:t>
            </a:r>
            <a:r>
              <a:rPr lang="en-US" sz="4400" b="1" dirty="0">
                <a:solidFill>
                  <a:srgbClr val="0070C0"/>
                </a:solidFill>
                <a:latin typeface="Constantia" panose="02030602050306030303" pitchFamily="18" charset="0"/>
              </a:rPr>
              <a:t/>
            </a:r>
            <a:br>
              <a:rPr lang="en-US" sz="4400" b="1" dirty="0">
                <a:solidFill>
                  <a:srgbClr val="0070C0"/>
                </a:solidFill>
                <a:latin typeface="Constantia" panose="02030602050306030303" pitchFamily="18" charset="0"/>
              </a:rPr>
            </a:br>
            <a:r>
              <a:rPr lang="en-US" sz="4400" b="1" dirty="0">
                <a:solidFill>
                  <a:srgbClr val="0070C0"/>
                </a:solidFill>
                <a:latin typeface="Constantia" panose="02030602050306030303" pitchFamily="18" charset="0"/>
              </a:rPr>
              <a:t>MANAJEMEN PROYEK</a:t>
            </a:r>
            <a:br>
              <a:rPr lang="en-US" sz="4400" b="1" dirty="0">
                <a:solidFill>
                  <a:srgbClr val="0070C0"/>
                </a:solidFill>
                <a:latin typeface="Constantia" panose="02030602050306030303" pitchFamily="18" charset="0"/>
              </a:rPr>
            </a:br>
            <a:r>
              <a:rPr lang="en-US" sz="4400" b="1" dirty="0">
                <a:solidFill>
                  <a:srgbClr val="0070C0"/>
                </a:solidFill>
                <a:latin typeface="Constantia" panose="02030602050306030303" pitchFamily="18" charset="0"/>
              </a:rPr>
              <a:t/>
            </a:r>
            <a:br>
              <a:rPr lang="en-US" sz="4400" b="1" dirty="0">
                <a:solidFill>
                  <a:srgbClr val="0070C0"/>
                </a:solidFill>
                <a:latin typeface="Constantia" panose="02030602050306030303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4141693"/>
            <a:ext cx="9507071" cy="2554941"/>
          </a:xfrm>
        </p:spPr>
        <p:txBody>
          <a:bodyPr>
            <a:normAutofit/>
          </a:bodyPr>
          <a:lstStyle/>
          <a:p>
            <a:pPr lvl="0" algn="r">
              <a:buNone/>
            </a:pPr>
            <a:r>
              <a:rPr lang="en-AU" sz="4400" b="1" dirty="0">
                <a:solidFill>
                  <a:srgbClr val="0070C0"/>
                </a:solidFill>
              </a:rPr>
              <a:t> </a:t>
            </a:r>
            <a:r>
              <a:rPr lang="en-AU" sz="4000" b="1" dirty="0">
                <a:solidFill>
                  <a:srgbClr val="0070C0"/>
                </a:solidFill>
              </a:rPr>
              <a:t>OLEH : </a:t>
            </a:r>
          </a:p>
          <a:p>
            <a:pPr lvl="0" algn="r">
              <a:buNone/>
            </a:pPr>
            <a:r>
              <a:rPr lang="en-AU" sz="4000" b="1" dirty="0">
                <a:solidFill>
                  <a:srgbClr val="0070C0"/>
                </a:solidFill>
              </a:rPr>
              <a:t>AZIZAH FITRIANI,SE.,MM</a:t>
            </a:r>
          </a:p>
          <a:p>
            <a:pPr marL="0" indent="0" algn="r">
              <a:buNone/>
            </a:pP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43" y="4276164"/>
            <a:ext cx="3701863" cy="2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2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126609"/>
            <a:ext cx="9507071" cy="6570026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AU" sz="4400" b="1" dirty="0"/>
              <a:t> </a:t>
            </a:r>
            <a:r>
              <a:rPr lang="en-AU" sz="2400" b="1" dirty="0">
                <a:latin typeface="Constantia" panose="02030602050306030303" pitchFamily="18" charset="0"/>
              </a:rPr>
              <a:t>I</a:t>
            </a:r>
            <a:r>
              <a:rPr lang="en-AU" sz="2400" dirty="0">
                <a:latin typeface="Constantia" panose="02030602050306030303" pitchFamily="18" charset="0"/>
              </a:rPr>
              <a:t>. </a:t>
            </a:r>
            <a:r>
              <a:rPr lang="en-AU" sz="2400" b="1" dirty="0">
                <a:latin typeface="Constantia" panose="02030602050306030303" pitchFamily="18" charset="0"/>
              </a:rPr>
              <a:t>TAHAPAN M</a:t>
            </a:r>
            <a:r>
              <a:rPr lang="en-US" sz="2400" b="1" dirty="0">
                <a:latin typeface="Constantia" panose="02030602050306030303" pitchFamily="18" charset="0"/>
              </a:rPr>
              <a:t>ANAJEMEN </a:t>
            </a:r>
            <a:r>
              <a:rPr lang="en-US" sz="2400" b="1" dirty="0" smtClean="0">
                <a:latin typeface="Constantia" panose="02030602050306030303" pitchFamily="18" charset="0"/>
              </a:rPr>
              <a:t>PROYEK</a:t>
            </a:r>
          </a:p>
          <a:p>
            <a:pPr lvl="0">
              <a:buNone/>
            </a:pPr>
            <a:r>
              <a:rPr lang="en-AU" sz="2400" dirty="0">
                <a:latin typeface="Constantia" panose="02030602050306030303" pitchFamily="18" charset="0"/>
              </a:rPr>
              <a:t>      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1.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(Project Planning)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         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meliputi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a.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menyusun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b.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Mendifinisikan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c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.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Mengidentifikasi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     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d.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Membentuk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tim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Alat-alat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yang digunakan dalam perencanaan proyek meliputi :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		 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a. 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Estimasi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		 b     Budget, cash flow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		 c.   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Gambar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data personal 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4" y="4273072"/>
            <a:ext cx="2975368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2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1142" y="0"/>
            <a:ext cx="9560858" cy="68580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Penjadwalan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(Project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Schedulling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meliputi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384300" lvl="1" indent="-619125">
              <a:buClrTx/>
              <a:buFont typeface="+mj-lt"/>
              <a:buAutoNum type="alphaLcParenR"/>
            </a:pP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Mengidentifikasi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sumber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daya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( TK , modal,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peralatan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dll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tertentu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384300" lvl="1" indent="-619125">
              <a:buClrTx/>
              <a:buFont typeface="+mj-lt"/>
              <a:buAutoNum type="alphaLcParenR"/>
            </a:pP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Mengidentifikasi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hubungan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yang lain.</a:t>
            </a:r>
          </a:p>
          <a:p>
            <a:pPr marL="1384300" lvl="1" indent="-619125">
              <a:buClrTx/>
              <a:buFont typeface="+mj-lt"/>
              <a:buAutoNum type="alphaLcParenR"/>
            </a:pP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Alat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penjadwalan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meliputi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 marL="1384300" lvl="1" indent="-619125">
              <a:buClrTx/>
              <a:buFont typeface="+mj-lt"/>
              <a:buAutoNum type="alphaLcParenR"/>
            </a:pP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Schedul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cash 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flow</a:t>
            </a: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3.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(Project Controlling)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meliputi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206500" lvl="1" indent="-457200">
              <a:buClrTx/>
              <a:buFont typeface="+mj-lt"/>
              <a:buAutoNum type="alphaLcParenR"/>
            </a:pP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sumber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daya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budget</a:t>
            </a:r>
          </a:p>
          <a:p>
            <a:pPr marL="1384300" lvl="1" indent="-619125">
              <a:buClrTx/>
              <a:buFont typeface="+mj-lt"/>
              <a:buAutoNum type="alphaLcParenR"/>
            </a:pP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Critical Path Method (CPM)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Programe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Evaluation and Review Technique (PERT)</a:t>
            </a:r>
            <a:endParaRPr lang="en-US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206500" lvl="1" indent="-457200">
              <a:buClrTx/>
              <a:buFont typeface="+mj-lt"/>
              <a:buAutoNum type="alphaLcParenR"/>
            </a:pP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Merivisi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merubah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plan</a:t>
            </a:r>
          </a:p>
          <a:p>
            <a:pPr marL="349250" indent="0">
              <a:buClrTx/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  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c)  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Alat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meliputi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749300" lvl="1" indent="0">
              <a:buClrTx/>
              <a:buNone/>
            </a:pP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d)  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Laporan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budget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departemen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</a:t>
            </a:r>
            <a:endParaRPr lang="en-US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749300" lvl="1" indent="0">
              <a:buClrTx/>
              <a:buNone/>
            </a:pP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e)  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4" y="4625788"/>
            <a:ext cx="3015708" cy="2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5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1" y="5288341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30238" algn="l"/>
              </a:tabLst>
            </a:pPr>
            <a:r>
              <a:rPr lang="en-AU" sz="1200" dirty="0">
                <a:ea typeface="Times New Roman" pitchFamily="18" charset="0"/>
                <a:cs typeface="Arial" pitchFamily="34" charset="0"/>
              </a:rPr>
              <a:t> </a:t>
            </a:r>
            <a:endParaRPr lang="en-AU" dirty="0">
              <a:cs typeface="Arial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380129" y="269902"/>
            <a:ext cx="9446978" cy="747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b="1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II. PENJADWALAN PROYEK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en-AU" sz="2400" b="1" dirty="0" smtClean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b="1" dirty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marL="900113" indent="-534988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Pengertian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network planning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adalah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salah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satu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model yang 			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digunakan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dalam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penyelenggaraan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proyek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yang 				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produknya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adalah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informasi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mengenai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kegiatan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-				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kegiatan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yang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ada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dalam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network diagram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proyek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		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bersangkutan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900113" indent="-534988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marL="900113" indent="-534988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Network 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planning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merupakan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alat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mengkoordinasikan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			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berbagai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macam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pekerjaan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yang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ada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, yang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satu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		yang 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lain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bebas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atau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saling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tergantung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berdasarkan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		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pertimbangan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sumber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daya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digunakan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logika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		proses 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yang </a:t>
            </a:r>
            <a:r>
              <a:rPr lang="en-AU" sz="24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berlangsung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hasil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proses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itu</a:t>
            </a:r>
            <a:r>
              <a:rPr lang="en-AU" sz="24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sendiri</a:t>
            </a:r>
            <a:r>
              <a:rPr lang="en-AU" sz="24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 smtClean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 smtClean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21541" y="93905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sv-SE" sz="3200" dirty="0"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44" y="4272876"/>
            <a:ext cx="3700593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1" y="5288341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30238" algn="l"/>
              </a:tabLst>
            </a:pPr>
            <a:r>
              <a:rPr lang="en-AU" sz="1200" dirty="0">
                <a:ea typeface="Times New Roman" pitchFamily="18" charset="0"/>
                <a:cs typeface="Arial" pitchFamily="34" charset="0"/>
              </a:rPr>
              <a:t> </a:t>
            </a:r>
            <a:endParaRPr lang="en-AU" dirty="0">
              <a:cs typeface="Arial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380129" y="485345"/>
            <a:ext cx="9446978" cy="70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III.    SIMBOL-SIMBOL YANG DIGUNAKAN</a:t>
            </a:r>
            <a:endParaRPr lang="en-AU" sz="2400" b="1" dirty="0" smtClean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b="1" dirty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marL="992187" lvl="0" indent="-457200" algn="just">
              <a:buAutoNum type="arabicPeriod"/>
            </a:pPr>
            <a:r>
              <a:rPr lang="en-US" sz="2200" dirty="0" err="1" smtClean="0">
                <a:latin typeface="Constantia" panose="02030602050306030303" pitchFamily="18" charset="0"/>
              </a:rPr>
              <a:t>Anak</a:t>
            </a:r>
            <a:r>
              <a:rPr lang="en-US" sz="2200" dirty="0" smtClean="0">
                <a:latin typeface="Constantia" panose="02030602050306030303" pitchFamily="18" charset="0"/>
              </a:rPr>
              <a:t> </a:t>
            </a:r>
            <a:r>
              <a:rPr lang="en-US" sz="2200" dirty="0" err="1">
                <a:latin typeface="Constantia" panose="02030602050306030303" pitchFamily="18" charset="0"/>
              </a:rPr>
              <a:t>panah</a:t>
            </a:r>
            <a:r>
              <a:rPr lang="en-US" sz="2200" dirty="0">
                <a:latin typeface="Constantia" panose="02030602050306030303" pitchFamily="18" charset="0"/>
              </a:rPr>
              <a:t> yang </a:t>
            </a:r>
            <a:r>
              <a:rPr lang="en-US" sz="2200" dirty="0" err="1">
                <a:latin typeface="Constantia" panose="02030602050306030303" pitchFamily="18" charset="0"/>
              </a:rPr>
              <a:t>melambangkan</a:t>
            </a:r>
            <a:r>
              <a:rPr lang="en-US" sz="2200" dirty="0">
                <a:latin typeface="Constantia" panose="02030602050306030303" pitchFamily="18" charset="0"/>
              </a:rPr>
              <a:t> </a:t>
            </a:r>
            <a:r>
              <a:rPr lang="en-US" sz="2200" dirty="0" err="1">
                <a:latin typeface="Constantia" panose="02030602050306030303" pitchFamily="18" charset="0"/>
              </a:rPr>
              <a:t>kegiatan</a:t>
            </a:r>
            <a:r>
              <a:rPr lang="en-US" sz="2200" dirty="0">
                <a:latin typeface="Constantia" panose="02030602050306030303" pitchFamily="18" charset="0"/>
              </a:rPr>
              <a:t>. </a:t>
            </a:r>
            <a:r>
              <a:rPr lang="es-ES" sz="2200" dirty="0" err="1">
                <a:latin typeface="Constantia" panose="02030602050306030303" pitchFamily="18" charset="0"/>
              </a:rPr>
              <a:t>Nama</a:t>
            </a:r>
            <a:r>
              <a:rPr lang="es-ES" sz="2200" dirty="0">
                <a:latin typeface="Constantia" panose="02030602050306030303" pitchFamily="18" charset="0"/>
              </a:rPr>
              <a:t> </a:t>
            </a:r>
            <a:r>
              <a:rPr lang="es-ES" sz="2200" dirty="0" err="1">
                <a:latin typeface="Constantia" panose="02030602050306030303" pitchFamily="18" charset="0"/>
              </a:rPr>
              <a:t>kegiatan</a:t>
            </a:r>
            <a:r>
              <a:rPr lang="es-ES" sz="2200" dirty="0">
                <a:latin typeface="Constantia" panose="02030602050306030303" pitchFamily="18" charset="0"/>
              </a:rPr>
              <a:t> </a:t>
            </a:r>
            <a:r>
              <a:rPr lang="es-ES" sz="2200" dirty="0" err="1">
                <a:latin typeface="Constantia" panose="02030602050306030303" pitchFamily="18" charset="0"/>
              </a:rPr>
              <a:t>diatas</a:t>
            </a:r>
            <a:r>
              <a:rPr lang="es-ES" sz="2200" dirty="0">
                <a:latin typeface="Constantia" panose="02030602050306030303" pitchFamily="18" charset="0"/>
              </a:rPr>
              <a:t> </a:t>
            </a:r>
            <a:r>
              <a:rPr lang="es-ES" sz="2200" dirty="0" err="1">
                <a:latin typeface="Constantia" panose="02030602050306030303" pitchFamily="18" charset="0"/>
              </a:rPr>
              <a:t>anak</a:t>
            </a:r>
            <a:r>
              <a:rPr lang="es-ES" sz="2200" dirty="0">
                <a:latin typeface="Constantia" panose="02030602050306030303" pitchFamily="18" charset="0"/>
              </a:rPr>
              <a:t> 	</a:t>
            </a:r>
            <a:r>
              <a:rPr lang="es-ES" sz="2200" dirty="0" err="1">
                <a:latin typeface="Constantia" panose="02030602050306030303" pitchFamily="18" charset="0"/>
              </a:rPr>
              <a:t>panah</a:t>
            </a:r>
            <a:r>
              <a:rPr lang="es-ES" sz="2200" dirty="0">
                <a:latin typeface="Constantia" panose="02030602050306030303" pitchFamily="18" charset="0"/>
              </a:rPr>
              <a:t> dan lama </a:t>
            </a:r>
            <a:r>
              <a:rPr lang="es-ES" sz="2200" dirty="0" err="1">
                <a:latin typeface="Constantia" panose="02030602050306030303" pitchFamily="18" charset="0"/>
              </a:rPr>
              <a:t>kegiatan</a:t>
            </a:r>
            <a:r>
              <a:rPr lang="es-ES" sz="2200" dirty="0">
                <a:latin typeface="Constantia" panose="02030602050306030303" pitchFamily="18" charset="0"/>
              </a:rPr>
              <a:t> </a:t>
            </a:r>
            <a:r>
              <a:rPr lang="es-ES" sz="2200" dirty="0" err="1">
                <a:latin typeface="Constantia" panose="02030602050306030303" pitchFamily="18" charset="0"/>
              </a:rPr>
              <a:t>dibawah</a:t>
            </a:r>
            <a:r>
              <a:rPr lang="es-ES" sz="2200" dirty="0">
                <a:latin typeface="Constantia" panose="02030602050306030303" pitchFamily="18" charset="0"/>
              </a:rPr>
              <a:t> </a:t>
            </a:r>
            <a:r>
              <a:rPr lang="es-ES" sz="2200" dirty="0" err="1">
                <a:latin typeface="Constantia" panose="02030602050306030303" pitchFamily="18" charset="0"/>
              </a:rPr>
              <a:t>anak</a:t>
            </a:r>
            <a:r>
              <a:rPr lang="es-ES" sz="2200" dirty="0">
                <a:latin typeface="Constantia" panose="02030602050306030303" pitchFamily="18" charset="0"/>
              </a:rPr>
              <a:t> </a:t>
            </a:r>
            <a:r>
              <a:rPr lang="es-ES" sz="2200" dirty="0" err="1">
                <a:latin typeface="Constantia" panose="02030602050306030303" pitchFamily="18" charset="0"/>
              </a:rPr>
              <a:t>panah</a:t>
            </a:r>
            <a:r>
              <a:rPr lang="es-ES" sz="2200" b="1" i="1" dirty="0">
                <a:latin typeface="Constantia" panose="02030602050306030303" pitchFamily="18" charset="0"/>
              </a:rPr>
              <a:t> </a:t>
            </a:r>
            <a:r>
              <a:rPr lang="es-ES" sz="2200" dirty="0" smtClean="0">
                <a:latin typeface="Constantia" panose="02030602050306030303" pitchFamily="18" charset="0"/>
              </a:rPr>
              <a:t>.</a:t>
            </a:r>
          </a:p>
          <a:p>
            <a:pPr marL="534987" lvl="0" algn="just"/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s-ES" sz="2200" b="1" i="1" dirty="0">
                <a:latin typeface="Constantia" panose="02030602050306030303" pitchFamily="18" charset="0"/>
              </a:rPr>
              <a:t> </a:t>
            </a:r>
            <a:r>
              <a:rPr lang="es-ES" sz="2200" dirty="0">
                <a:latin typeface="Constantia" panose="02030602050306030303" pitchFamily="18" charset="0"/>
              </a:rPr>
              <a:t>                                        </a:t>
            </a:r>
            <a:r>
              <a:rPr lang="en-AU" sz="2200" dirty="0" err="1">
                <a:latin typeface="Constantia" panose="02030602050306030303" pitchFamily="18" charset="0"/>
              </a:rPr>
              <a:t>Nama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kegiatan</a:t>
            </a:r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n-AU" sz="2200" dirty="0">
                <a:latin typeface="Constantia" panose="02030602050306030303" pitchFamily="18" charset="0"/>
              </a:rPr>
              <a:t>                                         Lama </a:t>
            </a:r>
            <a:r>
              <a:rPr lang="en-AU" sz="2200" dirty="0" err="1">
                <a:latin typeface="Constantia" panose="02030602050306030303" pitchFamily="18" charset="0"/>
              </a:rPr>
              <a:t>kegiatan</a:t>
            </a:r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n-AU" sz="2200" dirty="0">
                <a:latin typeface="Constantia" panose="02030602050306030303" pitchFamily="18" charset="0"/>
              </a:rPr>
              <a:t> 2. </a:t>
            </a:r>
            <a:r>
              <a:rPr lang="en-AU" sz="2200" dirty="0" err="1">
                <a:latin typeface="Constantia" panose="02030602050306030303" pitchFamily="18" charset="0"/>
              </a:rPr>
              <a:t>Lingkaran</a:t>
            </a:r>
            <a:r>
              <a:rPr lang="en-AU" sz="2200" dirty="0">
                <a:latin typeface="Constantia" panose="02030602050306030303" pitchFamily="18" charset="0"/>
              </a:rPr>
              <a:t> yang </a:t>
            </a:r>
            <a:r>
              <a:rPr lang="en-AU" sz="2200" dirty="0" err="1">
                <a:latin typeface="Constantia" panose="02030602050306030303" pitchFamily="18" charset="0"/>
              </a:rPr>
              <a:t>melambangkan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peristiwa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dibagi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menjadi</a:t>
            </a:r>
            <a:r>
              <a:rPr lang="en-AU" sz="2200" dirty="0">
                <a:latin typeface="Constantia" panose="02030602050306030303" pitchFamily="18" charset="0"/>
              </a:rPr>
              <a:t> 3 	</a:t>
            </a:r>
            <a:r>
              <a:rPr lang="en-AU" sz="2200" dirty="0" err="1">
                <a:latin typeface="Constantia" panose="02030602050306030303" pitchFamily="18" charset="0"/>
              </a:rPr>
              <a:t>bagian</a:t>
            </a:r>
            <a:r>
              <a:rPr lang="en-AU" sz="2200" dirty="0">
                <a:latin typeface="Constantia" panose="02030602050306030303" pitchFamily="18" charset="0"/>
              </a:rPr>
              <a:t> 	</a:t>
            </a:r>
            <a:r>
              <a:rPr lang="en-AU" sz="2200" dirty="0" err="1">
                <a:latin typeface="Constantia" panose="02030602050306030303" pitchFamily="18" charset="0"/>
              </a:rPr>
              <a:t>yaitu</a:t>
            </a:r>
            <a:r>
              <a:rPr lang="en-AU" sz="2200" dirty="0">
                <a:latin typeface="Constantia" panose="02030602050306030303" pitchFamily="18" charset="0"/>
              </a:rPr>
              <a:t> :</a:t>
            </a:r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n-AU" sz="2200" dirty="0">
                <a:latin typeface="Constantia" panose="02030602050306030303" pitchFamily="18" charset="0"/>
              </a:rPr>
              <a:t>				n </a:t>
            </a:r>
            <a:r>
              <a:rPr lang="en-AU" sz="2200" dirty="0" err="1">
                <a:latin typeface="Constantia" panose="02030602050306030303" pitchFamily="18" charset="0"/>
              </a:rPr>
              <a:t>adalah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nomor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peristiwa</a:t>
            </a:r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n-AU" sz="2200" dirty="0">
                <a:latin typeface="Constantia" panose="02030602050306030303" pitchFamily="18" charset="0"/>
              </a:rPr>
              <a:t>				</a:t>
            </a:r>
            <a:r>
              <a:rPr lang="en-AU" sz="2200" dirty="0" err="1">
                <a:latin typeface="Constantia" panose="02030602050306030303" pitchFamily="18" charset="0"/>
              </a:rPr>
              <a:t>SPAn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adalah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saat</a:t>
            </a:r>
            <a:r>
              <a:rPr lang="en-AU" sz="2200" dirty="0">
                <a:latin typeface="Constantia" panose="02030602050306030303" pitchFamily="18" charset="0"/>
              </a:rPr>
              <a:t> paling </a:t>
            </a:r>
            <a:r>
              <a:rPr lang="en-AU" sz="2200" dirty="0" err="1">
                <a:latin typeface="Constantia" panose="02030602050306030303" pitchFamily="18" charset="0"/>
              </a:rPr>
              <a:t>awal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peristiwa</a:t>
            </a:r>
            <a:r>
              <a:rPr lang="en-AU" sz="2200" dirty="0">
                <a:latin typeface="Constantia" panose="02030602050306030303" pitchFamily="18" charset="0"/>
              </a:rPr>
              <a:t> n </a:t>
            </a:r>
            <a:r>
              <a:rPr lang="en-AU" sz="2200" dirty="0" err="1">
                <a:latin typeface="Constantia" panose="02030602050306030303" pitchFamily="18" charset="0"/>
              </a:rPr>
              <a:t>mungkin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terjadi</a:t>
            </a:r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n-AU" sz="2200" dirty="0">
                <a:latin typeface="Constantia" panose="02030602050306030303" pitchFamily="18" charset="0"/>
              </a:rPr>
              <a:t>   				</a:t>
            </a:r>
            <a:r>
              <a:rPr lang="en-AU" sz="2200" dirty="0" err="1">
                <a:latin typeface="Constantia" panose="02030602050306030303" pitchFamily="18" charset="0"/>
              </a:rPr>
              <a:t>SPLn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adalah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saat</a:t>
            </a:r>
            <a:r>
              <a:rPr lang="en-AU" sz="2200" dirty="0">
                <a:latin typeface="Constantia" panose="02030602050306030303" pitchFamily="18" charset="0"/>
              </a:rPr>
              <a:t> paling </a:t>
            </a:r>
            <a:r>
              <a:rPr lang="en-AU" sz="2200" dirty="0" err="1">
                <a:latin typeface="Constantia" panose="02030602050306030303" pitchFamily="18" charset="0"/>
              </a:rPr>
              <a:t>lambat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peristiwa</a:t>
            </a:r>
            <a:r>
              <a:rPr lang="en-AU" sz="2200" dirty="0">
                <a:latin typeface="Constantia" panose="02030602050306030303" pitchFamily="18" charset="0"/>
              </a:rPr>
              <a:t> n </a:t>
            </a:r>
            <a:r>
              <a:rPr lang="en-AU" sz="2200" dirty="0" err="1">
                <a:latin typeface="Constantia" panose="02030602050306030303" pitchFamily="18" charset="0"/>
              </a:rPr>
              <a:t>boleh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terjadi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endParaRPr lang="en-US" sz="2200" dirty="0">
              <a:latin typeface="Constantia" panose="02030602050306030303" pitchFamily="18" charset="0"/>
            </a:endParaRPr>
          </a:p>
          <a:p>
            <a:pPr marL="984250" indent="-449263">
              <a:buNone/>
            </a:pPr>
            <a:r>
              <a:rPr lang="en-AU" sz="2200" dirty="0">
                <a:latin typeface="Constantia" panose="02030602050306030303" pitchFamily="18" charset="0"/>
              </a:rPr>
              <a:t>   				Slack </a:t>
            </a:r>
            <a:r>
              <a:rPr lang="en-AU" sz="2200" dirty="0" err="1">
                <a:latin typeface="Constantia" panose="02030602050306030303" pitchFamily="18" charset="0"/>
              </a:rPr>
              <a:t>adalah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tenggang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waktu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peristiwa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dari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SPAn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dan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smtClean="0">
                <a:latin typeface="Constantia" panose="02030602050306030303" pitchFamily="18" charset="0"/>
              </a:rPr>
              <a:t>				</a:t>
            </a:r>
            <a:r>
              <a:rPr lang="en-AU" sz="2200" dirty="0" err="1" smtClean="0">
                <a:latin typeface="Constantia" panose="02030602050306030303" pitchFamily="18" charset="0"/>
              </a:rPr>
              <a:t>SPLn</a:t>
            </a:r>
            <a:r>
              <a:rPr lang="en-AU" sz="2200" dirty="0">
                <a:latin typeface="Constantia" panose="02030602050306030303" pitchFamily="18" charset="0"/>
              </a:rPr>
              <a:t>, </a:t>
            </a:r>
            <a:r>
              <a:rPr lang="en-AU" sz="2200" dirty="0" err="1" smtClean="0">
                <a:latin typeface="Constantia" panose="02030602050306030303" pitchFamily="18" charset="0"/>
              </a:rPr>
              <a:t>apabila</a:t>
            </a:r>
            <a:r>
              <a:rPr lang="en-AU" sz="2200" dirty="0" smtClean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SPLn</a:t>
            </a:r>
            <a:r>
              <a:rPr lang="en-AU" sz="2200" dirty="0">
                <a:latin typeface="Constantia" panose="02030602050306030303" pitchFamily="18" charset="0"/>
              </a:rPr>
              <a:t> – </a:t>
            </a:r>
            <a:r>
              <a:rPr lang="en-AU" sz="2200" dirty="0" err="1">
                <a:latin typeface="Constantia" panose="02030602050306030303" pitchFamily="18" charset="0"/>
              </a:rPr>
              <a:t>SPAn</a:t>
            </a:r>
            <a:r>
              <a:rPr lang="en-AU" sz="2200" dirty="0">
                <a:latin typeface="Constantia" panose="02030602050306030303" pitchFamily="18" charset="0"/>
              </a:rPr>
              <a:t> = 0 (Slack) </a:t>
            </a:r>
            <a:r>
              <a:rPr lang="en-AU" sz="2200" dirty="0" err="1">
                <a:latin typeface="Constantia" panose="02030602050306030303" pitchFamily="18" charset="0"/>
              </a:rPr>
              <a:t>dan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peristiwanya</a:t>
            </a:r>
            <a:r>
              <a:rPr lang="en-AU" sz="2200" dirty="0">
                <a:latin typeface="Constantia" panose="02030602050306030303" pitchFamily="18" charset="0"/>
              </a:rPr>
              <a:t> </a:t>
            </a:r>
            <a:r>
              <a:rPr lang="en-AU" sz="2200" dirty="0" smtClean="0">
                <a:latin typeface="Constantia" panose="02030602050306030303" pitchFamily="18" charset="0"/>
              </a:rPr>
              <a:t>			      </a:t>
            </a:r>
            <a:r>
              <a:rPr lang="en-AU" sz="2200" dirty="0" err="1" smtClean="0">
                <a:latin typeface="Constantia" panose="02030602050306030303" pitchFamily="18" charset="0"/>
              </a:rPr>
              <a:t>disebut</a:t>
            </a:r>
            <a:r>
              <a:rPr lang="en-AU" sz="2200" dirty="0" smtClean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p</a:t>
            </a:r>
            <a:r>
              <a:rPr lang="en-AU" sz="2200" dirty="0" err="1" smtClean="0">
                <a:latin typeface="Constantia" panose="02030602050306030303" pitchFamily="18" charset="0"/>
              </a:rPr>
              <a:t>eristiwa</a:t>
            </a:r>
            <a:r>
              <a:rPr lang="en-AU" sz="2200" dirty="0" smtClean="0">
                <a:latin typeface="Constantia" panose="02030602050306030303" pitchFamily="18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</a:rPr>
              <a:t>kritis</a:t>
            </a:r>
            <a:r>
              <a:rPr lang="en-AU" sz="2200" dirty="0">
                <a:latin typeface="Constantia" panose="02030602050306030303" pitchFamily="18" charset="0"/>
              </a:rPr>
              <a:t>.</a:t>
            </a:r>
            <a:endParaRPr lang="en-US" sz="2200" dirty="0">
              <a:latin typeface="Constantia" panose="02030602050306030303" pitchFamily="18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200" dirty="0" smtClean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 smtClean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  <a:p>
            <a:pPr marL="457200" indent="-457200" algn="just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AU" sz="2400" dirty="0">
              <a:latin typeface="Constantia" panose="02030602050306030303" pitchFamily="18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21541" y="93905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sv-SE" sz="3200" dirty="0">
              <a:cs typeface="Arial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836024" y="2675965"/>
            <a:ext cx="20305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8394536" y="5423348"/>
            <a:ext cx="1721223" cy="1431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   </a:t>
            </a:r>
            <a:r>
              <a:rPr lang="en-US" dirty="0" err="1" smtClean="0"/>
              <a:t>SPAn</a:t>
            </a:r>
            <a:endParaRPr lang="en-US" dirty="0" smtClean="0"/>
          </a:p>
          <a:p>
            <a:pPr algn="ctr"/>
            <a:r>
              <a:rPr lang="en-US" dirty="0" smtClean="0"/>
              <a:t>     </a:t>
            </a:r>
            <a:r>
              <a:rPr lang="en-US" dirty="0" err="1" smtClean="0"/>
              <a:t>SPLn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039995" y="5477136"/>
            <a:ext cx="13447" cy="13773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053442" y="6132550"/>
            <a:ext cx="10623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44" y="4269580"/>
            <a:ext cx="3700593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5012"/>
            <a:ext cx="8229600" cy="6096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nstantia" panose="02030602050306030303" pitchFamily="18" charset="0"/>
              </a:rPr>
              <a:t>IV.       HUBUNGAN ANTAR 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SIMBOL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884612"/>
            <a:ext cx="9439835" cy="543998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         1. 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Anak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panah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lingkaran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                  </a:t>
            </a:r>
            <a:r>
              <a:rPr lang="en-US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X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</a:t>
            </a:r>
            <a:r>
              <a:rPr lang="en-US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L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	        2. 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Anak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panah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terputus-putus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lingkaran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		                X</a:t>
            </a: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---------------------</a:t>
            </a: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	                      L     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9600" dirty="0">
                <a:solidFill>
                  <a:schemeClr val="tx1"/>
                </a:solidFill>
                <a:latin typeface="Constantia" panose="02030602050306030303" pitchFamily="18" charset="0"/>
              </a:rPr>
              <a:t>	                          </a:t>
            </a:r>
            <a:r>
              <a:rPr lang="it-IT" sz="9600" dirty="0">
                <a:solidFill>
                  <a:schemeClr val="tx1"/>
                </a:solidFill>
                <a:latin typeface="Constantia" panose="02030602050306030303" pitchFamily="18" charset="0"/>
              </a:rPr>
              <a:t>Dimana :     X adalah nama kegiatan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it-IT" sz="96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                           </a:t>
            </a:r>
            <a:r>
              <a:rPr lang="it-IT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L </a:t>
            </a:r>
            <a:r>
              <a:rPr lang="en-AU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AU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AU" sz="9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endParaRPr lang="en-US" sz="9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800" dirty="0"/>
              <a:t> </a:t>
            </a:r>
            <a:endParaRPr lang="en-US" dirty="0"/>
          </a:p>
          <a:p>
            <a:pPr>
              <a:buNone/>
            </a:pPr>
            <a:r>
              <a:rPr lang="en-US" sz="2800" dirty="0"/>
              <a:t> 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3436" y="1828800"/>
            <a:ext cx="914400" cy="8382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44436" y="1828800"/>
            <a:ext cx="914400" cy="8382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83308" y="2314200"/>
            <a:ext cx="2438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001622" y="3901094"/>
            <a:ext cx="914400" cy="8382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144436" y="3901094"/>
            <a:ext cx="914400" cy="8382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525872" y="444121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47" y="4273072"/>
            <a:ext cx="3700593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88" y="266700"/>
            <a:ext cx="8229600" cy="762000"/>
          </a:xfrm>
        </p:spPr>
        <p:txBody>
          <a:bodyPr>
            <a:noAutofit/>
          </a:bodyPr>
          <a:lstStyle/>
          <a:p>
            <a:r>
              <a:rPr lang="en-AU" sz="2400" b="1" dirty="0">
                <a:solidFill>
                  <a:schemeClr val="tx1"/>
                </a:solidFill>
                <a:latin typeface="Constantia" panose="02030602050306030303" pitchFamily="18" charset="0"/>
              </a:rPr>
              <a:t>V.     HUBUNGAN ANTAR KEGIATAN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833718"/>
            <a:ext cx="9278471" cy="5795682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A. </a:t>
            </a:r>
            <a:r>
              <a:rPr lang="en-AU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Hubungan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seri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kalau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lainnya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belum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selesai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dikerjakan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A                                              B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LA                              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LB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buNone/>
            </a:pP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B. </a:t>
            </a:r>
            <a:r>
              <a:rPr lang="en-AU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Hubungan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paralel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bila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memulai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menyelesaikan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perlu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menunggu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lainnya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dimulai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	 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lainnya</a:t>
            </a:r>
            <a:r>
              <a:rPr lang="en-AU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Constantia" panose="02030602050306030303" pitchFamily="18" charset="0"/>
              </a:rPr>
              <a:t>selesai</a:t>
            </a: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C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                       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D                        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                   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E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F</a:t>
            </a:r>
          </a:p>
          <a:p>
            <a:pPr>
              <a:buNone/>
            </a:pPr>
            <a:r>
              <a:rPr lang="en-US" dirty="0"/>
              <a:t>                                      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200400" y="1981200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15000" y="1981200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05800" y="1981200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114800" y="2286000"/>
            <a:ext cx="1371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629400" y="2286000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3415553" y="3714225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415553" y="4545885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9600" y="4152106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247030" y="3923506"/>
            <a:ext cx="3886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222376" y="4642924"/>
            <a:ext cx="38862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429000" y="5587642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305800" y="5864797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236324" y="5023924"/>
            <a:ext cx="685800" cy="609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4247030" y="5394115"/>
            <a:ext cx="39624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220136" y="6033877"/>
            <a:ext cx="40386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36" y="4286519"/>
            <a:ext cx="2625035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9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7758112" y="4572000"/>
            <a:ext cx="1447800" cy="1371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14600" y="4572000"/>
            <a:ext cx="1524000" cy="1371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2588"/>
            <a:ext cx="8229600" cy="81991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Constantia" panose="02030602050306030303" pitchFamily="18" charset="0"/>
              </a:rPr>
              <a:t>VI.   PERHITUNGAN </a:t>
            </a:r>
            <a:r>
              <a:rPr lang="en-US" sz="28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SPA</a:t>
            </a:r>
            <a:endParaRPr lang="en-US" sz="2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53036"/>
            <a:ext cx="9623612" cy="5768788"/>
          </a:xfrm>
        </p:spPr>
        <p:txBody>
          <a:bodyPr>
            <a:normAutofit fontScale="25000" lnSpcReduction="20000"/>
          </a:bodyPr>
          <a:lstStyle/>
          <a:p>
            <a:pPr lvl="0" algn="just">
              <a:buNone/>
            </a:pPr>
            <a:r>
              <a:rPr lang="en-AU" sz="8000" dirty="0"/>
              <a:t>        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1. 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Syarat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perhitungann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SPA 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(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Saat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paling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awal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a.  Network diagram yang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tepat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tersedia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         b. 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Nomor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benar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         c. 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bentuk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diagram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ditetapkan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lama </a:t>
            </a:r>
            <a:endParaRPr lang="en-AU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. </a:t>
            </a:r>
            <a:endParaRPr lang="en-AU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2.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Perhitungan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SPA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awal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menuju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kesebuah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 lvl="0" algn="just">
              <a:buNone/>
            </a:pP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akhir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 	          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SPA </a:t>
            </a:r>
            <a:r>
              <a:rPr lang="en-US" sz="8000" baseline="-25000" dirty="0">
                <a:solidFill>
                  <a:schemeClr val="tx1"/>
                </a:solidFill>
                <a:latin typeface="Constantia" panose="02030602050306030303" pitchFamily="18" charset="0"/>
              </a:rPr>
              <a:t>j             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=      SPA </a:t>
            </a:r>
            <a:r>
              <a:rPr lang="en-US" sz="8000" baseline="-25000" dirty="0" err="1">
                <a:solidFill>
                  <a:schemeClr val="tx1"/>
                </a:solidFill>
                <a:latin typeface="Constantia" panose="02030602050306030303" pitchFamily="18" charset="0"/>
              </a:rPr>
              <a:t>i</a:t>
            </a:r>
            <a:r>
              <a:rPr lang="en-US" sz="8000" baseline="-250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+    L  (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>
              <a:buNone/>
            </a:pP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Dimana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:  j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akhir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i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awal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         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SPA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dipilih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endParaRPr lang="en-AU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yang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terbesar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SPAi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X                                    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SPAj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    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1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SPLi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L                                   2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SPLj</a:t>
            </a:r>
            <a:endParaRPr lang="en-AU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buNone/>
            </a:pP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 </a:t>
            </a:r>
          </a:p>
          <a:p>
            <a:pPr lvl="0">
              <a:buNone/>
            </a:pPr>
            <a:r>
              <a:rPr lang="en-US" sz="8000" dirty="0" smtClean="0"/>
              <a:t>L</a:t>
            </a:r>
            <a:endParaRPr lang="en-US" sz="7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81618" y="4623547"/>
            <a:ext cx="0" cy="114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24200" y="5212976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308218" y="5212976"/>
            <a:ext cx="2971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246689" y="5195047"/>
            <a:ext cx="83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246689" y="4659405"/>
            <a:ext cx="0" cy="114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4" y="5195046"/>
            <a:ext cx="2262674" cy="166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>
            <a:off x="4867423" y="5354087"/>
            <a:ext cx="1404908" cy="111705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312812" y="5298141"/>
            <a:ext cx="1336431" cy="117299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7531" y="0"/>
            <a:ext cx="8229600" cy="842324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VII.   </a:t>
            </a:r>
            <a:r>
              <a:rPr lang="en-US" sz="2400" b="1" dirty="0">
                <a:solidFill>
                  <a:schemeClr val="tx1"/>
                </a:solidFill>
                <a:latin typeface="Constantia" panose="02030602050306030303" pitchFamily="18" charset="0"/>
              </a:rPr>
              <a:t>PERHITUNGAN 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SPL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497542"/>
            <a:ext cx="9811872" cy="6170544"/>
          </a:xfrm>
        </p:spPr>
        <p:txBody>
          <a:bodyPr>
            <a:normAutofit fontScale="25000" lnSpcReduction="20000"/>
          </a:bodyPr>
          <a:lstStyle/>
          <a:p>
            <a:pPr lvl="0">
              <a:buNone/>
            </a:pP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1.     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Syarat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perhitungann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SPL (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Saat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paling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lama)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768475" lvl="2" indent="-511175" algn="just">
              <a:buClrTx/>
              <a:buFont typeface="+mj-lt"/>
              <a:buAutoNum type="alphaLcPeriod"/>
            </a:pPr>
            <a:r>
              <a:rPr lang="en-AU" sz="7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Network 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diagram yang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tepat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tersedia</a:t>
            </a:r>
            <a:endParaRPr lang="en-US" sz="7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768475" lvl="2" indent="-511175" algn="just">
              <a:buClrTx/>
              <a:buFont typeface="+mj-lt"/>
              <a:buAutoNum type="alphaLcPeriod"/>
            </a:pPr>
            <a:r>
              <a:rPr lang="en-AU" sz="7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Nomor</a:t>
            </a:r>
            <a:r>
              <a:rPr lang="en-AU" sz="7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benar</a:t>
            </a:r>
            <a:endParaRPr lang="en-US" sz="7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1768475" lvl="2" indent="-511175" algn="just">
              <a:buClrTx/>
              <a:buFont typeface="+mj-lt"/>
              <a:buAutoNum type="alphaLcPeriod"/>
            </a:pPr>
            <a:r>
              <a:rPr lang="en-AU" sz="7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AU" sz="7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bentuk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diagram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ditetapkan</a:t>
            </a:r>
            <a:r>
              <a:rPr lang="en-AU" sz="7600" dirty="0">
                <a:solidFill>
                  <a:schemeClr val="tx1"/>
                </a:solidFill>
                <a:latin typeface="Constantia" panose="02030602050306030303" pitchFamily="18" charset="0"/>
              </a:rPr>
              <a:t> lama </a:t>
            </a:r>
            <a:endParaRPr lang="en-AU" sz="7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457200" lvl="0" indent="0" algn="just">
              <a:buClrTx/>
              <a:buNone/>
            </a:pP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		      </a:t>
            </a:r>
            <a:r>
              <a:rPr lang="en-AU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     </a:t>
            </a:r>
          </a:p>
          <a:p>
            <a:pPr marL="857250" lvl="1" indent="-457200">
              <a:buClrTx/>
              <a:buAutoNum type="arabicPeriod" startAt="2"/>
            </a:pPr>
            <a:r>
              <a:rPr lang="en-AU" sz="7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Perhitungan</a:t>
            </a:r>
            <a:r>
              <a:rPr lang="en-AU" sz="7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SPL </a:t>
            </a:r>
            <a:r>
              <a:rPr lang="en-AU" sz="7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 err="1">
                <a:solidFill>
                  <a:schemeClr val="tx1"/>
                </a:solidFill>
                <a:latin typeface="Constantia" panose="02030602050306030303" pitchFamily="18" charset="0"/>
              </a:rPr>
              <a:t>akhir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menuju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</a:t>
            </a:r>
            <a:r>
              <a:rPr lang="en-AU" sz="7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AU" sz="7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AU" sz="7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7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endParaRPr lang="en-AU" sz="78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lvl="0" indent="0">
              <a:buNone/>
            </a:pP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</a:t>
            </a:r>
            <a:r>
              <a:rPr lang="en-AU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awal</a:t>
            </a: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endParaRPr lang="en-AU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 	          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SPL </a:t>
            </a:r>
            <a:r>
              <a:rPr lang="en-US" sz="8000" baseline="-25000" dirty="0" err="1">
                <a:solidFill>
                  <a:schemeClr val="tx1"/>
                </a:solidFill>
                <a:latin typeface="Constantia" panose="02030602050306030303" pitchFamily="18" charset="0"/>
              </a:rPr>
              <a:t>i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  =       SPL </a:t>
            </a:r>
            <a:r>
              <a:rPr lang="en-US" sz="8000" baseline="-25000" dirty="0">
                <a:solidFill>
                  <a:schemeClr val="tx1"/>
                </a:solidFill>
                <a:latin typeface="Constantia" panose="02030602050306030303" pitchFamily="18" charset="0"/>
              </a:rPr>
              <a:t>j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       -    L   (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lvl="0">
              <a:buNone/>
            </a:pP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     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Dimana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:  j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akhir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awal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r>
              <a:rPr lang="en-AU" sz="8000" dirty="0">
                <a:solidFill>
                  <a:schemeClr val="tx1"/>
                </a:solidFill>
                <a:latin typeface="Constantia" panose="02030602050306030303" pitchFamily="18" charset="0"/>
              </a:rPr>
              <a:t>	 </a:t>
            </a:r>
            <a:r>
              <a:rPr lang="en-AU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			          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SPL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dipilih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		   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8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terkecil</a:t>
            </a:r>
            <a:r>
              <a:rPr lang="en-US" sz="8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endParaRPr lang="en-US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1     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SPAi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X                         2   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SPAj</a:t>
            </a:r>
            <a:endParaRPr lang="en-US" sz="8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SPLi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L                                 </a:t>
            </a:r>
            <a:r>
              <a:rPr lang="en-US" sz="8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SPLj</a:t>
            </a:r>
            <a:r>
              <a:rPr lang="en-US" sz="8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</a:t>
            </a:r>
            <a:r>
              <a:rPr lang="en-US" sz="8000" dirty="0" smtClean="0">
                <a:solidFill>
                  <a:schemeClr val="tx1"/>
                </a:solidFill>
              </a:rPr>
              <a:t>                                                                                       </a:t>
            </a:r>
            <a:endParaRPr lang="en-US" sz="8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51928" y="5392270"/>
            <a:ext cx="0" cy="8337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338481" y="5818483"/>
            <a:ext cx="753036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621197" y="5408347"/>
            <a:ext cx="0" cy="8337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9621197" y="5838653"/>
            <a:ext cx="753036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535271" y="5825206"/>
            <a:ext cx="2514600" cy="13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7" y="4273072"/>
            <a:ext cx="3700593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10251141" y="4988859"/>
            <a:ext cx="1250577" cy="130436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817659" y="4988859"/>
            <a:ext cx="1344706" cy="130436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348318" y="4988859"/>
            <a:ext cx="1425388" cy="130436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1541" y="354105"/>
            <a:ext cx="8229600" cy="4930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VIII</a:t>
            </a:r>
            <a:r>
              <a:rPr lang="en-US" sz="2400" b="1" dirty="0">
                <a:solidFill>
                  <a:schemeClr val="tx1"/>
                </a:solidFill>
                <a:latin typeface="Constantia" panose="02030602050306030303" pitchFamily="18" charset="0"/>
              </a:rPr>
              <a:t>.  PERISTIWA,    KEGIATAN DAN LINTASAN KRITIS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693" y="874059"/>
            <a:ext cx="10018059" cy="5463987"/>
          </a:xfrm>
        </p:spPr>
        <p:txBody>
          <a:bodyPr>
            <a:normAutofit/>
          </a:bodyPr>
          <a:lstStyle/>
          <a:p>
            <a:pPr marL="457200" lvl="0" indent="-457200" algn="just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mempunyai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tenggang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SPA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-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SPL = 0</a:t>
            </a:r>
          </a:p>
          <a:p>
            <a:pPr marL="457200" lvl="0" indent="-457200" algn="just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sensitif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keterlambatan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terletak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diantara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peristiwa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 marL="457200" lvl="0" indent="-457200" algn="just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Lintasan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lintasan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terdiri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peristiea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kritis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dummy (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diperlukan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),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dimana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umur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pelaksanaannya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paling lama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lintasan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endParaRPr lang="en-US" sz="20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1        60                      X                2         70                    Y                 3     75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60                    10                            70                     5                       75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818965" y="5053316"/>
            <a:ext cx="0" cy="11646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18965" y="5630225"/>
            <a:ext cx="954741" cy="108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948518" y="5641041"/>
            <a:ext cx="17077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98659" y="5074339"/>
            <a:ext cx="8965" cy="11592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07624" y="5617947"/>
            <a:ext cx="954741" cy="108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368553" y="5617947"/>
            <a:ext cx="17077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546977" y="5116313"/>
            <a:ext cx="0" cy="10032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0546977" y="5621893"/>
            <a:ext cx="954741" cy="108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45" y="4827494"/>
            <a:ext cx="2805040" cy="20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4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791</TotalTime>
  <Words>222</Words>
  <Application>Microsoft Office PowerPoint</Application>
  <PresentationFormat>Widescreen</PresentationFormat>
  <Paragraphs>130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Constantia</vt:lpstr>
      <vt:lpstr>Times New Roman</vt:lpstr>
      <vt:lpstr>Wingdings 3</vt:lpstr>
      <vt:lpstr>Wisp</vt:lpstr>
      <vt:lpstr>  BAB XII MANAJEMEN PROYEK   </vt:lpstr>
      <vt:lpstr>PowerPoint Presentation</vt:lpstr>
      <vt:lpstr>PowerPoint Presentation</vt:lpstr>
      <vt:lpstr>PowerPoint Presentation</vt:lpstr>
      <vt:lpstr>PowerPoint Presentation</vt:lpstr>
      <vt:lpstr> IV.       HUBUNGAN ANTAR SIMBOL  </vt:lpstr>
      <vt:lpstr>V.     HUBUNGAN ANTAR KEGIATAN </vt:lpstr>
      <vt:lpstr>VI.   PERHITUNGAN SPA</vt:lpstr>
      <vt:lpstr>VII.   PERHITUNGAN SPL </vt:lpstr>
      <vt:lpstr>VIII.  PERISTIWA,    KEGIATAN DAN LINTASAN KRITIS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53</cp:revision>
  <dcterms:created xsi:type="dcterms:W3CDTF">2020-05-04T11:47:11Z</dcterms:created>
  <dcterms:modified xsi:type="dcterms:W3CDTF">2022-04-11T04:00:32Z</dcterms:modified>
</cp:coreProperties>
</file>