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59" r:id="rId4"/>
    <p:sldId id="290" r:id="rId5"/>
    <p:sldId id="304" r:id="rId6"/>
    <p:sldId id="305" r:id="rId7"/>
    <p:sldId id="306" r:id="rId8"/>
    <p:sldId id="307" r:id="rId9"/>
    <p:sldId id="308" r:id="rId10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87" autoAdjust="0"/>
  </p:normalViewPr>
  <p:slideViewPr>
    <p:cSldViewPr>
      <p:cViewPr varScale="1">
        <p:scale>
          <a:sx n="83" d="100"/>
          <a:sy n="83" d="100"/>
        </p:scale>
        <p:origin x="912" y="-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ACF4-E3C0-471E-85D3-A199D00A1140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6FF-1EE3-4628-8622-FB8FE7102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0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0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3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39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83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26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2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37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2771800" y="0"/>
            <a:ext cx="5904656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8" y="620688"/>
            <a:ext cx="66602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v-SE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PENGANGGARAN MODAL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26749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Pengertian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Penganggaran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Modal</a:t>
            </a:r>
            <a:endParaRPr lang="ko-KR" alt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411510"/>
            <a:ext cx="7956376" cy="4731990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Penganggaran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Modal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proses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mencakup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seluruh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perencanaan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penggunaan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dana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tujuan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memperoleh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manfaat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	(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benefit)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datang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Penganggaran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modal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prakteknya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dimaksudkan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mengadakan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analisis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beberapa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alternatif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tersedia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kemudian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menetapkan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memilih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yang paling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menguntungkan</a:t>
            </a:r>
            <a:endParaRPr lang="en-US" sz="15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Perencanaan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terhadap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keputusan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sangat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penting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karena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beberapa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hal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: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1) </a:t>
            </a:r>
            <a:r>
              <a:rPr lang="sv-SE" sz="1600" dirty="0">
                <a:solidFill>
                  <a:schemeClr val="tx1"/>
                </a:solidFill>
                <a:latin typeface="Constantia" panose="02030602050306030303" pitchFamily="18" charset="0"/>
              </a:rPr>
              <a:t>Dana yang dikeluarkan akan terikat untuk jangka waktu yang panjang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;</a:t>
            </a:r>
            <a:endParaRPr lang="en-US" altLang="ko-KR" sz="1500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2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tetap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menyangkut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harapan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terhadap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hasil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di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yang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datang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;</a:t>
            </a:r>
            <a:endParaRPr lang="en-US" altLang="ko-KR" sz="1500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3) </a:t>
            </a:r>
            <a:r>
              <a:rPr lang="sv-SE" sz="1500" dirty="0">
                <a:solidFill>
                  <a:schemeClr val="tx1"/>
                </a:solidFill>
                <a:latin typeface="Constantia" panose="02030602050306030303" pitchFamily="18" charset="0"/>
              </a:rPr>
              <a:t>Pengeluaran dana untuk keperluan tersebut biasanya meliputi jumlah yang besar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;</a:t>
            </a:r>
            <a:endParaRPr lang="en-US" altLang="ko-KR" sz="1500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4)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Kesalahan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pengambilan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keputusan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mengenai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pengeluaran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modal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tersebut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mempunyai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akibat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panjang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berat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308054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2. </a:t>
            </a:r>
            <a:r>
              <a:rPr lang="en-US" sz="15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Keputusan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endParaRPr lang="en-US" sz="15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1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Net Present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Value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Net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present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value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selisih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antara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sekarang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cash flow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sekarang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pertama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harus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dilakukan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menghitung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present value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penerimaan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tingkat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discount rate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tertentu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kemudian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dibandingkan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present value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Keputusan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penilaian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bila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selisih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antara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PV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cash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	flow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besar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berarti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NPV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bernilai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positif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artinya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dijalan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layak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sebaliknya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apabila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selisih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PV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cash flow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kecil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dibanding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PV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maka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dipandang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layak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r>
              <a:rPr lang="en-US" dirty="0"/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2)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Metode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Payback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Period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Payback period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adalah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periode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pengembalian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pengeluaran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menggunakan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“proceeds”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aliran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neto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demikian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payback period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suatu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diperoleh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kembali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seluruhnya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Apabila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proceeds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setiap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tahunnya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sama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jumlahnya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maka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payback period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suatu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dihitung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membagi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jumlah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proceeds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tahunan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587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308054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2. </a:t>
            </a:r>
            <a:r>
              <a:rPr lang="en-US" sz="15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Keputusan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endParaRPr lang="en-US" sz="15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3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Profitability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Index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  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profitability index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sering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juga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disebut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cost benefit analysis method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menghitung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perbandingan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antara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present value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penerimaan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present value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Bila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profitability index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besar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1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maka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proyek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layak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dijalankan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4)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Average Rate of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Return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Metode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average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rate of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return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menunjukkan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persentase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keuntungan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neto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sesudah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pajak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dihitung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average investment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initial investment.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Apabila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tiga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metode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lainnya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yaitu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payback period, NPV,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internal rate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of return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mendasarkan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proceeds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“cash flows”,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maka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metode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average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rate of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return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mendasarkan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keuntungan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dilaporkan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buku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reported accounting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income).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Aliran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permulaan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(initial cash flow)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merupakan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aliran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berhubungan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pengeluaran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pertama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kali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keperluan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suatu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misalnya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harga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perolehan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pembelian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tanah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pembangunan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pabrik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pembelian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mesin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421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308054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3. </a:t>
            </a:r>
            <a:r>
              <a:rPr lang="fi-FI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Penentuan Aliran Kas Masuk Bersih Operasi (Proceeds</a:t>
            </a:r>
            <a:r>
              <a:rPr lang="fi-FI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Aliran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kas operasional (operational cash flow) merupakan aliran kas yang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	terjadi selama umur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investasi. Operational cash flow ini berasal dari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penda	patan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yang diperoleh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dikurangi dengan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biaya-biaya yang dikeluarkan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	perusahaan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. Aliran kas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operasi sering disebut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cash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inflow (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aliran kas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	masuk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) yang nantinya akan dibandingkan dengan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cash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outflow untuk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	menutup investasi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endParaRPr lang="fi-FI" sz="1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Operational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cash flow (cash inflow) ini biasanya diterima setiap tahun selama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	umur ekonomis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investasi yang berupa aliran kas masuk bersih (disebut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	proceeds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). Besarnya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proceeds terdiri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dari 2 sumber yaitu berupa laba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	setelah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pajak atau earning after tax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ditambah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depresiasi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                     	Perbedaan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sumber modal yang digunakan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untuk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investasi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tersebut                        	mempengaruhi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perhitungan proceeds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(aliran kas masuk)                 	investasi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yang bersangkutan. </a:t>
            </a:r>
            <a:endParaRPr lang="fi-FI" sz="1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32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308054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3.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Penentuan Aliran Kas Masuk Bersih Operasi (Proceeds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1) Perhitungan besarnya proceeds bila investasi menggunakan modal sendiri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Proceeds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= Laba Bersih Setelah Pajak +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Depresias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Contoh :   Misalkan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ada suatu investasi yang dibelanjai dengan 100% modal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		sendiri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, senilai Rp. 100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juta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. Umur ekonomisnya 2 tahun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tidak                        		mempunyai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nilai sisa. Kalau penyusutan dilakukan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dengan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garis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		lurus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, maka penyusutan per tahunnya adalah Rp. 50 juta. Taksiran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laba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rugi per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tahun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adalah sebagai berikut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algn="just" defTabSz="720725"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Penghasilan                                                                                  Rp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. 150.000.000</a:t>
            </a:r>
          </a:p>
          <a:p>
            <a:pPr algn="just" defTabSz="720725"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Biaya-biaya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tunai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Rp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. 70.000.000</a:t>
            </a:r>
          </a:p>
          <a:p>
            <a:pPr algn="just" defTabSz="720725"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Penyusutan                    Rp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. 50.000.000</a:t>
            </a:r>
          </a:p>
          <a:p>
            <a:pPr algn="just" defTabSz="720725"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                                             Rp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. 120.000.000</a:t>
            </a:r>
          </a:p>
          <a:p>
            <a:pPr algn="just" defTabSz="720725"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Laba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sebelum pajak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Rp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. 30.000.000</a:t>
            </a:r>
          </a:p>
          <a:p>
            <a:pPr algn="just" defTabSz="720725"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Pajak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(50%)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              Rp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. 15.000.000</a:t>
            </a:r>
          </a:p>
          <a:p>
            <a:pPr algn="just" defTabSz="720725"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Laba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setelah pajak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   Rp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. 15.000.000</a:t>
            </a:r>
          </a:p>
          <a:p>
            <a:pPr algn="just" defTabSz="720725">
              <a:spcBef>
                <a:spcPts val="0"/>
              </a:spcBef>
            </a:pP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Aliran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kas bersih/proceeds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=</a:t>
            </a:r>
          </a:p>
          <a:p>
            <a:pPr algn="just" defTabSz="720725">
              <a:spcBef>
                <a:spcPts val="0"/>
              </a:spcBef>
            </a:pP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Rp. 15 juta + Rp. 50 juta Rp. 65.000.000</a:t>
            </a:r>
          </a:p>
          <a:p>
            <a:pPr algn="just" defTabSz="720725">
              <a:spcBef>
                <a:spcPts val="0"/>
              </a:spcBef>
            </a:pPr>
            <a:endParaRPr lang="fi-FI" sz="1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283968" y="3723878"/>
            <a:ext cx="15841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452320" y="4443958"/>
            <a:ext cx="15121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452320" y="3939902"/>
            <a:ext cx="15121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62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0"/>
            <a:ext cx="7812360" cy="5308054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3.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Penentuan Aliran Kas Masuk Bersih Operasi (Proceeds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2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) Perhitungan proceeds bila investasi menggunakan modal sendiri dan hutang</a:t>
            </a:r>
          </a:p>
          <a:p>
            <a:pPr marL="446088" indent="-446088" algn="just" defTabSz="720725">
              <a:lnSpc>
                <a:spcPct val="150000"/>
              </a:lnSpc>
              <a:spcBef>
                <a:spcPts val="0"/>
              </a:spcBef>
            </a:pP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        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Proceeds = Laba Bersih Setelah Pajak + Depresiasi + Bunga (1 - Pajak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marL="446088" indent="-446088" algn="just" defTabSz="1520825">
              <a:lnSpc>
                <a:spcPct val="150000"/>
              </a:lnSpc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Contoh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:   Sekarang kalau misalkan proyek tersebut dibelanjai dengan 100%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pinjaman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(contoh ini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hanya                    	untuk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menyederhanakan saja, karena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mungkin tidak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pernah ada proyek yang dibelanjai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dengan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100%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pinjaman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). Katakan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bahwa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bunga pinjaman adalah 20% per tahun. Taksiran laba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rugi menjadi   sebagai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berikut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marL="446088" indent="-446088" algn="just" defTabSz="1520825">
              <a:lnSpc>
                <a:spcPct val="150000"/>
              </a:lnSpc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Taksiran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laba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rugi per tahun adalah sebagai berikut: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      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Penghasilan                                                                                  Rp. 150.000.000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       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Biaya-biaya tunai           Rp. 70.000.000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        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Penyusutan                    Rp. 50.000.000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                                            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Rp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. 120.000.000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          Laba sebelum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bunga dan pajak                                                                    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Rp.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30.000.000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Bunga                                                                         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Rp. 20.000.000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                                                                Rp. 10.000.000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Pajak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(50%)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                                 Rp.  5.000.000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Laba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setelah pajak                                                                   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Rp.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5.000.000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endParaRPr lang="fi-FI" sz="1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          Aliran kas bersih/proceeds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=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Laba </a:t>
            </a: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Bersih Setelah Pajak + Depresiasi + Bunga (1 - Pajak)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=  Rp. 5.000.000 + Rp. 50.000.000 + Rp. 20.000.000 (1-0.50 )</a:t>
            </a:r>
            <a:endParaRPr lang="fi-FI" sz="1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=  Rp. 5.000.000 + Rp. 50.000.000 + Rp. 10.000.000 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=  Rp. 65.000.000</a:t>
            </a:r>
          </a:p>
          <a:p>
            <a:pPr marL="446088" indent="-446088" algn="just" defTabSz="1520825">
              <a:spcBef>
                <a:spcPts val="0"/>
              </a:spcBef>
              <a:tabLst>
                <a:tab pos="1074738" algn="l"/>
              </a:tabLst>
            </a:pPr>
            <a:r>
              <a:rPr lang="fi-FI" sz="1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</a:t>
            </a:r>
            <a:endParaRPr lang="fi-FI" sz="1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446088" indent="-446088" algn="just" defTabSz="720725">
              <a:spcBef>
                <a:spcPts val="0"/>
              </a:spcBef>
            </a:pPr>
            <a:r>
              <a:rPr lang="fi-FI" sz="1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211960" y="2859782"/>
            <a:ext cx="12241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660232" y="3075806"/>
            <a:ext cx="12241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660232" y="3435846"/>
            <a:ext cx="12241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660232" y="3795886"/>
            <a:ext cx="12241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86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0"/>
            <a:ext cx="7812360" cy="5308054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4.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Penentuan Aliran Kas pada Akhir Umur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Proyek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     Aliran kas akhir umur proyek (terminal cash flow) merupakan aliran kas masuk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	yang diterima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oleh perusahaan sebagai akibat habisnya umur ekonomis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	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suatu investasi, diperoleh dari nilai sisa (residu) dari aktiva dan modal kerja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yang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digunakan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untuk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investasi. Besarnya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nilai residu ini sangat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penting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	dalam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perhitungan biaya depresiasi dan aliran kas masuk perusahaan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Contoh : 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Nilai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buku dari suatu aktiva tetap adalah Rp. 10 juta.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Tetapi saat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dijual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,                     	laku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seharga Rp.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12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juta. Berarti perusahaan memperoleh laba sebesar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	Rp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. 2 juta (laba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inis ebenarnya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merupakan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capital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gain). Kalau misalkan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	perusahaan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dikenakan pajak 20% atas capital gain tersebut,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maka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aliran kas </a:t>
            </a:r>
            <a:r>
              <a:rPr lang="fi-FI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dari </a:t>
            </a:r>
            <a:r>
              <a:rPr lang="fi-FI" sz="1600" dirty="0">
                <a:solidFill>
                  <a:schemeClr val="tx1"/>
                </a:solidFill>
                <a:latin typeface="Constantia" panose="02030602050306030303" pitchFamily="18" charset="0"/>
              </a:rPr>
              <a:t>nilai sisa ini adalah Rp. 12 juta – (Rp. 2 juta x 20%) = Rp. 11,6 juta.</a:t>
            </a:r>
            <a:endParaRPr lang="fi-FI" sz="1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88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3809</TotalTime>
  <Words>237</Words>
  <Application>Microsoft Office PowerPoint</Application>
  <PresentationFormat>On-screen Show (16:9)</PresentationFormat>
  <Paragraphs>73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맑은 고딕</vt:lpstr>
      <vt:lpstr>Arial</vt:lpstr>
      <vt:lpstr>Calibri</vt:lpstr>
      <vt:lpstr>Constantia</vt:lpstr>
      <vt:lpstr>Office Theme</vt:lpstr>
      <vt:lpstr>Custom Design</vt:lpstr>
      <vt:lpstr>PowerPoint Presentation</vt:lpstr>
      <vt:lpstr>    1. Pengertian Penganggaran Modal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236</cp:revision>
  <dcterms:created xsi:type="dcterms:W3CDTF">2014-04-01T16:27:38Z</dcterms:created>
  <dcterms:modified xsi:type="dcterms:W3CDTF">2021-12-21T04:43:37Z</dcterms:modified>
</cp:coreProperties>
</file>