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83" r:id="rId3"/>
    <p:sldId id="275" r:id="rId4"/>
    <p:sldId id="284" r:id="rId5"/>
    <p:sldId id="269" r:id="rId6"/>
    <p:sldId id="270" r:id="rId7"/>
    <p:sldId id="271" r:id="rId8"/>
    <p:sldId id="276" r:id="rId9"/>
    <p:sldId id="277" r:id="rId10"/>
    <p:sldId id="282" r:id="rId11"/>
    <p:sldId id="272" r:id="rId12"/>
    <p:sldId id="273" r:id="rId13"/>
    <p:sldId id="279" r:id="rId14"/>
    <p:sldId id="280" r:id="rId15"/>
    <p:sldId id="28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7297" y="1385047"/>
            <a:ext cx="6541340" cy="2262781"/>
          </a:xfrm>
        </p:spPr>
        <p:txBody>
          <a:bodyPr/>
          <a:lstStyle/>
          <a:p>
            <a:r>
              <a:rPr lang="en-US" dirty="0" smtClean="0"/>
              <a:t>MANAJEMEN OPERASIONAL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36752" y="3823447"/>
            <a:ext cx="3448543" cy="1178859"/>
          </a:xfrm>
        </p:spPr>
        <p:txBody>
          <a:bodyPr>
            <a:normAutofit/>
          </a:bodyPr>
          <a:lstStyle/>
          <a:p>
            <a:r>
              <a:rPr lang="en-US" b="1" dirty="0" smtClean="0"/>
              <a:t>OLEH : </a:t>
            </a:r>
          </a:p>
          <a:p>
            <a:r>
              <a:rPr lang="en-US" b="1" dirty="0" smtClean="0"/>
              <a:t>AZIZAH FITRIANI,SE.,MM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9427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83666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                        BAB </a:t>
            </a:r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XIII</a:t>
            </a:r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/>
            </a:r>
            <a:b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TEHNIS NETWORK PLANNING</a:t>
            </a:r>
            <a:b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</a:br>
            <a:r>
              <a:rPr lang="en-US" sz="24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C</a:t>
            </a:r>
            <a:r>
              <a:rPr lang="en-US" sz="24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ontoh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soal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:</a:t>
            </a:r>
            <a:b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</a:b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5645" y="1707776"/>
            <a:ext cx="9486246" cy="51502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057" y="4535582"/>
            <a:ext cx="2109321" cy="232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343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val 58"/>
          <p:cNvSpPr/>
          <p:nvPr/>
        </p:nvSpPr>
        <p:spPr>
          <a:xfrm>
            <a:off x="10409886" y="3505200"/>
            <a:ext cx="1034113" cy="89379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8611262" y="1350498"/>
            <a:ext cx="968836" cy="87683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7835705" y="3513604"/>
            <a:ext cx="927295" cy="89108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824026" y="2190409"/>
            <a:ext cx="919674" cy="87922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824026" y="5289452"/>
            <a:ext cx="919674" cy="91020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436409" y="3470900"/>
            <a:ext cx="868316" cy="85379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404348" y="1455643"/>
            <a:ext cx="875179" cy="84828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084294" y="3505200"/>
            <a:ext cx="712694" cy="8194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4294" y="450166"/>
            <a:ext cx="9521552" cy="640783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r>
              <a:rPr lang="en-US" sz="2000" dirty="0" smtClean="0"/>
              <a:t>                                                       </a:t>
            </a:r>
            <a:r>
              <a:rPr lang="en-US" sz="2000" dirty="0"/>
              <a:t>	 </a:t>
            </a:r>
            <a:r>
              <a:rPr lang="en-US" sz="2000" dirty="0" smtClean="0"/>
              <a:t>E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	               </a:t>
            </a:r>
            <a:r>
              <a:rPr lang="en-US" sz="2000" dirty="0" smtClean="0"/>
              <a:t>2    12                                      23                          6    35              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                  </a:t>
            </a:r>
            <a:r>
              <a:rPr lang="en-US" sz="2000" dirty="0" smtClean="0"/>
              <a:t>14              D                                     G                     37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   </a:t>
            </a:r>
            <a:r>
              <a:rPr lang="en-US" sz="2000" dirty="0" smtClean="0"/>
              <a:t>  </a:t>
            </a:r>
            <a:r>
              <a:rPr lang="en-US" sz="2000" dirty="0"/>
              <a:t>A                 </a:t>
            </a:r>
            <a:r>
              <a:rPr lang="en-US" sz="2000" dirty="0" smtClean="0"/>
              <a:t>      5                      20                11                                   J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       </a:t>
            </a:r>
            <a:r>
              <a:rPr lang="en-US" sz="2000" dirty="0" smtClean="0"/>
              <a:t>12                                       5   26                                                  </a:t>
            </a:r>
            <a:r>
              <a:rPr lang="en-US" sz="2000" dirty="0"/>
              <a:t>18                                                                                                                                                                 </a:t>
            </a:r>
          </a:p>
          <a:p>
            <a:pPr>
              <a:buNone/>
            </a:pPr>
            <a:r>
              <a:rPr lang="en-US" sz="2000" dirty="0"/>
              <a:t>                                            </a:t>
            </a:r>
            <a:r>
              <a:rPr lang="en-US" sz="2000" dirty="0" smtClean="0"/>
              <a:t>      </a:t>
            </a:r>
            <a:r>
              <a:rPr lang="en-US" sz="2000" dirty="0"/>
              <a:t>F </a:t>
            </a:r>
            <a:r>
              <a:rPr lang="en-US" sz="2000" dirty="0" smtClean="0"/>
              <a:t>                        I</a:t>
            </a:r>
            <a:endParaRPr lang="en-US" sz="2000" dirty="0"/>
          </a:p>
          <a:p>
            <a:pPr>
              <a:buNone/>
            </a:pPr>
            <a:r>
              <a:rPr lang="en-US" sz="2000" dirty="0" smtClean="0"/>
              <a:t>    0                 B                12           8             8                  37                K                  55    </a:t>
            </a:r>
            <a:endParaRPr lang="en-US" sz="2000" dirty="0"/>
          </a:p>
          <a:p>
            <a:pPr>
              <a:buNone/>
            </a:pPr>
            <a:r>
              <a:rPr lang="en-US" sz="2000" dirty="0" smtClean="0"/>
              <a:t>1 0                </a:t>
            </a:r>
            <a:r>
              <a:rPr lang="en-US" sz="2000" dirty="0"/>
              <a:t>12            </a:t>
            </a:r>
            <a:r>
              <a:rPr lang="en-US" sz="2000" dirty="0" smtClean="0"/>
              <a:t>3 15                       H                    7 40                     15    8    55                                                     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                       </a:t>
            </a:r>
            <a:r>
              <a:rPr lang="en-US" sz="2000" dirty="0" smtClean="0"/>
              <a:t>                               25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                    </a:t>
            </a:r>
            <a:r>
              <a:rPr lang="en-US" sz="2000" dirty="0" smtClean="0"/>
              <a:t> C                                                             L                                  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                </a:t>
            </a:r>
            <a:r>
              <a:rPr lang="en-US" sz="2000" dirty="0" smtClean="0"/>
              <a:t>   </a:t>
            </a:r>
            <a:r>
              <a:rPr lang="en-US" sz="2000" dirty="0"/>
              <a:t>25                                               </a:t>
            </a:r>
            <a:r>
              <a:rPr lang="en-US" sz="2000" dirty="0" smtClean="0"/>
              <a:t>                                                     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 </a:t>
            </a:r>
            <a:r>
              <a:rPr lang="en-US" sz="2000" dirty="0" smtClean="0"/>
              <a:t>                                                </a:t>
            </a:r>
            <a:r>
              <a:rPr lang="en-US" sz="2000" dirty="0"/>
              <a:t> </a:t>
            </a:r>
            <a:r>
              <a:rPr lang="en-US" sz="2000" dirty="0" smtClean="0"/>
              <a:t>4   25                                30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	   </a:t>
            </a:r>
            <a:r>
              <a:rPr lang="en-US" sz="2000" dirty="0" smtClean="0"/>
              <a:t>                                                      25        </a:t>
            </a:r>
          </a:p>
          <a:p>
            <a:pPr>
              <a:buNone/>
            </a:pPr>
            <a:r>
              <a:rPr lang="en-US" sz="2000" dirty="0" smtClean="0"/>
              <a:t>    </a:t>
            </a:r>
            <a:endParaRPr lang="en-US" sz="2000" dirty="0"/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2409265" y="2476500"/>
            <a:ext cx="1295400" cy="76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642903" y="1653545"/>
            <a:ext cx="3429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316269" y="2303928"/>
            <a:ext cx="13716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6879857" y="2073778"/>
            <a:ext cx="14478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6200000" flipH="1">
            <a:off x="9402647" y="2111878"/>
            <a:ext cx="1295400" cy="1219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 flipH="1" flipV="1">
            <a:off x="5228525" y="3128000"/>
            <a:ext cx="838200" cy="685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039034" y="3866809"/>
            <a:ext cx="13716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8856198" y="3954089"/>
            <a:ext cx="1447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6200000" flipH="1">
            <a:off x="6777317" y="3107731"/>
            <a:ext cx="990600" cy="914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2796988" y="4404691"/>
            <a:ext cx="2895600" cy="1447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290483" y="3619499"/>
            <a:ext cx="19049" cy="64770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302249" y="3962400"/>
            <a:ext cx="3737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775823" y="1464608"/>
            <a:ext cx="19049" cy="8594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3794763" y="1909482"/>
            <a:ext cx="484655" cy="134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706927" y="3513603"/>
            <a:ext cx="37082" cy="7535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4804613" y="3850058"/>
            <a:ext cx="484655" cy="134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110713" y="5340164"/>
            <a:ext cx="19049" cy="8594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6133148" y="5773835"/>
            <a:ext cx="484655" cy="134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141130" y="2227337"/>
            <a:ext cx="19049" cy="8594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6156931" y="2625160"/>
            <a:ext cx="484655" cy="134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5304725" y="4171609"/>
            <a:ext cx="2425092" cy="201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8126606" y="3978474"/>
            <a:ext cx="484655" cy="134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8110640" y="3564930"/>
            <a:ext cx="19049" cy="8594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8937262" y="1367846"/>
            <a:ext cx="19049" cy="8594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8946786" y="1853354"/>
            <a:ext cx="642836" cy="105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6840642" y="4406439"/>
            <a:ext cx="3656845" cy="15278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10782114" y="3485199"/>
            <a:ext cx="19049" cy="8594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10824809" y="3958590"/>
            <a:ext cx="642836" cy="105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08" y="4535223"/>
            <a:ext cx="2109399" cy="232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77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val 58"/>
          <p:cNvSpPr/>
          <p:nvPr/>
        </p:nvSpPr>
        <p:spPr>
          <a:xfrm>
            <a:off x="10409886" y="3505200"/>
            <a:ext cx="1034113" cy="89379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8611262" y="1350498"/>
            <a:ext cx="968836" cy="87683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7835705" y="3513604"/>
            <a:ext cx="927295" cy="89108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824026" y="2190409"/>
            <a:ext cx="919674" cy="87922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824026" y="5289452"/>
            <a:ext cx="919674" cy="91020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436409" y="3470900"/>
            <a:ext cx="868316" cy="85379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404348" y="1455643"/>
            <a:ext cx="875179" cy="84828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084294" y="3505200"/>
            <a:ext cx="712694" cy="8194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4294" y="450166"/>
            <a:ext cx="9521552" cy="640783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r>
              <a:rPr lang="en-US" sz="2000" dirty="0" smtClean="0"/>
              <a:t>                                                       </a:t>
            </a:r>
            <a:r>
              <a:rPr lang="en-US" sz="2000" dirty="0"/>
              <a:t>	 </a:t>
            </a:r>
            <a:r>
              <a:rPr lang="en-US" sz="2000" dirty="0" smtClean="0"/>
              <a:t>E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	               </a:t>
            </a:r>
            <a:r>
              <a:rPr lang="en-US" sz="2000" dirty="0" smtClean="0"/>
              <a:t>2   12                            23                                    7      35          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                  </a:t>
            </a:r>
            <a:r>
              <a:rPr lang="en-US" sz="2000" dirty="0" smtClean="0"/>
              <a:t>14           D                                     G                     37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   </a:t>
            </a:r>
            <a:r>
              <a:rPr lang="en-US" sz="2000" dirty="0" smtClean="0"/>
              <a:t>  </a:t>
            </a:r>
            <a:r>
              <a:rPr lang="en-US" sz="2000" dirty="0"/>
              <a:t>A                 </a:t>
            </a:r>
            <a:r>
              <a:rPr lang="en-US" sz="2000" dirty="0" smtClean="0"/>
              <a:t>     5                 5    20             11                                   J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       </a:t>
            </a:r>
            <a:r>
              <a:rPr lang="en-US" sz="2000" dirty="0" smtClean="0"/>
              <a:t>12                                            26                                                </a:t>
            </a:r>
            <a:r>
              <a:rPr lang="en-US" sz="2000" dirty="0"/>
              <a:t>18                                                                                                                                                                 </a:t>
            </a:r>
          </a:p>
          <a:p>
            <a:pPr>
              <a:buNone/>
            </a:pPr>
            <a:r>
              <a:rPr lang="en-US" sz="2000" dirty="0"/>
              <a:t>                                            </a:t>
            </a:r>
            <a:r>
              <a:rPr lang="en-US" sz="2000" dirty="0" smtClean="0"/>
              <a:t>      </a:t>
            </a:r>
            <a:r>
              <a:rPr lang="en-US" sz="2000" dirty="0"/>
              <a:t>F   </a:t>
            </a:r>
            <a:r>
              <a:rPr lang="en-US" sz="2000" dirty="0" smtClean="0"/>
              <a:t> 8           8       I</a:t>
            </a:r>
            <a:endParaRPr lang="en-US" sz="2000" dirty="0"/>
          </a:p>
          <a:p>
            <a:pPr>
              <a:buNone/>
            </a:pPr>
            <a:r>
              <a:rPr lang="en-US" sz="2000" dirty="0" smtClean="0"/>
              <a:t>1  0               </a:t>
            </a:r>
            <a:r>
              <a:rPr lang="en-US" sz="2000" dirty="0"/>
              <a:t>B       </a:t>
            </a:r>
            <a:r>
              <a:rPr lang="en-US" sz="2000" dirty="0" smtClean="0"/>
              <a:t>     3   12                                               37            K                      55</a:t>
            </a:r>
            <a:endParaRPr lang="en-US" sz="2000" dirty="0"/>
          </a:p>
          <a:p>
            <a:pPr>
              <a:buNone/>
            </a:pPr>
            <a:r>
              <a:rPr lang="en-US" sz="2000" dirty="0" smtClean="0"/>
              <a:t>    0              </a:t>
            </a:r>
            <a:r>
              <a:rPr lang="en-US" sz="2000" dirty="0"/>
              <a:t>12                </a:t>
            </a:r>
            <a:r>
              <a:rPr lang="en-US" sz="2000" dirty="0" smtClean="0"/>
              <a:t>15                H                       6   40              15             8   55                                                     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                       </a:t>
            </a:r>
            <a:r>
              <a:rPr lang="en-US" sz="2000" dirty="0" smtClean="0"/>
              <a:t>                               25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                    </a:t>
            </a:r>
            <a:r>
              <a:rPr lang="en-US" sz="2000" dirty="0" smtClean="0"/>
              <a:t> C                                                             L                                  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                </a:t>
            </a:r>
            <a:r>
              <a:rPr lang="en-US" sz="2000" dirty="0" smtClean="0"/>
              <a:t>   </a:t>
            </a:r>
            <a:r>
              <a:rPr lang="en-US" sz="2000" dirty="0"/>
              <a:t>25                                               </a:t>
            </a:r>
            <a:r>
              <a:rPr lang="en-US" sz="2000" dirty="0" smtClean="0"/>
              <a:t>                                                     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 </a:t>
            </a:r>
            <a:r>
              <a:rPr lang="en-US" sz="2000" dirty="0" smtClean="0"/>
              <a:t>                                                4   25                            30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	   </a:t>
            </a:r>
            <a:r>
              <a:rPr lang="en-US" sz="2000" dirty="0" smtClean="0"/>
              <a:t>                                                     25         </a:t>
            </a:r>
          </a:p>
          <a:p>
            <a:pPr>
              <a:buNone/>
            </a:pPr>
            <a:r>
              <a:rPr lang="en-US" sz="2000" dirty="0"/>
              <a:t> </a:t>
            </a:r>
            <a:r>
              <a:rPr lang="en-US" sz="2000" dirty="0" smtClean="0"/>
              <a:t>   </a:t>
            </a:r>
            <a:r>
              <a:rPr lang="fi-FI" sz="2000" b="1" dirty="0"/>
              <a:t>Lintasan Kritis :  C              </a:t>
            </a:r>
            <a:r>
              <a:rPr lang="fi-FI" sz="2000" b="1" dirty="0" smtClean="0"/>
              <a:t>L  </a:t>
            </a:r>
            <a:r>
              <a:rPr lang="fi-FI" sz="2000" b="1" dirty="0"/>
              <a:t>=  25  +  30  =   55</a:t>
            </a:r>
          </a:p>
          <a:p>
            <a:pPr>
              <a:buNone/>
            </a:pPr>
            <a:endParaRPr lang="en-US" sz="2000" dirty="0"/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2409265" y="2476500"/>
            <a:ext cx="1295400" cy="76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642903" y="1653545"/>
            <a:ext cx="3429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316269" y="2303928"/>
            <a:ext cx="13716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6879857" y="2073778"/>
            <a:ext cx="14478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6200000" flipH="1">
            <a:off x="9402647" y="2111878"/>
            <a:ext cx="1295400" cy="1219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 flipH="1" flipV="1">
            <a:off x="5228525" y="3128000"/>
            <a:ext cx="838200" cy="685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039034" y="3866809"/>
            <a:ext cx="13716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8856198" y="3954089"/>
            <a:ext cx="1447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6200000" flipH="1">
            <a:off x="6777317" y="3107731"/>
            <a:ext cx="990600" cy="914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2796988" y="4404691"/>
            <a:ext cx="2895600" cy="1447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290483" y="3619499"/>
            <a:ext cx="19049" cy="64770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302249" y="3962400"/>
            <a:ext cx="3737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775823" y="1464608"/>
            <a:ext cx="19049" cy="8594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3794763" y="1909482"/>
            <a:ext cx="484655" cy="134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706927" y="3513603"/>
            <a:ext cx="19049" cy="8594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4747370" y="3955677"/>
            <a:ext cx="484655" cy="134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110713" y="5340164"/>
            <a:ext cx="19049" cy="8594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6133148" y="5773835"/>
            <a:ext cx="484655" cy="134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141130" y="2227337"/>
            <a:ext cx="19049" cy="8594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6156931" y="2625160"/>
            <a:ext cx="484655" cy="134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5304725" y="4171609"/>
            <a:ext cx="2425092" cy="201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8126606" y="3978474"/>
            <a:ext cx="484655" cy="134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8110640" y="3564930"/>
            <a:ext cx="19049" cy="8594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8937262" y="1367846"/>
            <a:ext cx="19049" cy="8594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8946786" y="1853354"/>
            <a:ext cx="642836" cy="105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6840642" y="4406439"/>
            <a:ext cx="3656845" cy="15278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10784170" y="3470900"/>
            <a:ext cx="19049" cy="8594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10824809" y="3958590"/>
            <a:ext cx="642836" cy="105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4543865" y="6471138"/>
            <a:ext cx="7608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08" y="4535223"/>
            <a:ext cx="2109399" cy="232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8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70688"/>
            <a:ext cx="8229600" cy="819912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+mn-lt"/>
              </a:rPr>
              <a:t>I.   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TENGGANG WAKTU KEGIATAN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31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726140"/>
            <a:ext cx="9771529" cy="5836024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en-US" sz="7200" dirty="0" err="1" smtClean="0">
                <a:solidFill>
                  <a:schemeClr val="tx1"/>
                </a:solidFill>
              </a:rPr>
              <a:t>Jangka</a:t>
            </a:r>
            <a:r>
              <a:rPr lang="en-US" sz="7200" dirty="0" smtClean="0">
                <a:solidFill>
                  <a:schemeClr val="tx1"/>
                </a:solidFill>
              </a:rPr>
              <a:t> </a:t>
            </a:r>
            <a:r>
              <a:rPr lang="en-US" sz="7200" dirty="0" err="1">
                <a:solidFill>
                  <a:schemeClr val="tx1"/>
                </a:solidFill>
              </a:rPr>
              <a:t>waktu</a:t>
            </a:r>
            <a:r>
              <a:rPr lang="en-US" sz="7200" dirty="0">
                <a:solidFill>
                  <a:schemeClr val="tx1"/>
                </a:solidFill>
              </a:rPr>
              <a:t> yang </a:t>
            </a:r>
            <a:r>
              <a:rPr lang="en-US" sz="7200" dirty="0" err="1">
                <a:solidFill>
                  <a:schemeClr val="tx1"/>
                </a:solidFill>
              </a:rPr>
              <a:t>merupakan</a:t>
            </a:r>
            <a:r>
              <a:rPr lang="en-US" sz="7200" dirty="0">
                <a:solidFill>
                  <a:schemeClr val="tx1"/>
                </a:solidFill>
              </a:rPr>
              <a:t> </a:t>
            </a:r>
            <a:r>
              <a:rPr lang="en-US" sz="7200" dirty="0" err="1">
                <a:solidFill>
                  <a:schemeClr val="tx1"/>
                </a:solidFill>
              </a:rPr>
              <a:t>ukuran</a:t>
            </a:r>
            <a:r>
              <a:rPr lang="en-US" sz="7200" dirty="0">
                <a:solidFill>
                  <a:schemeClr val="tx1"/>
                </a:solidFill>
              </a:rPr>
              <a:t> </a:t>
            </a:r>
            <a:r>
              <a:rPr lang="en-US" sz="7200" dirty="0" err="1">
                <a:solidFill>
                  <a:schemeClr val="tx1"/>
                </a:solidFill>
              </a:rPr>
              <a:t>batas</a:t>
            </a:r>
            <a:r>
              <a:rPr lang="en-US" sz="7200" dirty="0">
                <a:solidFill>
                  <a:schemeClr val="tx1"/>
                </a:solidFill>
              </a:rPr>
              <a:t> </a:t>
            </a:r>
            <a:r>
              <a:rPr lang="en-US" sz="7200" dirty="0" err="1">
                <a:solidFill>
                  <a:schemeClr val="tx1"/>
                </a:solidFill>
              </a:rPr>
              <a:t>toleransi</a:t>
            </a:r>
            <a:r>
              <a:rPr lang="en-US" sz="7200" dirty="0">
                <a:solidFill>
                  <a:schemeClr val="tx1"/>
                </a:solidFill>
              </a:rPr>
              <a:t> </a:t>
            </a:r>
            <a:r>
              <a:rPr lang="en-US" sz="7200" dirty="0" err="1">
                <a:solidFill>
                  <a:schemeClr val="tx1"/>
                </a:solidFill>
              </a:rPr>
              <a:t>keterlambatan</a:t>
            </a:r>
            <a:r>
              <a:rPr lang="en-US" sz="7200" dirty="0">
                <a:solidFill>
                  <a:schemeClr val="tx1"/>
                </a:solidFill>
              </a:rPr>
              <a:t> </a:t>
            </a:r>
            <a:r>
              <a:rPr lang="en-US" sz="7200" dirty="0" err="1" smtClean="0">
                <a:solidFill>
                  <a:schemeClr val="tx1"/>
                </a:solidFill>
              </a:rPr>
              <a:t>kagiatan</a:t>
            </a:r>
            <a:r>
              <a:rPr lang="en-US" sz="7200" dirty="0">
                <a:solidFill>
                  <a:schemeClr val="tx1"/>
                </a:solidFill>
              </a:rPr>
              <a:t>.  </a:t>
            </a:r>
          </a:p>
          <a:p>
            <a:pPr algn="just">
              <a:buNone/>
            </a:pPr>
            <a:r>
              <a:rPr lang="en-AU" sz="7200" dirty="0" smtClean="0">
                <a:solidFill>
                  <a:schemeClr val="tx1"/>
                </a:solidFill>
              </a:rPr>
              <a:t>Ada 3 </a:t>
            </a:r>
            <a:r>
              <a:rPr lang="en-AU" sz="7200" dirty="0" err="1">
                <a:solidFill>
                  <a:schemeClr val="tx1"/>
                </a:solidFill>
              </a:rPr>
              <a:t>macam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err="1">
                <a:solidFill>
                  <a:schemeClr val="tx1"/>
                </a:solidFill>
              </a:rPr>
              <a:t>tenggang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err="1">
                <a:solidFill>
                  <a:schemeClr val="tx1"/>
                </a:solidFill>
              </a:rPr>
              <a:t>waktu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err="1">
                <a:solidFill>
                  <a:schemeClr val="tx1"/>
                </a:solidFill>
              </a:rPr>
              <a:t>yaitu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smtClean="0">
                <a:solidFill>
                  <a:schemeClr val="tx1"/>
                </a:solidFill>
              </a:rPr>
              <a:t>:</a:t>
            </a:r>
            <a:endParaRPr lang="en-US" sz="7200" dirty="0">
              <a:solidFill>
                <a:schemeClr val="tx1"/>
              </a:solidFill>
            </a:endParaRPr>
          </a:p>
          <a:p>
            <a:pPr indent="177800" algn="just">
              <a:buNone/>
            </a:pPr>
            <a:r>
              <a:rPr lang="en-AU" sz="7200" dirty="0" smtClean="0">
                <a:solidFill>
                  <a:schemeClr val="tx1"/>
                </a:solidFill>
              </a:rPr>
              <a:t>1.   </a:t>
            </a:r>
            <a:r>
              <a:rPr lang="en-AU" sz="7200" dirty="0">
                <a:solidFill>
                  <a:schemeClr val="tx1"/>
                </a:solidFill>
              </a:rPr>
              <a:t>Total Float (TF)</a:t>
            </a:r>
            <a:endParaRPr lang="en-US" sz="7200" dirty="0">
              <a:solidFill>
                <a:schemeClr val="tx1"/>
              </a:solidFill>
            </a:endParaRPr>
          </a:p>
          <a:p>
            <a:pPr indent="571500" algn="just" defTabSz="520700">
              <a:buNone/>
            </a:pPr>
            <a:r>
              <a:rPr lang="en-AU" sz="7200" dirty="0" err="1" smtClean="0">
                <a:solidFill>
                  <a:schemeClr val="tx1"/>
                </a:solidFill>
              </a:rPr>
              <a:t>Merupakan</a:t>
            </a:r>
            <a:r>
              <a:rPr lang="en-AU" sz="7200" dirty="0" smtClean="0">
                <a:solidFill>
                  <a:schemeClr val="tx1"/>
                </a:solidFill>
              </a:rPr>
              <a:t> </a:t>
            </a:r>
            <a:r>
              <a:rPr lang="en-AU" sz="7200" dirty="0" err="1">
                <a:solidFill>
                  <a:schemeClr val="tx1"/>
                </a:solidFill>
              </a:rPr>
              <a:t>jangka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err="1">
                <a:solidFill>
                  <a:schemeClr val="tx1"/>
                </a:solidFill>
              </a:rPr>
              <a:t>waktu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err="1">
                <a:solidFill>
                  <a:schemeClr val="tx1"/>
                </a:solidFill>
              </a:rPr>
              <a:t>antara</a:t>
            </a:r>
            <a:r>
              <a:rPr lang="en-AU" sz="7200" dirty="0">
                <a:solidFill>
                  <a:schemeClr val="tx1"/>
                </a:solidFill>
              </a:rPr>
              <a:t> SPL </a:t>
            </a:r>
            <a:r>
              <a:rPr lang="en-AU" sz="7200" baseline="-25000" dirty="0">
                <a:solidFill>
                  <a:schemeClr val="tx1"/>
                </a:solidFill>
              </a:rPr>
              <a:t>j  </a:t>
            </a:r>
            <a:r>
              <a:rPr lang="en-AU" sz="7200" dirty="0" err="1">
                <a:solidFill>
                  <a:schemeClr val="tx1"/>
                </a:solidFill>
              </a:rPr>
              <a:t>kegiatan</a:t>
            </a:r>
            <a:r>
              <a:rPr lang="en-AU" sz="7200" baseline="-25000" dirty="0">
                <a:solidFill>
                  <a:schemeClr val="tx1"/>
                </a:solidFill>
              </a:rPr>
              <a:t>  </a:t>
            </a:r>
            <a:r>
              <a:rPr lang="en-AU" sz="7200" dirty="0">
                <a:solidFill>
                  <a:schemeClr val="tx1"/>
                </a:solidFill>
              </a:rPr>
              <a:t>yang </a:t>
            </a:r>
            <a:r>
              <a:rPr lang="en-AU" sz="7200" dirty="0" err="1">
                <a:solidFill>
                  <a:schemeClr val="tx1"/>
                </a:solidFill>
              </a:rPr>
              <a:t>bersangkutan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err="1" smtClean="0">
                <a:solidFill>
                  <a:schemeClr val="tx1"/>
                </a:solidFill>
              </a:rPr>
              <a:t>dengan</a:t>
            </a:r>
            <a:endParaRPr lang="en-AU" sz="7200" dirty="0" smtClean="0">
              <a:solidFill>
                <a:schemeClr val="tx1"/>
              </a:solidFill>
            </a:endParaRPr>
          </a:p>
          <a:p>
            <a:pPr indent="571500" algn="just" defTabSz="520700">
              <a:buNone/>
            </a:pPr>
            <a:r>
              <a:rPr lang="en-AU" sz="7200" dirty="0" err="1" smtClean="0">
                <a:solidFill>
                  <a:schemeClr val="tx1"/>
                </a:solidFill>
              </a:rPr>
              <a:t>saat</a:t>
            </a:r>
            <a:r>
              <a:rPr lang="en-AU" sz="7200" dirty="0" smtClean="0">
                <a:solidFill>
                  <a:schemeClr val="tx1"/>
                </a:solidFill>
              </a:rPr>
              <a:t> </a:t>
            </a:r>
            <a:r>
              <a:rPr lang="en-AU" sz="7200" dirty="0" err="1" smtClean="0">
                <a:solidFill>
                  <a:schemeClr val="tx1"/>
                </a:solidFill>
              </a:rPr>
              <a:t>selesainya</a:t>
            </a:r>
            <a:r>
              <a:rPr lang="en-AU" sz="7200" dirty="0" smtClean="0">
                <a:solidFill>
                  <a:schemeClr val="tx1"/>
                </a:solidFill>
              </a:rPr>
              <a:t> </a:t>
            </a:r>
            <a:r>
              <a:rPr lang="en-AU" sz="7200" dirty="0" err="1">
                <a:solidFill>
                  <a:schemeClr val="tx1"/>
                </a:solidFill>
              </a:rPr>
              <a:t>kegiatan</a:t>
            </a:r>
            <a:r>
              <a:rPr lang="en-AU" sz="7200" dirty="0">
                <a:solidFill>
                  <a:schemeClr val="tx1"/>
                </a:solidFill>
              </a:rPr>
              <a:t> yang </a:t>
            </a:r>
            <a:r>
              <a:rPr lang="en-AU" sz="7200" dirty="0" err="1">
                <a:solidFill>
                  <a:schemeClr val="tx1"/>
                </a:solidFill>
              </a:rPr>
              <a:t>bersangkutan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err="1">
                <a:solidFill>
                  <a:schemeClr val="tx1"/>
                </a:solidFill>
              </a:rPr>
              <a:t>apabila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err="1" smtClean="0">
                <a:solidFill>
                  <a:schemeClr val="tx1"/>
                </a:solidFill>
              </a:rPr>
              <a:t>kegiatan</a:t>
            </a:r>
            <a:r>
              <a:rPr lang="en-AU" sz="7200" dirty="0" smtClean="0">
                <a:solidFill>
                  <a:schemeClr val="tx1"/>
                </a:solidFill>
              </a:rPr>
              <a:t> </a:t>
            </a:r>
            <a:r>
              <a:rPr lang="en-AU" sz="7200" dirty="0" err="1" smtClean="0">
                <a:solidFill>
                  <a:schemeClr val="tx1"/>
                </a:solidFill>
              </a:rPr>
              <a:t>dimulai</a:t>
            </a:r>
            <a:r>
              <a:rPr lang="en-AU" sz="7200" dirty="0" smtClean="0">
                <a:solidFill>
                  <a:schemeClr val="tx1"/>
                </a:solidFill>
              </a:rPr>
              <a:t> </a:t>
            </a:r>
            <a:r>
              <a:rPr lang="en-AU" sz="7200" dirty="0" err="1" smtClean="0">
                <a:solidFill>
                  <a:schemeClr val="tx1"/>
                </a:solidFill>
              </a:rPr>
              <a:t>pada</a:t>
            </a:r>
            <a:endParaRPr lang="en-AU" sz="7200" dirty="0" smtClean="0">
              <a:solidFill>
                <a:schemeClr val="tx1"/>
              </a:solidFill>
            </a:endParaRPr>
          </a:p>
          <a:p>
            <a:pPr indent="571500" algn="just" defTabSz="520700">
              <a:buNone/>
            </a:pPr>
            <a:r>
              <a:rPr lang="en-AU" sz="7200" dirty="0" smtClean="0">
                <a:solidFill>
                  <a:schemeClr val="tx1"/>
                </a:solidFill>
              </a:rPr>
              <a:t>SPA </a:t>
            </a:r>
            <a:r>
              <a:rPr lang="en-AU" sz="7200" baseline="-25000" dirty="0" err="1">
                <a:solidFill>
                  <a:schemeClr val="tx1"/>
                </a:solidFill>
              </a:rPr>
              <a:t>i</a:t>
            </a:r>
            <a:r>
              <a:rPr lang="en-AU" sz="7200" baseline="-25000" dirty="0">
                <a:solidFill>
                  <a:schemeClr val="tx1"/>
                </a:solidFill>
              </a:rPr>
              <a:t>   </a:t>
            </a:r>
            <a:r>
              <a:rPr lang="en-AU" sz="7200" dirty="0">
                <a:solidFill>
                  <a:schemeClr val="tx1"/>
                </a:solidFill>
              </a:rPr>
              <a:t>. </a:t>
            </a:r>
            <a:endParaRPr lang="en-US" sz="72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en-AU" sz="7200" dirty="0">
                <a:solidFill>
                  <a:schemeClr val="tx1"/>
                </a:solidFill>
              </a:rPr>
              <a:t> 	                                                       </a:t>
            </a:r>
            <a:r>
              <a:rPr lang="en-US" sz="7200" dirty="0">
                <a:solidFill>
                  <a:schemeClr val="tx1"/>
                </a:solidFill>
              </a:rPr>
              <a:t>T F    =    SPL </a:t>
            </a:r>
            <a:r>
              <a:rPr lang="en-US" sz="7200" baseline="-25000" dirty="0">
                <a:solidFill>
                  <a:schemeClr val="tx1"/>
                </a:solidFill>
              </a:rPr>
              <a:t>j</a:t>
            </a:r>
            <a:r>
              <a:rPr lang="en-US" sz="7200" dirty="0">
                <a:solidFill>
                  <a:schemeClr val="tx1"/>
                </a:solidFill>
              </a:rPr>
              <a:t>  -  L  -  SPA </a:t>
            </a:r>
            <a:r>
              <a:rPr lang="en-US" sz="7200" baseline="-25000" dirty="0" err="1">
                <a:solidFill>
                  <a:schemeClr val="tx1"/>
                </a:solidFill>
              </a:rPr>
              <a:t>i</a:t>
            </a:r>
            <a:r>
              <a:rPr lang="en-US" sz="7200" baseline="-25000" dirty="0">
                <a:solidFill>
                  <a:schemeClr val="tx1"/>
                </a:solidFill>
              </a:rPr>
              <a:t>	</a:t>
            </a:r>
            <a:endParaRPr lang="en-US" sz="72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en-US" sz="7200" baseline="-25000" dirty="0">
                <a:solidFill>
                  <a:schemeClr val="tx1"/>
                </a:solidFill>
              </a:rPr>
              <a:t>           </a:t>
            </a:r>
            <a:r>
              <a:rPr lang="en-US" sz="7200" baseline="-25000" dirty="0" smtClean="0">
                <a:solidFill>
                  <a:schemeClr val="tx1"/>
                </a:solidFill>
              </a:rPr>
              <a:t>  </a:t>
            </a:r>
            <a:r>
              <a:rPr lang="en-AU" sz="7200" dirty="0">
                <a:solidFill>
                  <a:schemeClr val="tx1"/>
                </a:solidFill>
              </a:rPr>
              <a:t>2.   Free Float (FF)</a:t>
            </a:r>
            <a:endParaRPr lang="en-US" sz="72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en-AU" sz="7200" dirty="0" smtClean="0">
                <a:solidFill>
                  <a:schemeClr val="tx1"/>
                </a:solidFill>
              </a:rPr>
              <a:t>               </a:t>
            </a:r>
            <a:r>
              <a:rPr lang="en-AU" sz="7200" dirty="0" err="1" smtClean="0">
                <a:solidFill>
                  <a:schemeClr val="tx1"/>
                </a:solidFill>
              </a:rPr>
              <a:t>Merupakan</a:t>
            </a:r>
            <a:r>
              <a:rPr lang="en-AU" sz="7200" dirty="0" smtClean="0">
                <a:solidFill>
                  <a:schemeClr val="tx1"/>
                </a:solidFill>
              </a:rPr>
              <a:t> </a:t>
            </a:r>
            <a:r>
              <a:rPr lang="en-AU" sz="7200" dirty="0" err="1">
                <a:solidFill>
                  <a:schemeClr val="tx1"/>
                </a:solidFill>
              </a:rPr>
              <a:t>jangka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err="1">
                <a:solidFill>
                  <a:schemeClr val="tx1"/>
                </a:solidFill>
              </a:rPr>
              <a:t>waktu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err="1">
                <a:solidFill>
                  <a:schemeClr val="tx1"/>
                </a:solidFill>
              </a:rPr>
              <a:t>antara</a:t>
            </a:r>
            <a:r>
              <a:rPr lang="en-AU" sz="7200" dirty="0">
                <a:solidFill>
                  <a:schemeClr val="tx1"/>
                </a:solidFill>
              </a:rPr>
              <a:t> SPA </a:t>
            </a:r>
            <a:r>
              <a:rPr lang="en-AU" sz="7200" baseline="-25000" dirty="0">
                <a:solidFill>
                  <a:schemeClr val="tx1"/>
                </a:solidFill>
              </a:rPr>
              <a:t>j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err="1">
                <a:solidFill>
                  <a:schemeClr val="tx1"/>
                </a:solidFill>
              </a:rPr>
              <a:t>kegiatan</a:t>
            </a:r>
            <a:r>
              <a:rPr lang="en-AU" sz="7200" dirty="0">
                <a:solidFill>
                  <a:schemeClr val="tx1"/>
                </a:solidFill>
              </a:rPr>
              <a:t> yang </a:t>
            </a:r>
            <a:r>
              <a:rPr lang="en-AU" sz="7200" dirty="0" err="1">
                <a:solidFill>
                  <a:schemeClr val="tx1"/>
                </a:solidFill>
              </a:rPr>
              <a:t>bersangkutan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err="1" smtClean="0">
                <a:solidFill>
                  <a:schemeClr val="tx1"/>
                </a:solidFill>
              </a:rPr>
              <a:t>dengan</a:t>
            </a:r>
            <a:endParaRPr lang="en-AU" sz="7200" dirty="0" smtClean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smtClean="0">
                <a:solidFill>
                  <a:schemeClr val="tx1"/>
                </a:solidFill>
              </a:rPr>
              <a:t>      	        </a:t>
            </a:r>
            <a:r>
              <a:rPr lang="en-AU" sz="7200" dirty="0" err="1" smtClean="0">
                <a:solidFill>
                  <a:schemeClr val="tx1"/>
                </a:solidFill>
              </a:rPr>
              <a:t>saat</a:t>
            </a:r>
            <a:r>
              <a:rPr lang="en-AU" sz="7200" dirty="0" smtClean="0">
                <a:solidFill>
                  <a:schemeClr val="tx1"/>
                </a:solidFill>
              </a:rPr>
              <a:t> </a:t>
            </a:r>
            <a:r>
              <a:rPr lang="en-AU" sz="7200" dirty="0" err="1" smtClean="0">
                <a:solidFill>
                  <a:schemeClr val="tx1"/>
                </a:solidFill>
              </a:rPr>
              <a:t>selesainya</a:t>
            </a:r>
            <a:r>
              <a:rPr lang="en-AU" sz="7200" dirty="0" smtClean="0">
                <a:solidFill>
                  <a:schemeClr val="tx1"/>
                </a:solidFill>
              </a:rPr>
              <a:t> </a:t>
            </a:r>
            <a:r>
              <a:rPr lang="en-AU" sz="7200" dirty="0" err="1">
                <a:solidFill>
                  <a:schemeClr val="tx1"/>
                </a:solidFill>
              </a:rPr>
              <a:t>kegiatan</a:t>
            </a:r>
            <a:r>
              <a:rPr lang="en-AU" sz="7200" dirty="0">
                <a:solidFill>
                  <a:schemeClr val="tx1"/>
                </a:solidFill>
              </a:rPr>
              <a:t> yang </a:t>
            </a:r>
            <a:r>
              <a:rPr lang="en-AU" sz="7200" dirty="0" err="1">
                <a:solidFill>
                  <a:schemeClr val="tx1"/>
                </a:solidFill>
              </a:rPr>
              <a:t>bersangkutan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err="1">
                <a:solidFill>
                  <a:schemeClr val="tx1"/>
                </a:solidFill>
              </a:rPr>
              <a:t>apabila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err="1" smtClean="0">
                <a:solidFill>
                  <a:schemeClr val="tx1"/>
                </a:solidFill>
              </a:rPr>
              <a:t>dimulai</a:t>
            </a:r>
            <a:r>
              <a:rPr lang="en-AU" sz="7200" dirty="0" smtClean="0">
                <a:solidFill>
                  <a:schemeClr val="tx1"/>
                </a:solidFill>
              </a:rPr>
              <a:t> </a:t>
            </a:r>
            <a:r>
              <a:rPr lang="en-AU" sz="7200" dirty="0" err="1" smtClean="0">
                <a:solidFill>
                  <a:schemeClr val="tx1"/>
                </a:solidFill>
              </a:rPr>
              <a:t>pada</a:t>
            </a:r>
            <a:r>
              <a:rPr lang="en-AU" sz="7200" dirty="0" smtClean="0">
                <a:solidFill>
                  <a:schemeClr val="tx1"/>
                </a:solidFill>
              </a:rPr>
              <a:t> </a:t>
            </a:r>
            <a:r>
              <a:rPr lang="en-AU" sz="7200" dirty="0">
                <a:solidFill>
                  <a:schemeClr val="tx1"/>
                </a:solidFill>
              </a:rPr>
              <a:t>SPA </a:t>
            </a:r>
            <a:r>
              <a:rPr lang="en-AU" sz="7200" baseline="-25000" dirty="0" err="1">
                <a:solidFill>
                  <a:schemeClr val="tx1"/>
                </a:solidFill>
              </a:rPr>
              <a:t>i</a:t>
            </a:r>
            <a:r>
              <a:rPr lang="en-AU" sz="7200" baseline="-25000" dirty="0">
                <a:solidFill>
                  <a:schemeClr val="tx1"/>
                </a:solidFill>
              </a:rPr>
              <a:t> </a:t>
            </a:r>
            <a:r>
              <a:rPr lang="en-AU" sz="7200" dirty="0">
                <a:solidFill>
                  <a:schemeClr val="tx1"/>
                </a:solidFill>
              </a:rPr>
              <a:t>.  </a:t>
            </a:r>
            <a:endParaRPr lang="en-US" sz="72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en-AU" sz="7200" dirty="0">
                <a:solidFill>
                  <a:schemeClr val="tx1"/>
                </a:solidFill>
              </a:rPr>
              <a:t> 	                                                       </a:t>
            </a:r>
            <a:r>
              <a:rPr lang="en-US" sz="7200" dirty="0">
                <a:solidFill>
                  <a:schemeClr val="tx1"/>
                </a:solidFill>
              </a:rPr>
              <a:t>F </a:t>
            </a:r>
            <a:r>
              <a:rPr lang="en-US" sz="7200" dirty="0" err="1">
                <a:solidFill>
                  <a:schemeClr val="tx1"/>
                </a:solidFill>
              </a:rPr>
              <a:t>F</a:t>
            </a:r>
            <a:r>
              <a:rPr lang="en-US" sz="7200" dirty="0">
                <a:solidFill>
                  <a:schemeClr val="tx1"/>
                </a:solidFill>
              </a:rPr>
              <a:t>    =    SPA </a:t>
            </a:r>
            <a:r>
              <a:rPr lang="en-US" sz="7200" baseline="-25000" dirty="0">
                <a:solidFill>
                  <a:schemeClr val="tx1"/>
                </a:solidFill>
              </a:rPr>
              <a:t>j </a:t>
            </a:r>
            <a:r>
              <a:rPr lang="en-US" sz="7200" dirty="0">
                <a:solidFill>
                  <a:schemeClr val="tx1"/>
                </a:solidFill>
              </a:rPr>
              <a:t> -  L  -  SPA </a:t>
            </a:r>
            <a:r>
              <a:rPr lang="en-US" sz="7200" baseline="-25000" dirty="0" err="1">
                <a:solidFill>
                  <a:schemeClr val="tx1"/>
                </a:solidFill>
              </a:rPr>
              <a:t>i</a:t>
            </a:r>
            <a:r>
              <a:rPr lang="en-US" sz="7200" baseline="-25000" dirty="0">
                <a:solidFill>
                  <a:schemeClr val="tx1"/>
                </a:solidFill>
              </a:rPr>
              <a:t>  </a:t>
            </a:r>
            <a:r>
              <a:rPr lang="en-US" sz="7200" dirty="0">
                <a:solidFill>
                  <a:schemeClr val="tx1"/>
                </a:solidFill>
              </a:rPr>
              <a:t>  </a:t>
            </a:r>
          </a:p>
          <a:p>
            <a:pPr algn="just">
              <a:buNone/>
            </a:pPr>
            <a:r>
              <a:rPr lang="en-AU" sz="7200" dirty="0">
                <a:solidFill>
                  <a:schemeClr val="tx1"/>
                </a:solidFill>
              </a:rPr>
              <a:t>      </a:t>
            </a:r>
            <a:r>
              <a:rPr lang="en-AU" sz="7200" dirty="0" smtClean="0">
                <a:solidFill>
                  <a:schemeClr val="tx1"/>
                </a:solidFill>
              </a:rPr>
              <a:t>   </a:t>
            </a:r>
            <a:r>
              <a:rPr lang="en-AU" sz="7200" dirty="0">
                <a:solidFill>
                  <a:schemeClr val="tx1"/>
                </a:solidFill>
              </a:rPr>
              <a:t>3.  </a:t>
            </a:r>
            <a:r>
              <a:rPr lang="en-AU" sz="7200" dirty="0" smtClean="0">
                <a:solidFill>
                  <a:schemeClr val="tx1"/>
                </a:solidFill>
              </a:rPr>
              <a:t> Independent </a:t>
            </a:r>
            <a:r>
              <a:rPr lang="en-AU" sz="7200" dirty="0">
                <a:solidFill>
                  <a:schemeClr val="tx1"/>
                </a:solidFill>
              </a:rPr>
              <a:t>Float (IF)</a:t>
            </a:r>
            <a:endParaRPr lang="en-US" sz="72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en-AU" sz="7200" dirty="0" smtClean="0">
                <a:solidFill>
                  <a:schemeClr val="tx1"/>
                </a:solidFill>
              </a:rPr>
              <a:t>               </a:t>
            </a:r>
            <a:r>
              <a:rPr lang="en-AU" sz="7200" dirty="0" err="1" smtClean="0">
                <a:solidFill>
                  <a:schemeClr val="tx1"/>
                </a:solidFill>
              </a:rPr>
              <a:t>Merupakan</a:t>
            </a:r>
            <a:r>
              <a:rPr lang="en-AU" sz="7200" dirty="0" smtClean="0">
                <a:solidFill>
                  <a:schemeClr val="tx1"/>
                </a:solidFill>
              </a:rPr>
              <a:t> </a:t>
            </a:r>
            <a:r>
              <a:rPr lang="en-AU" sz="7200" dirty="0" err="1">
                <a:solidFill>
                  <a:schemeClr val="tx1"/>
                </a:solidFill>
              </a:rPr>
              <a:t>jangka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err="1">
                <a:solidFill>
                  <a:schemeClr val="tx1"/>
                </a:solidFill>
              </a:rPr>
              <a:t>waktu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err="1">
                <a:solidFill>
                  <a:schemeClr val="tx1"/>
                </a:solidFill>
              </a:rPr>
              <a:t>antara</a:t>
            </a:r>
            <a:r>
              <a:rPr lang="en-AU" sz="7200" dirty="0">
                <a:solidFill>
                  <a:schemeClr val="tx1"/>
                </a:solidFill>
              </a:rPr>
              <a:t> SPA </a:t>
            </a:r>
            <a:r>
              <a:rPr lang="en-AU" sz="7200" baseline="-25000" dirty="0">
                <a:solidFill>
                  <a:schemeClr val="tx1"/>
                </a:solidFill>
              </a:rPr>
              <a:t>j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err="1">
                <a:solidFill>
                  <a:schemeClr val="tx1"/>
                </a:solidFill>
              </a:rPr>
              <a:t>kegiatan</a:t>
            </a:r>
            <a:r>
              <a:rPr lang="en-AU" sz="7200" dirty="0">
                <a:solidFill>
                  <a:schemeClr val="tx1"/>
                </a:solidFill>
              </a:rPr>
              <a:t> yang </a:t>
            </a:r>
            <a:r>
              <a:rPr lang="en-AU" sz="7200" dirty="0" err="1">
                <a:solidFill>
                  <a:schemeClr val="tx1"/>
                </a:solidFill>
              </a:rPr>
              <a:t>bersangkutan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err="1" smtClean="0">
                <a:solidFill>
                  <a:schemeClr val="tx1"/>
                </a:solidFill>
              </a:rPr>
              <a:t>dengan</a:t>
            </a:r>
            <a:endParaRPr lang="en-AU" sz="7200" dirty="0" smtClean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smtClean="0">
                <a:solidFill>
                  <a:schemeClr val="tx1"/>
                </a:solidFill>
              </a:rPr>
              <a:t>      	        </a:t>
            </a:r>
            <a:r>
              <a:rPr lang="en-AU" sz="7200" dirty="0" err="1" smtClean="0">
                <a:solidFill>
                  <a:schemeClr val="tx1"/>
                </a:solidFill>
              </a:rPr>
              <a:t>saat</a:t>
            </a:r>
            <a:r>
              <a:rPr lang="en-AU" sz="7200" dirty="0" smtClean="0">
                <a:solidFill>
                  <a:schemeClr val="tx1"/>
                </a:solidFill>
              </a:rPr>
              <a:t> </a:t>
            </a:r>
            <a:r>
              <a:rPr lang="en-AU" sz="7200" dirty="0" err="1" smtClean="0">
                <a:solidFill>
                  <a:schemeClr val="tx1"/>
                </a:solidFill>
              </a:rPr>
              <a:t>selesainya</a:t>
            </a:r>
            <a:r>
              <a:rPr lang="en-AU" sz="7200" dirty="0" smtClean="0">
                <a:solidFill>
                  <a:schemeClr val="tx1"/>
                </a:solidFill>
              </a:rPr>
              <a:t> </a:t>
            </a:r>
            <a:r>
              <a:rPr lang="en-AU" sz="7200" dirty="0" err="1">
                <a:solidFill>
                  <a:schemeClr val="tx1"/>
                </a:solidFill>
              </a:rPr>
              <a:t>kegiatan</a:t>
            </a:r>
            <a:r>
              <a:rPr lang="en-AU" sz="7200" dirty="0">
                <a:solidFill>
                  <a:schemeClr val="tx1"/>
                </a:solidFill>
              </a:rPr>
              <a:t> yang </a:t>
            </a:r>
            <a:r>
              <a:rPr lang="en-AU" sz="7200" dirty="0" err="1">
                <a:solidFill>
                  <a:schemeClr val="tx1"/>
                </a:solidFill>
              </a:rPr>
              <a:t>bersangkutan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err="1">
                <a:solidFill>
                  <a:schemeClr val="tx1"/>
                </a:solidFill>
              </a:rPr>
              <a:t>apabila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err="1">
                <a:solidFill>
                  <a:schemeClr val="tx1"/>
                </a:solidFill>
              </a:rPr>
              <a:t>dimulai</a:t>
            </a:r>
            <a:r>
              <a:rPr lang="en-AU" sz="7200" dirty="0">
                <a:solidFill>
                  <a:schemeClr val="tx1"/>
                </a:solidFill>
              </a:rPr>
              <a:t> </a:t>
            </a:r>
            <a:r>
              <a:rPr lang="en-AU" sz="7200" dirty="0" err="1" smtClean="0">
                <a:solidFill>
                  <a:schemeClr val="tx1"/>
                </a:solidFill>
              </a:rPr>
              <a:t>pada</a:t>
            </a:r>
            <a:r>
              <a:rPr lang="en-AU" sz="7200" dirty="0" smtClean="0">
                <a:solidFill>
                  <a:schemeClr val="tx1"/>
                </a:solidFill>
              </a:rPr>
              <a:t> </a:t>
            </a:r>
            <a:r>
              <a:rPr lang="en-AU" sz="7200" dirty="0">
                <a:solidFill>
                  <a:schemeClr val="tx1"/>
                </a:solidFill>
              </a:rPr>
              <a:t>SPL </a:t>
            </a:r>
            <a:r>
              <a:rPr lang="en-AU" sz="7200" baseline="-25000" dirty="0" err="1">
                <a:solidFill>
                  <a:schemeClr val="tx1"/>
                </a:solidFill>
              </a:rPr>
              <a:t>i</a:t>
            </a:r>
            <a:endParaRPr lang="en-US" sz="72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en-AU" sz="7200" dirty="0">
                <a:solidFill>
                  <a:schemeClr val="tx1"/>
                </a:solidFill>
              </a:rPr>
              <a:t> </a:t>
            </a:r>
            <a:endParaRPr lang="en-US" sz="72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en-AU" sz="7200" dirty="0">
                <a:solidFill>
                  <a:schemeClr val="tx1"/>
                </a:solidFill>
              </a:rPr>
              <a:t>  	                                                      </a:t>
            </a:r>
            <a:r>
              <a:rPr lang="en-US" sz="7200" dirty="0">
                <a:solidFill>
                  <a:schemeClr val="tx1"/>
                </a:solidFill>
              </a:rPr>
              <a:t>I F    =     SPA </a:t>
            </a:r>
            <a:r>
              <a:rPr lang="en-US" sz="7200" baseline="-25000" dirty="0">
                <a:solidFill>
                  <a:schemeClr val="tx1"/>
                </a:solidFill>
              </a:rPr>
              <a:t>j</a:t>
            </a:r>
            <a:r>
              <a:rPr lang="en-US" sz="7200" dirty="0">
                <a:solidFill>
                  <a:schemeClr val="tx1"/>
                </a:solidFill>
              </a:rPr>
              <a:t>  -  L  -  SPL </a:t>
            </a:r>
            <a:r>
              <a:rPr lang="en-US" sz="7200" baseline="-25000" dirty="0" err="1">
                <a:solidFill>
                  <a:schemeClr val="tx1"/>
                </a:solidFill>
              </a:rPr>
              <a:t>i</a:t>
            </a:r>
            <a:endParaRPr lang="en-US" sz="72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65" y="4535223"/>
            <a:ext cx="2341135" cy="232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76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9" y="304800"/>
            <a:ext cx="9919447" cy="685800"/>
          </a:xfrm>
        </p:spPr>
        <p:txBody>
          <a:bodyPr>
            <a:normAutofit/>
          </a:bodyPr>
          <a:lstStyle/>
          <a:p>
            <a:r>
              <a:rPr lang="en-US" sz="2700" b="1" dirty="0" smtClean="0">
                <a:solidFill>
                  <a:schemeClr val="tx1"/>
                </a:solidFill>
                <a:latin typeface="+mn-lt"/>
              </a:rPr>
              <a:t>II. PENGARUH </a:t>
            </a:r>
            <a:r>
              <a:rPr lang="en-US" sz="2700" b="1" dirty="0">
                <a:solidFill>
                  <a:schemeClr val="tx1"/>
                </a:solidFill>
                <a:latin typeface="+mn-lt"/>
              </a:rPr>
              <a:t>KETERLAMBATAN SEBUAH </a:t>
            </a:r>
            <a:r>
              <a:rPr lang="en-US" sz="2700" b="1" dirty="0" smtClean="0">
                <a:solidFill>
                  <a:schemeClr val="tx1"/>
                </a:solidFill>
                <a:latin typeface="+mn-lt"/>
              </a:rPr>
              <a:t>KEGIATAN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199" y="990600"/>
            <a:ext cx="9919446" cy="5477435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8000" dirty="0" err="1" smtClean="0">
                <a:solidFill>
                  <a:schemeClr val="tx1"/>
                </a:solidFill>
              </a:rPr>
              <a:t>Kasus</a:t>
            </a:r>
            <a:r>
              <a:rPr lang="en-US" sz="8000" dirty="0" smtClean="0">
                <a:solidFill>
                  <a:schemeClr val="tx1"/>
                </a:solidFill>
              </a:rPr>
              <a:t> </a:t>
            </a:r>
            <a:r>
              <a:rPr lang="en-US" sz="8000" dirty="0">
                <a:solidFill>
                  <a:schemeClr val="tx1"/>
                </a:solidFill>
              </a:rPr>
              <a:t>1 : </a:t>
            </a:r>
            <a:r>
              <a:rPr lang="en-US" sz="8000" dirty="0" err="1">
                <a:solidFill>
                  <a:schemeClr val="tx1"/>
                </a:solidFill>
              </a:rPr>
              <a:t>Keterlambatan</a:t>
            </a:r>
            <a:r>
              <a:rPr lang="en-US" sz="8000" dirty="0">
                <a:solidFill>
                  <a:schemeClr val="tx1"/>
                </a:solidFill>
              </a:rPr>
              <a:t> </a:t>
            </a:r>
            <a:r>
              <a:rPr lang="en-US" sz="8000" dirty="0" err="1">
                <a:solidFill>
                  <a:schemeClr val="tx1"/>
                </a:solidFill>
              </a:rPr>
              <a:t>lebih</a:t>
            </a:r>
            <a:r>
              <a:rPr lang="en-US" sz="8000" dirty="0">
                <a:solidFill>
                  <a:schemeClr val="tx1"/>
                </a:solidFill>
              </a:rPr>
              <a:t> </a:t>
            </a:r>
            <a:r>
              <a:rPr lang="en-US" sz="8000" dirty="0" err="1">
                <a:solidFill>
                  <a:schemeClr val="tx1"/>
                </a:solidFill>
              </a:rPr>
              <a:t>kecil</a:t>
            </a:r>
            <a:r>
              <a:rPr lang="en-US" sz="8000" dirty="0">
                <a:solidFill>
                  <a:schemeClr val="tx1"/>
                </a:solidFill>
              </a:rPr>
              <a:t> </a:t>
            </a:r>
            <a:r>
              <a:rPr lang="en-US" sz="8000" dirty="0" err="1">
                <a:solidFill>
                  <a:schemeClr val="tx1"/>
                </a:solidFill>
              </a:rPr>
              <a:t>atau</a:t>
            </a:r>
            <a:r>
              <a:rPr lang="en-US" sz="8000" dirty="0">
                <a:solidFill>
                  <a:schemeClr val="tx1"/>
                </a:solidFill>
              </a:rPr>
              <a:t> </a:t>
            </a:r>
            <a:r>
              <a:rPr lang="en-US" sz="8000" dirty="0" err="1">
                <a:solidFill>
                  <a:schemeClr val="tx1"/>
                </a:solidFill>
              </a:rPr>
              <a:t>sama</a:t>
            </a:r>
            <a:r>
              <a:rPr lang="en-US" sz="8000" dirty="0">
                <a:solidFill>
                  <a:schemeClr val="tx1"/>
                </a:solidFill>
              </a:rPr>
              <a:t> </a:t>
            </a:r>
            <a:r>
              <a:rPr lang="en-US" sz="8000" dirty="0" err="1">
                <a:solidFill>
                  <a:schemeClr val="tx1"/>
                </a:solidFill>
              </a:rPr>
              <a:t>dengan</a:t>
            </a:r>
            <a:r>
              <a:rPr lang="en-US" sz="8000" dirty="0">
                <a:solidFill>
                  <a:schemeClr val="tx1"/>
                </a:solidFill>
              </a:rPr>
              <a:t> Free Float</a:t>
            </a:r>
          </a:p>
          <a:p>
            <a:pPr>
              <a:buNone/>
            </a:pPr>
            <a:r>
              <a:rPr lang="en-US" sz="8000" dirty="0">
                <a:solidFill>
                  <a:schemeClr val="tx1"/>
                </a:solidFill>
              </a:rPr>
              <a:t>	                          (  T    </a:t>
            </a:r>
            <a:r>
              <a:rPr lang="en-AU" sz="8000" dirty="0">
                <a:solidFill>
                  <a:schemeClr val="tx1"/>
                </a:solidFill>
                <a:sym typeface="Symbol"/>
              </a:rPr>
              <a:t></a:t>
            </a:r>
            <a:r>
              <a:rPr lang="en-US" sz="8000" dirty="0">
                <a:solidFill>
                  <a:schemeClr val="tx1"/>
                </a:solidFill>
              </a:rPr>
              <a:t>   FF   )</a:t>
            </a:r>
          </a:p>
          <a:p>
            <a:pPr>
              <a:buNone/>
            </a:pPr>
            <a:r>
              <a:rPr lang="en-US" sz="8000" dirty="0">
                <a:solidFill>
                  <a:schemeClr val="tx1"/>
                </a:solidFill>
              </a:rPr>
              <a:t> </a:t>
            </a:r>
          </a:p>
          <a:p>
            <a:pPr>
              <a:buNone/>
            </a:pPr>
            <a:r>
              <a:rPr lang="en-US" sz="8000" dirty="0">
                <a:solidFill>
                  <a:schemeClr val="tx1"/>
                </a:solidFill>
              </a:rPr>
              <a:t> 	           </a:t>
            </a:r>
            <a:r>
              <a:rPr lang="en-US" sz="8000" dirty="0" err="1">
                <a:solidFill>
                  <a:schemeClr val="tx1"/>
                </a:solidFill>
              </a:rPr>
              <a:t>Pengaruh</a:t>
            </a:r>
            <a:r>
              <a:rPr lang="en-US" sz="8000" dirty="0">
                <a:solidFill>
                  <a:schemeClr val="tx1"/>
                </a:solidFill>
              </a:rPr>
              <a:t> </a:t>
            </a:r>
            <a:r>
              <a:rPr lang="en-US" sz="8000" dirty="0" err="1">
                <a:solidFill>
                  <a:schemeClr val="tx1"/>
                </a:solidFill>
              </a:rPr>
              <a:t>dari</a:t>
            </a:r>
            <a:r>
              <a:rPr lang="en-US" sz="8000" dirty="0">
                <a:solidFill>
                  <a:schemeClr val="tx1"/>
                </a:solidFill>
              </a:rPr>
              <a:t> </a:t>
            </a:r>
            <a:r>
              <a:rPr lang="en-US" sz="8000" dirty="0" err="1">
                <a:solidFill>
                  <a:schemeClr val="tx1"/>
                </a:solidFill>
              </a:rPr>
              <a:t>keterlambatan</a:t>
            </a:r>
            <a:r>
              <a:rPr lang="en-US" sz="8000" dirty="0">
                <a:solidFill>
                  <a:schemeClr val="tx1"/>
                </a:solidFill>
              </a:rPr>
              <a:t> </a:t>
            </a:r>
            <a:r>
              <a:rPr lang="en-US" sz="8000" dirty="0" err="1">
                <a:solidFill>
                  <a:schemeClr val="tx1"/>
                </a:solidFill>
              </a:rPr>
              <a:t>adalah</a:t>
            </a:r>
            <a:r>
              <a:rPr lang="en-US" sz="8000" dirty="0">
                <a:solidFill>
                  <a:schemeClr val="tx1"/>
                </a:solidFill>
              </a:rPr>
              <a:t> :</a:t>
            </a:r>
          </a:p>
          <a:p>
            <a:pPr lvl="0">
              <a:buNone/>
            </a:pPr>
            <a:r>
              <a:rPr lang="en-AU" sz="8000" dirty="0">
                <a:solidFill>
                  <a:schemeClr val="tx1"/>
                </a:solidFill>
              </a:rPr>
              <a:t>               a.  </a:t>
            </a:r>
            <a:r>
              <a:rPr lang="en-AU" sz="8000" dirty="0" err="1">
                <a:solidFill>
                  <a:schemeClr val="tx1"/>
                </a:solidFill>
              </a:rPr>
              <a:t>Umur</a:t>
            </a:r>
            <a:r>
              <a:rPr lang="en-AU" sz="8000" dirty="0">
                <a:solidFill>
                  <a:schemeClr val="tx1"/>
                </a:solidFill>
              </a:rPr>
              <a:t> </a:t>
            </a:r>
            <a:r>
              <a:rPr lang="en-AU" sz="8000" dirty="0" err="1">
                <a:solidFill>
                  <a:schemeClr val="tx1"/>
                </a:solidFill>
              </a:rPr>
              <a:t>proyek</a:t>
            </a:r>
            <a:r>
              <a:rPr lang="en-AU" sz="8000" dirty="0">
                <a:solidFill>
                  <a:schemeClr val="tx1"/>
                </a:solidFill>
              </a:rPr>
              <a:t> </a:t>
            </a:r>
            <a:r>
              <a:rPr lang="en-AU" sz="8000" dirty="0" err="1">
                <a:solidFill>
                  <a:schemeClr val="tx1"/>
                </a:solidFill>
              </a:rPr>
              <a:t>tetap</a:t>
            </a:r>
            <a:r>
              <a:rPr lang="en-AU" sz="8000" dirty="0">
                <a:solidFill>
                  <a:schemeClr val="tx1"/>
                </a:solidFill>
              </a:rPr>
              <a:t>, </a:t>
            </a:r>
            <a:r>
              <a:rPr lang="en-AU" sz="8000" dirty="0" err="1">
                <a:solidFill>
                  <a:schemeClr val="tx1"/>
                </a:solidFill>
              </a:rPr>
              <a:t>lintasan</a:t>
            </a:r>
            <a:r>
              <a:rPr lang="en-AU" sz="8000" dirty="0">
                <a:solidFill>
                  <a:schemeClr val="tx1"/>
                </a:solidFill>
              </a:rPr>
              <a:t> </a:t>
            </a:r>
            <a:r>
              <a:rPr lang="en-AU" sz="8000" dirty="0" err="1">
                <a:solidFill>
                  <a:schemeClr val="tx1"/>
                </a:solidFill>
              </a:rPr>
              <a:t>kritis</a:t>
            </a:r>
            <a:r>
              <a:rPr lang="en-AU" sz="8000" dirty="0">
                <a:solidFill>
                  <a:schemeClr val="tx1"/>
                </a:solidFill>
              </a:rPr>
              <a:t> </a:t>
            </a:r>
            <a:r>
              <a:rPr lang="en-AU" sz="8000" dirty="0" err="1">
                <a:solidFill>
                  <a:schemeClr val="tx1"/>
                </a:solidFill>
              </a:rPr>
              <a:t>tetap</a:t>
            </a:r>
            <a:endParaRPr lang="en-US" sz="8000" dirty="0">
              <a:solidFill>
                <a:schemeClr val="tx1"/>
              </a:solidFill>
            </a:endParaRPr>
          </a:p>
          <a:p>
            <a:pPr lvl="0">
              <a:buNone/>
            </a:pPr>
            <a:r>
              <a:rPr lang="en-AU" sz="8000" dirty="0">
                <a:solidFill>
                  <a:schemeClr val="tx1"/>
                </a:solidFill>
              </a:rPr>
              <a:t>	           b.  </a:t>
            </a:r>
            <a:r>
              <a:rPr lang="en-AU" sz="8000" dirty="0" err="1">
                <a:solidFill>
                  <a:schemeClr val="tx1"/>
                </a:solidFill>
              </a:rPr>
              <a:t>Pola</a:t>
            </a:r>
            <a:r>
              <a:rPr lang="en-AU" sz="8000" dirty="0">
                <a:solidFill>
                  <a:schemeClr val="tx1"/>
                </a:solidFill>
              </a:rPr>
              <a:t> </a:t>
            </a:r>
            <a:r>
              <a:rPr lang="en-AU" sz="8000" dirty="0" err="1">
                <a:solidFill>
                  <a:schemeClr val="tx1"/>
                </a:solidFill>
              </a:rPr>
              <a:t>kebutuhan</a:t>
            </a:r>
            <a:r>
              <a:rPr lang="en-AU" sz="8000" dirty="0">
                <a:solidFill>
                  <a:schemeClr val="tx1"/>
                </a:solidFill>
              </a:rPr>
              <a:t> </a:t>
            </a:r>
            <a:r>
              <a:rPr lang="en-AU" sz="8000" dirty="0" err="1">
                <a:solidFill>
                  <a:schemeClr val="tx1"/>
                </a:solidFill>
              </a:rPr>
              <a:t>sumber</a:t>
            </a:r>
            <a:r>
              <a:rPr lang="en-AU" sz="8000" dirty="0">
                <a:solidFill>
                  <a:schemeClr val="tx1"/>
                </a:solidFill>
              </a:rPr>
              <a:t> </a:t>
            </a:r>
            <a:r>
              <a:rPr lang="en-AU" sz="8000" dirty="0" err="1">
                <a:solidFill>
                  <a:schemeClr val="tx1"/>
                </a:solidFill>
              </a:rPr>
              <a:t>daya</a:t>
            </a:r>
            <a:r>
              <a:rPr lang="en-AU" sz="8000" dirty="0">
                <a:solidFill>
                  <a:schemeClr val="tx1"/>
                </a:solidFill>
              </a:rPr>
              <a:t> </a:t>
            </a:r>
            <a:r>
              <a:rPr lang="en-AU" sz="8000" dirty="0" err="1">
                <a:solidFill>
                  <a:schemeClr val="tx1"/>
                </a:solidFill>
              </a:rPr>
              <a:t>berubah</a:t>
            </a:r>
            <a:endParaRPr lang="en-US" sz="80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AU" sz="8000" dirty="0">
                <a:solidFill>
                  <a:schemeClr val="tx1"/>
                </a:solidFill>
              </a:rPr>
              <a:t> </a:t>
            </a:r>
            <a:endParaRPr lang="en-US" sz="80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8000" dirty="0" err="1" smtClean="0">
                <a:solidFill>
                  <a:schemeClr val="tx1"/>
                </a:solidFill>
              </a:rPr>
              <a:t>Kasus</a:t>
            </a:r>
            <a:r>
              <a:rPr lang="en-US" sz="8000" dirty="0" smtClean="0">
                <a:solidFill>
                  <a:schemeClr val="tx1"/>
                </a:solidFill>
              </a:rPr>
              <a:t> </a:t>
            </a:r>
            <a:r>
              <a:rPr lang="en-US" sz="8000" dirty="0">
                <a:solidFill>
                  <a:schemeClr val="tx1"/>
                </a:solidFill>
              </a:rPr>
              <a:t>2 : </a:t>
            </a:r>
            <a:r>
              <a:rPr lang="en-US" sz="8000" dirty="0" err="1">
                <a:solidFill>
                  <a:schemeClr val="tx1"/>
                </a:solidFill>
              </a:rPr>
              <a:t>Keterlambatan</a:t>
            </a:r>
            <a:r>
              <a:rPr lang="en-US" sz="8000" dirty="0">
                <a:solidFill>
                  <a:schemeClr val="tx1"/>
                </a:solidFill>
              </a:rPr>
              <a:t> </a:t>
            </a:r>
            <a:r>
              <a:rPr lang="en-US" sz="8000" dirty="0" err="1">
                <a:solidFill>
                  <a:schemeClr val="tx1"/>
                </a:solidFill>
              </a:rPr>
              <a:t>lebih</a:t>
            </a:r>
            <a:r>
              <a:rPr lang="en-US" sz="8000" dirty="0">
                <a:solidFill>
                  <a:schemeClr val="tx1"/>
                </a:solidFill>
              </a:rPr>
              <a:t> </a:t>
            </a:r>
            <a:r>
              <a:rPr lang="en-US" sz="8000" dirty="0" err="1">
                <a:solidFill>
                  <a:schemeClr val="tx1"/>
                </a:solidFill>
              </a:rPr>
              <a:t>besar</a:t>
            </a:r>
            <a:r>
              <a:rPr lang="en-US" sz="8000" dirty="0">
                <a:solidFill>
                  <a:schemeClr val="tx1"/>
                </a:solidFill>
              </a:rPr>
              <a:t> </a:t>
            </a:r>
            <a:r>
              <a:rPr lang="en-US" sz="8000" dirty="0" err="1">
                <a:solidFill>
                  <a:schemeClr val="tx1"/>
                </a:solidFill>
              </a:rPr>
              <a:t>dari</a:t>
            </a:r>
            <a:r>
              <a:rPr lang="en-US" sz="8000" dirty="0">
                <a:solidFill>
                  <a:schemeClr val="tx1"/>
                </a:solidFill>
              </a:rPr>
              <a:t> Free Float </a:t>
            </a:r>
            <a:r>
              <a:rPr lang="en-US" sz="8000" dirty="0" err="1">
                <a:solidFill>
                  <a:schemeClr val="tx1"/>
                </a:solidFill>
              </a:rPr>
              <a:t>dan</a:t>
            </a:r>
            <a:r>
              <a:rPr lang="en-US" sz="8000" dirty="0">
                <a:solidFill>
                  <a:schemeClr val="tx1"/>
                </a:solidFill>
              </a:rPr>
              <a:t> </a:t>
            </a:r>
            <a:r>
              <a:rPr lang="en-US" sz="8000" dirty="0" err="1" smtClean="0">
                <a:solidFill>
                  <a:schemeClr val="tx1"/>
                </a:solidFill>
              </a:rPr>
              <a:t>kurang</a:t>
            </a:r>
            <a:r>
              <a:rPr lang="en-US" sz="8000" dirty="0" smtClean="0">
                <a:solidFill>
                  <a:schemeClr val="tx1"/>
                </a:solidFill>
              </a:rPr>
              <a:t> </a:t>
            </a:r>
            <a:r>
              <a:rPr lang="en-US" sz="8000" dirty="0" err="1" smtClean="0">
                <a:solidFill>
                  <a:schemeClr val="tx1"/>
                </a:solidFill>
              </a:rPr>
              <a:t>dari</a:t>
            </a:r>
            <a:r>
              <a:rPr lang="en-US" sz="8000" dirty="0" smtClean="0">
                <a:solidFill>
                  <a:schemeClr val="tx1"/>
                </a:solidFill>
              </a:rPr>
              <a:t> </a:t>
            </a:r>
            <a:r>
              <a:rPr lang="en-US" sz="8000" dirty="0">
                <a:solidFill>
                  <a:schemeClr val="tx1"/>
                </a:solidFill>
              </a:rPr>
              <a:t>Total Float</a:t>
            </a:r>
          </a:p>
          <a:p>
            <a:pPr>
              <a:buNone/>
            </a:pPr>
            <a:r>
              <a:rPr lang="en-US" sz="8000" dirty="0">
                <a:solidFill>
                  <a:schemeClr val="tx1"/>
                </a:solidFill>
              </a:rPr>
              <a:t> 	                         (  T  </a:t>
            </a:r>
            <a:r>
              <a:rPr lang="en-AU" sz="8000" dirty="0">
                <a:solidFill>
                  <a:schemeClr val="tx1"/>
                </a:solidFill>
                <a:sym typeface="Symbol"/>
              </a:rPr>
              <a:t></a:t>
            </a:r>
            <a:r>
              <a:rPr lang="en-US" sz="8000" dirty="0">
                <a:solidFill>
                  <a:schemeClr val="tx1"/>
                </a:solidFill>
              </a:rPr>
              <a:t>  FF  )   </a:t>
            </a:r>
            <a:r>
              <a:rPr lang="en-US" sz="8000" dirty="0" err="1">
                <a:solidFill>
                  <a:schemeClr val="tx1"/>
                </a:solidFill>
              </a:rPr>
              <a:t>dan</a:t>
            </a:r>
            <a:r>
              <a:rPr lang="en-US" sz="8000" dirty="0">
                <a:solidFill>
                  <a:schemeClr val="tx1"/>
                </a:solidFill>
              </a:rPr>
              <a:t>  (  T  </a:t>
            </a:r>
            <a:r>
              <a:rPr lang="en-AU" sz="8000" dirty="0">
                <a:solidFill>
                  <a:schemeClr val="tx1"/>
                </a:solidFill>
                <a:sym typeface="Symbol"/>
              </a:rPr>
              <a:t></a:t>
            </a:r>
            <a:r>
              <a:rPr lang="en-US" sz="8000" dirty="0">
                <a:solidFill>
                  <a:schemeClr val="tx1"/>
                </a:solidFill>
              </a:rPr>
              <a:t>  TF  )</a:t>
            </a:r>
          </a:p>
          <a:p>
            <a:pPr>
              <a:buNone/>
            </a:pPr>
            <a:r>
              <a:rPr lang="en-US" sz="8000" dirty="0">
                <a:solidFill>
                  <a:schemeClr val="tx1"/>
                </a:solidFill>
              </a:rPr>
              <a:t> </a:t>
            </a:r>
          </a:p>
          <a:p>
            <a:pPr>
              <a:buNone/>
            </a:pPr>
            <a:r>
              <a:rPr lang="en-US" sz="8000" dirty="0">
                <a:solidFill>
                  <a:schemeClr val="tx1"/>
                </a:solidFill>
              </a:rPr>
              <a:t>	           </a:t>
            </a:r>
            <a:r>
              <a:rPr lang="en-US" sz="8000" dirty="0" err="1">
                <a:solidFill>
                  <a:schemeClr val="tx1"/>
                </a:solidFill>
              </a:rPr>
              <a:t>Pengaruh</a:t>
            </a:r>
            <a:r>
              <a:rPr lang="en-US" sz="8000" dirty="0">
                <a:solidFill>
                  <a:schemeClr val="tx1"/>
                </a:solidFill>
              </a:rPr>
              <a:t> </a:t>
            </a:r>
            <a:r>
              <a:rPr lang="en-US" sz="8000" dirty="0" err="1">
                <a:solidFill>
                  <a:schemeClr val="tx1"/>
                </a:solidFill>
              </a:rPr>
              <a:t>dari</a:t>
            </a:r>
            <a:r>
              <a:rPr lang="en-US" sz="8000" dirty="0">
                <a:solidFill>
                  <a:schemeClr val="tx1"/>
                </a:solidFill>
              </a:rPr>
              <a:t> </a:t>
            </a:r>
            <a:r>
              <a:rPr lang="en-US" sz="8000" dirty="0" err="1">
                <a:solidFill>
                  <a:schemeClr val="tx1"/>
                </a:solidFill>
              </a:rPr>
              <a:t>keterlambatan</a:t>
            </a:r>
            <a:r>
              <a:rPr lang="en-US" sz="8000" dirty="0">
                <a:solidFill>
                  <a:schemeClr val="tx1"/>
                </a:solidFill>
              </a:rPr>
              <a:t> </a:t>
            </a:r>
            <a:r>
              <a:rPr lang="en-US" sz="8000" dirty="0" err="1">
                <a:solidFill>
                  <a:schemeClr val="tx1"/>
                </a:solidFill>
              </a:rPr>
              <a:t>adalah</a:t>
            </a:r>
            <a:r>
              <a:rPr lang="en-US" sz="8000" dirty="0">
                <a:solidFill>
                  <a:schemeClr val="tx1"/>
                </a:solidFill>
              </a:rPr>
              <a:t> :</a:t>
            </a:r>
          </a:p>
          <a:p>
            <a:pPr lvl="0">
              <a:buNone/>
            </a:pPr>
            <a:r>
              <a:rPr lang="en-AU" sz="8000" dirty="0">
                <a:solidFill>
                  <a:schemeClr val="tx1"/>
                </a:solidFill>
              </a:rPr>
              <a:t>	           a.  </a:t>
            </a:r>
            <a:r>
              <a:rPr lang="en-AU" sz="8000" dirty="0" err="1">
                <a:solidFill>
                  <a:schemeClr val="tx1"/>
                </a:solidFill>
              </a:rPr>
              <a:t>Umur</a:t>
            </a:r>
            <a:r>
              <a:rPr lang="en-AU" sz="8000" dirty="0">
                <a:solidFill>
                  <a:schemeClr val="tx1"/>
                </a:solidFill>
              </a:rPr>
              <a:t> </a:t>
            </a:r>
            <a:r>
              <a:rPr lang="en-AU" sz="8000" dirty="0" err="1">
                <a:solidFill>
                  <a:schemeClr val="tx1"/>
                </a:solidFill>
              </a:rPr>
              <a:t>proyek</a:t>
            </a:r>
            <a:r>
              <a:rPr lang="en-AU" sz="8000" dirty="0">
                <a:solidFill>
                  <a:schemeClr val="tx1"/>
                </a:solidFill>
              </a:rPr>
              <a:t> </a:t>
            </a:r>
            <a:r>
              <a:rPr lang="en-AU" sz="8000" dirty="0" err="1">
                <a:solidFill>
                  <a:schemeClr val="tx1"/>
                </a:solidFill>
              </a:rPr>
              <a:t>tetap</a:t>
            </a:r>
            <a:r>
              <a:rPr lang="en-AU" sz="8000" dirty="0">
                <a:solidFill>
                  <a:schemeClr val="tx1"/>
                </a:solidFill>
              </a:rPr>
              <a:t>, </a:t>
            </a:r>
            <a:r>
              <a:rPr lang="en-AU" sz="8000" dirty="0" err="1">
                <a:solidFill>
                  <a:schemeClr val="tx1"/>
                </a:solidFill>
              </a:rPr>
              <a:t>lintasan</a:t>
            </a:r>
            <a:r>
              <a:rPr lang="en-AU" sz="8000" dirty="0">
                <a:solidFill>
                  <a:schemeClr val="tx1"/>
                </a:solidFill>
              </a:rPr>
              <a:t> </a:t>
            </a:r>
            <a:r>
              <a:rPr lang="en-AU" sz="8000" dirty="0" err="1">
                <a:solidFill>
                  <a:schemeClr val="tx1"/>
                </a:solidFill>
              </a:rPr>
              <a:t>kritis</a:t>
            </a:r>
            <a:r>
              <a:rPr lang="en-AU" sz="8000" dirty="0">
                <a:solidFill>
                  <a:schemeClr val="tx1"/>
                </a:solidFill>
              </a:rPr>
              <a:t> </a:t>
            </a:r>
            <a:r>
              <a:rPr lang="en-AU" sz="8000" dirty="0" err="1">
                <a:solidFill>
                  <a:schemeClr val="tx1"/>
                </a:solidFill>
              </a:rPr>
              <a:t>tetap</a:t>
            </a:r>
            <a:endParaRPr lang="en-US" sz="8000" dirty="0">
              <a:solidFill>
                <a:schemeClr val="tx1"/>
              </a:solidFill>
            </a:endParaRPr>
          </a:p>
          <a:p>
            <a:pPr lvl="0">
              <a:buNone/>
            </a:pPr>
            <a:r>
              <a:rPr lang="en-AU" sz="8000" dirty="0">
                <a:solidFill>
                  <a:schemeClr val="tx1"/>
                </a:solidFill>
              </a:rPr>
              <a:t>	           b.  </a:t>
            </a:r>
            <a:r>
              <a:rPr lang="en-AU" sz="8000" dirty="0" err="1">
                <a:solidFill>
                  <a:schemeClr val="tx1"/>
                </a:solidFill>
              </a:rPr>
              <a:t>Pola</a:t>
            </a:r>
            <a:r>
              <a:rPr lang="en-AU" sz="8000" dirty="0">
                <a:solidFill>
                  <a:schemeClr val="tx1"/>
                </a:solidFill>
              </a:rPr>
              <a:t> </a:t>
            </a:r>
            <a:r>
              <a:rPr lang="en-AU" sz="8000" dirty="0" err="1">
                <a:solidFill>
                  <a:schemeClr val="tx1"/>
                </a:solidFill>
              </a:rPr>
              <a:t>kebutuhan</a:t>
            </a:r>
            <a:r>
              <a:rPr lang="en-AU" sz="8000" dirty="0">
                <a:solidFill>
                  <a:schemeClr val="tx1"/>
                </a:solidFill>
              </a:rPr>
              <a:t> </a:t>
            </a:r>
            <a:r>
              <a:rPr lang="en-AU" sz="8000" dirty="0" err="1">
                <a:solidFill>
                  <a:schemeClr val="tx1"/>
                </a:solidFill>
              </a:rPr>
              <a:t>sumber</a:t>
            </a:r>
            <a:r>
              <a:rPr lang="en-AU" sz="8000" dirty="0">
                <a:solidFill>
                  <a:schemeClr val="tx1"/>
                </a:solidFill>
              </a:rPr>
              <a:t> </a:t>
            </a:r>
            <a:r>
              <a:rPr lang="en-AU" sz="8000" dirty="0" err="1">
                <a:solidFill>
                  <a:schemeClr val="tx1"/>
                </a:solidFill>
              </a:rPr>
              <a:t>daya</a:t>
            </a:r>
            <a:r>
              <a:rPr lang="en-AU" sz="8000" dirty="0">
                <a:solidFill>
                  <a:schemeClr val="tx1"/>
                </a:solidFill>
              </a:rPr>
              <a:t> </a:t>
            </a:r>
            <a:r>
              <a:rPr lang="en-AU" sz="8000" dirty="0" err="1">
                <a:solidFill>
                  <a:schemeClr val="tx1"/>
                </a:solidFill>
              </a:rPr>
              <a:t>berubah</a:t>
            </a:r>
            <a:endParaRPr lang="en-US" sz="8000" dirty="0">
              <a:solidFill>
                <a:schemeClr val="tx1"/>
              </a:solidFill>
            </a:endParaRPr>
          </a:p>
          <a:p>
            <a:pPr lvl="0">
              <a:buNone/>
            </a:pPr>
            <a:r>
              <a:rPr lang="en-AU" sz="8000" dirty="0">
                <a:solidFill>
                  <a:schemeClr val="tx1"/>
                </a:solidFill>
              </a:rPr>
              <a:t>	           c.  </a:t>
            </a:r>
            <a:r>
              <a:rPr lang="en-AU" sz="8000" dirty="0" err="1">
                <a:solidFill>
                  <a:schemeClr val="tx1"/>
                </a:solidFill>
              </a:rPr>
              <a:t>Kegiatan</a:t>
            </a:r>
            <a:r>
              <a:rPr lang="en-AU" sz="8000" dirty="0">
                <a:solidFill>
                  <a:schemeClr val="tx1"/>
                </a:solidFill>
              </a:rPr>
              <a:t> </a:t>
            </a:r>
            <a:r>
              <a:rPr lang="en-AU" sz="8000" dirty="0" err="1">
                <a:solidFill>
                  <a:schemeClr val="tx1"/>
                </a:solidFill>
              </a:rPr>
              <a:t>pengikut</a:t>
            </a:r>
            <a:r>
              <a:rPr lang="en-AU" sz="8000" dirty="0">
                <a:solidFill>
                  <a:schemeClr val="tx1"/>
                </a:solidFill>
              </a:rPr>
              <a:t> </a:t>
            </a:r>
            <a:r>
              <a:rPr lang="en-AU" sz="8000" dirty="0" err="1">
                <a:solidFill>
                  <a:schemeClr val="tx1"/>
                </a:solidFill>
              </a:rPr>
              <a:t>dimulai</a:t>
            </a:r>
            <a:r>
              <a:rPr lang="en-AU" sz="8000" dirty="0">
                <a:solidFill>
                  <a:schemeClr val="tx1"/>
                </a:solidFill>
              </a:rPr>
              <a:t> </a:t>
            </a:r>
            <a:r>
              <a:rPr lang="en-AU" sz="8000" dirty="0" err="1">
                <a:solidFill>
                  <a:schemeClr val="tx1"/>
                </a:solidFill>
              </a:rPr>
              <a:t>dengan</a:t>
            </a:r>
            <a:r>
              <a:rPr lang="en-AU" sz="8000" dirty="0">
                <a:solidFill>
                  <a:schemeClr val="tx1"/>
                </a:solidFill>
              </a:rPr>
              <a:t> </a:t>
            </a:r>
            <a:r>
              <a:rPr lang="en-AU" sz="8000" dirty="0" err="1">
                <a:solidFill>
                  <a:schemeClr val="tx1"/>
                </a:solidFill>
              </a:rPr>
              <a:t>diundur</a:t>
            </a:r>
            <a:endParaRPr lang="en-US" sz="80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AU" sz="8000" dirty="0">
                <a:solidFill>
                  <a:schemeClr val="tx1"/>
                </a:solidFill>
              </a:rPr>
              <a:t> </a:t>
            </a:r>
            <a:endParaRPr lang="en-US" sz="8000" dirty="0">
              <a:solidFill>
                <a:schemeClr val="tx1"/>
              </a:solidFill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53" y="4535223"/>
            <a:ext cx="2347163" cy="232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67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1153" y="510988"/>
            <a:ext cx="9318812" cy="60377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err="1" smtClean="0">
                <a:solidFill>
                  <a:schemeClr val="tx1"/>
                </a:solidFill>
              </a:rPr>
              <a:t>Kasus</a:t>
            </a:r>
            <a:r>
              <a:rPr lang="en-US" sz="2000" dirty="0" smtClean="0">
                <a:solidFill>
                  <a:schemeClr val="tx1"/>
                </a:solidFill>
              </a:rPr>
              <a:t> 3 : </a:t>
            </a:r>
            <a:r>
              <a:rPr lang="en-US" sz="2000" dirty="0" err="1" smtClean="0">
                <a:solidFill>
                  <a:schemeClr val="tx1"/>
                </a:solidFill>
              </a:rPr>
              <a:t>Keterlambatan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sama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dengan</a:t>
            </a:r>
            <a:r>
              <a:rPr lang="en-US" sz="2000" dirty="0" smtClean="0">
                <a:solidFill>
                  <a:schemeClr val="tx1"/>
                </a:solidFill>
              </a:rPr>
              <a:t> Total Float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	                        (  T  =  TF  )</a:t>
            </a:r>
          </a:p>
          <a:p>
            <a:pPr>
              <a:buNone/>
            </a:pPr>
            <a:endParaRPr lang="en-US" sz="20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 	        </a:t>
            </a:r>
            <a:r>
              <a:rPr lang="en-US" sz="2000" dirty="0" err="1" smtClean="0">
                <a:solidFill>
                  <a:schemeClr val="tx1"/>
                </a:solidFill>
              </a:rPr>
              <a:t>Pengaruh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dari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keterlambatan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adalah</a:t>
            </a:r>
            <a:r>
              <a:rPr lang="en-US" sz="2000" dirty="0" smtClean="0">
                <a:solidFill>
                  <a:schemeClr val="tx1"/>
                </a:solidFill>
              </a:rPr>
              <a:t> :</a:t>
            </a:r>
          </a:p>
          <a:p>
            <a:pPr lvl="0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	         a.  </a:t>
            </a:r>
            <a:r>
              <a:rPr lang="en-US" sz="2000" dirty="0" err="1" smtClean="0">
                <a:solidFill>
                  <a:schemeClr val="tx1"/>
                </a:solidFill>
              </a:rPr>
              <a:t>Umur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proyek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tetap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lintasan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kritis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tetap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atau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berubah</a:t>
            </a:r>
            <a:endParaRPr lang="en-US" sz="2000" dirty="0" smtClean="0">
              <a:solidFill>
                <a:schemeClr val="tx1"/>
              </a:solidFill>
            </a:endParaRPr>
          </a:p>
          <a:p>
            <a:pPr lvl="0">
              <a:buNone/>
            </a:pPr>
            <a:r>
              <a:rPr lang="en-AU" sz="2000" dirty="0" smtClean="0">
                <a:solidFill>
                  <a:schemeClr val="tx1"/>
                </a:solidFill>
              </a:rPr>
              <a:t>	         b.  </a:t>
            </a:r>
            <a:r>
              <a:rPr lang="en-AU" sz="2000" dirty="0" err="1" smtClean="0">
                <a:solidFill>
                  <a:schemeClr val="tx1"/>
                </a:solidFill>
              </a:rPr>
              <a:t>Kebutuhan</a:t>
            </a:r>
            <a:r>
              <a:rPr lang="en-AU" sz="2000" dirty="0" smtClean="0">
                <a:solidFill>
                  <a:schemeClr val="tx1"/>
                </a:solidFill>
              </a:rPr>
              <a:t> </a:t>
            </a:r>
            <a:r>
              <a:rPr lang="en-AU" sz="2000" dirty="0" err="1" smtClean="0">
                <a:solidFill>
                  <a:schemeClr val="tx1"/>
                </a:solidFill>
              </a:rPr>
              <a:t>sumber</a:t>
            </a:r>
            <a:r>
              <a:rPr lang="en-AU" sz="2000" dirty="0" smtClean="0">
                <a:solidFill>
                  <a:schemeClr val="tx1"/>
                </a:solidFill>
              </a:rPr>
              <a:t> </a:t>
            </a:r>
            <a:r>
              <a:rPr lang="en-AU" sz="2000" dirty="0" err="1" smtClean="0">
                <a:solidFill>
                  <a:schemeClr val="tx1"/>
                </a:solidFill>
              </a:rPr>
              <a:t>daya</a:t>
            </a:r>
            <a:r>
              <a:rPr lang="en-AU" sz="2000" dirty="0" smtClean="0">
                <a:solidFill>
                  <a:schemeClr val="tx1"/>
                </a:solidFill>
              </a:rPr>
              <a:t> </a:t>
            </a:r>
            <a:r>
              <a:rPr lang="en-AU" sz="2000" dirty="0" err="1" smtClean="0">
                <a:solidFill>
                  <a:schemeClr val="tx1"/>
                </a:solidFill>
              </a:rPr>
              <a:t>berubah</a:t>
            </a:r>
            <a:endParaRPr lang="en-AU" sz="2000" dirty="0" smtClean="0">
              <a:solidFill>
                <a:schemeClr val="tx1"/>
              </a:solidFill>
            </a:endParaRPr>
          </a:p>
          <a:p>
            <a:pPr lvl="0">
              <a:buNone/>
            </a:pPr>
            <a:endParaRPr lang="en-US" sz="2000" dirty="0" smtClean="0">
              <a:solidFill>
                <a:schemeClr val="tx1"/>
              </a:solidFill>
            </a:endParaRPr>
          </a:p>
          <a:p>
            <a:pPr lvl="0">
              <a:buNone/>
            </a:pPr>
            <a:r>
              <a:rPr lang="en-US" sz="2000" dirty="0" err="1" smtClean="0">
                <a:solidFill>
                  <a:schemeClr val="tx1"/>
                </a:solidFill>
              </a:rPr>
              <a:t>Kasus</a:t>
            </a:r>
            <a:r>
              <a:rPr lang="en-US" sz="2000" dirty="0" smtClean="0">
                <a:solidFill>
                  <a:schemeClr val="tx1"/>
                </a:solidFill>
              </a:rPr>
              <a:t> 4 : </a:t>
            </a:r>
            <a:r>
              <a:rPr lang="en-US" sz="2000" dirty="0" err="1" smtClean="0">
                <a:solidFill>
                  <a:schemeClr val="tx1"/>
                </a:solidFill>
              </a:rPr>
              <a:t>Keterlambatan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lebih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besar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dari</a:t>
            </a:r>
            <a:r>
              <a:rPr lang="en-US" sz="2000" dirty="0" smtClean="0">
                <a:solidFill>
                  <a:schemeClr val="tx1"/>
                </a:solidFill>
              </a:rPr>
              <a:t> Total Float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	                        (  T  </a:t>
            </a:r>
            <a:r>
              <a:rPr lang="en-AU" sz="2000" dirty="0" smtClean="0">
                <a:solidFill>
                  <a:schemeClr val="tx1"/>
                </a:solidFill>
                <a:sym typeface="Symbol"/>
              </a:rPr>
              <a:t></a:t>
            </a:r>
            <a:r>
              <a:rPr lang="en-US" sz="2000" dirty="0" smtClean="0">
                <a:solidFill>
                  <a:schemeClr val="tx1"/>
                </a:solidFill>
              </a:rPr>
              <a:t>  TF  )</a:t>
            </a:r>
          </a:p>
          <a:p>
            <a:pPr>
              <a:buNone/>
            </a:pPr>
            <a:endParaRPr lang="en-US" sz="20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 	        a.  </a:t>
            </a:r>
            <a:r>
              <a:rPr lang="en-US" sz="2000" dirty="0" err="1" smtClean="0">
                <a:solidFill>
                  <a:schemeClr val="tx1"/>
                </a:solidFill>
              </a:rPr>
              <a:t>Pengaruh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dari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keterlambatan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adalah</a:t>
            </a:r>
            <a:r>
              <a:rPr lang="en-US" sz="2000" dirty="0" smtClean="0">
                <a:solidFill>
                  <a:schemeClr val="tx1"/>
                </a:solidFill>
              </a:rPr>
              <a:t> :</a:t>
            </a:r>
          </a:p>
          <a:p>
            <a:pPr lvl="0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	        b.  </a:t>
            </a:r>
            <a:r>
              <a:rPr lang="en-US" sz="2000" dirty="0" err="1" smtClean="0">
                <a:solidFill>
                  <a:schemeClr val="tx1"/>
                </a:solidFill>
              </a:rPr>
              <a:t>Umur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proyek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bertambah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lintasan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kritis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tetap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atau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berubah</a:t>
            </a:r>
            <a:endParaRPr lang="en-US" sz="2000" dirty="0" smtClean="0">
              <a:solidFill>
                <a:schemeClr val="tx1"/>
              </a:solidFill>
            </a:endParaRPr>
          </a:p>
          <a:p>
            <a:pPr lvl="0">
              <a:buNone/>
            </a:pPr>
            <a:r>
              <a:rPr lang="en-AU" sz="2000" dirty="0" smtClean="0">
                <a:solidFill>
                  <a:schemeClr val="tx1"/>
                </a:solidFill>
              </a:rPr>
              <a:t>	        c.  </a:t>
            </a:r>
            <a:r>
              <a:rPr lang="en-AU" sz="2000" dirty="0" err="1" smtClean="0">
                <a:solidFill>
                  <a:schemeClr val="tx1"/>
                </a:solidFill>
              </a:rPr>
              <a:t>Pola</a:t>
            </a:r>
            <a:r>
              <a:rPr lang="en-AU" sz="2000" dirty="0" smtClean="0">
                <a:solidFill>
                  <a:schemeClr val="tx1"/>
                </a:solidFill>
              </a:rPr>
              <a:t> </a:t>
            </a:r>
            <a:r>
              <a:rPr lang="en-AU" sz="2000" dirty="0" err="1" smtClean="0">
                <a:solidFill>
                  <a:schemeClr val="tx1"/>
                </a:solidFill>
              </a:rPr>
              <a:t>kebutuhan</a:t>
            </a:r>
            <a:r>
              <a:rPr lang="en-AU" sz="2000" dirty="0" smtClean="0">
                <a:solidFill>
                  <a:schemeClr val="tx1"/>
                </a:solidFill>
              </a:rPr>
              <a:t> </a:t>
            </a:r>
            <a:r>
              <a:rPr lang="en-AU" sz="2000" dirty="0" err="1" smtClean="0">
                <a:solidFill>
                  <a:schemeClr val="tx1"/>
                </a:solidFill>
              </a:rPr>
              <a:t>sumber</a:t>
            </a:r>
            <a:r>
              <a:rPr lang="en-AU" sz="2000" dirty="0" smtClean="0">
                <a:solidFill>
                  <a:schemeClr val="tx1"/>
                </a:solidFill>
              </a:rPr>
              <a:t> </a:t>
            </a:r>
            <a:r>
              <a:rPr lang="en-AU" sz="2000" dirty="0" err="1" smtClean="0">
                <a:solidFill>
                  <a:schemeClr val="tx1"/>
                </a:solidFill>
              </a:rPr>
              <a:t>daya</a:t>
            </a:r>
            <a:r>
              <a:rPr lang="en-AU" sz="2000" dirty="0" smtClean="0">
                <a:solidFill>
                  <a:schemeClr val="tx1"/>
                </a:solidFill>
              </a:rPr>
              <a:t> </a:t>
            </a:r>
            <a:r>
              <a:rPr lang="en-AU" sz="2000" dirty="0" err="1" smtClean="0">
                <a:solidFill>
                  <a:schemeClr val="tx1"/>
                </a:solidFill>
              </a:rPr>
              <a:t>berubah</a:t>
            </a:r>
            <a:endParaRPr lang="en-US" sz="20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90" y="4535223"/>
            <a:ext cx="2347163" cy="232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0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599" y="757516"/>
            <a:ext cx="9049872" cy="478267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AU" sz="2200" dirty="0" err="1" smtClean="0"/>
              <a:t>Contoh</a:t>
            </a:r>
            <a:r>
              <a:rPr lang="en-AU" sz="2200" dirty="0" smtClean="0"/>
              <a:t> </a:t>
            </a:r>
            <a:r>
              <a:rPr lang="en-AU" sz="2200" dirty="0" err="1" smtClean="0"/>
              <a:t>keterlambatan</a:t>
            </a:r>
            <a:r>
              <a:rPr lang="en-AU" sz="2200" dirty="0" smtClean="0"/>
              <a:t> </a:t>
            </a:r>
            <a:r>
              <a:rPr lang="en-AU" sz="2200" dirty="0" err="1" smtClean="0"/>
              <a:t>proyek</a:t>
            </a:r>
            <a:r>
              <a:rPr lang="en-AU" sz="2200" dirty="0" smtClean="0"/>
              <a:t> :</a:t>
            </a:r>
          </a:p>
          <a:p>
            <a:pPr>
              <a:buNone/>
            </a:pPr>
            <a:r>
              <a:rPr lang="en-AU" sz="2200" dirty="0" err="1" smtClean="0"/>
              <a:t>Apabila</a:t>
            </a:r>
            <a:r>
              <a:rPr lang="en-AU" sz="2200" dirty="0" smtClean="0"/>
              <a:t> </a:t>
            </a:r>
            <a:r>
              <a:rPr lang="en-AU" sz="2200" dirty="0" err="1" smtClean="0"/>
              <a:t>ada</a:t>
            </a:r>
            <a:r>
              <a:rPr lang="en-AU" sz="2200" dirty="0" smtClean="0"/>
              <a:t> </a:t>
            </a:r>
            <a:r>
              <a:rPr lang="en-AU" sz="2200" dirty="0" err="1" smtClean="0"/>
              <a:t>keterlambatan</a:t>
            </a:r>
            <a:r>
              <a:rPr lang="en-AU" sz="2200" dirty="0" smtClean="0"/>
              <a:t> </a:t>
            </a:r>
            <a:r>
              <a:rPr lang="en-AU" sz="2200" dirty="0" err="1" smtClean="0"/>
              <a:t>dari</a:t>
            </a:r>
            <a:r>
              <a:rPr lang="en-AU" sz="2200" dirty="0" smtClean="0"/>
              <a:t> </a:t>
            </a:r>
            <a:r>
              <a:rPr lang="en-AU" sz="2200" dirty="0" err="1" smtClean="0"/>
              <a:t>kegiatan</a:t>
            </a:r>
            <a:r>
              <a:rPr lang="en-AU" sz="2200" dirty="0" smtClean="0"/>
              <a:t> D </a:t>
            </a:r>
            <a:r>
              <a:rPr lang="en-AU" sz="2200" dirty="0" err="1" smtClean="0"/>
              <a:t>yaitu</a:t>
            </a:r>
            <a:r>
              <a:rPr lang="en-AU" sz="2200" dirty="0" smtClean="0"/>
              <a:t> 	</a:t>
            </a:r>
            <a:r>
              <a:rPr lang="en-AU" sz="2200" dirty="0" err="1" smtClean="0"/>
              <a:t>terlambat</a:t>
            </a:r>
            <a:r>
              <a:rPr lang="en-AU" sz="2200" dirty="0" smtClean="0"/>
              <a:t> 6</a:t>
            </a:r>
          </a:p>
          <a:p>
            <a:pPr>
              <a:buNone/>
            </a:pPr>
            <a:r>
              <a:rPr lang="en-AU" sz="2200" dirty="0" err="1" smtClean="0"/>
              <a:t>hari</a:t>
            </a:r>
            <a:r>
              <a:rPr lang="en-AU" sz="2200" dirty="0" smtClean="0"/>
              <a:t>. </a:t>
            </a:r>
            <a:r>
              <a:rPr lang="en-AU" sz="2200" dirty="0" err="1" smtClean="0"/>
              <a:t>Bagaimanakah</a:t>
            </a:r>
            <a:r>
              <a:rPr lang="en-AU" sz="2200" dirty="0" smtClean="0"/>
              <a:t> </a:t>
            </a:r>
            <a:r>
              <a:rPr lang="en-AU" sz="2200" dirty="0" err="1" smtClean="0"/>
              <a:t>pengaruhnya</a:t>
            </a:r>
            <a:r>
              <a:rPr lang="en-AU" sz="2200" dirty="0" smtClean="0"/>
              <a:t> </a:t>
            </a:r>
            <a:r>
              <a:rPr lang="en-AU" sz="2200" dirty="0" err="1" smtClean="0"/>
              <a:t>pada</a:t>
            </a:r>
            <a:r>
              <a:rPr lang="en-AU" sz="2200" dirty="0" smtClean="0"/>
              <a:t>  </a:t>
            </a:r>
            <a:r>
              <a:rPr lang="en-AU" sz="2200" dirty="0" err="1" smtClean="0"/>
              <a:t>penyelesaian</a:t>
            </a:r>
            <a:r>
              <a:rPr lang="en-AU" sz="2200" dirty="0" smtClean="0"/>
              <a:t> </a:t>
            </a:r>
            <a:r>
              <a:rPr lang="en-AU" sz="2200" dirty="0" err="1" smtClean="0"/>
              <a:t>proyek</a:t>
            </a:r>
            <a:r>
              <a:rPr lang="en-AU" sz="2200" dirty="0" smtClean="0"/>
              <a:t> ?      </a:t>
            </a:r>
            <a:endParaRPr lang="en-US" sz="2200" dirty="0" smtClean="0"/>
          </a:p>
          <a:p>
            <a:pPr>
              <a:buNone/>
            </a:pPr>
            <a:r>
              <a:rPr lang="fi-FI" sz="2200" dirty="0" smtClean="0"/>
              <a:t>		</a:t>
            </a:r>
          </a:p>
          <a:p>
            <a:pPr>
              <a:buNone/>
            </a:pPr>
            <a:r>
              <a:rPr lang="fi-FI" sz="2200" dirty="0" smtClean="0"/>
              <a:t>Analisis untuk kegiatan D diketahui :</a:t>
            </a:r>
            <a:endParaRPr lang="en-US" sz="2200" dirty="0" smtClean="0"/>
          </a:p>
          <a:p>
            <a:pPr marL="457200" lvl="0" indent="-457200">
              <a:buFont typeface="+mj-lt"/>
              <a:buAutoNum type="alphaLcPeriod"/>
            </a:pPr>
            <a:r>
              <a:rPr lang="en-AU" sz="2200" dirty="0" smtClean="0"/>
              <a:t>Lama </a:t>
            </a:r>
            <a:r>
              <a:rPr lang="en-AU" sz="2200" dirty="0" err="1" smtClean="0"/>
              <a:t>kegiatan</a:t>
            </a:r>
            <a:r>
              <a:rPr lang="en-AU" sz="2200" dirty="0" smtClean="0"/>
              <a:t> </a:t>
            </a:r>
            <a:r>
              <a:rPr lang="en-AU" sz="2200" dirty="0" err="1" smtClean="0"/>
              <a:t>perkiraan</a:t>
            </a:r>
            <a:r>
              <a:rPr lang="en-AU" sz="2200" dirty="0" smtClean="0"/>
              <a:t> :  L  =  5</a:t>
            </a:r>
            <a:endParaRPr lang="en-US" sz="2200" dirty="0" smtClean="0"/>
          </a:p>
          <a:p>
            <a:pPr marL="457200" lvl="0" indent="-457200">
              <a:buAutoNum type="alphaLcPeriod" startAt="2"/>
            </a:pPr>
            <a:r>
              <a:rPr lang="en-AU" sz="2200" dirty="0" err="1" smtClean="0"/>
              <a:t>Saat</a:t>
            </a:r>
            <a:r>
              <a:rPr lang="en-AU" sz="2200" dirty="0" smtClean="0"/>
              <a:t> paling </a:t>
            </a:r>
            <a:r>
              <a:rPr lang="en-AU" sz="2200" dirty="0" err="1" smtClean="0"/>
              <a:t>awal</a:t>
            </a:r>
            <a:r>
              <a:rPr lang="en-AU" sz="2200" dirty="0" smtClean="0"/>
              <a:t> </a:t>
            </a:r>
            <a:r>
              <a:rPr lang="en-AU" sz="2200" dirty="0" err="1" smtClean="0"/>
              <a:t>peristiwa</a:t>
            </a:r>
            <a:r>
              <a:rPr lang="en-AU" sz="2200" dirty="0" smtClean="0"/>
              <a:t> </a:t>
            </a:r>
            <a:r>
              <a:rPr lang="en-AU" sz="2200" dirty="0" err="1" smtClean="0"/>
              <a:t>awal</a:t>
            </a:r>
            <a:r>
              <a:rPr lang="en-AU" sz="2200" dirty="0" smtClean="0"/>
              <a:t>, SPA </a:t>
            </a:r>
            <a:r>
              <a:rPr lang="en-AU" sz="2200" baseline="-25000" dirty="0" err="1" smtClean="0"/>
              <a:t>i</a:t>
            </a:r>
            <a:r>
              <a:rPr lang="en-AU" sz="2200" baseline="-25000" dirty="0" smtClean="0"/>
              <a:t>   </a:t>
            </a:r>
            <a:r>
              <a:rPr lang="en-AU" sz="2200" dirty="0" smtClean="0"/>
              <a:t> = SPA </a:t>
            </a:r>
            <a:r>
              <a:rPr lang="en-AU" sz="2200" baseline="-25000" dirty="0" smtClean="0"/>
              <a:t>2  </a:t>
            </a:r>
            <a:r>
              <a:rPr lang="en-AU" sz="2200" dirty="0" smtClean="0"/>
              <a:t>=  12</a:t>
            </a:r>
            <a:endParaRPr lang="en-US" sz="2200" dirty="0"/>
          </a:p>
          <a:p>
            <a:pPr marL="457200" lvl="0" indent="-457200">
              <a:buAutoNum type="alphaLcPeriod" startAt="2"/>
            </a:pPr>
            <a:r>
              <a:rPr lang="en-AU" sz="2200" dirty="0" err="1" smtClean="0"/>
              <a:t>Saat</a:t>
            </a:r>
            <a:r>
              <a:rPr lang="en-AU" sz="2200" dirty="0" smtClean="0"/>
              <a:t> paling </a:t>
            </a:r>
            <a:r>
              <a:rPr lang="en-AU" sz="2200" dirty="0" err="1" smtClean="0"/>
              <a:t>lambat</a:t>
            </a:r>
            <a:r>
              <a:rPr lang="en-AU" sz="2200" dirty="0" smtClean="0"/>
              <a:t> </a:t>
            </a:r>
            <a:r>
              <a:rPr lang="en-AU" sz="2200" dirty="0" err="1" smtClean="0"/>
              <a:t>peristiwa</a:t>
            </a:r>
            <a:r>
              <a:rPr lang="en-AU" sz="2200" dirty="0" smtClean="0"/>
              <a:t> </a:t>
            </a:r>
            <a:r>
              <a:rPr lang="en-AU" sz="2200" dirty="0" err="1" smtClean="0"/>
              <a:t>awal</a:t>
            </a:r>
            <a:r>
              <a:rPr lang="en-AU" sz="2200" dirty="0" smtClean="0"/>
              <a:t> SPL </a:t>
            </a:r>
            <a:r>
              <a:rPr lang="en-AU" sz="2200" baseline="-25000" dirty="0" err="1" smtClean="0"/>
              <a:t>i</a:t>
            </a:r>
            <a:r>
              <a:rPr lang="en-AU" sz="2200" baseline="-25000" dirty="0" smtClean="0"/>
              <a:t> </a:t>
            </a:r>
            <a:r>
              <a:rPr lang="en-AU" sz="2200" dirty="0" smtClean="0"/>
              <a:t>= SPL </a:t>
            </a:r>
            <a:r>
              <a:rPr lang="en-AU" sz="2200" baseline="-25000" dirty="0" smtClean="0"/>
              <a:t>2</a:t>
            </a:r>
            <a:r>
              <a:rPr lang="en-AU" sz="2200" dirty="0" smtClean="0"/>
              <a:t> =  14</a:t>
            </a:r>
            <a:endParaRPr lang="en-US" sz="2200" dirty="0"/>
          </a:p>
          <a:p>
            <a:pPr marL="457200" lvl="0" indent="-457200">
              <a:buAutoNum type="alphaLcPeriod" startAt="2"/>
            </a:pPr>
            <a:r>
              <a:rPr lang="en-AU" sz="2200" dirty="0" err="1" smtClean="0"/>
              <a:t>Saat</a:t>
            </a:r>
            <a:r>
              <a:rPr lang="en-AU" sz="2200" dirty="0" smtClean="0"/>
              <a:t> paling </a:t>
            </a:r>
            <a:r>
              <a:rPr lang="en-AU" sz="2200" dirty="0" err="1" smtClean="0"/>
              <a:t>awal</a:t>
            </a:r>
            <a:r>
              <a:rPr lang="en-AU" sz="2200" dirty="0" smtClean="0"/>
              <a:t> </a:t>
            </a:r>
            <a:r>
              <a:rPr lang="en-AU" sz="2200" dirty="0" err="1" smtClean="0"/>
              <a:t>peristiwa</a:t>
            </a:r>
            <a:r>
              <a:rPr lang="en-AU" sz="2200" dirty="0" smtClean="0"/>
              <a:t> </a:t>
            </a:r>
            <a:r>
              <a:rPr lang="en-AU" sz="2200" dirty="0" err="1" smtClean="0"/>
              <a:t>akhir</a:t>
            </a:r>
            <a:r>
              <a:rPr lang="en-AU" sz="2200" dirty="0" smtClean="0"/>
              <a:t>   SPA </a:t>
            </a:r>
            <a:r>
              <a:rPr lang="en-AU" sz="2200" baseline="-25000" dirty="0" smtClean="0"/>
              <a:t>j</a:t>
            </a:r>
            <a:r>
              <a:rPr lang="en-AU" sz="2200" dirty="0" smtClean="0"/>
              <a:t>  =  SPA</a:t>
            </a:r>
            <a:r>
              <a:rPr lang="en-AU" sz="2200" baseline="-25000" dirty="0" smtClean="0"/>
              <a:t>4 </a:t>
            </a:r>
            <a:r>
              <a:rPr lang="en-AU" sz="2200" dirty="0" smtClean="0"/>
              <a:t>= 20 </a:t>
            </a:r>
            <a:endParaRPr lang="en-US" sz="2200" dirty="0"/>
          </a:p>
          <a:p>
            <a:pPr marL="457200" lvl="0" indent="-457200">
              <a:buAutoNum type="alphaLcPeriod" startAt="2"/>
            </a:pPr>
            <a:r>
              <a:rPr lang="en-AU" sz="2200" dirty="0" err="1" smtClean="0"/>
              <a:t>Saat</a:t>
            </a:r>
            <a:r>
              <a:rPr lang="en-AU" sz="2200" dirty="0" smtClean="0"/>
              <a:t> paling </a:t>
            </a:r>
            <a:r>
              <a:rPr lang="en-AU" sz="2200" dirty="0" err="1" smtClean="0"/>
              <a:t>lambat</a:t>
            </a:r>
            <a:r>
              <a:rPr lang="en-AU" sz="2200" dirty="0" smtClean="0"/>
              <a:t> </a:t>
            </a:r>
            <a:r>
              <a:rPr lang="en-AU" sz="2200" dirty="0" err="1" smtClean="0"/>
              <a:t>peristiwa</a:t>
            </a:r>
            <a:r>
              <a:rPr lang="en-AU" sz="2200" dirty="0" smtClean="0"/>
              <a:t> </a:t>
            </a:r>
            <a:r>
              <a:rPr lang="en-AU" sz="2200" dirty="0" err="1" smtClean="0"/>
              <a:t>akhir</a:t>
            </a:r>
            <a:r>
              <a:rPr lang="en-AU" sz="2200" dirty="0" smtClean="0"/>
              <a:t> SPL </a:t>
            </a:r>
            <a:r>
              <a:rPr lang="en-AU" sz="2200" baseline="-25000" dirty="0" smtClean="0"/>
              <a:t>j</a:t>
            </a:r>
            <a:r>
              <a:rPr lang="en-AU" sz="2200" dirty="0" smtClean="0"/>
              <a:t> =  SPL</a:t>
            </a:r>
            <a:r>
              <a:rPr lang="en-AU" sz="2200" baseline="-25000" dirty="0" smtClean="0"/>
              <a:t>4</a:t>
            </a:r>
            <a:r>
              <a:rPr lang="en-AU" sz="2200" dirty="0" smtClean="0"/>
              <a:t> = 26</a:t>
            </a:r>
            <a:endParaRPr lang="en-US" sz="2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36" y="4535223"/>
            <a:ext cx="2347163" cy="232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7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49694"/>
            <a:ext cx="9811871" cy="680830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AU" sz="2200" dirty="0" err="1"/>
              <a:t>Maka</a:t>
            </a:r>
            <a:r>
              <a:rPr lang="en-AU" sz="2200" dirty="0"/>
              <a:t> </a:t>
            </a:r>
            <a:r>
              <a:rPr lang="en-AU" sz="2200" dirty="0" err="1"/>
              <a:t>dapat</a:t>
            </a:r>
            <a:r>
              <a:rPr lang="en-AU" sz="2200" dirty="0"/>
              <a:t> </a:t>
            </a:r>
            <a:r>
              <a:rPr lang="en-AU" sz="2200" dirty="0" err="1"/>
              <a:t>diperoleh</a:t>
            </a:r>
            <a:r>
              <a:rPr lang="en-AU" sz="2200" dirty="0"/>
              <a:t> :</a:t>
            </a:r>
            <a:endParaRPr lang="en-US" sz="2200" dirty="0"/>
          </a:p>
          <a:p>
            <a:pPr>
              <a:buNone/>
            </a:pPr>
            <a:r>
              <a:rPr lang="en-AU" sz="2200" dirty="0"/>
              <a:t>	a. Total Float ( TF )                  =  SPL </a:t>
            </a:r>
            <a:r>
              <a:rPr lang="en-AU" sz="2200" baseline="-25000" dirty="0"/>
              <a:t>j</a:t>
            </a:r>
            <a:r>
              <a:rPr lang="en-AU" sz="2200" dirty="0"/>
              <a:t>  -  L  -  SPA </a:t>
            </a:r>
            <a:r>
              <a:rPr lang="en-AU" sz="2200" baseline="-25000" dirty="0" err="1"/>
              <a:t>i</a:t>
            </a:r>
            <a:endParaRPr lang="en-US" sz="2200" dirty="0"/>
          </a:p>
          <a:p>
            <a:pPr>
              <a:buNone/>
            </a:pPr>
            <a:r>
              <a:rPr lang="en-AU" sz="2200" dirty="0"/>
              <a:t>                                                       =  26    </a:t>
            </a:r>
            <a:r>
              <a:rPr lang="en-AU" sz="2200" dirty="0" smtClean="0"/>
              <a:t>-  </a:t>
            </a:r>
            <a:r>
              <a:rPr lang="en-AU" sz="2200" dirty="0"/>
              <a:t>5  -  12</a:t>
            </a:r>
            <a:endParaRPr lang="en-US" sz="2200" dirty="0"/>
          </a:p>
          <a:p>
            <a:pPr>
              <a:buNone/>
            </a:pPr>
            <a:r>
              <a:rPr lang="en-AU" sz="2200" dirty="0"/>
              <a:t>                                                       =  9</a:t>
            </a:r>
            <a:endParaRPr lang="en-US" sz="2200" dirty="0"/>
          </a:p>
          <a:p>
            <a:pPr>
              <a:buNone/>
            </a:pPr>
            <a:r>
              <a:rPr lang="en-AU" sz="2200" dirty="0"/>
              <a:t> 	b.  Free Float ( TF )                  =  SPA </a:t>
            </a:r>
            <a:r>
              <a:rPr lang="en-AU" sz="2200" baseline="-25000" dirty="0"/>
              <a:t>j</a:t>
            </a:r>
            <a:r>
              <a:rPr lang="en-AU" sz="2200" dirty="0"/>
              <a:t>  -  L  -  SPA </a:t>
            </a:r>
            <a:r>
              <a:rPr lang="en-AU" sz="2200" baseline="-25000" dirty="0" err="1"/>
              <a:t>i</a:t>
            </a:r>
            <a:r>
              <a:rPr lang="en-AU" sz="2200" baseline="-25000" dirty="0"/>
              <a:t> </a:t>
            </a:r>
            <a:r>
              <a:rPr lang="en-AU" sz="2200" dirty="0"/>
              <a:t>  </a:t>
            </a:r>
            <a:endParaRPr lang="en-US" sz="2200" dirty="0"/>
          </a:p>
          <a:p>
            <a:pPr>
              <a:buNone/>
            </a:pPr>
            <a:r>
              <a:rPr lang="en-AU" sz="2200" dirty="0"/>
              <a:t>                                                       =  20   </a:t>
            </a:r>
            <a:r>
              <a:rPr lang="en-AU" sz="2200" dirty="0" smtClean="0"/>
              <a:t>  </a:t>
            </a:r>
            <a:r>
              <a:rPr lang="en-AU" sz="2200" dirty="0"/>
              <a:t>-  5  -  12</a:t>
            </a:r>
            <a:endParaRPr lang="en-US" sz="2200" dirty="0"/>
          </a:p>
          <a:p>
            <a:pPr>
              <a:buNone/>
            </a:pPr>
            <a:r>
              <a:rPr lang="en-AU" sz="2200" dirty="0"/>
              <a:t>                                                       =  3</a:t>
            </a:r>
            <a:endParaRPr lang="en-US" sz="2200" dirty="0"/>
          </a:p>
          <a:p>
            <a:pPr>
              <a:buNone/>
            </a:pPr>
            <a:r>
              <a:rPr lang="en-AU" sz="2200" dirty="0"/>
              <a:t>	c.  Independent Float  ( IF )    =  SPA </a:t>
            </a:r>
            <a:r>
              <a:rPr lang="en-AU" sz="2200" baseline="-25000" dirty="0"/>
              <a:t>j</a:t>
            </a:r>
            <a:r>
              <a:rPr lang="en-AU" sz="2200" dirty="0"/>
              <a:t>  -  L  -  SPL </a:t>
            </a:r>
            <a:r>
              <a:rPr lang="en-AU" sz="2200" baseline="-25000" dirty="0" err="1"/>
              <a:t>i</a:t>
            </a:r>
            <a:r>
              <a:rPr lang="en-AU" sz="2200" dirty="0"/>
              <a:t>       </a:t>
            </a:r>
            <a:endParaRPr lang="en-US" sz="2200" dirty="0"/>
          </a:p>
          <a:p>
            <a:pPr>
              <a:buNone/>
            </a:pPr>
            <a:r>
              <a:rPr lang="en-AU" sz="2200" dirty="0"/>
              <a:t>                                                       =  20       -  5  -   14</a:t>
            </a:r>
            <a:endParaRPr lang="en-US" sz="2200" dirty="0"/>
          </a:p>
          <a:p>
            <a:pPr>
              <a:buNone/>
            </a:pPr>
            <a:r>
              <a:rPr lang="en-AU" sz="2200" dirty="0"/>
              <a:t>                                                       =  1</a:t>
            </a:r>
            <a:endParaRPr lang="en-US" sz="2200" dirty="0"/>
          </a:p>
          <a:p>
            <a:pPr>
              <a:buNone/>
            </a:pPr>
            <a:r>
              <a:rPr lang="en-AU" sz="2200" dirty="0"/>
              <a:t> 	         Dari </a:t>
            </a:r>
            <a:r>
              <a:rPr lang="en-AU" sz="2200" dirty="0" err="1"/>
              <a:t>perhitungan</a:t>
            </a:r>
            <a:r>
              <a:rPr lang="en-AU" sz="2200" dirty="0"/>
              <a:t> </a:t>
            </a:r>
            <a:r>
              <a:rPr lang="en-AU" sz="2200" dirty="0" err="1"/>
              <a:t>diatas</a:t>
            </a:r>
            <a:r>
              <a:rPr lang="en-AU" sz="2200" dirty="0"/>
              <a:t> </a:t>
            </a:r>
            <a:r>
              <a:rPr lang="en-AU" sz="2200" dirty="0" err="1"/>
              <a:t>maka</a:t>
            </a:r>
            <a:r>
              <a:rPr lang="en-AU" sz="2200" dirty="0"/>
              <a:t> </a:t>
            </a:r>
            <a:r>
              <a:rPr lang="en-AU" sz="2200" dirty="0" err="1"/>
              <a:t>keterlambatan</a:t>
            </a:r>
            <a:r>
              <a:rPr lang="en-AU" sz="2200" dirty="0"/>
              <a:t> </a:t>
            </a:r>
            <a:r>
              <a:rPr lang="en-AU" sz="2200" dirty="0" err="1"/>
              <a:t>kegiatan</a:t>
            </a:r>
            <a:r>
              <a:rPr lang="en-AU" sz="2200" dirty="0"/>
              <a:t> D 5    </a:t>
            </a:r>
            <a:r>
              <a:rPr lang="en-AU" sz="2200" dirty="0" err="1" smtClean="0"/>
              <a:t>hari</a:t>
            </a:r>
            <a:r>
              <a:rPr lang="en-AU" sz="2200" dirty="0" smtClean="0"/>
              <a:t> </a:t>
            </a:r>
            <a:r>
              <a:rPr lang="en-AU" sz="2200" dirty="0" err="1"/>
              <a:t>adalah</a:t>
            </a:r>
            <a:r>
              <a:rPr lang="en-AU" sz="2200" dirty="0"/>
              <a:t> </a:t>
            </a:r>
            <a:r>
              <a:rPr lang="en-AU" sz="2200" dirty="0" err="1"/>
              <a:t>kasus</a:t>
            </a:r>
            <a:r>
              <a:rPr lang="en-AU" sz="2200" dirty="0"/>
              <a:t> 2 </a:t>
            </a:r>
            <a:r>
              <a:rPr lang="en-AU" sz="2200" dirty="0" err="1"/>
              <a:t>yaitu</a:t>
            </a:r>
            <a:r>
              <a:rPr lang="en-AU" sz="2200" dirty="0"/>
              <a:t> </a:t>
            </a:r>
            <a:r>
              <a:rPr lang="en-AU" sz="2200" dirty="0" err="1"/>
              <a:t>keterlambatan</a:t>
            </a:r>
            <a:r>
              <a:rPr lang="en-AU" sz="2200" dirty="0"/>
              <a:t> </a:t>
            </a:r>
            <a:r>
              <a:rPr lang="en-AU" sz="2200" dirty="0" err="1"/>
              <a:t>lebih</a:t>
            </a:r>
            <a:r>
              <a:rPr lang="en-AU" sz="2200" dirty="0"/>
              <a:t> </a:t>
            </a:r>
            <a:r>
              <a:rPr lang="en-AU" sz="2200" dirty="0" err="1"/>
              <a:t>besar</a:t>
            </a:r>
            <a:r>
              <a:rPr lang="en-AU" sz="2200" dirty="0"/>
              <a:t> </a:t>
            </a:r>
            <a:r>
              <a:rPr lang="en-AU" sz="2200" dirty="0" err="1"/>
              <a:t>dari</a:t>
            </a:r>
            <a:r>
              <a:rPr lang="en-AU" sz="2200" dirty="0"/>
              <a:t> </a:t>
            </a:r>
            <a:r>
              <a:rPr lang="en-AU" sz="2200" dirty="0" smtClean="0"/>
              <a:t>Free </a:t>
            </a:r>
            <a:r>
              <a:rPr lang="en-AU" sz="2200" dirty="0"/>
              <a:t>Float </a:t>
            </a:r>
            <a:r>
              <a:rPr lang="en-AU" sz="2200" dirty="0" err="1"/>
              <a:t>dan</a:t>
            </a:r>
            <a:r>
              <a:rPr lang="en-AU" sz="2200" dirty="0"/>
              <a:t> </a:t>
            </a:r>
            <a:r>
              <a:rPr lang="en-AU" sz="2200" dirty="0" err="1"/>
              <a:t>kurang</a:t>
            </a:r>
            <a:r>
              <a:rPr lang="en-AU" sz="2200" dirty="0"/>
              <a:t> </a:t>
            </a:r>
            <a:r>
              <a:rPr lang="en-AU" sz="2200" dirty="0" err="1"/>
              <a:t>dari</a:t>
            </a:r>
            <a:r>
              <a:rPr lang="en-AU" sz="2200" dirty="0"/>
              <a:t> Total Float. Lama </a:t>
            </a:r>
            <a:r>
              <a:rPr lang="en-AU" sz="2200" dirty="0" err="1"/>
              <a:t>penyelasaian</a:t>
            </a:r>
            <a:r>
              <a:rPr lang="en-AU" sz="2200" dirty="0"/>
              <a:t> </a:t>
            </a:r>
            <a:r>
              <a:rPr lang="en-AU" sz="2200" dirty="0" err="1" smtClean="0"/>
              <a:t>kegiatan</a:t>
            </a:r>
            <a:r>
              <a:rPr lang="en-AU" sz="2200" dirty="0" smtClean="0"/>
              <a:t> </a:t>
            </a:r>
            <a:r>
              <a:rPr lang="en-AU" sz="2200" dirty="0"/>
              <a:t>D </a:t>
            </a:r>
            <a:r>
              <a:rPr lang="en-AU" sz="2200" dirty="0" err="1"/>
              <a:t>adalah</a:t>
            </a:r>
            <a:r>
              <a:rPr lang="en-AU" sz="2200" dirty="0"/>
              <a:t> 6  +  5  =  11</a:t>
            </a:r>
            <a:endParaRPr lang="en-US" sz="2200" dirty="0"/>
          </a:p>
          <a:p>
            <a:pPr>
              <a:buNone/>
            </a:pPr>
            <a:r>
              <a:rPr lang="en-AU" sz="2200" dirty="0"/>
              <a:t>		Network planning </a:t>
            </a:r>
            <a:r>
              <a:rPr lang="en-AU" sz="2200" dirty="0" err="1"/>
              <a:t>setelah</a:t>
            </a:r>
            <a:r>
              <a:rPr lang="en-AU" sz="2200" dirty="0"/>
              <a:t> </a:t>
            </a:r>
            <a:r>
              <a:rPr lang="en-AU" sz="2200" dirty="0" err="1"/>
              <a:t>adanya</a:t>
            </a:r>
            <a:r>
              <a:rPr lang="en-AU" sz="2200" dirty="0"/>
              <a:t> </a:t>
            </a:r>
            <a:r>
              <a:rPr lang="en-AU" sz="2200" dirty="0" err="1"/>
              <a:t>keterlambatan</a:t>
            </a:r>
            <a:r>
              <a:rPr lang="en-AU" sz="2200" dirty="0"/>
              <a:t> </a:t>
            </a:r>
            <a:r>
              <a:rPr lang="en-AU" sz="2200" dirty="0" err="1"/>
              <a:t>adalah</a:t>
            </a:r>
            <a:r>
              <a:rPr lang="en-AU" sz="2200" dirty="0"/>
              <a:t> :</a:t>
            </a:r>
            <a:endParaRPr lang="en-US" sz="2200" dirty="0"/>
          </a:p>
          <a:p>
            <a:pPr>
              <a:buNone/>
            </a:pPr>
            <a:endParaRPr lang="en-US" sz="2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53" y="4535222"/>
            <a:ext cx="2347163" cy="232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8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val 58"/>
          <p:cNvSpPr/>
          <p:nvPr/>
        </p:nvSpPr>
        <p:spPr>
          <a:xfrm>
            <a:off x="10409886" y="3505200"/>
            <a:ext cx="1034113" cy="89379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8611262" y="1350498"/>
            <a:ext cx="968836" cy="87683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7835705" y="3513604"/>
            <a:ext cx="927295" cy="89108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824026" y="2190409"/>
            <a:ext cx="919674" cy="87922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824026" y="5289452"/>
            <a:ext cx="919674" cy="91020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436409" y="3470900"/>
            <a:ext cx="868316" cy="85379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404348" y="1455643"/>
            <a:ext cx="875179" cy="84828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084294" y="3505200"/>
            <a:ext cx="712694" cy="8194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4294" y="450166"/>
            <a:ext cx="9521552" cy="619794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r>
              <a:rPr lang="en-US" sz="2000" dirty="0" smtClean="0"/>
              <a:t>                                                       </a:t>
            </a:r>
            <a:r>
              <a:rPr lang="en-US" sz="2000" dirty="0"/>
              <a:t>	 </a:t>
            </a:r>
            <a:r>
              <a:rPr lang="en-US" sz="2000" dirty="0" smtClean="0"/>
              <a:t>E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	               </a:t>
            </a:r>
            <a:r>
              <a:rPr lang="en-US" sz="2000" dirty="0" smtClean="0"/>
              <a:t>2   12                            23                                    7      35          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                  </a:t>
            </a:r>
            <a:r>
              <a:rPr lang="en-US" sz="2000" dirty="0" smtClean="0"/>
              <a:t>14           D                                     G                     37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   </a:t>
            </a:r>
            <a:r>
              <a:rPr lang="en-US" sz="2000" dirty="0" smtClean="0"/>
              <a:t>  </a:t>
            </a:r>
            <a:r>
              <a:rPr lang="en-US" sz="2000" dirty="0"/>
              <a:t>A                 </a:t>
            </a:r>
            <a:r>
              <a:rPr lang="en-US" sz="2000" dirty="0" smtClean="0"/>
              <a:t>     11               5     23             11                                   J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       </a:t>
            </a:r>
            <a:r>
              <a:rPr lang="en-US" sz="2000" dirty="0" smtClean="0"/>
              <a:t>12                                            26                                                </a:t>
            </a:r>
            <a:r>
              <a:rPr lang="en-US" sz="2000" dirty="0"/>
              <a:t>18                                                                                                                                                                 </a:t>
            </a:r>
          </a:p>
          <a:p>
            <a:pPr>
              <a:buNone/>
            </a:pPr>
            <a:r>
              <a:rPr lang="en-US" sz="2000" dirty="0"/>
              <a:t>                                            </a:t>
            </a:r>
            <a:r>
              <a:rPr lang="en-US" sz="2000" dirty="0" smtClean="0"/>
              <a:t>      </a:t>
            </a:r>
            <a:r>
              <a:rPr lang="en-US" sz="2000" dirty="0"/>
              <a:t>F   </a:t>
            </a:r>
            <a:r>
              <a:rPr lang="en-US" sz="2000" dirty="0" smtClean="0"/>
              <a:t> 8           8       I</a:t>
            </a:r>
            <a:endParaRPr lang="en-US" sz="2000" dirty="0"/>
          </a:p>
          <a:p>
            <a:pPr>
              <a:buNone/>
            </a:pPr>
            <a:r>
              <a:rPr lang="en-US" sz="2000" dirty="0" smtClean="0"/>
              <a:t>1  0               </a:t>
            </a:r>
            <a:r>
              <a:rPr lang="en-US" sz="2000" dirty="0"/>
              <a:t>B       </a:t>
            </a:r>
            <a:r>
              <a:rPr lang="en-US" sz="2000" dirty="0" smtClean="0"/>
              <a:t>     3   12                                               37            K                      55</a:t>
            </a:r>
            <a:endParaRPr lang="en-US" sz="2000" dirty="0"/>
          </a:p>
          <a:p>
            <a:pPr>
              <a:buNone/>
            </a:pPr>
            <a:r>
              <a:rPr lang="en-US" sz="2000" dirty="0" smtClean="0"/>
              <a:t>    0              </a:t>
            </a:r>
            <a:r>
              <a:rPr lang="en-US" sz="2000" dirty="0"/>
              <a:t>12                 </a:t>
            </a:r>
            <a:r>
              <a:rPr lang="en-US" sz="2000" dirty="0" smtClean="0"/>
              <a:t>15                H                      6   40              15             8   55                                                     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                       </a:t>
            </a:r>
            <a:r>
              <a:rPr lang="en-US" sz="2000" dirty="0" smtClean="0"/>
              <a:t>                               25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                    </a:t>
            </a:r>
            <a:r>
              <a:rPr lang="en-US" sz="2000" dirty="0" smtClean="0"/>
              <a:t> C                                                             L                                  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                </a:t>
            </a:r>
            <a:r>
              <a:rPr lang="en-US" sz="2000" dirty="0" smtClean="0"/>
              <a:t>   </a:t>
            </a:r>
            <a:r>
              <a:rPr lang="en-US" sz="2000" dirty="0"/>
              <a:t>25                                               </a:t>
            </a:r>
            <a:r>
              <a:rPr lang="en-US" sz="2000" dirty="0" smtClean="0"/>
              <a:t>                                                     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 </a:t>
            </a:r>
            <a:r>
              <a:rPr lang="en-US" sz="2000" dirty="0" smtClean="0"/>
              <a:t>                                                4   25                            30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	                                        </a:t>
            </a:r>
            <a:r>
              <a:rPr lang="en-US" sz="2000" dirty="0" smtClean="0"/>
              <a:t>                25</a:t>
            </a:r>
            <a:endParaRPr lang="en-US" sz="2000" dirty="0"/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2409265" y="2476500"/>
            <a:ext cx="1295400" cy="76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642903" y="1653545"/>
            <a:ext cx="3429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244019" y="2302755"/>
            <a:ext cx="13716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6879857" y="2073778"/>
            <a:ext cx="14478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6200000" flipH="1">
            <a:off x="9402647" y="2111878"/>
            <a:ext cx="1295400" cy="1219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 flipH="1" flipV="1">
            <a:off x="5228525" y="3128000"/>
            <a:ext cx="838200" cy="685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039034" y="3866809"/>
            <a:ext cx="13716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8856198" y="3954089"/>
            <a:ext cx="1447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6200000" flipH="1">
            <a:off x="6777317" y="3107731"/>
            <a:ext cx="990600" cy="914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2796988" y="4404691"/>
            <a:ext cx="2895600" cy="1447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290483" y="3619499"/>
            <a:ext cx="19049" cy="64770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302249" y="3962400"/>
            <a:ext cx="3737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775823" y="1464608"/>
            <a:ext cx="19049" cy="8594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3794763" y="1958775"/>
            <a:ext cx="484655" cy="134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706927" y="3513603"/>
            <a:ext cx="19049" cy="8594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4747370" y="3955677"/>
            <a:ext cx="484655" cy="134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110713" y="5340164"/>
            <a:ext cx="19049" cy="8594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6133148" y="5773835"/>
            <a:ext cx="484655" cy="134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141130" y="2227337"/>
            <a:ext cx="19049" cy="8594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6156931" y="2625160"/>
            <a:ext cx="484655" cy="134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5304725" y="4171609"/>
            <a:ext cx="2425092" cy="201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8126606" y="3978474"/>
            <a:ext cx="484655" cy="134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8110640" y="3564930"/>
            <a:ext cx="19049" cy="8594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8937262" y="1367846"/>
            <a:ext cx="19049" cy="8594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8946786" y="1853354"/>
            <a:ext cx="642836" cy="105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6840642" y="4406439"/>
            <a:ext cx="3656845" cy="15278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10784170" y="3470900"/>
            <a:ext cx="19049" cy="8594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10824809" y="3958590"/>
            <a:ext cx="642836" cy="105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44" y="4526615"/>
            <a:ext cx="2347163" cy="232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76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2224" y="0"/>
            <a:ext cx="8229600" cy="685441"/>
          </a:xfrm>
        </p:spPr>
        <p:txBody>
          <a:bodyPr>
            <a:normAutofit fontScale="90000"/>
          </a:bodyPr>
          <a:lstStyle/>
          <a:p>
            <a:r>
              <a:rPr lang="en-AU" b="1" dirty="0" smtClean="0"/>
              <a:t> </a:t>
            </a:r>
            <a:r>
              <a:rPr lang="en-AU" sz="2700" b="1" dirty="0" smtClean="0">
                <a:solidFill>
                  <a:schemeClr val="tx1"/>
                </a:solidFill>
                <a:latin typeface="+mn-lt"/>
              </a:rPr>
              <a:t>III.    </a:t>
            </a:r>
            <a:r>
              <a:rPr lang="en-AU" sz="2700" b="1" dirty="0">
                <a:solidFill>
                  <a:schemeClr val="tx1"/>
                </a:solidFill>
                <a:latin typeface="+mn-lt"/>
              </a:rPr>
              <a:t>MEMPERCEPAT UMUR PROYEK</a:t>
            </a:r>
            <a:r>
              <a:rPr lang="en-US" sz="2700" dirty="0">
                <a:solidFill>
                  <a:schemeClr val="tx1"/>
                </a:solidFill>
                <a:latin typeface="+mn-lt"/>
              </a:rPr>
              <a:t/>
            </a:r>
            <a:br>
              <a:rPr lang="en-US" sz="2700" dirty="0">
                <a:solidFill>
                  <a:schemeClr val="tx1"/>
                </a:solidFill>
                <a:latin typeface="+mn-lt"/>
              </a:rPr>
            </a:br>
            <a:endParaRPr lang="en-US" sz="27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0165" y="457200"/>
            <a:ext cx="10201836" cy="64008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AU" sz="1900" dirty="0" err="1" smtClean="0">
                <a:solidFill>
                  <a:schemeClr val="tx1"/>
                </a:solidFill>
              </a:rPr>
              <a:t>Adanya</a:t>
            </a:r>
            <a:r>
              <a:rPr lang="en-AU" sz="1900" dirty="0" smtClean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perbedaan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antara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umur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perkiraan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proyek</a:t>
            </a:r>
            <a:r>
              <a:rPr lang="en-AU" sz="1900" dirty="0">
                <a:solidFill>
                  <a:schemeClr val="tx1"/>
                </a:solidFill>
              </a:rPr>
              <a:t> (</a:t>
            </a:r>
            <a:r>
              <a:rPr lang="en-AU" sz="1900" dirty="0" err="1">
                <a:solidFill>
                  <a:schemeClr val="tx1"/>
                </a:solidFill>
              </a:rPr>
              <a:t>ditentukan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oleh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 smtClean="0">
                <a:solidFill>
                  <a:schemeClr val="tx1"/>
                </a:solidFill>
              </a:rPr>
              <a:t>lintasan</a:t>
            </a:r>
            <a:r>
              <a:rPr lang="en-AU" sz="1900" dirty="0" smtClean="0">
                <a:solidFill>
                  <a:schemeClr val="tx1"/>
                </a:solidFill>
              </a:rPr>
              <a:t> </a:t>
            </a:r>
            <a:r>
              <a:rPr lang="en-AU" sz="1900" dirty="0" err="1" smtClean="0">
                <a:solidFill>
                  <a:schemeClr val="tx1"/>
                </a:solidFill>
              </a:rPr>
              <a:t>kritis</a:t>
            </a:r>
            <a:r>
              <a:rPr lang="en-AU" sz="1900" dirty="0" smtClean="0">
                <a:solidFill>
                  <a:schemeClr val="tx1"/>
                </a:solidFill>
              </a:rPr>
              <a:t>)</a:t>
            </a:r>
          </a:p>
          <a:p>
            <a:pPr algn="just">
              <a:buNone/>
            </a:pPr>
            <a:r>
              <a:rPr lang="en-AU" sz="1900" dirty="0" err="1" smtClean="0">
                <a:solidFill>
                  <a:schemeClr val="tx1"/>
                </a:solidFill>
              </a:rPr>
              <a:t>dengan</a:t>
            </a:r>
            <a:r>
              <a:rPr lang="en-AU" sz="1900" dirty="0" smtClean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umur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rencana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proyek</a:t>
            </a:r>
            <a:r>
              <a:rPr lang="en-AU" sz="1900" dirty="0">
                <a:solidFill>
                  <a:schemeClr val="tx1"/>
                </a:solidFill>
              </a:rPr>
              <a:t> ( </a:t>
            </a:r>
            <a:r>
              <a:rPr lang="en-AU" sz="1900" dirty="0" err="1" smtClean="0">
                <a:solidFill>
                  <a:schemeClr val="tx1"/>
                </a:solidFill>
              </a:rPr>
              <a:t>berdasarkan</a:t>
            </a:r>
            <a:r>
              <a:rPr lang="en-AU" sz="1900" dirty="0" smtClean="0">
                <a:solidFill>
                  <a:schemeClr val="tx1"/>
                </a:solidFill>
              </a:rPr>
              <a:t> </a:t>
            </a:r>
            <a:r>
              <a:rPr lang="en-AU" sz="1900" dirty="0" err="1" smtClean="0">
                <a:solidFill>
                  <a:schemeClr val="tx1"/>
                </a:solidFill>
              </a:rPr>
              <a:t>kebutuhan</a:t>
            </a:r>
            <a:r>
              <a:rPr lang="en-AU" sz="1900" dirty="0" smtClean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manajemen</a:t>
            </a:r>
            <a:r>
              <a:rPr lang="en-AU" sz="1900" dirty="0">
                <a:solidFill>
                  <a:schemeClr val="tx1"/>
                </a:solidFill>
              </a:rPr>
              <a:t> ).</a:t>
            </a:r>
            <a:endParaRPr lang="en-US" sz="19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en-AU" sz="1900" dirty="0" err="1" smtClean="0">
                <a:solidFill>
                  <a:schemeClr val="tx1"/>
                </a:solidFill>
              </a:rPr>
              <a:t>Prosedur</a:t>
            </a:r>
            <a:r>
              <a:rPr lang="en-AU" sz="1900" dirty="0" smtClean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mempercepat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umur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proyek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yaitu</a:t>
            </a:r>
            <a:r>
              <a:rPr lang="en-AU" sz="1900" dirty="0">
                <a:solidFill>
                  <a:schemeClr val="tx1"/>
                </a:solidFill>
              </a:rPr>
              <a:t> :</a:t>
            </a:r>
            <a:endParaRPr lang="en-US" sz="19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en-AU" sz="1900" dirty="0">
                <a:solidFill>
                  <a:schemeClr val="tx1"/>
                </a:solidFill>
              </a:rPr>
              <a:t> 	    1.  </a:t>
            </a:r>
            <a:r>
              <a:rPr lang="en-AU" sz="1900" dirty="0" err="1">
                <a:solidFill>
                  <a:schemeClr val="tx1"/>
                </a:solidFill>
              </a:rPr>
              <a:t>Membuat</a:t>
            </a:r>
            <a:r>
              <a:rPr lang="en-AU" sz="1900" dirty="0">
                <a:solidFill>
                  <a:schemeClr val="tx1"/>
                </a:solidFill>
              </a:rPr>
              <a:t> diagram network</a:t>
            </a:r>
            <a:endParaRPr lang="en-US" sz="1900" dirty="0">
              <a:solidFill>
                <a:schemeClr val="tx1"/>
              </a:solidFill>
            </a:endParaRPr>
          </a:p>
          <a:p>
            <a:pPr lvl="0" algn="just">
              <a:buNone/>
            </a:pPr>
            <a:r>
              <a:rPr lang="en-AU" sz="1900" dirty="0">
                <a:solidFill>
                  <a:schemeClr val="tx1"/>
                </a:solidFill>
              </a:rPr>
              <a:t>	    2.  </a:t>
            </a:r>
            <a:r>
              <a:rPr lang="en-AU" sz="1900" dirty="0" err="1">
                <a:solidFill>
                  <a:schemeClr val="tx1"/>
                </a:solidFill>
              </a:rPr>
              <a:t>Menghitung</a:t>
            </a:r>
            <a:r>
              <a:rPr lang="en-AU" sz="1900" dirty="0">
                <a:solidFill>
                  <a:schemeClr val="tx1"/>
                </a:solidFill>
              </a:rPr>
              <a:t> SPA </a:t>
            </a:r>
            <a:r>
              <a:rPr lang="en-AU" sz="1900" dirty="0" err="1">
                <a:solidFill>
                  <a:schemeClr val="tx1"/>
                </a:solidFill>
              </a:rPr>
              <a:t>untuk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semua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peristiwa</a:t>
            </a:r>
            <a:r>
              <a:rPr lang="en-AU" sz="1900" dirty="0">
                <a:solidFill>
                  <a:schemeClr val="tx1"/>
                </a:solidFill>
              </a:rPr>
              <a:t>.</a:t>
            </a:r>
            <a:endParaRPr lang="en-US" sz="19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en-AU" sz="1900" dirty="0">
                <a:solidFill>
                  <a:schemeClr val="tx1"/>
                </a:solidFill>
              </a:rPr>
              <a:t>	         UPER (</a:t>
            </a:r>
            <a:r>
              <a:rPr lang="en-AU" sz="1900" dirty="0" err="1">
                <a:solidFill>
                  <a:schemeClr val="tx1"/>
                </a:solidFill>
              </a:rPr>
              <a:t>Umur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perkiraan</a:t>
            </a:r>
            <a:r>
              <a:rPr lang="en-AU" sz="1900" dirty="0">
                <a:solidFill>
                  <a:schemeClr val="tx1"/>
                </a:solidFill>
              </a:rPr>
              <a:t> ) </a:t>
            </a:r>
            <a:r>
              <a:rPr lang="en-AU" sz="1900" dirty="0" err="1">
                <a:solidFill>
                  <a:schemeClr val="tx1"/>
                </a:solidFill>
              </a:rPr>
              <a:t>adalah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saat</a:t>
            </a:r>
            <a:r>
              <a:rPr lang="en-AU" sz="1900" dirty="0">
                <a:solidFill>
                  <a:schemeClr val="tx1"/>
                </a:solidFill>
              </a:rPr>
              <a:t> paling </a:t>
            </a:r>
            <a:r>
              <a:rPr lang="en-AU" sz="1900" dirty="0" err="1">
                <a:solidFill>
                  <a:schemeClr val="tx1"/>
                </a:solidFill>
              </a:rPr>
              <a:t>awal</a:t>
            </a:r>
            <a:r>
              <a:rPr lang="en-AU" sz="1900" dirty="0">
                <a:solidFill>
                  <a:schemeClr val="tx1"/>
                </a:solidFill>
              </a:rPr>
              <a:t>(SPA) </a:t>
            </a:r>
            <a:r>
              <a:rPr lang="en-AU" sz="1900" dirty="0" err="1">
                <a:solidFill>
                  <a:schemeClr val="tx1"/>
                </a:solidFill>
              </a:rPr>
              <a:t>untuk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 smtClean="0">
                <a:solidFill>
                  <a:schemeClr val="tx1"/>
                </a:solidFill>
              </a:rPr>
              <a:t>peristiwa</a:t>
            </a:r>
            <a:r>
              <a:rPr lang="en-AU" sz="1900" dirty="0">
                <a:solidFill>
                  <a:schemeClr val="tx1"/>
                </a:solidFill>
              </a:rPr>
              <a:t>  </a:t>
            </a:r>
            <a:r>
              <a:rPr lang="en-AU" sz="1900" dirty="0" smtClean="0">
                <a:solidFill>
                  <a:schemeClr val="tx1"/>
                </a:solidFill>
              </a:rPr>
              <a:t>yang  </a:t>
            </a:r>
          </a:p>
          <a:p>
            <a:pPr algn="just">
              <a:buNone/>
            </a:pPr>
            <a:r>
              <a:rPr lang="en-AU" sz="1900" dirty="0">
                <a:solidFill>
                  <a:schemeClr val="tx1"/>
                </a:solidFill>
              </a:rPr>
              <a:t>	</a:t>
            </a:r>
            <a:r>
              <a:rPr lang="en-AU" sz="1900" dirty="0" smtClean="0">
                <a:solidFill>
                  <a:schemeClr val="tx1"/>
                </a:solidFill>
              </a:rPr>
              <a:t>		</a:t>
            </a:r>
            <a:r>
              <a:rPr lang="en-AU" sz="1900" dirty="0" err="1" smtClean="0">
                <a:solidFill>
                  <a:schemeClr val="tx1"/>
                </a:solidFill>
              </a:rPr>
              <a:t>terakhir</a:t>
            </a:r>
            <a:r>
              <a:rPr lang="en-AU" sz="1900" dirty="0">
                <a:solidFill>
                  <a:schemeClr val="tx1"/>
                </a:solidFill>
              </a:rPr>
              <a:t>.</a:t>
            </a:r>
            <a:endParaRPr lang="en-US" sz="1900" dirty="0">
              <a:solidFill>
                <a:schemeClr val="tx1"/>
              </a:solidFill>
            </a:endParaRPr>
          </a:p>
          <a:p>
            <a:pPr lvl="0" algn="just">
              <a:buNone/>
            </a:pPr>
            <a:r>
              <a:rPr lang="en-AU" sz="1900" dirty="0">
                <a:solidFill>
                  <a:schemeClr val="tx1"/>
                </a:solidFill>
              </a:rPr>
              <a:t>	    3.  </a:t>
            </a:r>
            <a:r>
              <a:rPr lang="en-AU" sz="1900" dirty="0" err="1">
                <a:solidFill>
                  <a:schemeClr val="tx1"/>
                </a:solidFill>
              </a:rPr>
              <a:t>Menghitung</a:t>
            </a:r>
            <a:r>
              <a:rPr lang="en-AU" sz="1900" dirty="0">
                <a:solidFill>
                  <a:schemeClr val="tx1"/>
                </a:solidFill>
              </a:rPr>
              <a:t> SPL </a:t>
            </a:r>
            <a:r>
              <a:rPr lang="en-AU" sz="1900" dirty="0" err="1">
                <a:solidFill>
                  <a:schemeClr val="tx1"/>
                </a:solidFill>
              </a:rPr>
              <a:t>untuk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semua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peristiwa</a:t>
            </a:r>
            <a:r>
              <a:rPr lang="en-AU" sz="1900" dirty="0">
                <a:solidFill>
                  <a:schemeClr val="tx1"/>
                </a:solidFill>
              </a:rPr>
              <a:t>.</a:t>
            </a:r>
            <a:endParaRPr lang="en-US" sz="19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en-AU" sz="1900" dirty="0">
                <a:solidFill>
                  <a:schemeClr val="tx1"/>
                </a:solidFill>
              </a:rPr>
              <a:t>	         UREN (</a:t>
            </a:r>
            <a:r>
              <a:rPr lang="en-AU" sz="1900" dirty="0" err="1">
                <a:solidFill>
                  <a:schemeClr val="tx1"/>
                </a:solidFill>
              </a:rPr>
              <a:t>Umur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rencana</a:t>
            </a:r>
            <a:r>
              <a:rPr lang="en-AU" sz="1900" dirty="0">
                <a:solidFill>
                  <a:schemeClr val="tx1"/>
                </a:solidFill>
              </a:rPr>
              <a:t> ) </a:t>
            </a:r>
            <a:r>
              <a:rPr lang="en-AU" sz="1900" dirty="0" err="1">
                <a:solidFill>
                  <a:schemeClr val="tx1"/>
                </a:solidFill>
              </a:rPr>
              <a:t>adalah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saat</a:t>
            </a:r>
            <a:r>
              <a:rPr lang="en-AU" sz="1900" dirty="0">
                <a:solidFill>
                  <a:schemeClr val="tx1"/>
                </a:solidFill>
              </a:rPr>
              <a:t> paling </a:t>
            </a:r>
            <a:r>
              <a:rPr lang="en-AU" sz="1900" dirty="0" err="1">
                <a:solidFill>
                  <a:schemeClr val="tx1"/>
                </a:solidFill>
              </a:rPr>
              <a:t>lambat</a:t>
            </a:r>
            <a:r>
              <a:rPr lang="en-AU" sz="1900" dirty="0">
                <a:solidFill>
                  <a:schemeClr val="tx1"/>
                </a:solidFill>
              </a:rPr>
              <a:t> (SPL) </a:t>
            </a:r>
            <a:r>
              <a:rPr lang="en-AU" sz="1900" dirty="0" err="1">
                <a:solidFill>
                  <a:schemeClr val="tx1"/>
                </a:solidFill>
              </a:rPr>
              <a:t>untuk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 smtClean="0">
                <a:solidFill>
                  <a:schemeClr val="tx1"/>
                </a:solidFill>
              </a:rPr>
              <a:t>peristiwa</a:t>
            </a:r>
            <a:r>
              <a:rPr lang="en-AU" sz="1900" dirty="0" smtClean="0">
                <a:solidFill>
                  <a:schemeClr val="tx1"/>
                </a:solidFill>
              </a:rPr>
              <a:t>               	       yang </a:t>
            </a:r>
            <a:r>
              <a:rPr lang="en-AU" sz="1900" dirty="0" err="1">
                <a:solidFill>
                  <a:schemeClr val="tx1"/>
                </a:solidFill>
              </a:rPr>
              <a:t>terakhir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dan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ditentukan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oleh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manajemen</a:t>
            </a:r>
            <a:r>
              <a:rPr lang="en-AU" sz="1900" dirty="0">
                <a:solidFill>
                  <a:schemeClr val="tx1"/>
                </a:solidFill>
              </a:rPr>
              <a:t>.</a:t>
            </a:r>
            <a:endParaRPr lang="en-US" sz="1900" dirty="0">
              <a:solidFill>
                <a:schemeClr val="tx1"/>
              </a:solidFill>
            </a:endParaRPr>
          </a:p>
          <a:p>
            <a:pPr lvl="0" algn="just">
              <a:buNone/>
            </a:pPr>
            <a:r>
              <a:rPr lang="en-AU" sz="1900" dirty="0">
                <a:solidFill>
                  <a:schemeClr val="tx1"/>
                </a:solidFill>
              </a:rPr>
              <a:t>	    4.  </a:t>
            </a:r>
            <a:r>
              <a:rPr lang="en-AU" sz="1900" dirty="0" err="1">
                <a:solidFill>
                  <a:schemeClr val="tx1"/>
                </a:solidFill>
              </a:rPr>
              <a:t>Menghitung</a:t>
            </a:r>
            <a:r>
              <a:rPr lang="en-AU" sz="1900" dirty="0">
                <a:solidFill>
                  <a:schemeClr val="tx1"/>
                </a:solidFill>
              </a:rPr>
              <a:t> Total Float </a:t>
            </a:r>
            <a:r>
              <a:rPr lang="en-AU" sz="1900" dirty="0" err="1">
                <a:solidFill>
                  <a:schemeClr val="tx1"/>
                </a:solidFill>
              </a:rPr>
              <a:t>untuk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semua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kegiatan</a:t>
            </a:r>
            <a:r>
              <a:rPr lang="en-AU" sz="1900" dirty="0">
                <a:solidFill>
                  <a:schemeClr val="tx1"/>
                </a:solidFill>
              </a:rPr>
              <a:t> yang </a:t>
            </a:r>
            <a:r>
              <a:rPr lang="en-AU" sz="1900" dirty="0" err="1">
                <a:solidFill>
                  <a:schemeClr val="tx1"/>
                </a:solidFill>
              </a:rPr>
              <a:t>ada</a:t>
            </a:r>
            <a:r>
              <a:rPr lang="en-AU" sz="1900" dirty="0">
                <a:solidFill>
                  <a:schemeClr val="tx1"/>
                </a:solidFill>
              </a:rPr>
              <a:t>. </a:t>
            </a:r>
            <a:r>
              <a:rPr lang="en-AU" sz="1900" dirty="0" err="1">
                <a:solidFill>
                  <a:schemeClr val="tx1"/>
                </a:solidFill>
              </a:rPr>
              <a:t>Apabila</a:t>
            </a:r>
            <a:r>
              <a:rPr lang="en-AU" sz="1900" dirty="0">
                <a:solidFill>
                  <a:schemeClr val="tx1"/>
                </a:solidFill>
              </a:rPr>
              <a:t> 	Total </a:t>
            </a:r>
            <a:r>
              <a:rPr lang="en-AU" sz="1900" dirty="0" smtClean="0">
                <a:solidFill>
                  <a:schemeClr val="tx1"/>
                </a:solidFill>
              </a:rPr>
              <a:t>Float</a:t>
            </a:r>
          </a:p>
          <a:p>
            <a:pPr lvl="0" algn="just">
              <a:buNone/>
            </a:pP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smtClean="0">
                <a:solidFill>
                  <a:schemeClr val="tx1"/>
                </a:solidFill>
              </a:rPr>
              <a:t>             </a:t>
            </a:r>
            <a:r>
              <a:rPr lang="en-AU" sz="1900" dirty="0" err="1">
                <a:solidFill>
                  <a:schemeClr val="tx1"/>
                </a:solidFill>
              </a:rPr>
              <a:t>berharga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negatif</a:t>
            </a:r>
            <a:r>
              <a:rPr lang="en-AU" sz="1900" dirty="0">
                <a:solidFill>
                  <a:schemeClr val="tx1"/>
                </a:solidFill>
              </a:rPr>
              <a:t> proses </a:t>
            </a:r>
            <a:r>
              <a:rPr lang="en-AU" sz="1900" dirty="0" err="1">
                <a:solidFill>
                  <a:schemeClr val="tx1"/>
                </a:solidFill>
              </a:rPr>
              <a:t>perhitungan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 smtClean="0">
                <a:solidFill>
                  <a:schemeClr val="tx1"/>
                </a:solidFill>
              </a:rPr>
              <a:t>dilanjutkan,apabila</a:t>
            </a:r>
            <a:r>
              <a:rPr lang="en-AU" sz="1900" dirty="0" smtClean="0">
                <a:solidFill>
                  <a:schemeClr val="tx1"/>
                </a:solidFill>
              </a:rPr>
              <a:t> </a:t>
            </a:r>
            <a:r>
              <a:rPr lang="en-AU" sz="1900" dirty="0">
                <a:solidFill>
                  <a:schemeClr val="tx1"/>
                </a:solidFill>
              </a:rPr>
              <a:t>Total </a:t>
            </a:r>
            <a:r>
              <a:rPr lang="en-AU" sz="1900" dirty="0" smtClean="0">
                <a:solidFill>
                  <a:schemeClr val="tx1"/>
                </a:solidFill>
              </a:rPr>
              <a:t>Float </a:t>
            </a:r>
          </a:p>
          <a:p>
            <a:pPr lvl="0" algn="just">
              <a:buNone/>
            </a:pP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smtClean="0">
                <a:solidFill>
                  <a:schemeClr val="tx1"/>
                </a:solidFill>
              </a:rPr>
              <a:t>     	       </a:t>
            </a:r>
            <a:r>
              <a:rPr lang="en-AU" sz="1900" dirty="0" err="1" smtClean="0">
                <a:solidFill>
                  <a:schemeClr val="tx1"/>
                </a:solidFill>
              </a:rPr>
              <a:t>berharga</a:t>
            </a:r>
            <a:r>
              <a:rPr lang="en-AU" sz="1900" dirty="0" smtClean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positif</a:t>
            </a:r>
            <a:r>
              <a:rPr lang="en-AU" sz="1900" dirty="0">
                <a:solidFill>
                  <a:schemeClr val="tx1"/>
                </a:solidFill>
              </a:rPr>
              <a:t> proses </a:t>
            </a:r>
            <a:r>
              <a:rPr lang="en-AU" sz="1900" dirty="0" err="1">
                <a:solidFill>
                  <a:schemeClr val="tx1"/>
                </a:solidFill>
              </a:rPr>
              <a:t>perhitungan</a:t>
            </a:r>
            <a:r>
              <a:rPr lang="en-AU" sz="1900" dirty="0">
                <a:solidFill>
                  <a:schemeClr val="tx1"/>
                </a:solidFill>
              </a:rPr>
              <a:t> </a:t>
            </a:r>
            <a:r>
              <a:rPr lang="en-AU" sz="1900" dirty="0" err="1">
                <a:solidFill>
                  <a:schemeClr val="tx1"/>
                </a:solidFill>
              </a:rPr>
              <a:t>selesai</a:t>
            </a:r>
            <a:r>
              <a:rPr lang="en-AU" sz="1900" dirty="0">
                <a:solidFill>
                  <a:schemeClr val="tx1"/>
                </a:solidFill>
              </a:rPr>
              <a:t>.</a:t>
            </a:r>
            <a:endParaRPr lang="en-US" sz="1900" dirty="0">
              <a:solidFill>
                <a:schemeClr val="tx1"/>
              </a:solidFill>
            </a:endParaRPr>
          </a:p>
          <a:p>
            <a:pPr lvl="0" algn="just">
              <a:buNone/>
            </a:pPr>
            <a:r>
              <a:rPr lang="en-AU" sz="1900" dirty="0">
                <a:solidFill>
                  <a:schemeClr val="tx1"/>
                </a:solidFill>
              </a:rPr>
              <a:t>	          Total Float   (TF)   =        UREN          –        UPER</a:t>
            </a:r>
            <a:endParaRPr lang="en-US" sz="19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en-AU" sz="1900" dirty="0">
                <a:solidFill>
                  <a:schemeClr val="tx1"/>
                </a:solidFill>
              </a:rPr>
              <a:t>                                                       </a:t>
            </a:r>
            <a:r>
              <a:rPr lang="en-AU" sz="1900" dirty="0" smtClean="0">
                <a:solidFill>
                  <a:schemeClr val="tx1"/>
                </a:solidFill>
              </a:rPr>
              <a:t> SPL </a:t>
            </a:r>
            <a:r>
              <a:rPr lang="en-AU" sz="1900" baseline="-25000" dirty="0" err="1">
                <a:solidFill>
                  <a:schemeClr val="tx1"/>
                </a:solidFill>
              </a:rPr>
              <a:t>akhir</a:t>
            </a:r>
            <a:r>
              <a:rPr lang="en-AU" sz="1900" dirty="0">
                <a:solidFill>
                  <a:schemeClr val="tx1"/>
                </a:solidFill>
              </a:rPr>
              <a:t>       _        SPA </a:t>
            </a:r>
            <a:r>
              <a:rPr lang="en-AU" sz="1900" baseline="-25000" dirty="0" err="1">
                <a:solidFill>
                  <a:schemeClr val="tx1"/>
                </a:solidFill>
              </a:rPr>
              <a:t>akhir</a:t>
            </a:r>
            <a:endParaRPr lang="en-US" sz="1900" dirty="0">
              <a:solidFill>
                <a:schemeClr val="tx1"/>
              </a:solidFill>
            </a:endParaRPr>
          </a:p>
          <a:p>
            <a:pPr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60" y="4535223"/>
            <a:ext cx="2347163" cy="232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50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8728" y="349624"/>
            <a:ext cx="9170895" cy="5974976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US" sz="2000" dirty="0" smtClean="0"/>
              <a:t>5.  </a:t>
            </a:r>
            <a:r>
              <a:rPr lang="en-US" sz="2000" dirty="0" err="1" smtClean="0"/>
              <a:t>Menghitung</a:t>
            </a:r>
            <a:r>
              <a:rPr lang="en-US" sz="2000" dirty="0" smtClean="0"/>
              <a:t> lama </a:t>
            </a:r>
            <a:r>
              <a:rPr lang="en-US" sz="2000" dirty="0" err="1" smtClean="0"/>
              <a:t>kegiatan</a:t>
            </a:r>
            <a:r>
              <a:rPr lang="en-US" sz="2000" dirty="0" smtClean="0"/>
              <a:t> </a:t>
            </a:r>
            <a:r>
              <a:rPr lang="en-US" sz="2000" dirty="0" err="1" smtClean="0"/>
              <a:t>baru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kegiatan</a:t>
            </a:r>
            <a:r>
              <a:rPr lang="en-US" sz="2000" dirty="0" smtClean="0"/>
              <a:t> </a:t>
            </a:r>
            <a:r>
              <a:rPr lang="en-US" sz="2000" dirty="0" err="1" smtClean="0"/>
              <a:t>tersebut</a:t>
            </a:r>
            <a:r>
              <a:rPr lang="en-US" sz="2000" dirty="0" smtClean="0"/>
              <a:t> 	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rumus</a:t>
            </a:r>
            <a:r>
              <a:rPr lang="en-US" sz="2000" dirty="0" smtClean="0"/>
              <a:t>  :</a:t>
            </a:r>
          </a:p>
          <a:p>
            <a:pPr>
              <a:buNone/>
            </a:pPr>
            <a:r>
              <a:rPr lang="en-US" sz="2000" dirty="0" smtClean="0"/>
              <a:t> </a:t>
            </a:r>
            <a:br>
              <a:rPr lang="en-US" sz="2000" dirty="0" smtClean="0"/>
            </a:br>
            <a:r>
              <a:rPr lang="en-US" sz="2000" dirty="0" smtClean="0"/>
              <a:t>	</a:t>
            </a:r>
            <a:r>
              <a:rPr lang="en-US" sz="2000" dirty="0" err="1" smtClean="0"/>
              <a:t>L</a:t>
            </a:r>
            <a:r>
              <a:rPr lang="en-US" sz="2000" baseline="-25000" dirty="0" err="1" smtClean="0"/>
              <a:t>n</a:t>
            </a:r>
            <a:r>
              <a:rPr lang="en-US" sz="2000" dirty="0" smtClean="0"/>
              <a:t> (</a:t>
            </a:r>
            <a:r>
              <a:rPr lang="en-US" sz="2000" dirty="0" err="1" smtClean="0"/>
              <a:t>Baru</a:t>
            </a:r>
            <a:r>
              <a:rPr lang="en-US" sz="2000" dirty="0" smtClean="0"/>
              <a:t>)  =  </a:t>
            </a:r>
            <a:r>
              <a:rPr lang="en-US" sz="2000" dirty="0" err="1" smtClean="0"/>
              <a:t>L</a:t>
            </a:r>
            <a:r>
              <a:rPr lang="en-US" sz="2000" baseline="-25000" dirty="0" err="1" smtClean="0"/>
              <a:t>n</a:t>
            </a:r>
            <a:r>
              <a:rPr lang="en-US" sz="2000" dirty="0" smtClean="0"/>
              <a:t> (lama)  +  </a:t>
            </a:r>
            <a:r>
              <a:rPr lang="en-US" sz="2000" dirty="0" err="1" smtClean="0"/>
              <a:t>L</a:t>
            </a:r>
            <a:r>
              <a:rPr lang="en-US" sz="2000" baseline="-25000" dirty="0" err="1" smtClean="0"/>
              <a:t>n</a:t>
            </a:r>
            <a:r>
              <a:rPr lang="en-US" sz="2000" dirty="0" smtClean="0"/>
              <a:t> (lama)  X  ( UREN  -  UPER  )</a:t>
            </a:r>
          </a:p>
          <a:p>
            <a:pPr>
              <a:buNone/>
            </a:pPr>
            <a:r>
              <a:rPr lang="en-US" sz="2000" dirty="0" smtClean="0"/>
              <a:t>                                                                                     L </a:t>
            </a:r>
            <a:r>
              <a:rPr lang="en-US" sz="2000" baseline="-25000" dirty="0" err="1" smtClean="0"/>
              <a:t>i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 </a:t>
            </a:r>
          </a:p>
          <a:p>
            <a:pPr lvl="0">
              <a:buNone/>
            </a:pPr>
            <a:r>
              <a:rPr lang="en-US" sz="2000" dirty="0" smtClean="0"/>
              <a:t>6.  </a:t>
            </a:r>
            <a:r>
              <a:rPr lang="en-AU" sz="2000" dirty="0" err="1" smtClean="0"/>
              <a:t>Kembali</a:t>
            </a:r>
            <a:r>
              <a:rPr lang="en-AU" sz="2000" dirty="0" smtClean="0"/>
              <a:t> </a:t>
            </a:r>
            <a:r>
              <a:rPr lang="en-AU" sz="2000" dirty="0" err="1" smtClean="0"/>
              <a:t>ke</a:t>
            </a:r>
            <a:r>
              <a:rPr lang="en-AU" sz="2000" dirty="0" smtClean="0"/>
              <a:t> </a:t>
            </a:r>
            <a:r>
              <a:rPr lang="en-AU" sz="2000" dirty="0" err="1" smtClean="0"/>
              <a:t>langkah</a:t>
            </a:r>
            <a:r>
              <a:rPr lang="en-AU" sz="2000" dirty="0" smtClean="0"/>
              <a:t> </a:t>
            </a:r>
            <a:r>
              <a:rPr lang="en-AU" sz="2000" dirty="0" err="1" smtClean="0"/>
              <a:t>pertama</a:t>
            </a:r>
            <a:r>
              <a:rPr lang="en-AU" sz="2000" dirty="0" smtClean="0"/>
              <a:t> (a)</a:t>
            </a:r>
            <a:endParaRPr lang="en-US" sz="2000" dirty="0" smtClean="0"/>
          </a:p>
          <a:p>
            <a:pPr>
              <a:buNone/>
            </a:pPr>
            <a:r>
              <a:rPr lang="en-AU" sz="2000" dirty="0" smtClean="0"/>
              <a:t>  </a:t>
            </a:r>
            <a:endParaRPr lang="en-US" sz="2000" dirty="0" smtClean="0"/>
          </a:p>
          <a:p>
            <a:pPr>
              <a:buNone/>
            </a:pPr>
            <a:r>
              <a:rPr lang="en-AU" sz="2000" b="1" dirty="0" smtClean="0"/>
              <a:t>  IV.   CONTOH SOAL </a:t>
            </a:r>
            <a:endParaRPr lang="en-US" sz="2000" dirty="0" smtClean="0"/>
          </a:p>
          <a:p>
            <a:pPr algn="just">
              <a:buNone/>
            </a:pPr>
            <a:r>
              <a:rPr lang="en-AU" sz="2000" dirty="0" smtClean="0"/>
              <a:t>	      </a:t>
            </a:r>
            <a:r>
              <a:rPr lang="en-AU" sz="2000" dirty="0" err="1" smtClean="0"/>
              <a:t>Sebuah</a:t>
            </a:r>
            <a:r>
              <a:rPr lang="en-AU" sz="2000" dirty="0" smtClean="0"/>
              <a:t> </a:t>
            </a:r>
            <a:r>
              <a:rPr lang="en-AU" sz="2000" dirty="0" err="1" smtClean="0"/>
              <a:t>proyek</a:t>
            </a:r>
            <a:r>
              <a:rPr lang="en-AU" sz="2000" dirty="0" smtClean="0"/>
              <a:t> </a:t>
            </a:r>
            <a:r>
              <a:rPr lang="en-AU" sz="2000" dirty="0" err="1" smtClean="0"/>
              <a:t>mempunyai</a:t>
            </a:r>
            <a:r>
              <a:rPr lang="en-AU" sz="2000" dirty="0" smtClean="0"/>
              <a:t> </a:t>
            </a:r>
            <a:r>
              <a:rPr lang="en-AU" sz="2000" dirty="0" err="1" smtClean="0"/>
              <a:t>urut-urutan</a:t>
            </a:r>
            <a:r>
              <a:rPr lang="en-AU" sz="2000" dirty="0" smtClean="0"/>
              <a:t> </a:t>
            </a:r>
            <a:r>
              <a:rPr lang="en-AU" sz="2000" dirty="0" err="1" smtClean="0"/>
              <a:t>pelaksanaan</a:t>
            </a:r>
            <a:r>
              <a:rPr lang="en-AU" sz="2000" dirty="0" smtClean="0"/>
              <a:t>  yang  </a:t>
            </a:r>
            <a:r>
              <a:rPr lang="en-AU" sz="2000" dirty="0" err="1" smtClean="0"/>
              <a:t>terdiri</a:t>
            </a:r>
            <a:endParaRPr lang="en-AU" sz="2000" dirty="0" smtClean="0"/>
          </a:p>
          <a:p>
            <a:pPr algn="just">
              <a:buNone/>
            </a:pPr>
            <a:r>
              <a:rPr lang="en-AU" sz="2000" dirty="0" smtClean="0"/>
              <a:t>	      </a:t>
            </a:r>
            <a:r>
              <a:rPr lang="en-AU" sz="2000" dirty="0" err="1" smtClean="0"/>
              <a:t>dari</a:t>
            </a:r>
            <a:r>
              <a:rPr lang="en-AU" sz="2000" dirty="0" smtClean="0"/>
              <a:t> </a:t>
            </a:r>
            <a:r>
              <a:rPr lang="en-AU" sz="2000" dirty="0" err="1" smtClean="0"/>
              <a:t>kegiatan</a:t>
            </a:r>
            <a:r>
              <a:rPr lang="en-AU" sz="2000" dirty="0" smtClean="0"/>
              <a:t> A </a:t>
            </a:r>
            <a:r>
              <a:rPr lang="en-AU" sz="2000" dirty="0" err="1" smtClean="0"/>
              <a:t>sampai</a:t>
            </a:r>
            <a:r>
              <a:rPr lang="en-AU" sz="2000" dirty="0" smtClean="0"/>
              <a:t> </a:t>
            </a:r>
            <a:r>
              <a:rPr lang="en-AU" sz="2000" dirty="0" err="1" smtClean="0"/>
              <a:t>kegiatan</a:t>
            </a:r>
            <a:r>
              <a:rPr lang="en-AU" sz="2000" dirty="0" smtClean="0"/>
              <a:t> L  </a:t>
            </a:r>
            <a:r>
              <a:rPr lang="en-AU" sz="2000" dirty="0" err="1" smtClean="0"/>
              <a:t>dengan</a:t>
            </a:r>
            <a:r>
              <a:rPr lang="en-AU" sz="2000" dirty="0" smtClean="0"/>
              <a:t> </a:t>
            </a:r>
            <a:r>
              <a:rPr lang="en-AU" sz="2000" dirty="0" err="1" smtClean="0"/>
              <a:t>waktu</a:t>
            </a:r>
            <a:r>
              <a:rPr lang="en-AU" sz="2000" dirty="0" smtClean="0"/>
              <a:t> </a:t>
            </a:r>
            <a:r>
              <a:rPr lang="en-AU" sz="2000" dirty="0" err="1" smtClean="0"/>
              <a:t>standart</a:t>
            </a:r>
            <a:r>
              <a:rPr lang="en-AU" sz="2000" dirty="0" smtClean="0"/>
              <a:t> </a:t>
            </a:r>
            <a:r>
              <a:rPr lang="en-AU" sz="2000" dirty="0" err="1" smtClean="0"/>
              <a:t>seperti</a:t>
            </a:r>
            <a:r>
              <a:rPr lang="en-AU" sz="2000" dirty="0" smtClean="0"/>
              <a:t> </a:t>
            </a:r>
          </a:p>
          <a:p>
            <a:pPr algn="just">
              <a:buNone/>
            </a:pPr>
            <a:r>
              <a:rPr lang="en-AU" sz="2000" dirty="0" smtClean="0"/>
              <a:t>           </a:t>
            </a:r>
            <a:r>
              <a:rPr lang="en-AU" sz="2000" dirty="0" err="1" smtClean="0"/>
              <a:t>dalam</a:t>
            </a:r>
            <a:r>
              <a:rPr lang="en-AU" sz="2000" dirty="0" smtClean="0"/>
              <a:t> </a:t>
            </a:r>
            <a:r>
              <a:rPr lang="en-AU" sz="2000" dirty="0" err="1" smtClean="0"/>
              <a:t>tabel</a:t>
            </a:r>
            <a:r>
              <a:rPr lang="en-AU" sz="2000" dirty="0" smtClean="0"/>
              <a:t> </a:t>
            </a:r>
            <a:r>
              <a:rPr lang="en-AU" sz="2000" dirty="0" err="1" smtClean="0"/>
              <a:t>berikut</a:t>
            </a:r>
            <a:r>
              <a:rPr lang="en-AU" sz="2000" dirty="0" smtClean="0"/>
              <a:t> </a:t>
            </a:r>
            <a:r>
              <a:rPr lang="en-AU" sz="2000" dirty="0" err="1" smtClean="0"/>
              <a:t>ini</a:t>
            </a:r>
            <a:r>
              <a:rPr lang="en-AU" sz="2000" dirty="0" smtClean="0"/>
              <a:t> :</a:t>
            </a:r>
            <a:endParaRPr lang="en-US" sz="2000" dirty="0" smtClean="0"/>
          </a:p>
          <a:p>
            <a:pPr algn="just">
              <a:buNone/>
            </a:pPr>
            <a:r>
              <a:rPr lang="en-AU" sz="2000" dirty="0" smtClean="0"/>
              <a:t> </a:t>
            </a:r>
            <a:endParaRPr lang="en-US" sz="2000" dirty="0" smtClean="0"/>
          </a:p>
          <a:p>
            <a:pPr>
              <a:buNone/>
            </a:pP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7660341" y="1788459"/>
            <a:ext cx="2209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64" y="4535223"/>
            <a:ext cx="2347163" cy="232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268941"/>
            <a:ext cx="8229600" cy="632012"/>
          </a:xfrm>
        </p:spPr>
        <p:txBody>
          <a:bodyPr>
            <a:normAutofit/>
          </a:bodyPr>
          <a:lstStyle/>
          <a:p>
            <a:r>
              <a:rPr lang="es-ES" sz="2500" dirty="0" smtClean="0"/>
              <a:t> </a:t>
            </a:r>
            <a:r>
              <a:rPr lang="es-ES" sz="2500" dirty="0" err="1">
                <a:solidFill>
                  <a:schemeClr val="tx1"/>
                </a:solidFill>
                <a:latin typeface="+mn-lt"/>
              </a:rPr>
              <a:t>Kasus</a:t>
            </a:r>
            <a:r>
              <a:rPr lang="es-ES" sz="2500" dirty="0">
                <a:solidFill>
                  <a:schemeClr val="tx1"/>
                </a:solidFill>
                <a:latin typeface="+mn-lt"/>
              </a:rPr>
              <a:t> </a:t>
            </a:r>
            <a:r>
              <a:rPr lang="es-ES" sz="2500" dirty="0" err="1">
                <a:solidFill>
                  <a:schemeClr val="tx1"/>
                </a:solidFill>
                <a:latin typeface="+mn-lt"/>
              </a:rPr>
              <a:t>mempercepat</a:t>
            </a:r>
            <a:r>
              <a:rPr lang="es-ES" sz="2500" dirty="0">
                <a:solidFill>
                  <a:schemeClr val="tx1"/>
                </a:solidFill>
                <a:latin typeface="+mn-lt"/>
              </a:rPr>
              <a:t> </a:t>
            </a:r>
            <a:r>
              <a:rPr lang="es-ES" sz="2500" dirty="0" err="1">
                <a:solidFill>
                  <a:schemeClr val="tx1"/>
                </a:solidFill>
                <a:latin typeface="+mn-lt"/>
              </a:rPr>
              <a:t>umur</a:t>
            </a:r>
            <a:r>
              <a:rPr lang="es-ES" sz="2500" dirty="0">
                <a:solidFill>
                  <a:schemeClr val="tx1"/>
                </a:solidFill>
                <a:latin typeface="+mn-lt"/>
              </a:rPr>
              <a:t> </a:t>
            </a:r>
            <a:r>
              <a:rPr lang="es-ES" sz="2500" dirty="0" err="1">
                <a:solidFill>
                  <a:schemeClr val="tx1"/>
                </a:solidFill>
                <a:latin typeface="+mn-lt"/>
              </a:rPr>
              <a:t>proyek</a:t>
            </a:r>
            <a:r>
              <a:rPr lang="es-ES" sz="2500" dirty="0">
                <a:solidFill>
                  <a:schemeClr val="tx1"/>
                </a:solidFill>
                <a:latin typeface="+mn-lt"/>
              </a:rPr>
              <a:t> : </a:t>
            </a:r>
            <a:r>
              <a:rPr lang="es-ES" sz="2500" dirty="0" err="1">
                <a:solidFill>
                  <a:schemeClr val="tx1"/>
                </a:solidFill>
                <a:latin typeface="+mn-lt"/>
              </a:rPr>
              <a:t>Contoh</a:t>
            </a:r>
            <a:r>
              <a:rPr lang="es-ES" sz="2500" dirty="0">
                <a:solidFill>
                  <a:schemeClr val="tx1"/>
                </a:solidFill>
                <a:latin typeface="+mn-lt"/>
              </a:rPr>
              <a:t> </a:t>
            </a:r>
            <a:r>
              <a:rPr lang="es-ES" sz="2500" dirty="0" err="1" smtClean="0">
                <a:solidFill>
                  <a:schemeClr val="tx1"/>
                </a:solidFill>
                <a:latin typeface="+mn-lt"/>
              </a:rPr>
              <a:t>Soal</a:t>
            </a:r>
            <a:endParaRPr lang="en-US" sz="2500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9161475"/>
              </p:ext>
            </p:extLst>
          </p:nvPr>
        </p:nvGraphicFramePr>
        <p:xfrm>
          <a:off x="2675964" y="1066203"/>
          <a:ext cx="8229600" cy="533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1447800"/>
                <a:gridCol w="1143000"/>
                <a:gridCol w="1143000"/>
                <a:gridCol w="1752600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400" dirty="0" err="1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Kegiatan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        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Sebelumnya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Waktu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Normal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Waktu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Cepat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Biaya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Normal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</a:rPr>
                        <a:t>Biaya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</a:rPr>
                        <a:t>Cepat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75.000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95.000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170.000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185.000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20.000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5.000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15.000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175.000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240.000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240.000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350.000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 , G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5.000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E , H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40.000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45.000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J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50.000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K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E , G , H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15.000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L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 , J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70.000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72.000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L , K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60.000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65.000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53" y="4535223"/>
            <a:ext cx="2347163" cy="232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69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128" y="430695"/>
            <a:ext cx="7830671" cy="5562600"/>
          </a:xfrm>
        </p:spPr>
        <p:txBody>
          <a:bodyPr>
            <a:normAutofit/>
          </a:bodyPr>
          <a:lstStyle/>
          <a:p>
            <a:r>
              <a:rPr lang="es-ES" sz="2000" dirty="0" err="1" smtClean="0">
                <a:solidFill>
                  <a:schemeClr val="tx1"/>
                </a:solidFill>
                <a:latin typeface="+mn-lt"/>
              </a:rPr>
              <a:t>Dalam</a:t>
            </a:r>
            <a:r>
              <a:rPr lang="es-ES" sz="20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+mn-lt"/>
              </a:rPr>
              <a:t>mempercepat</a:t>
            </a:r>
            <a:r>
              <a:rPr lang="es-ES" sz="2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+mn-lt"/>
              </a:rPr>
              <a:t>umur</a:t>
            </a:r>
            <a:r>
              <a:rPr lang="es-ES" sz="2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+mn-lt"/>
              </a:rPr>
              <a:t>proyek</a:t>
            </a:r>
            <a:r>
              <a:rPr lang="es-ES" sz="2000" dirty="0">
                <a:solidFill>
                  <a:schemeClr val="tx1"/>
                </a:solidFill>
                <a:latin typeface="+mn-lt"/>
              </a:rPr>
              <a:t>, apabila </a:t>
            </a:r>
            <a:r>
              <a:rPr lang="es-ES" sz="2000" dirty="0" err="1">
                <a:solidFill>
                  <a:schemeClr val="tx1"/>
                </a:solidFill>
                <a:latin typeface="+mn-lt"/>
              </a:rPr>
              <a:t>kegiatan</a:t>
            </a:r>
            <a:r>
              <a:rPr lang="es-ES" sz="2000" dirty="0">
                <a:solidFill>
                  <a:schemeClr val="tx1"/>
                </a:solidFill>
                <a:latin typeface="+mn-lt"/>
              </a:rPr>
              <a:t> yang </a:t>
            </a:r>
            <a:r>
              <a:rPr lang="es-ES" sz="2000" dirty="0" err="1">
                <a:solidFill>
                  <a:schemeClr val="tx1"/>
                </a:solidFill>
                <a:latin typeface="+mn-lt"/>
              </a:rPr>
              <a:t>dapat</a:t>
            </a:r>
            <a:r>
              <a:rPr lang="es-ES" sz="2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s-ES" sz="2000" dirty="0" err="1" smtClean="0">
                <a:solidFill>
                  <a:schemeClr val="tx1"/>
                </a:solidFill>
                <a:latin typeface="+mn-lt"/>
              </a:rPr>
              <a:t>dipercepat</a:t>
            </a:r>
            <a:r>
              <a:rPr lang="es-ES" sz="20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+mn-lt"/>
              </a:rPr>
              <a:t>dapat</a:t>
            </a:r>
            <a:r>
              <a:rPr lang="es-ES" sz="2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+mn-lt"/>
              </a:rPr>
              <a:t>diketahui</a:t>
            </a:r>
            <a:r>
              <a:rPr lang="es-ES" sz="20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s-ES" sz="2000" dirty="0" err="1">
                <a:solidFill>
                  <a:schemeClr val="tx1"/>
                </a:solidFill>
                <a:latin typeface="+mn-lt"/>
              </a:rPr>
              <a:t>maka</a:t>
            </a:r>
            <a:r>
              <a:rPr lang="es-ES" sz="2000" dirty="0">
                <a:solidFill>
                  <a:schemeClr val="tx1"/>
                </a:solidFill>
                <a:latin typeface="+mn-lt"/>
              </a:rPr>
              <a:t> yang </a:t>
            </a:r>
            <a:r>
              <a:rPr lang="es-ES" sz="2000" dirty="0" err="1">
                <a:solidFill>
                  <a:schemeClr val="tx1"/>
                </a:solidFill>
                <a:latin typeface="+mn-lt"/>
              </a:rPr>
              <a:t>dipercepat</a:t>
            </a:r>
            <a:r>
              <a:rPr lang="es-ES" sz="2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+mn-lt"/>
              </a:rPr>
              <a:t>adalah</a:t>
            </a:r>
            <a:r>
              <a:rPr lang="es-ES" sz="2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s-ES" sz="2000" dirty="0" err="1" smtClean="0">
                <a:solidFill>
                  <a:schemeClr val="tx1"/>
                </a:solidFill>
                <a:latin typeface="+mn-lt"/>
              </a:rPr>
              <a:t>kagiatan</a:t>
            </a:r>
            <a:r>
              <a:rPr lang="es-ES" sz="20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+mn-lt"/>
              </a:rPr>
              <a:t>dengan</a:t>
            </a:r>
            <a:r>
              <a:rPr lang="es-ES" sz="2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+mn-lt"/>
              </a:rPr>
              <a:t>waktu</a:t>
            </a:r>
            <a:r>
              <a:rPr lang="es-ES" sz="2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+mn-lt"/>
              </a:rPr>
              <a:t>dipercepat</a:t>
            </a:r>
            <a:r>
              <a:rPr lang="es-ES" sz="2000" dirty="0">
                <a:solidFill>
                  <a:schemeClr val="tx1"/>
                </a:solidFill>
                <a:latin typeface="+mn-lt"/>
              </a:rPr>
              <a:t> yang </a:t>
            </a:r>
            <a:r>
              <a:rPr lang="es-ES" sz="2000" dirty="0" err="1">
                <a:solidFill>
                  <a:schemeClr val="tx1"/>
                </a:solidFill>
                <a:latin typeface="+mn-lt"/>
              </a:rPr>
              <a:t>ada</a:t>
            </a:r>
            <a:r>
              <a:rPr lang="es-ES" sz="2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s-ES" sz="2000" dirty="0" err="1" smtClean="0">
                <a:solidFill>
                  <a:schemeClr val="tx1"/>
                </a:solidFill>
                <a:latin typeface="+mn-lt"/>
              </a:rPr>
              <a:t>dalam</a:t>
            </a:r>
            <a:r>
              <a:rPr lang="es-ES" sz="20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s-ES" sz="2000" dirty="0" err="1" smtClean="0">
                <a:solidFill>
                  <a:schemeClr val="tx1"/>
                </a:solidFill>
                <a:latin typeface="+mn-lt"/>
              </a:rPr>
              <a:t>lintasan</a:t>
            </a:r>
            <a:r>
              <a:rPr lang="es-ES" sz="20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+mn-lt"/>
              </a:rPr>
              <a:t>kritis</a:t>
            </a:r>
            <a:r>
              <a:rPr lang="es-ES" sz="2000" dirty="0">
                <a:solidFill>
                  <a:schemeClr val="tx1"/>
                </a:solidFill>
                <a:latin typeface="+mn-lt"/>
              </a:rPr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s-ES" dirty="0" smtClean="0"/>
              <a:t>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5636" y="1739153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/>
              <a:t> 	     </a:t>
            </a:r>
          </a:p>
          <a:p>
            <a:pPr>
              <a:buNone/>
            </a:pPr>
            <a:r>
              <a:rPr lang="es-ES" dirty="0"/>
              <a:t>  </a:t>
            </a:r>
            <a:r>
              <a:rPr lang="en-AU" sz="1900" dirty="0" err="1"/>
              <a:t>Diminta</a:t>
            </a:r>
            <a:r>
              <a:rPr lang="en-AU" sz="1900" dirty="0"/>
              <a:t> :  </a:t>
            </a:r>
            <a:r>
              <a:rPr lang="en-AU" sz="1900" dirty="0" err="1"/>
              <a:t>Bagaimanakah</a:t>
            </a:r>
            <a:r>
              <a:rPr lang="en-AU" sz="1900" dirty="0"/>
              <a:t> </a:t>
            </a:r>
            <a:r>
              <a:rPr lang="en-AU" sz="1900" dirty="0" err="1"/>
              <a:t>mempercepat</a:t>
            </a:r>
            <a:r>
              <a:rPr lang="en-AU" sz="1900" dirty="0"/>
              <a:t> </a:t>
            </a:r>
            <a:r>
              <a:rPr lang="en-AU" sz="1900" dirty="0" err="1"/>
              <a:t>umur</a:t>
            </a:r>
            <a:r>
              <a:rPr lang="en-AU" sz="1900" dirty="0"/>
              <a:t> </a:t>
            </a:r>
            <a:r>
              <a:rPr lang="en-AU" sz="1900" dirty="0" err="1"/>
              <a:t>proyek</a:t>
            </a:r>
            <a:r>
              <a:rPr lang="en-AU" sz="1900" dirty="0"/>
              <a:t> </a:t>
            </a:r>
            <a:r>
              <a:rPr lang="en-AU" sz="1900" dirty="0" err="1" smtClean="0"/>
              <a:t>apabila</a:t>
            </a:r>
            <a:r>
              <a:rPr lang="en-AU" sz="1900" dirty="0" smtClean="0"/>
              <a:t> </a:t>
            </a:r>
          </a:p>
          <a:p>
            <a:pPr>
              <a:buNone/>
            </a:pPr>
            <a:r>
              <a:rPr lang="en-AU" sz="1900" dirty="0"/>
              <a:t>	</a:t>
            </a:r>
            <a:r>
              <a:rPr lang="en-AU" sz="1900" dirty="0" smtClean="0"/>
              <a:t>			</a:t>
            </a:r>
            <a:r>
              <a:rPr lang="en-AU" sz="1900" dirty="0" err="1" smtClean="0"/>
              <a:t>proyek</a:t>
            </a:r>
            <a:r>
              <a:rPr lang="en-AU" sz="1900" dirty="0" smtClean="0"/>
              <a:t> </a:t>
            </a:r>
            <a:r>
              <a:rPr lang="en-AU" sz="1900" dirty="0" err="1" smtClean="0"/>
              <a:t>akan</a:t>
            </a:r>
            <a:r>
              <a:rPr lang="en-AU" sz="1900" dirty="0" smtClean="0"/>
              <a:t> </a:t>
            </a:r>
            <a:r>
              <a:rPr lang="en-AU" sz="1900" dirty="0" err="1"/>
              <a:t>dipercepat</a:t>
            </a:r>
            <a:r>
              <a:rPr lang="en-AU" sz="1900" dirty="0"/>
              <a:t> </a:t>
            </a:r>
            <a:r>
              <a:rPr lang="en-AU" sz="1900" dirty="0" err="1"/>
              <a:t>menjadi</a:t>
            </a:r>
            <a:r>
              <a:rPr lang="en-AU" sz="1900" dirty="0"/>
              <a:t> 65 </a:t>
            </a:r>
            <a:r>
              <a:rPr lang="en-AU" sz="1900" dirty="0" err="1"/>
              <a:t>hari</a:t>
            </a:r>
            <a:r>
              <a:rPr lang="en-AU" sz="1900" dirty="0"/>
              <a:t> ?</a:t>
            </a:r>
          </a:p>
          <a:p>
            <a:pPr>
              <a:buNone/>
            </a:pPr>
            <a:endParaRPr lang="en-US" sz="1900" dirty="0"/>
          </a:p>
          <a:p>
            <a:pPr>
              <a:buNone/>
            </a:pPr>
            <a:r>
              <a:rPr lang="en-AU" sz="1900" dirty="0" err="1" smtClean="0"/>
              <a:t>Penyelesaian</a:t>
            </a:r>
            <a:r>
              <a:rPr lang="en-AU" sz="1900" dirty="0" smtClean="0"/>
              <a:t> </a:t>
            </a:r>
            <a:r>
              <a:rPr lang="en-AU" sz="1900" dirty="0" err="1"/>
              <a:t>soal</a:t>
            </a:r>
            <a:r>
              <a:rPr lang="en-AU" sz="1900" dirty="0"/>
              <a:t> :</a:t>
            </a:r>
            <a:endParaRPr lang="en-US" sz="1900" dirty="0"/>
          </a:p>
          <a:p>
            <a:pPr marL="457200" indent="-457200">
              <a:buAutoNum type="arabicPeriod"/>
            </a:pPr>
            <a:r>
              <a:rPr lang="en-AU" sz="1900" dirty="0" err="1" smtClean="0"/>
              <a:t>Membuat</a:t>
            </a:r>
            <a:r>
              <a:rPr lang="en-AU" sz="1900" dirty="0" smtClean="0"/>
              <a:t> </a:t>
            </a:r>
            <a:r>
              <a:rPr lang="en-AU" sz="1900" dirty="0"/>
              <a:t>diagram network </a:t>
            </a:r>
            <a:r>
              <a:rPr lang="en-AU" sz="1900" dirty="0" err="1"/>
              <a:t>dan</a:t>
            </a:r>
            <a:r>
              <a:rPr lang="en-AU" sz="1900" dirty="0"/>
              <a:t> </a:t>
            </a:r>
            <a:r>
              <a:rPr lang="en-AU" sz="1900" dirty="0" err="1"/>
              <a:t>didaptkan</a:t>
            </a:r>
            <a:r>
              <a:rPr lang="en-AU" sz="1900" dirty="0"/>
              <a:t> </a:t>
            </a:r>
            <a:r>
              <a:rPr lang="en-AU" sz="1900" dirty="0" err="1"/>
              <a:t>umur</a:t>
            </a:r>
            <a:r>
              <a:rPr lang="en-AU" sz="1900" dirty="0"/>
              <a:t> </a:t>
            </a:r>
            <a:r>
              <a:rPr lang="en-AU" sz="1900" dirty="0" err="1"/>
              <a:t>proyek</a:t>
            </a:r>
            <a:r>
              <a:rPr lang="en-AU" sz="1900" dirty="0"/>
              <a:t> 75 </a:t>
            </a:r>
            <a:r>
              <a:rPr lang="en-AU" sz="1900" dirty="0" err="1" smtClean="0"/>
              <a:t>hari</a:t>
            </a:r>
            <a:endParaRPr lang="en-AU" sz="1900" dirty="0" smtClean="0"/>
          </a:p>
          <a:p>
            <a:pPr marL="0" indent="0">
              <a:buNone/>
            </a:pPr>
            <a:r>
              <a:rPr lang="en-AU" sz="1900" dirty="0" err="1" smtClean="0"/>
              <a:t>dengan</a:t>
            </a:r>
            <a:r>
              <a:rPr lang="en-AU" sz="1900" dirty="0" smtClean="0"/>
              <a:t> </a:t>
            </a:r>
            <a:r>
              <a:rPr lang="en-AU" sz="1900" dirty="0" err="1"/>
              <a:t>lintasan</a:t>
            </a:r>
            <a:r>
              <a:rPr lang="en-AU" sz="1900" dirty="0"/>
              <a:t> </a:t>
            </a:r>
            <a:r>
              <a:rPr lang="en-AU" sz="1900" dirty="0" err="1"/>
              <a:t>kritis</a:t>
            </a:r>
            <a:r>
              <a:rPr lang="en-AU" sz="1900" dirty="0"/>
              <a:t> :     </a:t>
            </a:r>
            <a:r>
              <a:rPr lang="en-AU" sz="1900" dirty="0">
                <a:solidFill>
                  <a:srgbClr val="FF0000"/>
                </a:solidFill>
              </a:rPr>
              <a:t>A    C     D    G     H      I       L     M</a:t>
            </a:r>
            <a:endParaRPr lang="en-US" sz="1900" dirty="0">
              <a:solidFill>
                <a:srgbClr val="FF0000"/>
              </a:solidFill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en-AU" sz="1900" dirty="0" err="1" smtClean="0"/>
              <a:t>Kegiatan</a:t>
            </a:r>
            <a:r>
              <a:rPr lang="en-AU" sz="1900" dirty="0" smtClean="0"/>
              <a:t> </a:t>
            </a:r>
            <a:r>
              <a:rPr lang="en-AU" sz="1900" dirty="0"/>
              <a:t>yang </a:t>
            </a:r>
            <a:r>
              <a:rPr lang="en-AU" sz="1900" dirty="0" err="1"/>
              <a:t>dapat</a:t>
            </a:r>
            <a:r>
              <a:rPr lang="en-AU" sz="1900" dirty="0"/>
              <a:t> </a:t>
            </a:r>
            <a:r>
              <a:rPr lang="en-AU" sz="1900" dirty="0" err="1"/>
              <a:t>dipercepat</a:t>
            </a:r>
            <a:r>
              <a:rPr lang="en-AU" sz="1900" dirty="0"/>
              <a:t> yang </a:t>
            </a:r>
            <a:r>
              <a:rPr lang="en-AU" sz="1900" dirty="0" err="1"/>
              <a:t>terdapat</a:t>
            </a:r>
            <a:r>
              <a:rPr lang="en-AU" sz="1900" dirty="0"/>
              <a:t> </a:t>
            </a:r>
            <a:r>
              <a:rPr lang="en-AU" sz="1900" dirty="0" err="1"/>
              <a:t>dalam</a:t>
            </a:r>
            <a:r>
              <a:rPr lang="en-AU" sz="1900" dirty="0"/>
              <a:t> </a:t>
            </a:r>
            <a:r>
              <a:rPr lang="en-AU" sz="1900" dirty="0" err="1"/>
              <a:t>lintasan</a:t>
            </a:r>
            <a:r>
              <a:rPr lang="en-AU" sz="1900" dirty="0"/>
              <a:t> </a:t>
            </a:r>
            <a:r>
              <a:rPr lang="en-AU" sz="1900" dirty="0" err="1"/>
              <a:t>kritis</a:t>
            </a:r>
            <a:r>
              <a:rPr lang="en-AU" sz="1900" dirty="0"/>
              <a:t> </a:t>
            </a:r>
            <a:r>
              <a:rPr lang="en-AU" sz="1900" dirty="0" err="1" smtClean="0"/>
              <a:t>adalah</a:t>
            </a:r>
            <a:r>
              <a:rPr lang="en-AU" sz="1900" dirty="0" smtClean="0"/>
              <a:t> </a:t>
            </a:r>
            <a:r>
              <a:rPr lang="en-AU" sz="1900" dirty="0"/>
              <a:t>:   A     G     I       L      M</a:t>
            </a:r>
          </a:p>
          <a:p>
            <a:pPr>
              <a:buNone/>
            </a:pPr>
            <a:endParaRPr lang="en-US" sz="19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73" y="4535223"/>
            <a:ext cx="2347163" cy="232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9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0105" y="564776"/>
            <a:ext cx="9126071" cy="580912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AU" sz="2000" dirty="0" smtClean="0"/>
              <a:t>    </a:t>
            </a:r>
            <a:r>
              <a:rPr lang="en-AU" sz="2000" dirty="0" err="1" smtClean="0"/>
              <a:t>Karena</a:t>
            </a:r>
            <a:r>
              <a:rPr lang="en-AU" sz="2000" dirty="0" smtClean="0"/>
              <a:t> </a:t>
            </a:r>
            <a:r>
              <a:rPr lang="en-AU" sz="2000" dirty="0" err="1" smtClean="0"/>
              <a:t>proyek</a:t>
            </a:r>
            <a:r>
              <a:rPr lang="en-AU" sz="2000" dirty="0" smtClean="0"/>
              <a:t> </a:t>
            </a:r>
            <a:r>
              <a:rPr lang="en-AU" sz="2000" dirty="0" err="1" smtClean="0"/>
              <a:t>dipercepat</a:t>
            </a:r>
            <a:r>
              <a:rPr lang="en-AU" sz="2000" dirty="0" smtClean="0"/>
              <a:t> </a:t>
            </a:r>
            <a:r>
              <a:rPr lang="en-AU" sz="2000" dirty="0" err="1" smtClean="0"/>
              <a:t>menjadi</a:t>
            </a:r>
            <a:r>
              <a:rPr lang="en-AU" sz="2000" dirty="0" smtClean="0"/>
              <a:t> 65 </a:t>
            </a:r>
            <a:r>
              <a:rPr lang="en-AU" sz="2000" dirty="0" err="1" smtClean="0"/>
              <a:t>hari</a:t>
            </a:r>
            <a:r>
              <a:rPr lang="en-AU" sz="2000" dirty="0" smtClean="0"/>
              <a:t>, </a:t>
            </a:r>
            <a:r>
              <a:rPr lang="en-AU" sz="2000" dirty="0" err="1" smtClean="0"/>
              <a:t>maka</a:t>
            </a:r>
            <a:r>
              <a:rPr lang="en-AU" sz="2000" dirty="0" smtClean="0"/>
              <a:t> </a:t>
            </a:r>
            <a:r>
              <a:rPr lang="en-AU" sz="2000" dirty="0" err="1" smtClean="0"/>
              <a:t>kegiatan</a:t>
            </a:r>
            <a:r>
              <a:rPr lang="en-AU" sz="2000" dirty="0" smtClean="0"/>
              <a:t> 	yang </a:t>
            </a:r>
            <a:r>
              <a:rPr lang="en-AU" sz="2000" dirty="0" err="1" smtClean="0"/>
              <a:t>dipercepat</a:t>
            </a:r>
            <a:r>
              <a:rPr lang="en-AU" sz="2000" dirty="0" smtClean="0"/>
              <a:t> </a:t>
            </a:r>
            <a:r>
              <a:rPr lang="en-AU" sz="2000" dirty="0" err="1" smtClean="0"/>
              <a:t>adalah</a:t>
            </a:r>
            <a:r>
              <a:rPr lang="en-AU" sz="2000" dirty="0" smtClean="0"/>
              <a:t> :</a:t>
            </a:r>
            <a:endParaRPr lang="en-US" sz="2000" dirty="0" smtClean="0"/>
          </a:p>
          <a:p>
            <a:pPr>
              <a:buNone/>
            </a:pPr>
            <a:r>
              <a:rPr lang="en-AU" sz="2000" dirty="0" smtClean="0"/>
              <a:t> </a:t>
            </a:r>
            <a:endParaRPr lang="en-US" sz="2000" dirty="0" smtClean="0"/>
          </a:p>
          <a:p>
            <a:pPr>
              <a:buNone/>
            </a:pPr>
            <a:r>
              <a:rPr lang="en-AU" sz="2000" dirty="0" smtClean="0"/>
              <a:t>   	 	</a:t>
            </a:r>
            <a:r>
              <a:rPr lang="it-IT" sz="2000" dirty="0" smtClean="0"/>
              <a:t>A    =       10 hari dipercepat menjadi 8 hari    </a:t>
            </a:r>
          </a:p>
          <a:p>
            <a:pPr>
              <a:buNone/>
            </a:pPr>
            <a:r>
              <a:rPr lang="it-IT" sz="2000" dirty="0" smtClean="0"/>
              <a:t>	         =        2 hari waktu cepat</a:t>
            </a:r>
            <a:endParaRPr lang="en-US" sz="2000" dirty="0" smtClean="0"/>
          </a:p>
          <a:p>
            <a:pPr>
              <a:buNone/>
            </a:pPr>
            <a:r>
              <a:rPr lang="it-IT" sz="2000" dirty="0" smtClean="0"/>
              <a:t>      </a:t>
            </a:r>
            <a:endParaRPr lang="en-US" sz="2000" dirty="0" smtClean="0"/>
          </a:p>
          <a:p>
            <a:pPr>
              <a:buNone/>
            </a:pPr>
            <a:r>
              <a:rPr lang="it-IT" sz="2000" dirty="0" smtClean="0"/>
              <a:t>   		G    =       45 hari dipercepat menjadi 37 hari  </a:t>
            </a:r>
          </a:p>
          <a:p>
            <a:pPr>
              <a:buNone/>
            </a:pPr>
            <a:r>
              <a:rPr lang="it-IT" sz="2000" dirty="0" smtClean="0"/>
              <a:t>		       =        8 hari waktu cepat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it-IT" sz="2000" dirty="0" smtClean="0"/>
              <a:t>         Jumlah waktu percepatan   =  10 hari waktu cepat</a:t>
            </a:r>
            <a:endParaRPr lang="en-US" sz="2000" dirty="0" smtClean="0"/>
          </a:p>
          <a:p>
            <a:pPr>
              <a:buNone/>
            </a:pPr>
            <a:r>
              <a:rPr lang="it-IT" sz="2000" dirty="0" smtClean="0"/>
              <a:t> </a:t>
            </a:r>
            <a:endParaRPr lang="en-US" sz="2000" dirty="0" smtClean="0"/>
          </a:p>
          <a:p>
            <a:pPr>
              <a:buNone/>
            </a:pPr>
            <a:r>
              <a:rPr lang="es-ES" sz="2000" dirty="0" smtClean="0"/>
              <a:t>	        </a:t>
            </a:r>
            <a:r>
              <a:rPr lang="es-ES" sz="2000" dirty="0" err="1" smtClean="0"/>
              <a:t>Umur</a:t>
            </a:r>
            <a:r>
              <a:rPr lang="es-ES" sz="2000" dirty="0" smtClean="0"/>
              <a:t> </a:t>
            </a:r>
            <a:r>
              <a:rPr lang="es-ES" sz="2000" dirty="0" err="1" smtClean="0"/>
              <a:t>proyek</a:t>
            </a:r>
            <a:r>
              <a:rPr lang="es-ES" sz="2000" dirty="0" smtClean="0"/>
              <a:t> </a:t>
            </a:r>
            <a:r>
              <a:rPr lang="es-ES" sz="2000" dirty="0" err="1" smtClean="0"/>
              <a:t>setelah</a:t>
            </a:r>
            <a:r>
              <a:rPr lang="es-ES" sz="2000" dirty="0" smtClean="0"/>
              <a:t> </a:t>
            </a:r>
            <a:r>
              <a:rPr lang="es-ES" sz="2000" dirty="0" err="1" smtClean="0"/>
              <a:t>percepatan</a:t>
            </a:r>
            <a:r>
              <a:rPr lang="es-ES" sz="2000" dirty="0" smtClean="0"/>
              <a:t> </a:t>
            </a:r>
            <a:r>
              <a:rPr lang="es-ES" sz="2000" dirty="0" err="1" smtClean="0"/>
              <a:t>adalah</a:t>
            </a:r>
            <a:r>
              <a:rPr lang="es-ES" sz="2000" dirty="0" smtClean="0"/>
              <a:t> :</a:t>
            </a:r>
            <a:endParaRPr lang="en-US" sz="2000" dirty="0" smtClean="0"/>
          </a:p>
          <a:p>
            <a:pPr>
              <a:buNone/>
            </a:pPr>
            <a:r>
              <a:rPr lang="en-AU" sz="2000" dirty="0" smtClean="0"/>
              <a:t>	        75 </a:t>
            </a:r>
            <a:r>
              <a:rPr lang="en-AU" sz="2000" dirty="0" err="1" smtClean="0"/>
              <a:t>hari</a:t>
            </a:r>
            <a:r>
              <a:rPr lang="en-AU" sz="2000" dirty="0" smtClean="0"/>
              <a:t> (normal)  -   10 </a:t>
            </a:r>
            <a:r>
              <a:rPr lang="en-AU" sz="2000" dirty="0" err="1" smtClean="0"/>
              <a:t>hari</a:t>
            </a:r>
            <a:r>
              <a:rPr lang="en-AU" sz="2000" dirty="0" smtClean="0"/>
              <a:t> (</a:t>
            </a:r>
            <a:r>
              <a:rPr lang="en-AU" sz="2000" dirty="0" err="1" smtClean="0"/>
              <a:t>percepatan</a:t>
            </a:r>
            <a:r>
              <a:rPr lang="en-AU" sz="2000" dirty="0" smtClean="0"/>
              <a:t>) = 65 </a:t>
            </a:r>
            <a:r>
              <a:rPr lang="en-AU" sz="2000" dirty="0" err="1" smtClean="0"/>
              <a:t>hari</a:t>
            </a: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18" y="4535223"/>
            <a:ext cx="2347163" cy="232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6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Wisp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899</TotalTime>
  <Words>292</Words>
  <Application>Microsoft Office PowerPoint</Application>
  <PresentationFormat>Widescreen</PresentationFormat>
  <Paragraphs>249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Century Gothic</vt:lpstr>
      <vt:lpstr>Constantia</vt:lpstr>
      <vt:lpstr>Symbol</vt:lpstr>
      <vt:lpstr>Wingdings 3</vt:lpstr>
      <vt:lpstr>Wisp</vt:lpstr>
      <vt:lpstr>MANAJEMEN OPERASIONAL </vt:lpstr>
      <vt:lpstr>                                                             BAB XIII                                      TEHNIS NETWORK PLANNING Contoh soal : </vt:lpstr>
      <vt:lpstr>PowerPoint Presentation</vt:lpstr>
      <vt:lpstr>PowerPoint Presentation</vt:lpstr>
      <vt:lpstr>I.   TENGGANG WAKTU KEGIATAN  </vt:lpstr>
      <vt:lpstr>II. PENGARUH KETERLAMBATAN SEBUAH KEGIATAN</vt:lpstr>
      <vt:lpstr>PowerPoint Presentation</vt:lpstr>
      <vt:lpstr>PowerPoint Presentation</vt:lpstr>
      <vt:lpstr>PowerPoint Presentation</vt:lpstr>
      <vt:lpstr>PowerPoint Presentation</vt:lpstr>
      <vt:lpstr> III.    MEMPERCEPAT UMUR PROYEK </vt:lpstr>
      <vt:lpstr>PowerPoint Presentation</vt:lpstr>
      <vt:lpstr> Kasus mempercepat umur proyek : Contoh Soal</vt:lpstr>
      <vt:lpstr>Dalam mempercepat umur proyek, apabila kegiatan yang dapat dipercepat dapat diketahui, maka yang dipercepat adalah kagiatan dengan waktu dipercepat yang ada dalam lintasan kritis.  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MANAJEMEN OPERASIONAL II</dc:title>
  <dc:creator>user</dc:creator>
  <cp:lastModifiedBy>Azizah Fitriani</cp:lastModifiedBy>
  <cp:revision>55</cp:revision>
  <dcterms:created xsi:type="dcterms:W3CDTF">2020-05-04T11:47:11Z</dcterms:created>
  <dcterms:modified xsi:type="dcterms:W3CDTF">2022-04-11T04:01:08Z</dcterms:modified>
</cp:coreProperties>
</file>