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9" r:id="rId2"/>
    <p:sldId id="260" r:id="rId3"/>
    <p:sldId id="261" r:id="rId4"/>
    <p:sldId id="262" r:id="rId5"/>
    <p:sldId id="263" r:id="rId6"/>
    <p:sldId id="264" r:id="rId7"/>
    <p:sldId id="265" r:id="rId8"/>
    <p:sldId id="269" r:id="rId9"/>
    <p:sldId id="270" r:id="rId10"/>
    <p:sldId id="271" r:id="rId11"/>
    <p:sldId id="272" r:id="rId12"/>
    <p:sldId id="273" r:id="rId13"/>
    <p:sldId id="274" r:id="rId14"/>
    <p:sldId id="275" r:id="rId15"/>
    <p:sldId id="276" r:id="rId16"/>
    <p:sldId id="277" r:id="rId17"/>
    <p:sldId id="278" r:id="rId18"/>
    <p:sldId id="279" r:id="rId19"/>
    <p:sldId id="280" r:id="rId20"/>
    <p:sldId id="281" r:id="rId21"/>
    <p:sldId id="282" r:id="rId22"/>
    <p:sldId id="283" r:id="rId23"/>
    <p:sldId id="284" r:id="rId24"/>
    <p:sldId id="285" r:id="rId2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1" d="100"/>
          <a:sy n="71" d="100"/>
        </p:scale>
        <p:origin x="61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4/11/2022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4/11/2022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4/11/2022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157"/>
            <a:ext cx="2356674" cy="6853096"/>
            <a:chOff x="6627813" y="195610"/>
            <a:chExt cx="1952625" cy="5678141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610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4/11/2022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27297" y="1385047"/>
            <a:ext cx="6541340" cy="2262781"/>
          </a:xfrm>
        </p:spPr>
        <p:txBody>
          <a:bodyPr/>
          <a:lstStyle/>
          <a:p>
            <a:r>
              <a:rPr lang="en-US" dirty="0" smtClean="0">
                <a:latin typeface="Constantia" panose="02030602050306030303" pitchFamily="18" charset="0"/>
              </a:rPr>
              <a:t>MANAJEMEN </a:t>
            </a:r>
            <a:r>
              <a:rPr lang="en-US" dirty="0" smtClean="0">
                <a:latin typeface="Constantia" panose="02030602050306030303" pitchFamily="18" charset="0"/>
              </a:rPr>
              <a:t>OPERASIONAL</a:t>
            </a:r>
            <a:endParaRPr lang="en-US" dirty="0">
              <a:latin typeface="Constantia" panose="02030602050306030303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749274" y="3769658"/>
            <a:ext cx="5357998" cy="1178859"/>
          </a:xfrm>
        </p:spPr>
        <p:txBody>
          <a:bodyPr>
            <a:noAutofit/>
          </a:bodyPr>
          <a:lstStyle/>
          <a:p>
            <a:r>
              <a:rPr lang="en-US" sz="2400" b="1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OLEH : </a:t>
            </a:r>
          </a:p>
          <a:p>
            <a:r>
              <a:rPr lang="en-US" sz="2400" b="1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AZIZAH FITRIANI,SE.,MM</a:t>
            </a:r>
            <a:endParaRPr lang="en-US" sz="2400" b="1" dirty="0">
              <a:solidFill>
                <a:schemeClr val="tx1"/>
              </a:solidFill>
              <a:latin typeface="Constantia" panose="020306020503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4278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2906" y="260334"/>
            <a:ext cx="8229600" cy="949901"/>
          </a:xfrm>
        </p:spPr>
        <p:txBody>
          <a:bodyPr>
            <a:noAutofit/>
          </a:bodyPr>
          <a:lstStyle/>
          <a:p>
            <a:pPr algn="ctr"/>
            <a:r>
              <a:rPr lang="en-US" sz="2400" b="1" dirty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BAB </a:t>
            </a:r>
            <a:r>
              <a:rPr lang="en-US" sz="2400" b="1" dirty="0" smtClean="0">
                <a:solidFill>
                  <a:prstClr val="black"/>
                </a:solidFill>
                <a:latin typeface="Constantia" panose="02030602050306030303" pitchFamily="18" charset="0"/>
              </a:rPr>
              <a:t>XIV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/>
            </a:r>
            <a:b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</a:b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MANAJEMEN </a:t>
            </a:r>
            <a:r>
              <a:rPr lang="en-AU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PERSEDIAAN</a:t>
            </a:r>
            <a:r>
              <a:rPr lang="en-US" sz="3200" b="1" dirty="0">
                <a:latin typeface="Constantia" panose="02030602050306030303" pitchFamily="18" charset="0"/>
              </a:rPr>
              <a:t/>
            </a:r>
            <a:br>
              <a:rPr lang="en-US" sz="3200" b="1" dirty="0">
                <a:latin typeface="Constantia" panose="02030602050306030303" pitchFamily="18" charset="0"/>
              </a:rPr>
            </a:br>
            <a:r>
              <a:rPr lang="en-US" sz="3200" b="1" dirty="0">
                <a:latin typeface="Constantia" panose="02030602050306030303" pitchFamily="18" charset="0"/>
              </a:rPr>
              <a:t/>
            </a:r>
            <a:br>
              <a:rPr lang="en-US" sz="3200" b="1" dirty="0">
                <a:latin typeface="Constantia" panose="02030602050306030303" pitchFamily="18" charset="0"/>
              </a:rPr>
            </a:br>
            <a:r>
              <a:rPr lang="en-US" sz="2400" b="1" dirty="0">
                <a:solidFill>
                  <a:schemeClr val="tx1"/>
                </a:solidFill>
              </a:rPr>
              <a:t> </a:t>
            </a:r>
            <a:endParaRPr lang="en-US" sz="24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80128" y="1465729"/>
            <a:ext cx="9507071" cy="5230906"/>
          </a:xfrm>
        </p:spPr>
        <p:txBody>
          <a:bodyPr>
            <a:normAutofit/>
          </a:bodyPr>
          <a:lstStyle/>
          <a:p>
            <a:pPr marL="274320" lvl="0" indent="-274320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en-AU" sz="2200" dirty="0">
                <a:solidFill>
                  <a:prstClr val="black"/>
                </a:solidFill>
                <a:latin typeface="Constantia"/>
              </a:rPr>
              <a:t> I. </a:t>
            </a:r>
            <a:r>
              <a:rPr lang="en-AU" sz="2200" b="1" dirty="0">
                <a:solidFill>
                  <a:prstClr val="black"/>
                </a:solidFill>
                <a:latin typeface="Constantia"/>
              </a:rPr>
              <a:t>PENGERTIAN PERSEDIAAN</a:t>
            </a:r>
            <a:endParaRPr lang="en-US" sz="2200" dirty="0">
              <a:solidFill>
                <a:prstClr val="black"/>
              </a:solidFill>
              <a:latin typeface="Constantia"/>
            </a:endParaRPr>
          </a:p>
          <a:p>
            <a:pPr marL="274320" lvl="0" indent="-274320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endParaRPr lang="en-US" sz="2200" b="1" dirty="0">
              <a:solidFill>
                <a:prstClr val="black"/>
              </a:solidFill>
              <a:latin typeface="Constantia"/>
            </a:endParaRPr>
          </a:p>
          <a:p>
            <a:pPr marL="274320" lvl="0" indent="-274320" algn="just" defTabSz="914400">
              <a:spcBef>
                <a:spcPts val="1200"/>
              </a:spcBef>
              <a:buClr>
                <a:srgbClr val="0BD0D9"/>
              </a:buClr>
              <a:buSzPct val="95000"/>
              <a:buNone/>
            </a:pPr>
            <a:r>
              <a:rPr lang="en-AU" sz="2800" dirty="0">
                <a:solidFill>
                  <a:prstClr val="black"/>
                </a:solidFill>
                <a:latin typeface="Constantia"/>
              </a:rPr>
              <a:t> 	 </a:t>
            </a:r>
            <a:r>
              <a:rPr lang="en-AU" sz="2200" dirty="0" err="1">
                <a:solidFill>
                  <a:prstClr val="black"/>
                </a:solidFill>
                <a:latin typeface="Constantia"/>
              </a:rPr>
              <a:t>Persediaan</a:t>
            </a:r>
            <a:r>
              <a:rPr lang="en-AU" sz="2200" dirty="0">
                <a:solidFill>
                  <a:prstClr val="black"/>
                </a:solidFill>
                <a:latin typeface="Constantia"/>
              </a:rPr>
              <a:t> (Inventory)</a:t>
            </a:r>
            <a:r>
              <a:rPr lang="en-AU" sz="2200" dirty="0" err="1">
                <a:solidFill>
                  <a:prstClr val="black"/>
                </a:solidFill>
                <a:latin typeface="Constantia"/>
              </a:rPr>
              <a:t>adalah</a:t>
            </a:r>
            <a:r>
              <a:rPr lang="en-AU" sz="22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200" dirty="0" err="1">
                <a:solidFill>
                  <a:prstClr val="black"/>
                </a:solidFill>
                <a:latin typeface="Constantia"/>
              </a:rPr>
              <a:t>suatu</a:t>
            </a:r>
            <a:r>
              <a:rPr lang="en-AU" sz="22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200" dirty="0" err="1">
                <a:solidFill>
                  <a:prstClr val="black"/>
                </a:solidFill>
                <a:latin typeface="Constantia"/>
              </a:rPr>
              <a:t>istilah</a:t>
            </a:r>
            <a:r>
              <a:rPr lang="en-AU" sz="22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200" dirty="0" err="1">
                <a:solidFill>
                  <a:prstClr val="black"/>
                </a:solidFill>
                <a:latin typeface="Constantia"/>
              </a:rPr>
              <a:t>umum</a:t>
            </a:r>
            <a:r>
              <a:rPr lang="en-AU" sz="2200" dirty="0">
                <a:solidFill>
                  <a:prstClr val="black"/>
                </a:solidFill>
                <a:latin typeface="Constantia"/>
              </a:rPr>
              <a:t> yang 	</a:t>
            </a:r>
            <a:r>
              <a:rPr lang="en-AU" sz="2200" dirty="0" err="1">
                <a:solidFill>
                  <a:prstClr val="black"/>
                </a:solidFill>
                <a:latin typeface="Constantia"/>
              </a:rPr>
              <a:t>menunjukkan</a:t>
            </a:r>
            <a:r>
              <a:rPr lang="en-AU" sz="22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200" dirty="0" smtClean="0">
                <a:solidFill>
                  <a:prstClr val="black"/>
                </a:solidFill>
                <a:latin typeface="Constantia"/>
              </a:rPr>
              <a:t>	</a:t>
            </a:r>
            <a:r>
              <a:rPr lang="en-AU" sz="2200" dirty="0" err="1" smtClean="0">
                <a:solidFill>
                  <a:prstClr val="black"/>
                </a:solidFill>
                <a:latin typeface="Constantia"/>
              </a:rPr>
              <a:t>segala</a:t>
            </a:r>
            <a:r>
              <a:rPr lang="en-AU" sz="2200" dirty="0" smtClean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200" dirty="0" err="1">
                <a:solidFill>
                  <a:prstClr val="black"/>
                </a:solidFill>
                <a:latin typeface="Constantia"/>
              </a:rPr>
              <a:t>sesuatu</a:t>
            </a:r>
            <a:r>
              <a:rPr lang="en-AU" sz="22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200" dirty="0" err="1">
                <a:solidFill>
                  <a:prstClr val="black"/>
                </a:solidFill>
                <a:latin typeface="Constantia"/>
              </a:rPr>
              <a:t>atau</a:t>
            </a:r>
            <a:r>
              <a:rPr lang="en-AU" sz="22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200" dirty="0" err="1">
                <a:solidFill>
                  <a:prstClr val="black"/>
                </a:solidFill>
                <a:latin typeface="Constantia"/>
              </a:rPr>
              <a:t>sumber</a:t>
            </a:r>
            <a:r>
              <a:rPr lang="en-AU" sz="22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200" dirty="0" err="1" smtClean="0">
                <a:solidFill>
                  <a:prstClr val="black"/>
                </a:solidFill>
                <a:latin typeface="Constantia"/>
              </a:rPr>
              <a:t>daya-sumber</a:t>
            </a:r>
            <a:r>
              <a:rPr lang="en-AU" sz="2200" dirty="0" smtClean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200" dirty="0" err="1">
                <a:solidFill>
                  <a:prstClr val="black"/>
                </a:solidFill>
                <a:latin typeface="Constantia"/>
              </a:rPr>
              <a:t>daya</a:t>
            </a:r>
            <a:r>
              <a:rPr lang="en-AU" sz="22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200" dirty="0" err="1">
                <a:solidFill>
                  <a:prstClr val="black"/>
                </a:solidFill>
                <a:latin typeface="Constantia"/>
              </a:rPr>
              <a:t>organisasi</a:t>
            </a:r>
            <a:r>
              <a:rPr lang="en-AU" sz="2200" dirty="0">
                <a:solidFill>
                  <a:prstClr val="black"/>
                </a:solidFill>
                <a:latin typeface="Constantia"/>
              </a:rPr>
              <a:t> yang </a:t>
            </a:r>
            <a:r>
              <a:rPr lang="en-AU" sz="2200" dirty="0" smtClean="0">
                <a:solidFill>
                  <a:prstClr val="black"/>
                </a:solidFill>
                <a:latin typeface="Constantia"/>
              </a:rPr>
              <a:t>	</a:t>
            </a:r>
            <a:r>
              <a:rPr lang="en-AU" sz="2200" dirty="0" err="1" smtClean="0">
                <a:solidFill>
                  <a:prstClr val="black"/>
                </a:solidFill>
                <a:latin typeface="Constantia"/>
              </a:rPr>
              <a:t>disimpan</a:t>
            </a:r>
            <a:r>
              <a:rPr lang="en-AU" sz="2200" dirty="0" smtClean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200" dirty="0" err="1">
                <a:solidFill>
                  <a:prstClr val="black"/>
                </a:solidFill>
                <a:latin typeface="Constantia"/>
              </a:rPr>
              <a:t>dalam</a:t>
            </a:r>
            <a:r>
              <a:rPr lang="en-AU" sz="22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200" dirty="0" err="1" smtClean="0">
                <a:solidFill>
                  <a:prstClr val="black"/>
                </a:solidFill>
                <a:latin typeface="Constantia"/>
              </a:rPr>
              <a:t>antisipasinya</a:t>
            </a:r>
            <a:r>
              <a:rPr lang="en-AU" sz="2200" dirty="0" smtClean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200" dirty="0" err="1">
                <a:solidFill>
                  <a:prstClr val="black"/>
                </a:solidFill>
                <a:latin typeface="Constantia"/>
              </a:rPr>
              <a:t>terhadap</a:t>
            </a:r>
            <a:r>
              <a:rPr lang="en-AU" sz="22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200" dirty="0" err="1">
                <a:solidFill>
                  <a:prstClr val="black"/>
                </a:solidFill>
                <a:latin typeface="Constantia"/>
              </a:rPr>
              <a:t>pemenuhan</a:t>
            </a:r>
            <a:r>
              <a:rPr lang="en-AU" sz="22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200" dirty="0" smtClean="0">
                <a:solidFill>
                  <a:prstClr val="black"/>
                </a:solidFill>
                <a:latin typeface="Constantia"/>
              </a:rPr>
              <a:t>	</a:t>
            </a:r>
            <a:r>
              <a:rPr lang="en-AU" sz="2200" dirty="0" err="1" smtClean="0">
                <a:solidFill>
                  <a:prstClr val="black"/>
                </a:solidFill>
                <a:latin typeface="Constantia"/>
              </a:rPr>
              <a:t>permintaan</a:t>
            </a:r>
            <a:r>
              <a:rPr lang="en-AU" sz="2200" dirty="0" smtClean="0">
                <a:solidFill>
                  <a:prstClr val="black"/>
                </a:solidFill>
                <a:latin typeface="Constantia"/>
              </a:rPr>
              <a:t>.</a:t>
            </a:r>
            <a:endParaRPr lang="en-US" sz="2200" dirty="0">
              <a:solidFill>
                <a:prstClr val="black"/>
              </a:solidFill>
              <a:latin typeface="Constantia"/>
            </a:endParaRPr>
          </a:p>
          <a:p>
            <a:pPr marL="274320" lvl="0" indent="-274320" algn="just" defTabSz="914400">
              <a:spcBef>
                <a:spcPts val="1200"/>
              </a:spcBef>
              <a:buClr>
                <a:srgbClr val="0BD0D9"/>
              </a:buClr>
              <a:buSzPct val="95000"/>
              <a:buNone/>
            </a:pPr>
            <a:r>
              <a:rPr lang="en-AU" sz="2200" dirty="0">
                <a:solidFill>
                  <a:prstClr val="black"/>
                </a:solidFill>
                <a:latin typeface="Constantia"/>
              </a:rPr>
              <a:t> </a:t>
            </a:r>
            <a:endParaRPr lang="en-US" sz="2200" dirty="0">
              <a:solidFill>
                <a:prstClr val="black"/>
              </a:solidFill>
              <a:latin typeface="Constantia"/>
            </a:endParaRPr>
          </a:p>
          <a:p>
            <a:pPr marL="274320" lvl="0" indent="-274320" algn="just" defTabSz="914400">
              <a:spcBef>
                <a:spcPts val="1200"/>
              </a:spcBef>
              <a:buClr>
                <a:srgbClr val="0BD0D9"/>
              </a:buClr>
              <a:buSzPct val="95000"/>
              <a:buNone/>
            </a:pPr>
            <a:r>
              <a:rPr lang="en-AU" sz="2200" dirty="0">
                <a:solidFill>
                  <a:prstClr val="black"/>
                </a:solidFill>
                <a:latin typeface="Constantia"/>
              </a:rPr>
              <a:t>     </a:t>
            </a:r>
            <a:r>
              <a:rPr lang="en-AU" sz="2200" dirty="0" err="1">
                <a:solidFill>
                  <a:prstClr val="black"/>
                </a:solidFill>
                <a:latin typeface="Constantia"/>
              </a:rPr>
              <a:t>Sistem</a:t>
            </a:r>
            <a:r>
              <a:rPr lang="en-AU" sz="22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200" dirty="0" err="1">
                <a:solidFill>
                  <a:prstClr val="black"/>
                </a:solidFill>
                <a:latin typeface="Constantia"/>
              </a:rPr>
              <a:t>persediaan</a:t>
            </a:r>
            <a:r>
              <a:rPr lang="en-AU" sz="22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200" dirty="0" err="1">
                <a:solidFill>
                  <a:prstClr val="black"/>
                </a:solidFill>
                <a:latin typeface="Constantia"/>
              </a:rPr>
              <a:t>adalah</a:t>
            </a:r>
            <a:r>
              <a:rPr lang="en-AU" sz="22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200" dirty="0" err="1">
                <a:solidFill>
                  <a:prstClr val="black"/>
                </a:solidFill>
                <a:latin typeface="Constantia"/>
              </a:rPr>
              <a:t>serangkaian</a:t>
            </a:r>
            <a:r>
              <a:rPr lang="en-AU" sz="22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200" dirty="0" err="1">
                <a:solidFill>
                  <a:prstClr val="black"/>
                </a:solidFill>
                <a:latin typeface="Constantia"/>
              </a:rPr>
              <a:t>kebijaksanaan</a:t>
            </a:r>
            <a:r>
              <a:rPr lang="en-AU" sz="22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200" dirty="0" err="1">
                <a:solidFill>
                  <a:prstClr val="black"/>
                </a:solidFill>
                <a:latin typeface="Constantia"/>
              </a:rPr>
              <a:t>dan</a:t>
            </a:r>
            <a:r>
              <a:rPr lang="en-AU" sz="2200" dirty="0">
                <a:solidFill>
                  <a:prstClr val="black"/>
                </a:solidFill>
                <a:latin typeface="Constantia"/>
              </a:rPr>
              <a:t> 	</a:t>
            </a:r>
            <a:r>
              <a:rPr lang="en-AU" sz="2200" dirty="0" err="1">
                <a:solidFill>
                  <a:prstClr val="black"/>
                </a:solidFill>
                <a:latin typeface="Constantia"/>
              </a:rPr>
              <a:t>pengendalian</a:t>
            </a:r>
            <a:r>
              <a:rPr lang="en-AU" sz="22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200" dirty="0" smtClean="0">
                <a:solidFill>
                  <a:prstClr val="black"/>
                </a:solidFill>
                <a:latin typeface="Constantia"/>
              </a:rPr>
              <a:t>	yang </a:t>
            </a:r>
            <a:r>
              <a:rPr lang="en-AU" sz="2200" dirty="0" err="1">
                <a:solidFill>
                  <a:prstClr val="black"/>
                </a:solidFill>
                <a:latin typeface="Constantia"/>
              </a:rPr>
              <a:t>memonitor</a:t>
            </a:r>
            <a:r>
              <a:rPr lang="en-AU" sz="22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200" dirty="0" err="1">
                <a:solidFill>
                  <a:prstClr val="black"/>
                </a:solidFill>
                <a:latin typeface="Constantia"/>
              </a:rPr>
              <a:t>tingkat</a:t>
            </a:r>
            <a:r>
              <a:rPr lang="en-AU" sz="22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200" dirty="0" err="1">
                <a:solidFill>
                  <a:prstClr val="black"/>
                </a:solidFill>
                <a:latin typeface="Constantia"/>
              </a:rPr>
              <a:t>persediaan</a:t>
            </a:r>
            <a:r>
              <a:rPr lang="en-AU" sz="22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200" dirty="0" err="1" smtClean="0">
                <a:solidFill>
                  <a:prstClr val="black"/>
                </a:solidFill>
                <a:latin typeface="Constantia"/>
              </a:rPr>
              <a:t>dan</a:t>
            </a:r>
            <a:r>
              <a:rPr lang="en-AU" sz="2200" dirty="0" smtClean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200" dirty="0" err="1" smtClean="0">
                <a:solidFill>
                  <a:prstClr val="black"/>
                </a:solidFill>
                <a:latin typeface="Constantia"/>
              </a:rPr>
              <a:t>menentukan</a:t>
            </a:r>
            <a:r>
              <a:rPr lang="en-AU" sz="2200" dirty="0" smtClean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200" dirty="0" err="1">
                <a:solidFill>
                  <a:prstClr val="black"/>
                </a:solidFill>
                <a:latin typeface="Constantia"/>
              </a:rPr>
              <a:t>tingkat</a:t>
            </a:r>
            <a:r>
              <a:rPr lang="en-AU" sz="22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200" dirty="0" smtClean="0">
                <a:solidFill>
                  <a:prstClr val="black"/>
                </a:solidFill>
                <a:latin typeface="Constantia"/>
              </a:rPr>
              <a:t>	</a:t>
            </a:r>
            <a:r>
              <a:rPr lang="en-AU" sz="2200" dirty="0" err="1" smtClean="0">
                <a:solidFill>
                  <a:prstClr val="black"/>
                </a:solidFill>
                <a:latin typeface="Constantia"/>
              </a:rPr>
              <a:t>persediaan</a:t>
            </a:r>
            <a:r>
              <a:rPr lang="en-AU" sz="2200" dirty="0" smtClean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200" dirty="0">
                <a:solidFill>
                  <a:prstClr val="black"/>
                </a:solidFill>
                <a:latin typeface="Constantia"/>
              </a:rPr>
              <a:t>yang </a:t>
            </a:r>
            <a:r>
              <a:rPr lang="en-AU" sz="2200" dirty="0" err="1">
                <a:solidFill>
                  <a:prstClr val="black"/>
                </a:solidFill>
                <a:latin typeface="Constantia"/>
              </a:rPr>
              <a:t>harus</a:t>
            </a:r>
            <a:r>
              <a:rPr lang="en-AU" sz="22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200" dirty="0" err="1">
                <a:solidFill>
                  <a:prstClr val="black"/>
                </a:solidFill>
                <a:latin typeface="Constantia"/>
              </a:rPr>
              <a:t>dijaga</a:t>
            </a:r>
            <a:r>
              <a:rPr lang="en-AU" sz="2200" dirty="0">
                <a:solidFill>
                  <a:prstClr val="black"/>
                </a:solidFill>
                <a:latin typeface="Constantia"/>
              </a:rPr>
              <a:t>, 	</a:t>
            </a:r>
            <a:r>
              <a:rPr lang="en-AU" sz="2200" dirty="0" err="1">
                <a:solidFill>
                  <a:prstClr val="black"/>
                </a:solidFill>
                <a:latin typeface="Constantia"/>
              </a:rPr>
              <a:t>kapan</a:t>
            </a:r>
            <a:r>
              <a:rPr lang="en-AU" sz="22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200" dirty="0" err="1">
                <a:solidFill>
                  <a:prstClr val="black"/>
                </a:solidFill>
                <a:latin typeface="Constantia"/>
              </a:rPr>
              <a:t>persediaan</a:t>
            </a:r>
            <a:r>
              <a:rPr lang="en-AU" sz="22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200" dirty="0" err="1">
                <a:solidFill>
                  <a:prstClr val="black"/>
                </a:solidFill>
                <a:latin typeface="Constantia"/>
              </a:rPr>
              <a:t>harus</a:t>
            </a:r>
            <a:r>
              <a:rPr lang="en-AU" sz="22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200" dirty="0" err="1">
                <a:solidFill>
                  <a:prstClr val="black"/>
                </a:solidFill>
                <a:latin typeface="Constantia"/>
              </a:rPr>
              <a:t>diisi</a:t>
            </a:r>
            <a:r>
              <a:rPr lang="en-AU" sz="22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200" dirty="0" err="1">
                <a:solidFill>
                  <a:prstClr val="black"/>
                </a:solidFill>
                <a:latin typeface="Constantia"/>
              </a:rPr>
              <a:t>dan</a:t>
            </a:r>
            <a:r>
              <a:rPr lang="en-AU" sz="22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200" dirty="0" smtClean="0">
                <a:solidFill>
                  <a:prstClr val="black"/>
                </a:solidFill>
                <a:latin typeface="Constantia"/>
              </a:rPr>
              <a:t>	</a:t>
            </a:r>
            <a:r>
              <a:rPr lang="en-AU" sz="2200" dirty="0" err="1" smtClean="0">
                <a:solidFill>
                  <a:prstClr val="black"/>
                </a:solidFill>
                <a:latin typeface="Constantia"/>
              </a:rPr>
              <a:t>berapa</a:t>
            </a:r>
            <a:r>
              <a:rPr lang="en-AU" sz="2200" dirty="0" smtClean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200" dirty="0" err="1">
                <a:solidFill>
                  <a:prstClr val="black"/>
                </a:solidFill>
                <a:latin typeface="Constantia"/>
              </a:rPr>
              <a:t>besar</a:t>
            </a:r>
            <a:r>
              <a:rPr lang="en-AU" sz="2200" dirty="0">
                <a:solidFill>
                  <a:prstClr val="black"/>
                </a:solidFill>
                <a:latin typeface="Constantia"/>
              </a:rPr>
              <a:t> 	</a:t>
            </a:r>
            <a:r>
              <a:rPr lang="en-AU" sz="2200" dirty="0" err="1">
                <a:solidFill>
                  <a:prstClr val="black"/>
                </a:solidFill>
                <a:latin typeface="Constantia"/>
              </a:rPr>
              <a:t>pesanan</a:t>
            </a:r>
            <a:r>
              <a:rPr lang="en-AU" sz="2200" dirty="0">
                <a:solidFill>
                  <a:prstClr val="black"/>
                </a:solidFill>
                <a:latin typeface="Constantia"/>
              </a:rPr>
              <a:t> yang </a:t>
            </a:r>
            <a:r>
              <a:rPr lang="en-AU" sz="2200" dirty="0" err="1">
                <a:solidFill>
                  <a:prstClr val="black"/>
                </a:solidFill>
                <a:latin typeface="Constantia"/>
              </a:rPr>
              <a:t>harus</a:t>
            </a:r>
            <a:r>
              <a:rPr lang="en-AU" sz="22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200" dirty="0" err="1">
                <a:solidFill>
                  <a:prstClr val="black"/>
                </a:solidFill>
                <a:latin typeface="Constantia"/>
              </a:rPr>
              <a:t>dilakukan</a:t>
            </a:r>
            <a:r>
              <a:rPr lang="en-AU" sz="2200" dirty="0">
                <a:solidFill>
                  <a:prstClr val="black"/>
                </a:solidFill>
                <a:latin typeface="Constantia"/>
              </a:rPr>
              <a:t>.</a:t>
            </a:r>
            <a:endParaRPr lang="en-US" sz="2200" dirty="0">
              <a:solidFill>
                <a:prstClr val="black"/>
              </a:solidFill>
              <a:latin typeface="Constantia"/>
            </a:endParaRPr>
          </a:p>
          <a:p>
            <a:pPr marL="274320" lvl="0" indent="-274320" algn="just" defTabSz="914400">
              <a:spcBef>
                <a:spcPts val="1200"/>
              </a:spcBef>
              <a:buClr>
                <a:srgbClr val="0BD0D9"/>
              </a:buClr>
              <a:buSzPct val="95000"/>
              <a:buNone/>
            </a:pPr>
            <a:r>
              <a:rPr lang="en-AU" sz="2200" dirty="0">
                <a:solidFill>
                  <a:prstClr val="black"/>
                </a:solidFill>
                <a:latin typeface="Constantia"/>
              </a:rPr>
              <a:t> </a:t>
            </a:r>
            <a:endParaRPr lang="en-US" sz="2200" dirty="0">
              <a:solidFill>
                <a:prstClr val="black"/>
              </a:solidFill>
              <a:latin typeface="Constantia"/>
            </a:endParaRPr>
          </a:p>
          <a:p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141" y="4586068"/>
            <a:ext cx="2512856" cy="2271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8123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80130" y="161364"/>
            <a:ext cx="9560858" cy="6696635"/>
          </a:xfrm>
        </p:spPr>
        <p:txBody>
          <a:bodyPr>
            <a:noAutofit/>
          </a:bodyPr>
          <a:lstStyle/>
          <a:p>
            <a:pPr marL="274320" lvl="0" indent="-274320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en-AU" sz="2000" b="1" dirty="0">
                <a:solidFill>
                  <a:prstClr val="black"/>
                </a:solidFill>
                <a:latin typeface="Constantia"/>
              </a:rPr>
              <a:t>II.  JENIS-JENIS PERSEDIAAN</a:t>
            </a:r>
            <a:endParaRPr lang="en-US" sz="2000" dirty="0">
              <a:solidFill>
                <a:prstClr val="black"/>
              </a:solidFill>
              <a:latin typeface="Constantia"/>
            </a:endParaRPr>
          </a:p>
          <a:p>
            <a:pPr marL="274320" lvl="0" indent="-274320" algn="just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en-AU" b="1" dirty="0">
                <a:solidFill>
                  <a:prstClr val="black"/>
                </a:solidFill>
                <a:latin typeface="Constantia"/>
              </a:rPr>
              <a:t>          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Persediaan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dapat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dibedakan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sebagai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berikut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 :</a:t>
            </a:r>
          </a:p>
          <a:p>
            <a:pPr marL="274320" lvl="0" indent="-274320" algn="just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en-US" sz="2000" dirty="0">
                <a:solidFill>
                  <a:prstClr val="black"/>
                </a:solidFill>
                <a:latin typeface="Constantia"/>
              </a:rPr>
              <a:t>         1.  </a:t>
            </a:r>
            <a:r>
              <a:rPr lang="en-AU" sz="2000" dirty="0" err="1">
                <a:solidFill>
                  <a:prstClr val="black"/>
                </a:solidFill>
                <a:latin typeface="Constantia"/>
              </a:rPr>
              <a:t>Persediaan</a:t>
            </a:r>
            <a:r>
              <a:rPr lang="en-AU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000" dirty="0" err="1">
                <a:solidFill>
                  <a:prstClr val="black"/>
                </a:solidFill>
                <a:latin typeface="Constantia"/>
              </a:rPr>
              <a:t>bahan</a:t>
            </a:r>
            <a:r>
              <a:rPr lang="en-AU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000" dirty="0" err="1">
                <a:solidFill>
                  <a:prstClr val="black"/>
                </a:solidFill>
                <a:latin typeface="Constantia"/>
              </a:rPr>
              <a:t>mentah</a:t>
            </a:r>
            <a:r>
              <a:rPr lang="en-AU" sz="2000" dirty="0">
                <a:solidFill>
                  <a:prstClr val="black"/>
                </a:solidFill>
                <a:latin typeface="Constantia"/>
              </a:rPr>
              <a:t> (Raw Material)</a:t>
            </a:r>
            <a:endParaRPr lang="en-US" sz="2000" dirty="0">
              <a:solidFill>
                <a:prstClr val="black"/>
              </a:solidFill>
              <a:latin typeface="Constantia"/>
            </a:endParaRPr>
          </a:p>
          <a:p>
            <a:pPr marL="274320" lvl="0" indent="-274320" algn="just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en-US" sz="2000" dirty="0">
                <a:solidFill>
                  <a:prstClr val="black"/>
                </a:solidFill>
                <a:latin typeface="Constantia"/>
              </a:rPr>
              <a:t>            </a:t>
            </a:r>
            <a:r>
              <a:rPr lang="en-US" sz="2000" dirty="0" smtClean="0">
                <a:solidFill>
                  <a:prstClr val="black"/>
                </a:solidFill>
                <a:latin typeface="Constantia"/>
              </a:rPr>
              <a:t>  </a:t>
            </a:r>
            <a:r>
              <a:rPr lang="en-US" sz="2000" dirty="0" err="1" smtClean="0">
                <a:solidFill>
                  <a:prstClr val="black"/>
                </a:solidFill>
                <a:latin typeface="Constantia"/>
              </a:rPr>
              <a:t>Merupakan</a:t>
            </a:r>
            <a:r>
              <a:rPr lang="en-US" sz="2000" dirty="0" smtClean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persediaan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barang-barang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berwujud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 yang 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digunakan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dalam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      	proses 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produksi</a:t>
            </a:r>
            <a:endParaRPr lang="en-US" sz="2000" dirty="0">
              <a:solidFill>
                <a:prstClr val="black"/>
              </a:solidFill>
              <a:latin typeface="Constantia"/>
            </a:endParaRPr>
          </a:p>
          <a:p>
            <a:pPr marL="274320" lvl="0" indent="-274320" algn="just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en-US" sz="2000" dirty="0">
                <a:solidFill>
                  <a:prstClr val="black"/>
                </a:solidFill>
                <a:latin typeface="Constantia"/>
              </a:rPr>
              <a:t> </a:t>
            </a:r>
            <a:r>
              <a:rPr lang="en-AU" sz="2000" dirty="0">
                <a:solidFill>
                  <a:prstClr val="black"/>
                </a:solidFill>
                <a:latin typeface="Constantia"/>
              </a:rPr>
              <a:t>	    2.  </a:t>
            </a:r>
            <a:r>
              <a:rPr lang="en-AU" sz="2000" dirty="0" err="1">
                <a:solidFill>
                  <a:prstClr val="black"/>
                </a:solidFill>
                <a:latin typeface="Constantia"/>
              </a:rPr>
              <a:t>Persediaan</a:t>
            </a:r>
            <a:r>
              <a:rPr lang="en-AU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000" dirty="0" err="1">
                <a:solidFill>
                  <a:prstClr val="black"/>
                </a:solidFill>
                <a:latin typeface="Constantia"/>
              </a:rPr>
              <a:t>komponen-komponen</a:t>
            </a:r>
            <a:r>
              <a:rPr lang="en-AU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000" dirty="0" err="1">
                <a:solidFill>
                  <a:prstClr val="black"/>
                </a:solidFill>
                <a:latin typeface="Constantia"/>
              </a:rPr>
              <a:t>rakitan</a:t>
            </a:r>
            <a:r>
              <a:rPr lang="en-AU" sz="2000" dirty="0">
                <a:solidFill>
                  <a:prstClr val="black"/>
                </a:solidFill>
                <a:latin typeface="Constantia"/>
              </a:rPr>
              <a:t> (Purchased part/Components)</a:t>
            </a:r>
            <a:endParaRPr lang="en-US" sz="2000" dirty="0">
              <a:solidFill>
                <a:prstClr val="black"/>
              </a:solidFill>
              <a:latin typeface="Constantia"/>
            </a:endParaRPr>
          </a:p>
          <a:p>
            <a:pPr marL="274320" lvl="0" indent="-274320" algn="just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en-AU" sz="2000" dirty="0">
                <a:solidFill>
                  <a:prstClr val="black"/>
                </a:solidFill>
                <a:latin typeface="Constantia"/>
              </a:rPr>
              <a:t>		</a:t>
            </a:r>
            <a:r>
              <a:rPr lang="en-AU" sz="2000" dirty="0" err="1">
                <a:solidFill>
                  <a:prstClr val="black"/>
                </a:solidFill>
                <a:latin typeface="Constantia"/>
              </a:rPr>
              <a:t>Merupakan</a:t>
            </a:r>
            <a:r>
              <a:rPr lang="en-AU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000" dirty="0" err="1">
                <a:solidFill>
                  <a:prstClr val="black"/>
                </a:solidFill>
                <a:latin typeface="Constantia"/>
              </a:rPr>
              <a:t>persediaan</a:t>
            </a:r>
            <a:r>
              <a:rPr lang="en-AU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000" dirty="0" err="1">
                <a:solidFill>
                  <a:prstClr val="black"/>
                </a:solidFill>
                <a:latin typeface="Constantia"/>
              </a:rPr>
              <a:t>barang-barang</a:t>
            </a:r>
            <a:r>
              <a:rPr lang="en-AU" sz="2000" dirty="0">
                <a:solidFill>
                  <a:prstClr val="black"/>
                </a:solidFill>
                <a:latin typeface="Constantia"/>
              </a:rPr>
              <a:t> yang </a:t>
            </a:r>
            <a:r>
              <a:rPr lang="en-AU" sz="2000" dirty="0" err="1">
                <a:solidFill>
                  <a:prstClr val="black"/>
                </a:solidFill>
                <a:latin typeface="Constantia"/>
              </a:rPr>
              <a:t>terdiri</a:t>
            </a:r>
            <a:r>
              <a:rPr lang="en-AU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000" dirty="0" err="1">
                <a:solidFill>
                  <a:prstClr val="black"/>
                </a:solidFill>
                <a:latin typeface="Constantia"/>
              </a:rPr>
              <a:t>dari</a:t>
            </a:r>
            <a:r>
              <a:rPr lang="en-AU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000" dirty="0" err="1">
                <a:solidFill>
                  <a:prstClr val="black"/>
                </a:solidFill>
                <a:latin typeface="Constantia"/>
              </a:rPr>
              <a:t>komponen</a:t>
            </a:r>
            <a:r>
              <a:rPr lang="en-AU" sz="2000" dirty="0">
                <a:solidFill>
                  <a:prstClr val="black"/>
                </a:solidFill>
                <a:latin typeface="Constantia"/>
              </a:rPr>
              <a:t> yang 	</a:t>
            </a:r>
            <a:r>
              <a:rPr lang="en-AU" sz="2000" dirty="0" err="1">
                <a:solidFill>
                  <a:prstClr val="black"/>
                </a:solidFill>
                <a:latin typeface="Constantia"/>
              </a:rPr>
              <a:t>diperoleh</a:t>
            </a:r>
            <a:r>
              <a:rPr lang="en-AU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000" dirty="0" err="1">
                <a:solidFill>
                  <a:prstClr val="black"/>
                </a:solidFill>
                <a:latin typeface="Constantia"/>
              </a:rPr>
              <a:t>dari</a:t>
            </a:r>
            <a:r>
              <a:rPr lang="en-AU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000" dirty="0" err="1">
                <a:solidFill>
                  <a:prstClr val="black"/>
                </a:solidFill>
                <a:latin typeface="Constantia"/>
              </a:rPr>
              <a:t>perusahaan</a:t>
            </a:r>
            <a:r>
              <a:rPr lang="en-AU" sz="2000" dirty="0">
                <a:solidFill>
                  <a:prstClr val="black"/>
                </a:solidFill>
                <a:latin typeface="Constantia"/>
              </a:rPr>
              <a:t> lain, </a:t>
            </a:r>
            <a:r>
              <a:rPr lang="en-AU" sz="2000" dirty="0" err="1">
                <a:solidFill>
                  <a:prstClr val="black"/>
                </a:solidFill>
                <a:latin typeface="Constantia"/>
              </a:rPr>
              <a:t>dimana</a:t>
            </a:r>
            <a:r>
              <a:rPr lang="en-AU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000" dirty="0" err="1">
                <a:solidFill>
                  <a:prstClr val="black"/>
                </a:solidFill>
                <a:latin typeface="Constantia"/>
              </a:rPr>
              <a:t>secara</a:t>
            </a:r>
            <a:r>
              <a:rPr lang="en-AU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000" dirty="0" err="1">
                <a:solidFill>
                  <a:prstClr val="black"/>
                </a:solidFill>
                <a:latin typeface="Constantia"/>
              </a:rPr>
              <a:t>langsung</a:t>
            </a:r>
            <a:r>
              <a:rPr lang="en-AU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000" dirty="0" err="1">
                <a:solidFill>
                  <a:prstClr val="black"/>
                </a:solidFill>
                <a:latin typeface="Constantia"/>
              </a:rPr>
              <a:t>dapat</a:t>
            </a:r>
            <a:r>
              <a:rPr lang="en-AU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000" dirty="0" err="1">
                <a:solidFill>
                  <a:prstClr val="black"/>
                </a:solidFill>
                <a:latin typeface="Constantia"/>
              </a:rPr>
              <a:t>dirakit</a:t>
            </a:r>
            <a:r>
              <a:rPr lang="en-AU" sz="2000" dirty="0">
                <a:solidFill>
                  <a:prstClr val="black"/>
                </a:solidFill>
                <a:latin typeface="Constantia"/>
              </a:rPr>
              <a:t> 	</a:t>
            </a:r>
            <a:r>
              <a:rPr lang="en-AU" sz="2000" dirty="0" err="1">
                <a:solidFill>
                  <a:prstClr val="black"/>
                </a:solidFill>
                <a:latin typeface="Constantia"/>
              </a:rPr>
              <a:t>menjadi</a:t>
            </a:r>
            <a:r>
              <a:rPr lang="en-AU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000" dirty="0" err="1">
                <a:solidFill>
                  <a:prstClr val="black"/>
                </a:solidFill>
                <a:latin typeface="Constantia"/>
              </a:rPr>
              <a:t>suatu</a:t>
            </a:r>
            <a:r>
              <a:rPr lang="en-AU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000" dirty="0" err="1">
                <a:solidFill>
                  <a:prstClr val="black"/>
                </a:solidFill>
                <a:latin typeface="Constantia"/>
              </a:rPr>
              <a:t>produk</a:t>
            </a:r>
            <a:endParaRPr lang="en-US" sz="2000" dirty="0">
              <a:solidFill>
                <a:prstClr val="black"/>
              </a:solidFill>
              <a:latin typeface="Constantia"/>
            </a:endParaRPr>
          </a:p>
          <a:p>
            <a:pPr marL="274320" lvl="0" indent="-274320" algn="just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en-AU" sz="2000" dirty="0">
                <a:solidFill>
                  <a:prstClr val="black"/>
                </a:solidFill>
                <a:latin typeface="Constantia"/>
              </a:rPr>
              <a:t>         3.  </a:t>
            </a:r>
            <a:r>
              <a:rPr lang="en-AU" sz="2000" dirty="0" err="1">
                <a:solidFill>
                  <a:prstClr val="black"/>
                </a:solidFill>
                <a:latin typeface="Constantia"/>
              </a:rPr>
              <a:t>Persediaan</a:t>
            </a:r>
            <a:r>
              <a:rPr lang="en-AU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000" dirty="0" err="1">
                <a:solidFill>
                  <a:prstClr val="black"/>
                </a:solidFill>
                <a:latin typeface="Constantia"/>
              </a:rPr>
              <a:t>bahan</a:t>
            </a:r>
            <a:r>
              <a:rPr lang="en-AU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000" dirty="0" err="1">
                <a:solidFill>
                  <a:prstClr val="black"/>
                </a:solidFill>
                <a:latin typeface="Constantia"/>
              </a:rPr>
              <a:t>pembantu</a:t>
            </a:r>
            <a:r>
              <a:rPr lang="en-AU" sz="2000" dirty="0">
                <a:solidFill>
                  <a:prstClr val="black"/>
                </a:solidFill>
                <a:latin typeface="Constantia"/>
              </a:rPr>
              <a:t> (Supplies)</a:t>
            </a:r>
            <a:endParaRPr lang="en-US" sz="2000" dirty="0">
              <a:solidFill>
                <a:prstClr val="black"/>
              </a:solidFill>
              <a:latin typeface="Constantia"/>
            </a:endParaRPr>
          </a:p>
          <a:p>
            <a:pPr marL="274320" lvl="0" indent="-274320" algn="just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en-US" sz="2000" dirty="0">
                <a:solidFill>
                  <a:prstClr val="black"/>
                </a:solidFill>
                <a:latin typeface="Constantia"/>
              </a:rPr>
              <a:t>		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Merupakan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persediaan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barang-barang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 yang 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diperlukan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dalam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 proses 	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produksi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, 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tetapi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tidak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merupakan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barang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jadi</a:t>
            </a:r>
            <a:endParaRPr lang="en-US" sz="2000" dirty="0">
              <a:solidFill>
                <a:prstClr val="black"/>
              </a:solidFill>
              <a:latin typeface="Constantia"/>
            </a:endParaRPr>
          </a:p>
          <a:p>
            <a:pPr marL="274320" lvl="0" indent="-274320" algn="just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en-US" sz="2000" dirty="0">
                <a:solidFill>
                  <a:prstClr val="black"/>
                </a:solidFill>
                <a:latin typeface="Constantia"/>
              </a:rPr>
              <a:t>        4.  </a:t>
            </a:r>
            <a:r>
              <a:rPr lang="en-AU" sz="2000" dirty="0" err="1">
                <a:solidFill>
                  <a:prstClr val="black"/>
                </a:solidFill>
                <a:latin typeface="Constantia"/>
              </a:rPr>
              <a:t>Persediaan</a:t>
            </a:r>
            <a:r>
              <a:rPr lang="en-AU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000" dirty="0" err="1">
                <a:solidFill>
                  <a:prstClr val="black"/>
                </a:solidFill>
                <a:latin typeface="Constantia"/>
              </a:rPr>
              <a:t>barang</a:t>
            </a:r>
            <a:r>
              <a:rPr lang="en-AU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000" dirty="0" err="1">
                <a:solidFill>
                  <a:prstClr val="black"/>
                </a:solidFill>
                <a:latin typeface="Constantia"/>
              </a:rPr>
              <a:t>dalam</a:t>
            </a:r>
            <a:r>
              <a:rPr lang="en-AU" sz="2000" dirty="0">
                <a:solidFill>
                  <a:prstClr val="black"/>
                </a:solidFill>
                <a:latin typeface="Constantia"/>
              </a:rPr>
              <a:t> proses (Work in Process)</a:t>
            </a:r>
            <a:endParaRPr lang="en-US" sz="2000" dirty="0">
              <a:solidFill>
                <a:prstClr val="black"/>
              </a:solidFill>
              <a:latin typeface="Constantia"/>
            </a:endParaRPr>
          </a:p>
          <a:p>
            <a:pPr marL="274320" lvl="0" indent="-274320" algn="just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en-AU" sz="2000" dirty="0">
                <a:solidFill>
                  <a:prstClr val="black"/>
                </a:solidFill>
                <a:latin typeface="Constantia"/>
              </a:rPr>
              <a:t>		</a:t>
            </a:r>
            <a:r>
              <a:rPr lang="en-AU" sz="2000" dirty="0" err="1">
                <a:solidFill>
                  <a:prstClr val="black"/>
                </a:solidFill>
                <a:latin typeface="Constantia"/>
              </a:rPr>
              <a:t>Merupakan</a:t>
            </a:r>
            <a:r>
              <a:rPr lang="en-AU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000" dirty="0" err="1">
                <a:solidFill>
                  <a:prstClr val="black"/>
                </a:solidFill>
                <a:latin typeface="Constantia"/>
              </a:rPr>
              <a:t>persediaan</a:t>
            </a:r>
            <a:r>
              <a:rPr lang="en-AU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000" dirty="0" err="1">
                <a:solidFill>
                  <a:prstClr val="black"/>
                </a:solidFill>
                <a:latin typeface="Constantia"/>
              </a:rPr>
              <a:t>barang-barang</a:t>
            </a:r>
            <a:r>
              <a:rPr lang="en-AU" sz="2000" dirty="0">
                <a:solidFill>
                  <a:prstClr val="black"/>
                </a:solidFill>
                <a:latin typeface="Constantia"/>
              </a:rPr>
              <a:t> yang </a:t>
            </a:r>
            <a:r>
              <a:rPr lang="en-AU" sz="2000" dirty="0" err="1">
                <a:solidFill>
                  <a:prstClr val="black"/>
                </a:solidFill>
                <a:latin typeface="Constantia"/>
              </a:rPr>
              <a:t>merupakan</a:t>
            </a:r>
            <a:r>
              <a:rPr lang="en-AU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000" dirty="0" err="1">
                <a:solidFill>
                  <a:prstClr val="black"/>
                </a:solidFill>
                <a:latin typeface="Constantia"/>
              </a:rPr>
              <a:t>keluaran</a:t>
            </a:r>
            <a:r>
              <a:rPr lang="en-AU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000" dirty="0" err="1">
                <a:solidFill>
                  <a:prstClr val="black"/>
                </a:solidFill>
                <a:latin typeface="Constantia"/>
              </a:rPr>
              <a:t>dari</a:t>
            </a:r>
            <a:r>
              <a:rPr lang="en-AU" sz="2000" dirty="0">
                <a:solidFill>
                  <a:prstClr val="black"/>
                </a:solidFill>
                <a:latin typeface="Constantia"/>
              </a:rPr>
              <a:t> 	</a:t>
            </a:r>
            <a:r>
              <a:rPr lang="en-AU" sz="2000" dirty="0" err="1">
                <a:solidFill>
                  <a:prstClr val="black"/>
                </a:solidFill>
                <a:latin typeface="Constantia"/>
              </a:rPr>
              <a:t>tiap-tiap</a:t>
            </a:r>
            <a:r>
              <a:rPr lang="en-AU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000" dirty="0" err="1">
                <a:solidFill>
                  <a:prstClr val="black"/>
                </a:solidFill>
                <a:latin typeface="Constantia"/>
              </a:rPr>
              <a:t>bagian</a:t>
            </a:r>
            <a:r>
              <a:rPr lang="en-AU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000" dirty="0" err="1">
                <a:solidFill>
                  <a:prstClr val="black"/>
                </a:solidFill>
                <a:latin typeface="Constantia"/>
              </a:rPr>
              <a:t>dalam</a:t>
            </a:r>
            <a:r>
              <a:rPr lang="en-AU" sz="2000" dirty="0">
                <a:solidFill>
                  <a:prstClr val="black"/>
                </a:solidFill>
                <a:latin typeface="Constantia"/>
              </a:rPr>
              <a:t> proses </a:t>
            </a:r>
            <a:r>
              <a:rPr lang="en-AU" sz="2000" dirty="0" err="1">
                <a:solidFill>
                  <a:prstClr val="black"/>
                </a:solidFill>
                <a:latin typeface="Constantia"/>
              </a:rPr>
              <a:t>produksi</a:t>
            </a:r>
            <a:r>
              <a:rPr lang="en-AU" sz="2000" dirty="0">
                <a:solidFill>
                  <a:prstClr val="black"/>
                </a:solidFill>
                <a:latin typeface="Constantia"/>
              </a:rPr>
              <a:t>, </a:t>
            </a:r>
            <a:r>
              <a:rPr lang="en-AU" sz="2000" dirty="0" err="1">
                <a:solidFill>
                  <a:prstClr val="black"/>
                </a:solidFill>
                <a:latin typeface="Constantia"/>
              </a:rPr>
              <a:t>tetapi</a:t>
            </a:r>
            <a:r>
              <a:rPr lang="en-AU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000" dirty="0" err="1">
                <a:solidFill>
                  <a:prstClr val="black"/>
                </a:solidFill>
                <a:latin typeface="Constantia"/>
              </a:rPr>
              <a:t>masih</a:t>
            </a:r>
            <a:r>
              <a:rPr lang="en-AU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000" dirty="0" err="1">
                <a:solidFill>
                  <a:prstClr val="black"/>
                </a:solidFill>
                <a:latin typeface="Constantia"/>
              </a:rPr>
              <a:t>perlu</a:t>
            </a:r>
            <a:r>
              <a:rPr lang="en-AU" sz="2000" dirty="0">
                <a:solidFill>
                  <a:prstClr val="black"/>
                </a:solidFill>
                <a:latin typeface="Constantia"/>
              </a:rPr>
              <a:t> di proses 	</a:t>
            </a:r>
            <a:r>
              <a:rPr lang="en-AU" sz="2000" dirty="0" err="1">
                <a:solidFill>
                  <a:prstClr val="black"/>
                </a:solidFill>
                <a:latin typeface="Constantia"/>
              </a:rPr>
              <a:t>lebih</a:t>
            </a:r>
            <a:r>
              <a:rPr lang="en-AU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000" dirty="0" err="1">
                <a:solidFill>
                  <a:prstClr val="black"/>
                </a:solidFill>
                <a:latin typeface="Constantia"/>
              </a:rPr>
              <a:t>lanjut</a:t>
            </a:r>
            <a:r>
              <a:rPr lang="en-AU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000" dirty="0" err="1">
                <a:solidFill>
                  <a:prstClr val="black"/>
                </a:solidFill>
                <a:latin typeface="Constantia"/>
              </a:rPr>
              <a:t>menjadi</a:t>
            </a:r>
            <a:r>
              <a:rPr lang="en-AU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000" dirty="0" err="1">
                <a:solidFill>
                  <a:prstClr val="black"/>
                </a:solidFill>
                <a:latin typeface="Constantia"/>
              </a:rPr>
              <a:t>barang</a:t>
            </a:r>
            <a:r>
              <a:rPr lang="en-AU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000" dirty="0" err="1">
                <a:solidFill>
                  <a:prstClr val="black"/>
                </a:solidFill>
                <a:latin typeface="Constantia"/>
              </a:rPr>
              <a:t>jadi</a:t>
            </a:r>
            <a:endParaRPr lang="en-US" sz="2000" dirty="0">
              <a:solidFill>
                <a:prstClr val="black"/>
              </a:solidFill>
              <a:latin typeface="Constantia"/>
            </a:endParaRPr>
          </a:p>
          <a:p>
            <a:pPr marL="274320" lvl="0" indent="-274320" algn="just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en-AU" sz="2000" dirty="0">
                <a:solidFill>
                  <a:prstClr val="black"/>
                </a:solidFill>
                <a:latin typeface="Constantia"/>
              </a:rPr>
              <a:t>        5.  </a:t>
            </a:r>
            <a:r>
              <a:rPr lang="en-AU" sz="2000" dirty="0" err="1">
                <a:solidFill>
                  <a:prstClr val="black"/>
                </a:solidFill>
                <a:latin typeface="Constantia"/>
              </a:rPr>
              <a:t>Persediaan</a:t>
            </a:r>
            <a:r>
              <a:rPr lang="en-AU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000" dirty="0" err="1">
                <a:solidFill>
                  <a:prstClr val="black"/>
                </a:solidFill>
                <a:latin typeface="Constantia"/>
              </a:rPr>
              <a:t>barang</a:t>
            </a:r>
            <a:r>
              <a:rPr lang="en-AU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000" dirty="0" err="1">
                <a:solidFill>
                  <a:prstClr val="black"/>
                </a:solidFill>
                <a:latin typeface="Constantia"/>
              </a:rPr>
              <a:t>jadi</a:t>
            </a:r>
            <a:r>
              <a:rPr lang="en-AU" sz="2000" dirty="0">
                <a:solidFill>
                  <a:prstClr val="black"/>
                </a:solidFill>
                <a:latin typeface="Constantia"/>
              </a:rPr>
              <a:t> (Finished Goods)</a:t>
            </a:r>
            <a:endParaRPr lang="en-US" sz="2000" dirty="0">
              <a:solidFill>
                <a:prstClr val="black"/>
              </a:solidFill>
              <a:latin typeface="Constantia"/>
            </a:endParaRPr>
          </a:p>
          <a:p>
            <a:pPr marL="274320" lvl="0" indent="-274320" algn="just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en-AU" sz="2000" dirty="0">
                <a:solidFill>
                  <a:prstClr val="black"/>
                </a:solidFill>
                <a:latin typeface="Constantia"/>
              </a:rPr>
              <a:t>		</a:t>
            </a:r>
            <a:r>
              <a:rPr lang="en-AU" sz="2000" dirty="0" err="1">
                <a:solidFill>
                  <a:prstClr val="black"/>
                </a:solidFill>
                <a:latin typeface="Constantia"/>
              </a:rPr>
              <a:t>Merupakan</a:t>
            </a:r>
            <a:r>
              <a:rPr lang="en-AU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000" dirty="0" err="1">
                <a:solidFill>
                  <a:prstClr val="black"/>
                </a:solidFill>
                <a:latin typeface="Constantia"/>
              </a:rPr>
              <a:t>persediaan</a:t>
            </a:r>
            <a:r>
              <a:rPr lang="en-AU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000" dirty="0" err="1">
                <a:solidFill>
                  <a:prstClr val="black"/>
                </a:solidFill>
                <a:latin typeface="Constantia"/>
              </a:rPr>
              <a:t>barang-barang</a:t>
            </a:r>
            <a:r>
              <a:rPr lang="en-AU" sz="2000" dirty="0">
                <a:solidFill>
                  <a:prstClr val="black"/>
                </a:solidFill>
                <a:latin typeface="Constantia"/>
              </a:rPr>
              <a:t> yang </a:t>
            </a:r>
            <a:r>
              <a:rPr lang="en-AU" sz="2000" dirty="0" err="1">
                <a:solidFill>
                  <a:prstClr val="black"/>
                </a:solidFill>
                <a:latin typeface="Constantia"/>
              </a:rPr>
              <a:t>telah</a:t>
            </a:r>
            <a:r>
              <a:rPr lang="en-AU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000" dirty="0" err="1">
                <a:solidFill>
                  <a:prstClr val="black"/>
                </a:solidFill>
                <a:latin typeface="Constantia"/>
              </a:rPr>
              <a:t>selesai</a:t>
            </a:r>
            <a:r>
              <a:rPr lang="en-AU" sz="2000" dirty="0">
                <a:solidFill>
                  <a:prstClr val="black"/>
                </a:solidFill>
                <a:latin typeface="Constantia"/>
              </a:rPr>
              <a:t> di proses </a:t>
            </a:r>
            <a:r>
              <a:rPr lang="en-AU" sz="2000" dirty="0" err="1">
                <a:solidFill>
                  <a:prstClr val="black"/>
                </a:solidFill>
                <a:latin typeface="Constantia"/>
              </a:rPr>
              <a:t>dan</a:t>
            </a:r>
            <a:r>
              <a:rPr lang="en-AU" sz="2000" dirty="0">
                <a:solidFill>
                  <a:prstClr val="black"/>
                </a:solidFill>
                <a:latin typeface="Constantia"/>
              </a:rPr>
              <a:t> 	</a:t>
            </a:r>
            <a:r>
              <a:rPr lang="en-AU" sz="2000" dirty="0" err="1">
                <a:solidFill>
                  <a:prstClr val="black"/>
                </a:solidFill>
                <a:latin typeface="Constantia"/>
              </a:rPr>
              <a:t>siap</a:t>
            </a:r>
            <a:r>
              <a:rPr lang="en-AU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000" dirty="0" err="1">
                <a:solidFill>
                  <a:prstClr val="black"/>
                </a:solidFill>
                <a:latin typeface="Constantia"/>
              </a:rPr>
              <a:t>untuk</a:t>
            </a:r>
            <a:r>
              <a:rPr lang="en-AU" sz="2000" dirty="0">
                <a:solidFill>
                  <a:prstClr val="black"/>
                </a:solidFill>
                <a:latin typeface="Constantia"/>
              </a:rPr>
              <a:t> di </a:t>
            </a:r>
            <a:r>
              <a:rPr lang="en-AU" sz="2000" dirty="0" err="1">
                <a:solidFill>
                  <a:prstClr val="black"/>
                </a:solidFill>
                <a:latin typeface="Constantia"/>
              </a:rPr>
              <a:t>jual</a:t>
            </a:r>
            <a:endParaRPr lang="en-US" sz="2000" dirty="0">
              <a:solidFill>
                <a:prstClr val="black"/>
              </a:solidFill>
              <a:latin typeface="Constantia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709" y="4583995"/>
            <a:ext cx="2511770" cy="2274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8550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1"/>
          <p:cNvSpPr>
            <a:spLocks noChangeArrowheads="1"/>
          </p:cNvSpPr>
          <p:nvPr/>
        </p:nvSpPr>
        <p:spPr bwMode="auto">
          <a:xfrm>
            <a:off x="1915294" y="436248"/>
            <a:ext cx="9144000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403225" lvl="0" defTabSz="914400" fontAlgn="base">
              <a:spcBef>
                <a:spcPct val="0"/>
              </a:spcBef>
              <a:spcAft>
                <a:spcPct val="0"/>
              </a:spcAft>
              <a:tabLst>
                <a:tab pos="723900" algn="l"/>
              </a:tabLst>
            </a:pPr>
            <a:r>
              <a:rPr lang="en-AU" sz="2200" b="1" dirty="0">
                <a:solidFill>
                  <a:prstClr val="black"/>
                </a:solidFill>
                <a:latin typeface="Constantia"/>
                <a:ea typeface="Times New Roman" pitchFamily="18" charset="0"/>
                <a:cs typeface="Arial" pitchFamily="34" charset="0"/>
              </a:rPr>
              <a:t>III. BIAYA-BIAYA DALAM PERSEDIAAN</a:t>
            </a:r>
            <a:endParaRPr lang="en-US" sz="2200" dirty="0">
              <a:solidFill>
                <a:prstClr val="black"/>
              </a:solidFill>
              <a:latin typeface="Constantia"/>
              <a:cs typeface="Arial" pitchFamily="34" charset="0"/>
            </a:endParaRPr>
          </a:p>
        </p:txBody>
      </p:sp>
      <p:sp>
        <p:nvSpPr>
          <p:cNvPr id="5125" name="Rectangle 5"/>
          <p:cNvSpPr>
            <a:spLocks noChangeArrowheads="1"/>
          </p:cNvSpPr>
          <p:nvPr/>
        </p:nvSpPr>
        <p:spPr bwMode="auto">
          <a:xfrm>
            <a:off x="1524001" y="5288341"/>
            <a:ext cx="782587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1" fontAlgn="base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630238" algn="l"/>
              </a:tabLst>
            </a:pPr>
            <a:r>
              <a:rPr lang="en-AU" sz="1200" dirty="0">
                <a:ea typeface="Times New Roman" pitchFamily="18" charset="0"/>
                <a:cs typeface="Arial" pitchFamily="34" charset="0"/>
              </a:rPr>
              <a:t> </a:t>
            </a:r>
            <a:endParaRPr lang="en-AU" dirty="0">
              <a:cs typeface="Arial" pitchFamily="34" charset="0"/>
            </a:endParaRPr>
          </a:p>
        </p:txBody>
      </p:sp>
      <p:sp>
        <p:nvSpPr>
          <p:cNvPr id="9217" name="Rectangle 1"/>
          <p:cNvSpPr>
            <a:spLocks noChangeArrowheads="1"/>
          </p:cNvSpPr>
          <p:nvPr/>
        </p:nvSpPr>
        <p:spPr bwMode="auto">
          <a:xfrm>
            <a:off x="2380129" y="385606"/>
            <a:ext cx="9446978" cy="63525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" defTabSz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</a:tabLst>
            </a:pPr>
            <a:r>
              <a:rPr lang="en-AU" sz="2400" dirty="0">
                <a:ea typeface="Times New Roman" pitchFamily="18" charset="0"/>
                <a:cs typeface="Arial" pitchFamily="34" charset="0"/>
              </a:rPr>
              <a:t> </a:t>
            </a:r>
            <a:endParaRPr lang="en-AU" sz="2400" dirty="0" smtClean="0">
              <a:latin typeface="Constantia" panose="02030602050306030303" pitchFamily="18" charset="0"/>
              <a:ea typeface="Times New Roman" pitchFamily="18" charset="0"/>
              <a:cs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AU" sz="2200" dirty="0" smtClean="0">
                <a:latin typeface="Constantia" panose="02030602050306030303" pitchFamily="18" charset="0"/>
                <a:ea typeface="Times New Roman" pitchFamily="18" charset="0"/>
                <a:cs typeface="Arial" pitchFamily="34" charset="0"/>
              </a:rPr>
              <a:t>       </a:t>
            </a:r>
            <a:r>
              <a:rPr lang="en-AU" sz="2200" dirty="0" err="1" smtClean="0">
                <a:latin typeface="Constantia" panose="02030602050306030303" pitchFamily="18" charset="0"/>
                <a:ea typeface="Times New Roman" pitchFamily="18" charset="0"/>
                <a:cs typeface="Arial" pitchFamily="34" charset="0"/>
              </a:rPr>
              <a:t>Dalam</a:t>
            </a:r>
            <a:r>
              <a:rPr lang="en-AU" sz="2200" dirty="0" smtClean="0">
                <a:latin typeface="Constantia" panose="02030602050306030303" pitchFamily="18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AU" sz="2200" dirty="0" err="1" smtClean="0">
                <a:latin typeface="Constantia" panose="02030602050306030303" pitchFamily="18" charset="0"/>
                <a:ea typeface="Times New Roman" pitchFamily="18" charset="0"/>
                <a:cs typeface="Arial" pitchFamily="34" charset="0"/>
              </a:rPr>
              <a:t>pengadaan</a:t>
            </a:r>
            <a:r>
              <a:rPr lang="en-AU" sz="2200" dirty="0" smtClean="0">
                <a:latin typeface="Constantia" panose="02030602050306030303" pitchFamily="18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AU" sz="2200" dirty="0" err="1" smtClean="0">
                <a:latin typeface="Constantia" panose="02030602050306030303" pitchFamily="18" charset="0"/>
                <a:ea typeface="Times New Roman" pitchFamily="18" charset="0"/>
                <a:cs typeface="Arial" pitchFamily="34" charset="0"/>
              </a:rPr>
              <a:t>persediaan</a:t>
            </a:r>
            <a:r>
              <a:rPr lang="en-AU" sz="2200" dirty="0" smtClean="0">
                <a:latin typeface="Constantia" panose="02030602050306030303" pitchFamily="18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AU" sz="2200" dirty="0" err="1" smtClean="0">
                <a:latin typeface="Constantia" panose="02030602050306030303" pitchFamily="18" charset="0"/>
                <a:ea typeface="Times New Roman" pitchFamily="18" charset="0"/>
                <a:cs typeface="Arial" pitchFamily="34" charset="0"/>
              </a:rPr>
              <a:t>diperlukan</a:t>
            </a:r>
            <a:r>
              <a:rPr lang="en-AU" sz="2200" dirty="0" smtClean="0">
                <a:latin typeface="Constantia" panose="02030602050306030303" pitchFamily="18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AU" sz="2200" dirty="0" err="1" smtClean="0">
                <a:latin typeface="Constantia" panose="02030602050306030303" pitchFamily="18" charset="0"/>
                <a:ea typeface="Times New Roman" pitchFamily="18" charset="0"/>
                <a:cs typeface="Arial" pitchFamily="34" charset="0"/>
              </a:rPr>
              <a:t>biaya-biaya</a:t>
            </a:r>
            <a:r>
              <a:rPr lang="en-AU" sz="2200" dirty="0" smtClean="0">
                <a:latin typeface="Constantia" panose="02030602050306030303" pitchFamily="18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AU" sz="2200" dirty="0" err="1" smtClean="0">
                <a:latin typeface="Constantia" panose="02030602050306030303" pitchFamily="18" charset="0"/>
                <a:ea typeface="Times New Roman" pitchFamily="18" charset="0"/>
                <a:cs typeface="Arial" pitchFamily="34" charset="0"/>
              </a:rPr>
              <a:t>persediaan</a:t>
            </a:r>
            <a:r>
              <a:rPr lang="en-AU" sz="2200" dirty="0" smtClean="0">
                <a:latin typeface="Constantia" panose="02030602050306030303" pitchFamily="18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AU" sz="2200" dirty="0" err="1" smtClean="0">
                <a:latin typeface="Constantia" panose="02030602050306030303" pitchFamily="18" charset="0"/>
                <a:ea typeface="Times New Roman" pitchFamily="18" charset="0"/>
                <a:cs typeface="Arial" pitchFamily="34" charset="0"/>
              </a:rPr>
              <a:t>sebagai</a:t>
            </a:r>
            <a:r>
              <a:rPr lang="en-AU" sz="2200" dirty="0" smtClean="0">
                <a:latin typeface="Constantia" panose="02030602050306030303" pitchFamily="18" charset="0"/>
                <a:ea typeface="Times New Roman" pitchFamily="18" charset="0"/>
                <a:cs typeface="Arial" pitchFamily="34" charset="0"/>
              </a:rPr>
              <a:t> 	</a:t>
            </a:r>
            <a:r>
              <a:rPr lang="en-AU" sz="2200" dirty="0" err="1" smtClean="0">
                <a:latin typeface="Constantia" panose="02030602050306030303" pitchFamily="18" charset="0"/>
                <a:ea typeface="Times New Roman" pitchFamily="18" charset="0"/>
                <a:cs typeface="Arial" pitchFamily="34" charset="0"/>
              </a:rPr>
              <a:t>berikut</a:t>
            </a:r>
            <a:r>
              <a:rPr lang="en-AU" sz="2200" dirty="0" smtClean="0">
                <a:latin typeface="Constantia" panose="02030602050306030303" pitchFamily="18" charset="0"/>
                <a:ea typeface="Times New Roman" pitchFamily="18" charset="0"/>
                <a:cs typeface="Arial" pitchFamily="34" charset="0"/>
              </a:rPr>
              <a:t> :</a:t>
            </a:r>
          </a:p>
          <a:p>
            <a:pPr lvl="0" algn="just" defTabSz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</a:tabLst>
            </a:pPr>
            <a:endParaRPr lang="en-AU" sz="2200" dirty="0">
              <a:latin typeface="Constantia" panose="02030602050306030303" pitchFamily="18" charset="0"/>
              <a:ea typeface="Times New Roman" pitchFamily="18" charset="0"/>
              <a:cs typeface="Arial" pitchFamily="34" charset="0"/>
            </a:endParaRPr>
          </a:p>
          <a:p>
            <a:pPr lvl="0" algn="just" defTabSz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</a:tabLst>
            </a:pPr>
            <a:r>
              <a:rPr lang="en-AU" sz="2200" dirty="0">
                <a:latin typeface="Constantia" panose="02030602050306030303" pitchFamily="18" charset="0"/>
                <a:ea typeface="Times New Roman" pitchFamily="18" charset="0"/>
                <a:cs typeface="Arial" pitchFamily="34" charset="0"/>
              </a:rPr>
              <a:t>	</a:t>
            </a:r>
            <a:r>
              <a:rPr lang="en-AU" sz="2200" dirty="0" smtClean="0">
                <a:latin typeface="Constantia" panose="02030602050306030303" pitchFamily="18" charset="0"/>
                <a:ea typeface="Times New Roman" pitchFamily="18" charset="0"/>
                <a:cs typeface="Arial" pitchFamily="34" charset="0"/>
              </a:rPr>
              <a:t>1</a:t>
            </a:r>
            <a:r>
              <a:rPr lang="en-AU" sz="2200" dirty="0">
                <a:latin typeface="Constantia" panose="02030602050306030303" pitchFamily="18" charset="0"/>
                <a:ea typeface="Times New Roman" pitchFamily="18" charset="0"/>
                <a:cs typeface="Arial" pitchFamily="34" charset="0"/>
              </a:rPr>
              <a:t>.  </a:t>
            </a:r>
            <a:r>
              <a:rPr lang="en-AU" sz="2200" dirty="0" err="1">
                <a:latin typeface="Constantia" panose="02030602050306030303" pitchFamily="18" charset="0"/>
                <a:ea typeface="Times New Roman" pitchFamily="18" charset="0"/>
                <a:cs typeface="Arial" pitchFamily="34" charset="0"/>
              </a:rPr>
              <a:t>Biaya</a:t>
            </a:r>
            <a:r>
              <a:rPr lang="en-AU" sz="2200" dirty="0">
                <a:latin typeface="Constantia" panose="02030602050306030303" pitchFamily="18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AU" sz="2200" dirty="0" err="1">
                <a:latin typeface="Constantia" panose="02030602050306030303" pitchFamily="18" charset="0"/>
                <a:ea typeface="Times New Roman" pitchFamily="18" charset="0"/>
                <a:cs typeface="Arial" pitchFamily="34" charset="0"/>
              </a:rPr>
              <a:t>Pemesanan</a:t>
            </a:r>
            <a:r>
              <a:rPr lang="en-AU" sz="2200" dirty="0">
                <a:latin typeface="Constantia" panose="02030602050306030303" pitchFamily="18" charset="0"/>
                <a:ea typeface="Times New Roman" pitchFamily="18" charset="0"/>
                <a:cs typeface="Arial" pitchFamily="34" charset="0"/>
              </a:rPr>
              <a:t> (Ordering Cost)</a:t>
            </a:r>
            <a:endParaRPr lang="en-US" sz="2200" dirty="0">
              <a:latin typeface="Constantia" panose="02030602050306030303" pitchFamily="18" charset="0"/>
              <a:cs typeface="Arial" pitchFamily="34" charset="0"/>
            </a:endParaRPr>
          </a:p>
          <a:p>
            <a:pPr lvl="0" algn="just" defTabSz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</a:tabLst>
            </a:pPr>
            <a:r>
              <a:rPr lang="en-AU" sz="2200" dirty="0">
                <a:latin typeface="Constantia" panose="02030602050306030303" pitchFamily="18" charset="0"/>
                <a:ea typeface="Times New Roman" pitchFamily="18" charset="0"/>
                <a:cs typeface="Arial" pitchFamily="34" charset="0"/>
              </a:rPr>
              <a:t>	   </a:t>
            </a:r>
            <a:r>
              <a:rPr lang="en-AU" sz="2200" dirty="0" smtClean="0">
                <a:latin typeface="Constantia" panose="02030602050306030303" pitchFamily="18" charset="0"/>
                <a:ea typeface="Times New Roman" pitchFamily="18" charset="0"/>
                <a:cs typeface="Arial" pitchFamily="34" charset="0"/>
              </a:rPr>
              <a:t>  </a:t>
            </a:r>
            <a:r>
              <a:rPr lang="en-AU" sz="2200" dirty="0" err="1">
                <a:latin typeface="Constantia" panose="02030602050306030303" pitchFamily="18" charset="0"/>
                <a:ea typeface="Times New Roman" pitchFamily="18" charset="0"/>
                <a:cs typeface="Arial" pitchFamily="34" charset="0"/>
              </a:rPr>
              <a:t>Merupakan</a:t>
            </a:r>
            <a:r>
              <a:rPr lang="en-AU" sz="2200" dirty="0">
                <a:latin typeface="Constantia" panose="02030602050306030303" pitchFamily="18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AU" sz="2200" dirty="0" err="1">
                <a:latin typeface="Constantia" panose="02030602050306030303" pitchFamily="18" charset="0"/>
                <a:ea typeface="Times New Roman" pitchFamily="18" charset="0"/>
                <a:cs typeface="Arial" pitchFamily="34" charset="0"/>
              </a:rPr>
              <a:t>biaya-biaya</a:t>
            </a:r>
            <a:r>
              <a:rPr lang="en-AU" sz="2200" dirty="0">
                <a:latin typeface="Constantia" panose="02030602050306030303" pitchFamily="18" charset="0"/>
                <a:ea typeface="Times New Roman" pitchFamily="18" charset="0"/>
                <a:cs typeface="Arial" pitchFamily="34" charset="0"/>
              </a:rPr>
              <a:t> yang </a:t>
            </a:r>
            <a:r>
              <a:rPr lang="en-AU" sz="2200" dirty="0" err="1">
                <a:latin typeface="Constantia" panose="02030602050306030303" pitchFamily="18" charset="0"/>
                <a:ea typeface="Times New Roman" pitchFamily="18" charset="0"/>
                <a:cs typeface="Arial" pitchFamily="34" charset="0"/>
              </a:rPr>
              <a:t>dikeluarkan</a:t>
            </a:r>
            <a:r>
              <a:rPr lang="en-AU" sz="2200" dirty="0">
                <a:latin typeface="Constantia" panose="02030602050306030303" pitchFamily="18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AU" sz="2200" dirty="0" err="1">
                <a:latin typeface="Constantia" panose="02030602050306030303" pitchFamily="18" charset="0"/>
                <a:ea typeface="Times New Roman" pitchFamily="18" charset="0"/>
                <a:cs typeface="Arial" pitchFamily="34" charset="0"/>
              </a:rPr>
              <a:t>untuk</a:t>
            </a:r>
            <a:r>
              <a:rPr lang="en-AU" sz="2200" dirty="0">
                <a:latin typeface="Constantia" panose="02030602050306030303" pitchFamily="18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AU" sz="2200" dirty="0" err="1" smtClean="0">
                <a:latin typeface="Constantia" panose="02030602050306030303" pitchFamily="18" charset="0"/>
                <a:ea typeface="Times New Roman" pitchFamily="18" charset="0"/>
                <a:cs typeface="Arial" pitchFamily="34" charset="0"/>
              </a:rPr>
              <a:t>pemesanan</a:t>
            </a:r>
            <a:r>
              <a:rPr lang="en-AU" sz="2200" dirty="0">
                <a:latin typeface="Constantia" panose="02030602050306030303" pitchFamily="18" charset="0"/>
                <a:ea typeface="Times New Roman" pitchFamily="18" charset="0"/>
                <a:cs typeface="Arial" pitchFamily="34" charset="0"/>
              </a:rPr>
              <a:t>, </a:t>
            </a:r>
            <a:r>
              <a:rPr lang="en-AU" sz="2200" dirty="0" err="1">
                <a:latin typeface="Constantia" panose="02030602050306030303" pitchFamily="18" charset="0"/>
                <a:ea typeface="Times New Roman" pitchFamily="18" charset="0"/>
                <a:cs typeface="Arial" pitchFamily="34" charset="0"/>
              </a:rPr>
              <a:t>sejak</a:t>
            </a:r>
            <a:r>
              <a:rPr lang="en-AU" sz="2200" dirty="0">
                <a:latin typeface="Constantia" panose="02030602050306030303" pitchFamily="18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AU" sz="2200" dirty="0" smtClean="0">
                <a:latin typeface="Constantia" panose="02030602050306030303" pitchFamily="18" charset="0"/>
                <a:ea typeface="Times New Roman" pitchFamily="18" charset="0"/>
                <a:cs typeface="Arial" pitchFamily="34" charset="0"/>
              </a:rPr>
              <a:t>   	     </a:t>
            </a:r>
            <a:r>
              <a:rPr lang="en-AU" sz="2200" dirty="0" err="1" smtClean="0">
                <a:latin typeface="Constantia" panose="02030602050306030303" pitchFamily="18" charset="0"/>
                <a:ea typeface="Times New Roman" pitchFamily="18" charset="0"/>
                <a:cs typeface="Arial" pitchFamily="34" charset="0"/>
              </a:rPr>
              <a:t>dari</a:t>
            </a:r>
            <a:r>
              <a:rPr lang="en-AU" sz="2200" dirty="0" smtClean="0">
                <a:latin typeface="Constantia" panose="02030602050306030303" pitchFamily="18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AU" sz="2200" dirty="0" err="1">
                <a:latin typeface="Constantia" panose="02030602050306030303" pitchFamily="18" charset="0"/>
                <a:ea typeface="Times New Roman" pitchFamily="18" charset="0"/>
                <a:cs typeface="Arial" pitchFamily="34" charset="0"/>
              </a:rPr>
              <a:t>pesanan</a:t>
            </a:r>
            <a:r>
              <a:rPr lang="en-AU" sz="2200" dirty="0">
                <a:latin typeface="Constantia" panose="02030602050306030303" pitchFamily="18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AU" sz="2200" dirty="0" err="1">
                <a:latin typeface="Constantia" panose="02030602050306030303" pitchFamily="18" charset="0"/>
                <a:ea typeface="Times New Roman" pitchFamily="18" charset="0"/>
                <a:cs typeface="Arial" pitchFamily="34" charset="0"/>
              </a:rPr>
              <a:t>dibuat</a:t>
            </a:r>
            <a:r>
              <a:rPr lang="en-AU" sz="2200" dirty="0">
                <a:latin typeface="Constantia" panose="02030602050306030303" pitchFamily="18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AU" sz="2200" dirty="0" err="1">
                <a:latin typeface="Constantia" panose="02030602050306030303" pitchFamily="18" charset="0"/>
                <a:ea typeface="Times New Roman" pitchFamily="18" charset="0"/>
                <a:cs typeface="Arial" pitchFamily="34" charset="0"/>
              </a:rPr>
              <a:t>dan</a:t>
            </a:r>
            <a:r>
              <a:rPr lang="en-AU" sz="2200" dirty="0">
                <a:latin typeface="Constantia" panose="02030602050306030303" pitchFamily="18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AU" sz="2200" dirty="0" err="1">
                <a:latin typeface="Constantia" panose="02030602050306030303" pitchFamily="18" charset="0"/>
                <a:ea typeface="Times New Roman" pitchFamily="18" charset="0"/>
                <a:cs typeface="Arial" pitchFamily="34" charset="0"/>
              </a:rPr>
              <a:t>dikirim</a:t>
            </a:r>
            <a:r>
              <a:rPr lang="en-AU" sz="2200" dirty="0">
                <a:latin typeface="Constantia" panose="02030602050306030303" pitchFamily="18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AU" sz="2200" dirty="0" err="1" smtClean="0">
                <a:latin typeface="Constantia" panose="02030602050306030303" pitchFamily="18" charset="0"/>
                <a:ea typeface="Times New Roman" pitchFamily="18" charset="0"/>
                <a:cs typeface="Arial" pitchFamily="34" charset="0"/>
              </a:rPr>
              <a:t>ke</a:t>
            </a:r>
            <a:r>
              <a:rPr lang="en-AU" sz="2200" dirty="0" smtClean="0">
                <a:latin typeface="Constantia" panose="02030602050306030303" pitchFamily="18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AU" sz="2200" dirty="0" err="1" smtClean="0">
                <a:latin typeface="Constantia" panose="02030602050306030303" pitchFamily="18" charset="0"/>
                <a:ea typeface="Times New Roman" pitchFamily="18" charset="0"/>
                <a:cs typeface="Arial" pitchFamily="34" charset="0"/>
              </a:rPr>
              <a:t>penjual</a:t>
            </a:r>
            <a:r>
              <a:rPr lang="en-AU" sz="2200" dirty="0">
                <a:latin typeface="Constantia" panose="02030602050306030303" pitchFamily="18" charset="0"/>
                <a:ea typeface="Times New Roman" pitchFamily="18" charset="0"/>
                <a:cs typeface="Arial" pitchFamily="34" charset="0"/>
              </a:rPr>
              <a:t>, </a:t>
            </a:r>
            <a:r>
              <a:rPr lang="en-AU" sz="2200" dirty="0" err="1">
                <a:latin typeface="Constantia" panose="02030602050306030303" pitchFamily="18" charset="0"/>
                <a:ea typeface="Times New Roman" pitchFamily="18" charset="0"/>
                <a:cs typeface="Arial" pitchFamily="34" charset="0"/>
              </a:rPr>
              <a:t>sampai</a:t>
            </a:r>
            <a:r>
              <a:rPr lang="en-AU" sz="2200" dirty="0">
                <a:latin typeface="Constantia" panose="02030602050306030303" pitchFamily="18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AU" sz="2200" dirty="0" err="1">
                <a:latin typeface="Constantia" panose="02030602050306030303" pitchFamily="18" charset="0"/>
                <a:ea typeface="Times New Roman" pitchFamily="18" charset="0"/>
                <a:cs typeface="Arial" pitchFamily="34" charset="0"/>
              </a:rPr>
              <a:t>barang</a:t>
            </a:r>
            <a:r>
              <a:rPr lang="en-AU" sz="2200" dirty="0">
                <a:latin typeface="Constantia" panose="02030602050306030303" pitchFamily="18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AU" sz="2200" dirty="0" err="1">
                <a:latin typeface="Constantia" panose="02030602050306030303" pitchFamily="18" charset="0"/>
                <a:ea typeface="Times New Roman" pitchFamily="18" charset="0"/>
                <a:cs typeface="Arial" pitchFamily="34" charset="0"/>
              </a:rPr>
              <a:t>dikirim</a:t>
            </a:r>
            <a:r>
              <a:rPr lang="en-AU" sz="2200" dirty="0">
                <a:latin typeface="Constantia" panose="02030602050306030303" pitchFamily="18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AU" sz="2200" dirty="0" smtClean="0">
                <a:latin typeface="Constantia" panose="02030602050306030303" pitchFamily="18" charset="0"/>
                <a:ea typeface="Times New Roman" pitchFamily="18" charset="0"/>
                <a:cs typeface="Arial" pitchFamily="34" charset="0"/>
              </a:rPr>
              <a:t>	  	     </a:t>
            </a:r>
            <a:r>
              <a:rPr lang="en-AU" sz="2200" dirty="0" err="1" smtClean="0">
                <a:latin typeface="Constantia" panose="02030602050306030303" pitchFamily="18" charset="0"/>
                <a:ea typeface="Times New Roman" pitchFamily="18" charset="0"/>
                <a:cs typeface="Arial" pitchFamily="34" charset="0"/>
              </a:rPr>
              <a:t>dan</a:t>
            </a:r>
            <a:r>
              <a:rPr lang="en-AU" sz="2200" dirty="0" smtClean="0">
                <a:latin typeface="Constantia" panose="02030602050306030303" pitchFamily="18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AU" sz="2200" dirty="0" err="1">
                <a:latin typeface="Constantia" panose="02030602050306030303" pitchFamily="18" charset="0"/>
                <a:ea typeface="Times New Roman" pitchFamily="18" charset="0"/>
                <a:cs typeface="Arial" pitchFamily="34" charset="0"/>
              </a:rPr>
              <a:t>diserahkan</a:t>
            </a:r>
            <a:r>
              <a:rPr lang="en-AU" sz="2200" dirty="0">
                <a:latin typeface="Constantia" panose="02030602050306030303" pitchFamily="18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AU" sz="2200" dirty="0" err="1">
                <a:latin typeface="Constantia" panose="02030602050306030303" pitchFamily="18" charset="0"/>
                <a:ea typeface="Times New Roman" pitchFamily="18" charset="0"/>
                <a:cs typeface="Arial" pitchFamily="34" charset="0"/>
              </a:rPr>
              <a:t>serta</a:t>
            </a:r>
            <a:r>
              <a:rPr lang="en-AU" sz="2200" dirty="0">
                <a:latin typeface="Constantia" panose="02030602050306030303" pitchFamily="18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AU" sz="2200" dirty="0" err="1" smtClean="0">
                <a:latin typeface="Constantia" panose="02030602050306030303" pitchFamily="18" charset="0"/>
                <a:ea typeface="Times New Roman" pitchFamily="18" charset="0"/>
                <a:cs typeface="Arial" pitchFamily="34" charset="0"/>
              </a:rPr>
              <a:t>diperiksa</a:t>
            </a:r>
            <a:r>
              <a:rPr lang="en-AU" sz="2200" dirty="0" smtClean="0">
                <a:latin typeface="Constantia" panose="02030602050306030303" pitchFamily="18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AU" sz="2200" dirty="0">
                <a:latin typeface="Constantia" panose="02030602050306030303" pitchFamily="18" charset="0"/>
                <a:ea typeface="Times New Roman" pitchFamily="18" charset="0"/>
                <a:cs typeface="Arial" pitchFamily="34" charset="0"/>
              </a:rPr>
              <a:t>di </a:t>
            </a:r>
            <a:r>
              <a:rPr lang="en-AU" sz="2200" dirty="0" err="1">
                <a:latin typeface="Constantia" panose="02030602050306030303" pitchFamily="18" charset="0"/>
                <a:ea typeface="Times New Roman" pitchFamily="18" charset="0"/>
                <a:cs typeface="Arial" pitchFamily="34" charset="0"/>
              </a:rPr>
              <a:t>gudang</a:t>
            </a:r>
            <a:endParaRPr lang="en-AU" sz="2200" dirty="0">
              <a:latin typeface="Constantia" panose="02030602050306030303" pitchFamily="18" charset="0"/>
              <a:ea typeface="Times New Roman" pitchFamily="18" charset="0"/>
              <a:cs typeface="Arial" pitchFamily="34" charset="0"/>
            </a:endParaRPr>
          </a:p>
          <a:p>
            <a:pPr lvl="0" algn="just" defTabSz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</a:tabLst>
            </a:pPr>
            <a:r>
              <a:rPr lang="sv-SE" sz="2200" dirty="0">
                <a:latin typeface="Constantia" panose="02030602050306030303" pitchFamily="18" charset="0"/>
                <a:ea typeface="Times New Roman" pitchFamily="18" charset="0"/>
                <a:cs typeface="Arial" pitchFamily="34" charset="0"/>
              </a:rPr>
              <a:t>	     </a:t>
            </a:r>
            <a:r>
              <a:rPr lang="sv-SE" sz="2200" dirty="0" smtClean="0">
                <a:latin typeface="Constantia" panose="02030602050306030303" pitchFamily="18" charset="0"/>
                <a:ea typeface="Times New Roman" pitchFamily="18" charset="0"/>
                <a:cs typeface="Arial" pitchFamily="34" charset="0"/>
              </a:rPr>
              <a:t>Sifat </a:t>
            </a:r>
            <a:r>
              <a:rPr lang="sv-SE" sz="2200" dirty="0">
                <a:latin typeface="Constantia" panose="02030602050306030303" pitchFamily="18" charset="0"/>
                <a:ea typeface="Times New Roman" pitchFamily="18" charset="0"/>
                <a:cs typeface="Arial" pitchFamily="34" charset="0"/>
              </a:rPr>
              <a:t>biaya pesanan konstan, tidak tergantung pada 	</a:t>
            </a:r>
            <a:r>
              <a:rPr lang="sv-SE" sz="2200" dirty="0" smtClean="0">
                <a:latin typeface="Constantia" panose="02030602050306030303" pitchFamily="18" charset="0"/>
                <a:ea typeface="Times New Roman" pitchFamily="18" charset="0"/>
                <a:cs typeface="Arial" pitchFamily="34" charset="0"/>
              </a:rPr>
              <a:t>banyaknya 	  	     barang </a:t>
            </a:r>
            <a:r>
              <a:rPr lang="sv-SE" sz="2200" dirty="0">
                <a:latin typeface="Constantia" panose="02030602050306030303" pitchFamily="18" charset="0"/>
                <a:ea typeface="Times New Roman" pitchFamily="18" charset="0"/>
                <a:cs typeface="Arial" pitchFamily="34" charset="0"/>
              </a:rPr>
              <a:t>yang dipesan, contohnya adalah :</a:t>
            </a:r>
            <a:endParaRPr lang="en-US" sz="2200" dirty="0">
              <a:latin typeface="Constantia" panose="02030602050306030303" pitchFamily="18" charset="0"/>
              <a:cs typeface="Arial" pitchFamily="34" charset="0"/>
            </a:endParaRPr>
          </a:p>
          <a:p>
            <a:pPr lvl="0" algn="just" defTabSz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</a:tabLst>
            </a:pPr>
            <a:r>
              <a:rPr lang="en-AU" sz="2200" dirty="0">
                <a:latin typeface="Constantia" panose="02030602050306030303" pitchFamily="18" charset="0"/>
                <a:ea typeface="Times New Roman" pitchFamily="18" charset="0"/>
                <a:cs typeface="Arial" pitchFamily="34" charset="0"/>
              </a:rPr>
              <a:t>	     </a:t>
            </a:r>
            <a:r>
              <a:rPr lang="en-AU" sz="2200" dirty="0" smtClean="0">
                <a:latin typeface="Constantia" panose="02030602050306030303" pitchFamily="18" charset="0"/>
                <a:ea typeface="Times New Roman" pitchFamily="18" charset="0"/>
                <a:cs typeface="Arial" pitchFamily="34" charset="0"/>
              </a:rPr>
              <a:t>	a</a:t>
            </a:r>
            <a:r>
              <a:rPr lang="en-AU" sz="2200" dirty="0">
                <a:latin typeface="Constantia" panose="02030602050306030303" pitchFamily="18" charset="0"/>
                <a:ea typeface="Times New Roman" pitchFamily="18" charset="0"/>
                <a:cs typeface="Arial" pitchFamily="34" charset="0"/>
              </a:rPr>
              <a:t>.  </a:t>
            </a:r>
            <a:r>
              <a:rPr lang="en-AU" sz="2200" dirty="0" err="1">
                <a:latin typeface="Constantia" panose="02030602050306030303" pitchFamily="18" charset="0"/>
                <a:ea typeface="Times New Roman" pitchFamily="18" charset="0"/>
                <a:cs typeface="Arial" pitchFamily="34" charset="0"/>
              </a:rPr>
              <a:t>Biaya</a:t>
            </a:r>
            <a:r>
              <a:rPr lang="en-AU" sz="2200" dirty="0">
                <a:latin typeface="Constantia" panose="02030602050306030303" pitchFamily="18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AU" sz="2200" dirty="0" err="1">
                <a:latin typeface="Constantia" panose="02030602050306030303" pitchFamily="18" charset="0"/>
                <a:ea typeface="Times New Roman" pitchFamily="18" charset="0"/>
                <a:cs typeface="Arial" pitchFamily="34" charset="0"/>
              </a:rPr>
              <a:t>administrasi</a:t>
            </a:r>
            <a:r>
              <a:rPr lang="en-AU" sz="2200" dirty="0">
                <a:latin typeface="Constantia" panose="02030602050306030303" pitchFamily="18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AU" sz="2200" dirty="0" err="1">
                <a:latin typeface="Constantia" panose="02030602050306030303" pitchFamily="18" charset="0"/>
                <a:ea typeface="Times New Roman" pitchFamily="18" charset="0"/>
                <a:cs typeface="Arial" pitchFamily="34" charset="0"/>
              </a:rPr>
              <a:t>pembelian</a:t>
            </a:r>
            <a:endParaRPr lang="en-US" sz="2200" dirty="0">
              <a:latin typeface="Constantia" panose="02030602050306030303" pitchFamily="18" charset="0"/>
              <a:cs typeface="Arial" pitchFamily="34" charset="0"/>
            </a:endParaRPr>
          </a:p>
          <a:p>
            <a:pPr lvl="0" algn="just" defTabSz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</a:tabLst>
            </a:pPr>
            <a:r>
              <a:rPr lang="en-AU" sz="2200" dirty="0">
                <a:latin typeface="Constantia" panose="02030602050306030303" pitchFamily="18" charset="0"/>
                <a:ea typeface="Times New Roman" pitchFamily="18" charset="0"/>
                <a:cs typeface="Arial" pitchFamily="34" charset="0"/>
              </a:rPr>
              <a:t>              </a:t>
            </a:r>
            <a:r>
              <a:rPr lang="en-AU" sz="2200" dirty="0" smtClean="0">
                <a:latin typeface="Constantia" panose="02030602050306030303" pitchFamily="18" charset="0"/>
                <a:ea typeface="Times New Roman" pitchFamily="18" charset="0"/>
                <a:cs typeface="Arial" pitchFamily="34" charset="0"/>
              </a:rPr>
              <a:t>	b</a:t>
            </a:r>
            <a:r>
              <a:rPr lang="en-AU" sz="2200" dirty="0">
                <a:latin typeface="Constantia" panose="02030602050306030303" pitchFamily="18" charset="0"/>
                <a:ea typeface="Times New Roman" pitchFamily="18" charset="0"/>
                <a:cs typeface="Arial" pitchFamily="34" charset="0"/>
              </a:rPr>
              <a:t>.  </a:t>
            </a:r>
            <a:r>
              <a:rPr lang="en-AU" sz="2200" dirty="0" err="1">
                <a:latin typeface="Constantia" panose="02030602050306030303" pitchFamily="18" charset="0"/>
                <a:ea typeface="Times New Roman" pitchFamily="18" charset="0"/>
                <a:cs typeface="Arial" pitchFamily="34" charset="0"/>
              </a:rPr>
              <a:t>Biaya</a:t>
            </a:r>
            <a:r>
              <a:rPr lang="en-AU" sz="2200" dirty="0">
                <a:latin typeface="Constantia" panose="02030602050306030303" pitchFamily="18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AU" sz="2200" dirty="0" err="1">
                <a:latin typeface="Constantia" panose="02030602050306030303" pitchFamily="18" charset="0"/>
                <a:ea typeface="Times New Roman" pitchFamily="18" charset="0"/>
                <a:cs typeface="Arial" pitchFamily="34" charset="0"/>
              </a:rPr>
              <a:t>pengangkutan</a:t>
            </a:r>
            <a:r>
              <a:rPr lang="en-AU" sz="2200" dirty="0">
                <a:latin typeface="Constantia" panose="02030602050306030303" pitchFamily="18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AU" sz="2200" dirty="0" err="1">
                <a:latin typeface="Constantia" panose="02030602050306030303" pitchFamily="18" charset="0"/>
                <a:ea typeface="Times New Roman" pitchFamily="18" charset="0"/>
                <a:cs typeface="Arial" pitchFamily="34" charset="0"/>
              </a:rPr>
              <a:t>dan</a:t>
            </a:r>
            <a:r>
              <a:rPr lang="en-AU" sz="2200" dirty="0">
                <a:latin typeface="Constantia" panose="02030602050306030303" pitchFamily="18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AU" sz="2200" dirty="0" err="1">
                <a:latin typeface="Constantia" panose="02030602050306030303" pitchFamily="18" charset="0"/>
                <a:ea typeface="Times New Roman" pitchFamily="18" charset="0"/>
                <a:cs typeface="Arial" pitchFamily="34" charset="0"/>
              </a:rPr>
              <a:t>bongkar</a:t>
            </a:r>
            <a:r>
              <a:rPr lang="en-AU" sz="2200" dirty="0">
                <a:latin typeface="Constantia" panose="02030602050306030303" pitchFamily="18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AU" sz="2200" dirty="0" err="1">
                <a:latin typeface="Constantia" panose="02030602050306030303" pitchFamily="18" charset="0"/>
                <a:ea typeface="Times New Roman" pitchFamily="18" charset="0"/>
                <a:cs typeface="Arial" pitchFamily="34" charset="0"/>
              </a:rPr>
              <a:t>muat</a:t>
            </a:r>
            <a:endParaRPr lang="en-AU" sz="2200" dirty="0">
              <a:latin typeface="Constantia" panose="02030602050306030303" pitchFamily="18" charset="0"/>
              <a:ea typeface="Times New Roman" pitchFamily="18" charset="0"/>
              <a:cs typeface="Arial" pitchFamily="34" charset="0"/>
            </a:endParaRPr>
          </a:p>
          <a:p>
            <a:pPr lvl="0" algn="just" defTabSz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</a:tabLst>
            </a:pPr>
            <a:r>
              <a:rPr lang="en-AU" sz="2200" dirty="0">
                <a:latin typeface="Constantia" panose="02030602050306030303" pitchFamily="18" charset="0"/>
                <a:ea typeface="Times New Roman" pitchFamily="18" charset="0"/>
                <a:cs typeface="Arial" pitchFamily="34" charset="0"/>
              </a:rPr>
              <a:t>	    </a:t>
            </a:r>
            <a:r>
              <a:rPr lang="en-AU" sz="2200" dirty="0" smtClean="0">
                <a:latin typeface="Constantia" panose="02030602050306030303" pitchFamily="18" charset="0"/>
                <a:ea typeface="Times New Roman" pitchFamily="18" charset="0"/>
                <a:cs typeface="Arial" pitchFamily="34" charset="0"/>
              </a:rPr>
              <a:t>	c</a:t>
            </a:r>
            <a:r>
              <a:rPr lang="en-AU" sz="2200" dirty="0">
                <a:latin typeface="Constantia" panose="02030602050306030303" pitchFamily="18" charset="0"/>
                <a:ea typeface="Times New Roman" pitchFamily="18" charset="0"/>
                <a:cs typeface="Arial" pitchFamily="34" charset="0"/>
              </a:rPr>
              <a:t>.  </a:t>
            </a:r>
            <a:r>
              <a:rPr lang="en-AU" sz="2200" dirty="0" err="1">
                <a:latin typeface="Constantia" panose="02030602050306030303" pitchFamily="18" charset="0"/>
                <a:ea typeface="Times New Roman" pitchFamily="18" charset="0"/>
                <a:cs typeface="Arial" pitchFamily="34" charset="0"/>
              </a:rPr>
              <a:t>Biaya</a:t>
            </a:r>
            <a:r>
              <a:rPr lang="en-AU" sz="2200" dirty="0">
                <a:latin typeface="Constantia" panose="02030602050306030303" pitchFamily="18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AU" sz="2200" dirty="0" err="1">
                <a:latin typeface="Constantia" panose="02030602050306030303" pitchFamily="18" charset="0"/>
                <a:ea typeface="Times New Roman" pitchFamily="18" charset="0"/>
                <a:cs typeface="Arial" pitchFamily="34" charset="0"/>
              </a:rPr>
              <a:t>penerimaan</a:t>
            </a:r>
            <a:r>
              <a:rPr lang="en-AU" sz="2200" dirty="0">
                <a:latin typeface="Constantia" panose="02030602050306030303" pitchFamily="18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AU" sz="2200" dirty="0" err="1">
                <a:latin typeface="Constantia" panose="02030602050306030303" pitchFamily="18" charset="0"/>
                <a:ea typeface="Times New Roman" pitchFamily="18" charset="0"/>
                <a:cs typeface="Arial" pitchFamily="34" charset="0"/>
              </a:rPr>
              <a:t>dan</a:t>
            </a:r>
            <a:r>
              <a:rPr lang="en-AU" sz="2200" dirty="0">
                <a:latin typeface="Constantia" panose="02030602050306030303" pitchFamily="18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AU" sz="2200" dirty="0" err="1">
                <a:latin typeface="Constantia" panose="02030602050306030303" pitchFamily="18" charset="0"/>
                <a:ea typeface="Times New Roman" pitchFamily="18" charset="0"/>
                <a:cs typeface="Arial" pitchFamily="34" charset="0"/>
              </a:rPr>
              <a:t>pemeriksaan</a:t>
            </a:r>
            <a:r>
              <a:rPr lang="en-US" sz="2200" dirty="0">
                <a:latin typeface="Constantia" panose="02030602050306030303" pitchFamily="18" charset="0"/>
                <a:cs typeface="Arial" pitchFamily="34" charset="0"/>
              </a:rPr>
              <a:t> </a:t>
            </a:r>
            <a:endParaRPr lang="en-US" sz="2200" dirty="0" smtClean="0">
              <a:latin typeface="Constantia" panose="02030602050306030303" pitchFamily="18" charset="0"/>
              <a:cs typeface="Arial" pitchFamily="34" charset="0"/>
            </a:endParaRPr>
          </a:p>
          <a:p>
            <a:pPr marL="274320" lvl="0" indent="-274320" defTabSz="914400">
              <a:spcBef>
                <a:spcPct val="20000"/>
              </a:spcBef>
              <a:buClr>
                <a:srgbClr val="0BD0D9"/>
              </a:buClr>
              <a:buSzPct val="95000"/>
            </a:pPr>
            <a:r>
              <a:rPr lang="en-AU" sz="2200" dirty="0" smtClean="0">
                <a:solidFill>
                  <a:prstClr val="black"/>
                </a:solidFill>
                <a:latin typeface="Constantia"/>
              </a:rPr>
              <a:t>           2</a:t>
            </a:r>
            <a:r>
              <a:rPr lang="en-AU" sz="2200" dirty="0">
                <a:solidFill>
                  <a:prstClr val="black"/>
                </a:solidFill>
                <a:latin typeface="Constantia"/>
              </a:rPr>
              <a:t>.  </a:t>
            </a:r>
            <a:r>
              <a:rPr lang="en-AU" sz="2200" dirty="0" err="1">
                <a:solidFill>
                  <a:prstClr val="black"/>
                </a:solidFill>
                <a:latin typeface="Constantia"/>
              </a:rPr>
              <a:t>Biaya</a:t>
            </a:r>
            <a:r>
              <a:rPr lang="en-AU" sz="22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200" dirty="0" err="1">
                <a:solidFill>
                  <a:prstClr val="black"/>
                </a:solidFill>
                <a:latin typeface="Constantia"/>
              </a:rPr>
              <a:t>Penyimpanan</a:t>
            </a:r>
            <a:r>
              <a:rPr lang="en-AU" sz="2200" dirty="0">
                <a:solidFill>
                  <a:prstClr val="black"/>
                </a:solidFill>
                <a:latin typeface="Constantia"/>
              </a:rPr>
              <a:t> (Carrying Cost)</a:t>
            </a:r>
            <a:endParaRPr lang="en-US" sz="2200" dirty="0">
              <a:solidFill>
                <a:prstClr val="black"/>
              </a:solidFill>
              <a:latin typeface="Constantia"/>
            </a:endParaRPr>
          </a:p>
          <a:p>
            <a:pPr marL="274320" lvl="0" indent="-274320" algn="just" defTabSz="914400">
              <a:spcBef>
                <a:spcPct val="20000"/>
              </a:spcBef>
              <a:buClr>
                <a:srgbClr val="0BD0D9"/>
              </a:buClr>
              <a:buSzPct val="95000"/>
            </a:pPr>
            <a:r>
              <a:rPr lang="en-AU" sz="2200" dirty="0">
                <a:solidFill>
                  <a:prstClr val="black"/>
                </a:solidFill>
                <a:latin typeface="Constantia"/>
              </a:rPr>
              <a:t> 	       </a:t>
            </a:r>
            <a:r>
              <a:rPr lang="en-AU" sz="2200" dirty="0" smtClean="0">
                <a:solidFill>
                  <a:prstClr val="black"/>
                </a:solidFill>
                <a:latin typeface="Constantia"/>
              </a:rPr>
              <a:t>     </a:t>
            </a:r>
            <a:r>
              <a:rPr lang="en-US" sz="2200" dirty="0" err="1" smtClean="0">
                <a:solidFill>
                  <a:prstClr val="black"/>
                </a:solidFill>
                <a:latin typeface="Constantia"/>
              </a:rPr>
              <a:t>Merupakan</a:t>
            </a:r>
            <a:r>
              <a:rPr lang="en-US" sz="2200" dirty="0" smtClean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Constantia"/>
              </a:rPr>
              <a:t>biaya</a:t>
            </a:r>
            <a:r>
              <a:rPr lang="en-US" sz="2200" dirty="0">
                <a:solidFill>
                  <a:prstClr val="black"/>
                </a:solidFill>
                <a:latin typeface="Constantia"/>
              </a:rPr>
              <a:t> yang </a:t>
            </a:r>
            <a:r>
              <a:rPr lang="en-US" sz="2200" dirty="0" err="1">
                <a:solidFill>
                  <a:prstClr val="black"/>
                </a:solidFill>
                <a:latin typeface="Constantia"/>
              </a:rPr>
              <a:t>dikeluarkan</a:t>
            </a:r>
            <a:r>
              <a:rPr lang="en-US" sz="22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Constantia"/>
              </a:rPr>
              <a:t>karena</a:t>
            </a:r>
            <a:r>
              <a:rPr lang="en-US" sz="22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Constantia"/>
              </a:rPr>
              <a:t>adanya</a:t>
            </a:r>
            <a:r>
              <a:rPr lang="en-US" sz="22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Constantia"/>
              </a:rPr>
              <a:t>barang</a:t>
            </a:r>
            <a:r>
              <a:rPr lang="en-US" sz="2200" dirty="0">
                <a:solidFill>
                  <a:prstClr val="black"/>
                </a:solidFill>
                <a:latin typeface="Constantia"/>
              </a:rPr>
              <a:t> yang </a:t>
            </a:r>
            <a:r>
              <a:rPr lang="en-US" sz="2200" dirty="0" smtClean="0">
                <a:solidFill>
                  <a:prstClr val="black"/>
                </a:solidFill>
                <a:latin typeface="Constantia"/>
              </a:rPr>
              <a:t>     </a:t>
            </a:r>
            <a:r>
              <a:rPr lang="en-US" sz="2200" dirty="0">
                <a:solidFill>
                  <a:prstClr val="black"/>
                </a:solidFill>
                <a:latin typeface="Constantia"/>
              </a:rPr>
              <a:t>	</a:t>
            </a:r>
            <a:r>
              <a:rPr lang="en-US" sz="2200" dirty="0" smtClean="0">
                <a:solidFill>
                  <a:prstClr val="black"/>
                </a:solidFill>
                <a:latin typeface="Constantia"/>
              </a:rPr>
              <a:t>     	   </a:t>
            </a:r>
            <a:r>
              <a:rPr lang="en-US" sz="2200" dirty="0" err="1" smtClean="0">
                <a:solidFill>
                  <a:prstClr val="black"/>
                </a:solidFill>
                <a:latin typeface="Constantia"/>
              </a:rPr>
              <a:t>disimpan</a:t>
            </a:r>
            <a:r>
              <a:rPr lang="en-US" sz="2200" dirty="0">
                <a:solidFill>
                  <a:prstClr val="black"/>
                </a:solidFill>
                <a:latin typeface="Constantia"/>
              </a:rPr>
              <a:t>. </a:t>
            </a:r>
            <a:r>
              <a:rPr lang="en-US" sz="2200" dirty="0" err="1">
                <a:solidFill>
                  <a:prstClr val="black"/>
                </a:solidFill>
                <a:latin typeface="Constantia"/>
              </a:rPr>
              <a:t>Sifat</a:t>
            </a:r>
            <a:r>
              <a:rPr lang="en-US" sz="22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Constantia"/>
              </a:rPr>
              <a:t>biaya</a:t>
            </a:r>
            <a:r>
              <a:rPr lang="en-US" sz="22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Constantia"/>
              </a:rPr>
              <a:t>penyimpanan</a:t>
            </a:r>
            <a:r>
              <a:rPr lang="en-US" sz="22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Constantia"/>
              </a:rPr>
              <a:t>bervariasi</a:t>
            </a:r>
            <a:r>
              <a:rPr lang="en-US" sz="22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200" dirty="0" err="1" smtClean="0">
                <a:solidFill>
                  <a:prstClr val="black"/>
                </a:solidFill>
                <a:latin typeface="Constantia"/>
              </a:rPr>
              <a:t>tergantung</a:t>
            </a:r>
            <a:r>
              <a:rPr lang="en-US" sz="2200" dirty="0" smtClean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Constantia"/>
              </a:rPr>
              <a:t>pada</a:t>
            </a:r>
            <a:r>
              <a:rPr lang="en-US" sz="22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200" dirty="0" smtClean="0">
                <a:solidFill>
                  <a:prstClr val="black"/>
                </a:solidFill>
                <a:latin typeface="Constantia"/>
              </a:rPr>
              <a:t>	   	   </a:t>
            </a:r>
            <a:r>
              <a:rPr lang="en-US" sz="2200" dirty="0" err="1" smtClean="0">
                <a:solidFill>
                  <a:prstClr val="black"/>
                </a:solidFill>
                <a:latin typeface="Constantia"/>
              </a:rPr>
              <a:t>besar</a:t>
            </a:r>
            <a:r>
              <a:rPr lang="en-US" sz="2200" dirty="0" smtClean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Constantia"/>
              </a:rPr>
              <a:t>kecilnya</a:t>
            </a:r>
            <a:r>
              <a:rPr lang="en-US" sz="2200" dirty="0">
                <a:solidFill>
                  <a:prstClr val="black"/>
                </a:solidFill>
                <a:latin typeface="Constantia"/>
              </a:rPr>
              <a:t> rata-rata </a:t>
            </a:r>
            <a:r>
              <a:rPr lang="en-US" sz="2200" dirty="0" err="1">
                <a:solidFill>
                  <a:prstClr val="black"/>
                </a:solidFill>
                <a:latin typeface="Constantia"/>
              </a:rPr>
              <a:t>persediaan</a:t>
            </a:r>
            <a:r>
              <a:rPr lang="en-US" sz="2200" dirty="0">
                <a:solidFill>
                  <a:prstClr val="black"/>
                </a:solidFill>
                <a:latin typeface="Constantia"/>
              </a:rPr>
              <a:t> yang </a:t>
            </a:r>
            <a:r>
              <a:rPr lang="en-US" sz="2200" dirty="0" err="1" smtClean="0">
                <a:solidFill>
                  <a:prstClr val="black"/>
                </a:solidFill>
                <a:latin typeface="Constantia"/>
              </a:rPr>
              <a:t>disimpan</a:t>
            </a:r>
            <a:r>
              <a:rPr lang="en-US" sz="2200" dirty="0" smtClean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200" dirty="0">
                <a:solidFill>
                  <a:prstClr val="black"/>
                </a:solidFill>
                <a:latin typeface="Constantia"/>
              </a:rPr>
              <a:t>di </a:t>
            </a:r>
            <a:r>
              <a:rPr lang="en-US" sz="2200" dirty="0" err="1">
                <a:solidFill>
                  <a:prstClr val="black"/>
                </a:solidFill>
                <a:latin typeface="Constantia"/>
              </a:rPr>
              <a:t>gudang</a:t>
            </a:r>
            <a:r>
              <a:rPr lang="en-US" sz="2200" dirty="0">
                <a:solidFill>
                  <a:prstClr val="black"/>
                </a:solidFill>
                <a:latin typeface="Constantia"/>
              </a:rPr>
              <a:t>,</a:t>
            </a:r>
            <a:endParaRPr lang="en-US" sz="2200" dirty="0" smtClean="0">
              <a:latin typeface="Constantia" panose="02030602050306030303" pitchFamily="18" charset="0"/>
              <a:cs typeface="Arial" pitchFamily="34" charset="0"/>
            </a:endParaRPr>
          </a:p>
          <a:p>
            <a:pPr lvl="0" algn="just" defTabSz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</a:tabLst>
            </a:pPr>
            <a:endParaRPr lang="en-AU" sz="2200" dirty="0">
              <a:latin typeface="Constantia" panose="02030602050306030303" pitchFamily="18" charset="0"/>
              <a:cs typeface="Arial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8116" y="4583995"/>
            <a:ext cx="2511770" cy="2274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140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42246" y="640977"/>
            <a:ext cx="9789459" cy="6096000"/>
          </a:xfrm>
        </p:spPr>
        <p:txBody>
          <a:bodyPr>
            <a:noAutofit/>
          </a:bodyPr>
          <a:lstStyle/>
          <a:p>
            <a:pPr marL="274320" lvl="0" indent="-274320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en-US" sz="2000" dirty="0" smtClean="0">
                <a:solidFill>
                  <a:prstClr val="black"/>
                </a:solidFill>
                <a:latin typeface="Constantia"/>
              </a:rPr>
              <a:t>               </a:t>
            </a:r>
            <a:r>
              <a:rPr lang="en-US" sz="2200" dirty="0" err="1" smtClean="0">
                <a:solidFill>
                  <a:prstClr val="black"/>
                </a:solidFill>
                <a:latin typeface="Constantia"/>
              </a:rPr>
              <a:t>contohnya</a:t>
            </a:r>
            <a:r>
              <a:rPr lang="en-US" sz="2200" dirty="0" smtClean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200" dirty="0" err="1" smtClean="0">
                <a:solidFill>
                  <a:prstClr val="black"/>
                </a:solidFill>
                <a:latin typeface="Constantia"/>
              </a:rPr>
              <a:t>adalah</a:t>
            </a:r>
            <a:r>
              <a:rPr lang="en-US" sz="2200" dirty="0" smtClean="0">
                <a:solidFill>
                  <a:prstClr val="black"/>
                </a:solidFill>
                <a:latin typeface="Constantia"/>
              </a:rPr>
              <a:t> :</a:t>
            </a:r>
            <a:endParaRPr lang="en-US" sz="2200" dirty="0">
              <a:solidFill>
                <a:prstClr val="black"/>
              </a:solidFill>
              <a:latin typeface="Constantia"/>
            </a:endParaRPr>
          </a:p>
          <a:p>
            <a:pPr marL="274320" lvl="0" indent="-274320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en-US" sz="2200" dirty="0">
                <a:solidFill>
                  <a:prstClr val="black"/>
                </a:solidFill>
                <a:latin typeface="Constantia"/>
              </a:rPr>
              <a:t> 	     </a:t>
            </a:r>
            <a:r>
              <a:rPr lang="en-US" sz="2200" dirty="0" smtClean="0">
                <a:solidFill>
                  <a:prstClr val="black"/>
                </a:solidFill>
                <a:latin typeface="Constantia"/>
              </a:rPr>
              <a:t>        	   a</a:t>
            </a:r>
            <a:r>
              <a:rPr lang="en-US" sz="2200" dirty="0">
                <a:solidFill>
                  <a:prstClr val="black"/>
                </a:solidFill>
                <a:latin typeface="Constantia"/>
              </a:rPr>
              <a:t>.  </a:t>
            </a:r>
            <a:r>
              <a:rPr lang="en-AU" sz="2200" dirty="0" err="1">
                <a:solidFill>
                  <a:prstClr val="black"/>
                </a:solidFill>
                <a:latin typeface="Constantia"/>
              </a:rPr>
              <a:t>Biaya</a:t>
            </a:r>
            <a:r>
              <a:rPr lang="en-AU" sz="22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200" dirty="0" err="1">
                <a:solidFill>
                  <a:prstClr val="black"/>
                </a:solidFill>
                <a:latin typeface="Constantia"/>
              </a:rPr>
              <a:t>gudang</a:t>
            </a:r>
            <a:endParaRPr lang="en-US" sz="2200" dirty="0">
              <a:solidFill>
                <a:prstClr val="black"/>
              </a:solidFill>
              <a:latin typeface="Constantia"/>
            </a:endParaRPr>
          </a:p>
          <a:p>
            <a:pPr marL="274320" lvl="0" indent="-274320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es-ES" sz="2200" dirty="0">
                <a:solidFill>
                  <a:prstClr val="black"/>
                </a:solidFill>
                <a:latin typeface="Constantia"/>
              </a:rPr>
              <a:t>	             </a:t>
            </a:r>
            <a:r>
              <a:rPr lang="es-ES" sz="2200" dirty="0" smtClean="0">
                <a:solidFill>
                  <a:prstClr val="black"/>
                </a:solidFill>
                <a:latin typeface="Constantia"/>
              </a:rPr>
              <a:t>	   </a:t>
            </a:r>
            <a:r>
              <a:rPr lang="es-ES" sz="2200" dirty="0">
                <a:solidFill>
                  <a:prstClr val="black"/>
                </a:solidFill>
                <a:latin typeface="Constantia"/>
              </a:rPr>
              <a:t>b.  </a:t>
            </a:r>
            <a:r>
              <a:rPr lang="es-ES" sz="2200" dirty="0" err="1">
                <a:solidFill>
                  <a:prstClr val="black"/>
                </a:solidFill>
                <a:latin typeface="Constantia"/>
              </a:rPr>
              <a:t>Biaya</a:t>
            </a:r>
            <a:r>
              <a:rPr lang="es-ES" sz="22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s-ES" sz="2200" dirty="0" err="1">
                <a:solidFill>
                  <a:prstClr val="black"/>
                </a:solidFill>
                <a:latin typeface="Constantia"/>
              </a:rPr>
              <a:t>gaji</a:t>
            </a:r>
            <a:r>
              <a:rPr lang="es-ES" sz="22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s-ES" sz="2200" dirty="0" err="1">
                <a:solidFill>
                  <a:prstClr val="black"/>
                </a:solidFill>
                <a:latin typeface="Constantia"/>
              </a:rPr>
              <a:t>tenaga</a:t>
            </a:r>
            <a:r>
              <a:rPr lang="es-ES" sz="22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s-ES" sz="2200" dirty="0" err="1">
                <a:solidFill>
                  <a:prstClr val="black"/>
                </a:solidFill>
                <a:latin typeface="Constantia"/>
              </a:rPr>
              <a:t>pelaksana</a:t>
            </a:r>
            <a:r>
              <a:rPr lang="es-ES" sz="2200" dirty="0">
                <a:solidFill>
                  <a:prstClr val="black"/>
                </a:solidFill>
                <a:latin typeface="Constantia"/>
              </a:rPr>
              <a:t> dan </a:t>
            </a:r>
            <a:r>
              <a:rPr lang="es-ES" sz="2200" dirty="0" err="1">
                <a:solidFill>
                  <a:prstClr val="black"/>
                </a:solidFill>
                <a:latin typeface="Constantia"/>
              </a:rPr>
              <a:t>pengawas</a:t>
            </a:r>
            <a:r>
              <a:rPr lang="es-ES" sz="22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s-ES" sz="2200" dirty="0" err="1">
                <a:solidFill>
                  <a:prstClr val="black"/>
                </a:solidFill>
                <a:latin typeface="Constantia"/>
              </a:rPr>
              <a:t>gudang</a:t>
            </a:r>
            <a:endParaRPr lang="en-US" sz="2200" dirty="0">
              <a:solidFill>
                <a:prstClr val="black"/>
              </a:solidFill>
              <a:latin typeface="Constantia"/>
            </a:endParaRPr>
          </a:p>
          <a:p>
            <a:pPr marL="274320" lvl="0" indent="-274320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en-AU" sz="2200" dirty="0">
                <a:solidFill>
                  <a:prstClr val="black"/>
                </a:solidFill>
                <a:latin typeface="Constantia"/>
              </a:rPr>
              <a:t>	            </a:t>
            </a:r>
            <a:r>
              <a:rPr lang="en-AU" sz="2200" dirty="0" smtClean="0">
                <a:solidFill>
                  <a:prstClr val="black"/>
                </a:solidFill>
                <a:latin typeface="Constantia"/>
              </a:rPr>
              <a:t>	   </a:t>
            </a:r>
            <a:r>
              <a:rPr lang="en-AU" sz="2200" dirty="0">
                <a:solidFill>
                  <a:prstClr val="black"/>
                </a:solidFill>
                <a:latin typeface="Constantia"/>
              </a:rPr>
              <a:t>c.  </a:t>
            </a:r>
            <a:r>
              <a:rPr lang="en-AU" sz="2200" dirty="0" err="1">
                <a:solidFill>
                  <a:prstClr val="black"/>
                </a:solidFill>
                <a:latin typeface="Constantia"/>
              </a:rPr>
              <a:t>Biaya</a:t>
            </a:r>
            <a:r>
              <a:rPr lang="en-AU" sz="22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200" dirty="0" err="1">
                <a:solidFill>
                  <a:prstClr val="black"/>
                </a:solidFill>
                <a:latin typeface="Constantia"/>
              </a:rPr>
              <a:t>administrasi</a:t>
            </a:r>
            <a:r>
              <a:rPr lang="en-AU" sz="22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200" dirty="0" err="1">
                <a:solidFill>
                  <a:prstClr val="black"/>
                </a:solidFill>
                <a:latin typeface="Constantia"/>
              </a:rPr>
              <a:t>gudang</a:t>
            </a:r>
            <a:endParaRPr lang="en-US" sz="2200" dirty="0">
              <a:solidFill>
                <a:prstClr val="black"/>
              </a:solidFill>
              <a:latin typeface="Constantia"/>
            </a:endParaRPr>
          </a:p>
          <a:p>
            <a:pPr marL="274320" lvl="0" indent="-274320" algn="just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en-AU" sz="2200" dirty="0">
                <a:solidFill>
                  <a:prstClr val="black"/>
                </a:solidFill>
                <a:latin typeface="Constantia"/>
              </a:rPr>
              <a:t>          </a:t>
            </a:r>
            <a:r>
              <a:rPr lang="en-AU" sz="2200" dirty="0" smtClean="0">
                <a:solidFill>
                  <a:prstClr val="black"/>
                </a:solidFill>
                <a:latin typeface="Constantia"/>
              </a:rPr>
              <a:t>    </a:t>
            </a:r>
            <a:r>
              <a:rPr lang="en-AU" sz="2200" dirty="0" err="1" smtClean="0">
                <a:solidFill>
                  <a:prstClr val="black"/>
                </a:solidFill>
                <a:latin typeface="Constantia"/>
              </a:rPr>
              <a:t>Penentuan</a:t>
            </a:r>
            <a:r>
              <a:rPr lang="en-AU" sz="2200" dirty="0" smtClean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200" dirty="0" err="1">
                <a:solidFill>
                  <a:prstClr val="black"/>
                </a:solidFill>
                <a:latin typeface="Constantia"/>
              </a:rPr>
              <a:t>besarnya</a:t>
            </a:r>
            <a:r>
              <a:rPr lang="en-AU" sz="22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200" dirty="0" err="1">
                <a:solidFill>
                  <a:prstClr val="black"/>
                </a:solidFill>
                <a:latin typeface="Constantia"/>
              </a:rPr>
              <a:t>biaya</a:t>
            </a:r>
            <a:r>
              <a:rPr lang="en-AU" sz="22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200" dirty="0" err="1">
                <a:solidFill>
                  <a:prstClr val="black"/>
                </a:solidFill>
                <a:latin typeface="Constantia"/>
              </a:rPr>
              <a:t>simpan</a:t>
            </a:r>
            <a:r>
              <a:rPr lang="en-AU" sz="22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200" dirty="0" err="1">
                <a:solidFill>
                  <a:prstClr val="black"/>
                </a:solidFill>
                <a:latin typeface="Constantia"/>
              </a:rPr>
              <a:t>berdasarkan</a:t>
            </a:r>
            <a:r>
              <a:rPr lang="en-AU" sz="22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200" dirty="0" err="1">
                <a:solidFill>
                  <a:prstClr val="black"/>
                </a:solidFill>
                <a:latin typeface="Constantia"/>
              </a:rPr>
              <a:t>prosentase</a:t>
            </a:r>
            <a:r>
              <a:rPr lang="en-AU" sz="2200" dirty="0">
                <a:solidFill>
                  <a:prstClr val="black"/>
                </a:solidFill>
                <a:latin typeface="Constantia"/>
              </a:rPr>
              <a:t> (%)  </a:t>
            </a:r>
            <a:r>
              <a:rPr lang="en-AU" sz="2200" dirty="0" err="1">
                <a:solidFill>
                  <a:prstClr val="black"/>
                </a:solidFill>
                <a:latin typeface="Constantia"/>
              </a:rPr>
              <a:t>dari</a:t>
            </a:r>
            <a:r>
              <a:rPr lang="en-AU" sz="2200" dirty="0">
                <a:solidFill>
                  <a:prstClr val="black"/>
                </a:solidFill>
                <a:latin typeface="Constantia"/>
              </a:rPr>
              <a:t> 		</a:t>
            </a:r>
            <a:r>
              <a:rPr lang="en-AU" sz="2200" dirty="0" smtClean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200" dirty="0" err="1" smtClean="0">
                <a:solidFill>
                  <a:prstClr val="black"/>
                </a:solidFill>
                <a:latin typeface="Constantia"/>
              </a:rPr>
              <a:t>nilai</a:t>
            </a:r>
            <a:r>
              <a:rPr lang="en-AU" sz="2200" dirty="0" smtClean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200" dirty="0" err="1">
                <a:solidFill>
                  <a:prstClr val="black"/>
                </a:solidFill>
                <a:latin typeface="Constantia"/>
              </a:rPr>
              <a:t>persediaan</a:t>
            </a:r>
            <a:r>
              <a:rPr lang="en-AU" sz="22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200" dirty="0" err="1">
                <a:solidFill>
                  <a:prstClr val="black"/>
                </a:solidFill>
                <a:latin typeface="Constantia"/>
              </a:rPr>
              <a:t>tersebut</a:t>
            </a:r>
            <a:r>
              <a:rPr lang="en-AU" sz="2200" dirty="0">
                <a:solidFill>
                  <a:prstClr val="black"/>
                </a:solidFill>
                <a:latin typeface="Constantia"/>
              </a:rPr>
              <a:t> per </a:t>
            </a:r>
            <a:r>
              <a:rPr lang="en-AU" sz="2200" dirty="0" err="1">
                <a:solidFill>
                  <a:prstClr val="black"/>
                </a:solidFill>
                <a:latin typeface="Constantia"/>
              </a:rPr>
              <a:t>unitnya</a:t>
            </a:r>
            <a:r>
              <a:rPr lang="en-AU" sz="22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200" dirty="0" err="1">
                <a:solidFill>
                  <a:prstClr val="black"/>
                </a:solidFill>
                <a:latin typeface="Constantia"/>
              </a:rPr>
              <a:t>dalam</a:t>
            </a:r>
            <a:r>
              <a:rPr lang="en-AU" sz="22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200" dirty="0" err="1">
                <a:solidFill>
                  <a:prstClr val="black"/>
                </a:solidFill>
                <a:latin typeface="Constantia"/>
              </a:rPr>
              <a:t>satu</a:t>
            </a:r>
            <a:r>
              <a:rPr lang="en-AU" sz="22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200" dirty="0" err="1">
                <a:solidFill>
                  <a:prstClr val="black"/>
                </a:solidFill>
                <a:latin typeface="Constantia"/>
              </a:rPr>
              <a:t>tahun</a:t>
            </a:r>
            <a:r>
              <a:rPr lang="en-AU" sz="2200" dirty="0" smtClean="0">
                <a:solidFill>
                  <a:prstClr val="black"/>
                </a:solidFill>
                <a:latin typeface="Constantia"/>
              </a:rPr>
              <a:t>.</a:t>
            </a:r>
          </a:p>
          <a:p>
            <a:pPr marL="274320" lvl="0" indent="-274320" algn="just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endParaRPr lang="en-US" sz="2200" dirty="0">
              <a:solidFill>
                <a:prstClr val="black"/>
              </a:solidFill>
              <a:latin typeface="Constantia"/>
            </a:endParaRPr>
          </a:p>
          <a:p>
            <a:pPr marL="274320" lvl="0" indent="-274320" algn="just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en-AU" sz="2200" dirty="0">
                <a:solidFill>
                  <a:prstClr val="black"/>
                </a:solidFill>
                <a:latin typeface="Constantia"/>
              </a:rPr>
              <a:t> </a:t>
            </a:r>
            <a:r>
              <a:rPr lang="en-AU" sz="2200" dirty="0" smtClean="0">
                <a:solidFill>
                  <a:prstClr val="black"/>
                </a:solidFill>
                <a:latin typeface="Constantia"/>
              </a:rPr>
              <a:t>       </a:t>
            </a:r>
            <a:r>
              <a:rPr lang="en-AU" sz="2200" dirty="0">
                <a:solidFill>
                  <a:prstClr val="black"/>
                </a:solidFill>
                <a:latin typeface="Constantia"/>
              </a:rPr>
              <a:t>3. </a:t>
            </a:r>
            <a:r>
              <a:rPr lang="en-AU" sz="2200" dirty="0" smtClean="0">
                <a:solidFill>
                  <a:prstClr val="black"/>
                </a:solidFill>
                <a:latin typeface="Constantia"/>
              </a:rPr>
              <a:t>  </a:t>
            </a:r>
            <a:r>
              <a:rPr lang="en-AU" sz="2200" dirty="0" err="1">
                <a:solidFill>
                  <a:prstClr val="black"/>
                </a:solidFill>
                <a:latin typeface="Constantia"/>
              </a:rPr>
              <a:t>Biaya</a:t>
            </a:r>
            <a:r>
              <a:rPr lang="en-AU" sz="22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200" dirty="0" err="1">
                <a:solidFill>
                  <a:prstClr val="black"/>
                </a:solidFill>
                <a:latin typeface="Constantia"/>
              </a:rPr>
              <a:t>Kekurangan</a:t>
            </a:r>
            <a:r>
              <a:rPr lang="en-AU" sz="22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200" dirty="0" err="1">
                <a:solidFill>
                  <a:prstClr val="black"/>
                </a:solidFill>
                <a:latin typeface="Constantia"/>
              </a:rPr>
              <a:t>Persediaan</a:t>
            </a:r>
            <a:r>
              <a:rPr lang="en-AU" sz="2200" dirty="0">
                <a:solidFill>
                  <a:prstClr val="black"/>
                </a:solidFill>
                <a:latin typeface="Constantia"/>
              </a:rPr>
              <a:t> (Out of stock cost)</a:t>
            </a:r>
            <a:endParaRPr lang="en-US" sz="2200" dirty="0">
              <a:solidFill>
                <a:prstClr val="black"/>
              </a:solidFill>
              <a:latin typeface="Constantia"/>
            </a:endParaRPr>
          </a:p>
          <a:p>
            <a:pPr marL="274320" lvl="0" indent="-274320" algn="just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en-AU" sz="2200" dirty="0">
                <a:solidFill>
                  <a:prstClr val="black"/>
                </a:solidFill>
                <a:latin typeface="Constantia"/>
              </a:rPr>
              <a:t> 	       </a:t>
            </a:r>
            <a:r>
              <a:rPr lang="en-AU" sz="2200" dirty="0" smtClean="0">
                <a:solidFill>
                  <a:prstClr val="black"/>
                </a:solidFill>
                <a:latin typeface="Constantia"/>
              </a:rPr>
              <a:t>   </a:t>
            </a:r>
            <a:r>
              <a:rPr lang="en-AU" sz="2200" dirty="0" err="1" smtClean="0">
                <a:solidFill>
                  <a:prstClr val="black"/>
                </a:solidFill>
                <a:latin typeface="Constantia"/>
              </a:rPr>
              <a:t>Merupakan</a:t>
            </a:r>
            <a:r>
              <a:rPr lang="en-AU" sz="2200" dirty="0" smtClean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200" dirty="0" err="1">
                <a:solidFill>
                  <a:prstClr val="black"/>
                </a:solidFill>
                <a:latin typeface="Constantia"/>
              </a:rPr>
              <a:t>biaya</a:t>
            </a:r>
            <a:r>
              <a:rPr lang="en-AU" sz="2200" dirty="0">
                <a:solidFill>
                  <a:prstClr val="black"/>
                </a:solidFill>
                <a:latin typeface="Constantia"/>
              </a:rPr>
              <a:t> yang </a:t>
            </a:r>
            <a:r>
              <a:rPr lang="en-AU" sz="2200" dirty="0" err="1">
                <a:solidFill>
                  <a:prstClr val="black"/>
                </a:solidFill>
                <a:latin typeface="Constantia"/>
              </a:rPr>
              <a:t>timbul</a:t>
            </a:r>
            <a:r>
              <a:rPr lang="en-AU" sz="22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200" dirty="0" err="1">
                <a:solidFill>
                  <a:prstClr val="black"/>
                </a:solidFill>
                <a:latin typeface="Constantia"/>
              </a:rPr>
              <a:t>sebagai</a:t>
            </a:r>
            <a:r>
              <a:rPr lang="en-AU" sz="22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200" dirty="0" err="1">
                <a:solidFill>
                  <a:prstClr val="black"/>
                </a:solidFill>
                <a:latin typeface="Constantia"/>
              </a:rPr>
              <a:t>akibat</a:t>
            </a:r>
            <a:r>
              <a:rPr lang="en-AU" sz="22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200" dirty="0" err="1">
                <a:solidFill>
                  <a:prstClr val="black"/>
                </a:solidFill>
                <a:latin typeface="Constantia"/>
              </a:rPr>
              <a:t>terjadinya</a:t>
            </a:r>
            <a:r>
              <a:rPr lang="en-AU" sz="22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200" dirty="0" err="1">
                <a:solidFill>
                  <a:prstClr val="black"/>
                </a:solidFill>
                <a:latin typeface="Constantia"/>
              </a:rPr>
              <a:t>persediaan</a:t>
            </a:r>
            <a:r>
              <a:rPr lang="en-AU" sz="22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200" dirty="0" smtClean="0">
                <a:solidFill>
                  <a:prstClr val="black"/>
                </a:solidFill>
                <a:latin typeface="Constantia"/>
              </a:rPr>
              <a:t>  	 yang </a:t>
            </a:r>
            <a:r>
              <a:rPr lang="en-AU" sz="2200" dirty="0" err="1">
                <a:solidFill>
                  <a:prstClr val="black"/>
                </a:solidFill>
                <a:latin typeface="Constantia"/>
              </a:rPr>
              <a:t>lebih</a:t>
            </a:r>
            <a:r>
              <a:rPr lang="en-AU" sz="22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200" dirty="0" err="1">
                <a:solidFill>
                  <a:prstClr val="black"/>
                </a:solidFill>
                <a:latin typeface="Constantia"/>
              </a:rPr>
              <a:t>kecil</a:t>
            </a:r>
            <a:r>
              <a:rPr lang="en-AU" sz="22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200" dirty="0" err="1">
                <a:solidFill>
                  <a:prstClr val="black"/>
                </a:solidFill>
                <a:latin typeface="Constantia"/>
              </a:rPr>
              <a:t>dari</a:t>
            </a:r>
            <a:r>
              <a:rPr lang="en-AU" sz="22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200" dirty="0" err="1">
                <a:solidFill>
                  <a:prstClr val="black"/>
                </a:solidFill>
                <a:latin typeface="Constantia"/>
              </a:rPr>
              <a:t>jumlah</a:t>
            </a:r>
            <a:r>
              <a:rPr lang="en-AU" sz="2200" dirty="0">
                <a:solidFill>
                  <a:prstClr val="black"/>
                </a:solidFill>
                <a:latin typeface="Constantia"/>
              </a:rPr>
              <a:t> yang </a:t>
            </a:r>
            <a:r>
              <a:rPr lang="en-AU" sz="2200" dirty="0" err="1">
                <a:solidFill>
                  <a:prstClr val="black"/>
                </a:solidFill>
                <a:latin typeface="Constantia"/>
              </a:rPr>
              <a:t>diperlukan</a:t>
            </a:r>
            <a:r>
              <a:rPr lang="en-AU" sz="2200" dirty="0" smtClean="0">
                <a:solidFill>
                  <a:prstClr val="black"/>
                </a:solidFill>
                <a:latin typeface="Constantia"/>
              </a:rPr>
              <a:t>.</a:t>
            </a:r>
          </a:p>
          <a:p>
            <a:pPr marL="274320" lvl="0" indent="-274320" algn="just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endParaRPr lang="en-US" sz="2200" dirty="0">
              <a:solidFill>
                <a:prstClr val="black"/>
              </a:solidFill>
              <a:latin typeface="Constantia"/>
            </a:endParaRPr>
          </a:p>
          <a:p>
            <a:pPr marL="274320" lvl="0" indent="-274320" algn="just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en-AU" sz="2200" dirty="0">
                <a:solidFill>
                  <a:prstClr val="black"/>
                </a:solidFill>
                <a:latin typeface="Constantia"/>
              </a:rPr>
              <a:t> 	    </a:t>
            </a:r>
            <a:r>
              <a:rPr lang="en-AU" sz="2200" dirty="0" smtClean="0">
                <a:solidFill>
                  <a:prstClr val="black"/>
                </a:solidFill>
                <a:latin typeface="Constantia"/>
              </a:rPr>
              <a:t>     	 </a:t>
            </a:r>
            <a:r>
              <a:rPr lang="en-AU" sz="2200" dirty="0" err="1" smtClean="0">
                <a:solidFill>
                  <a:prstClr val="black"/>
                </a:solidFill>
                <a:latin typeface="Constantia"/>
              </a:rPr>
              <a:t>Contoh</a:t>
            </a:r>
            <a:r>
              <a:rPr lang="en-AU" sz="2200" dirty="0" smtClean="0">
                <a:solidFill>
                  <a:prstClr val="black"/>
                </a:solidFill>
                <a:latin typeface="Constantia"/>
              </a:rPr>
              <a:t> :  </a:t>
            </a:r>
            <a:r>
              <a:rPr lang="en-AU" sz="2200" dirty="0" err="1" smtClean="0">
                <a:solidFill>
                  <a:prstClr val="black"/>
                </a:solidFill>
                <a:latin typeface="Constantia"/>
              </a:rPr>
              <a:t>adalah</a:t>
            </a:r>
            <a:r>
              <a:rPr lang="en-AU" sz="2200" dirty="0" smtClean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200" dirty="0" err="1">
                <a:solidFill>
                  <a:prstClr val="black"/>
                </a:solidFill>
                <a:latin typeface="Constantia"/>
              </a:rPr>
              <a:t>kerugian</a:t>
            </a:r>
            <a:r>
              <a:rPr lang="en-AU" sz="22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200" dirty="0" err="1">
                <a:solidFill>
                  <a:prstClr val="black"/>
                </a:solidFill>
                <a:latin typeface="Constantia"/>
              </a:rPr>
              <a:t>atau</a:t>
            </a:r>
            <a:r>
              <a:rPr lang="en-AU" sz="22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200" dirty="0" err="1">
                <a:solidFill>
                  <a:prstClr val="black"/>
                </a:solidFill>
                <a:latin typeface="Constantia"/>
              </a:rPr>
              <a:t>biaya</a:t>
            </a:r>
            <a:r>
              <a:rPr lang="en-AU" sz="2200" dirty="0">
                <a:solidFill>
                  <a:prstClr val="black"/>
                </a:solidFill>
                <a:latin typeface="Constantia"/>
              </a:rPr>
              <a:t> yang </a:t>
            </a:r>
            <a:r>
              <a:rPr lang="en-AU" sz="2200" dirty="0" err="1">
                <a:solidFill>
                  <a:prstClr val="black"/>
                </a:solidFill>
                <a:latin typeface="Constantia"/>
              </a:rPr>
              <a:t>diperlukan</a:t>
            </a:r>
            <a:r>
              <a:rPr lang="en-AU" sz="22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200" dirty="0" err="1">
                <a:solidFill>
                  <a:prstClr val="black"/>
                </a:solidFill>
                <a:latin typeface="Constantia"/>
              </a:rPr>
              <a:t>karena</a:t>
            </a:r>
            <a:r>
              <a:rPr lang="en-AU" sz="22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200" dirty="0" err="1" smtClean="0">
                <a:solidFill>
                  <a:prstClr val="black"/>
                </a:solidFill>
                <a:latin typeface="Constantia"/>
              </a:rPr>
              <a:t>seorang</a:t>
            </a:r>
            <a:r>
              <a:rPr lang="en-AU" sz="2200" dirty="0" smtClean="0">
                <a:solidFill>
                  <a:prstClr val="black"/>
                </a:solidFill>
                <a:latin typeface="Constantia"/>
              </a:rPr>
              <a:t> 	                   </a:t>
            </a:r>
            <a:r>
              <a:rPr lang="en-AU" sz="2200" dirty="0" err="1" smtClean="0">
                <a:solidFill>
                  <a:prstClr val="black"/>
                </a:solidFill>
                <a:latin typeface="Constantia"/>
              </a:rPr>
              <a:t>langganan</a:t>
            </a:r>
            <a:r>
              <a:rPr lang="en-AU" sz="2200" dirty="0" smtClean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200" dirty="0" err="1">
                <a:solidFill>
                  <a:prstClr val="black"/>
                </a:solidFill>
                <a:latin typeface="Constantia"/>
              </a:rPr>
              <a:t>meminta</a:t>
            </a:r>
            <a:r>
              <a:rPr lang="en-AU" sz="22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200" dirty="0" err="1">
                <a:solidFill>
                  <a:prstClr val="black"/>
                </a:solidFill>
                <a:latin typeface="Constantia"/>
              </a:rPr>
              <a:t>atau</a:t>
            </a:r>
            <a:r>
              <a:rPr lang="en-AU" sz="22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200" dirty="0" err="1">
                <a:solidFill>
                  <a:prstClr val="black"/>
                </a:solidFill>
                <a:latin typeface="Constantia"/>
              </a:rPr>
              <a:t>memesan</a:t>
            </a:r>
            <a:r>
              <a:rPr lang="en-AU" sz="22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200" dirty="0" err="1">
                <a:solidFill>
                  <a:prstClr val="black"/>
                </a:solidFill>
                <a:latin typeface="Constantia"/>
              </a:rPr>
              <a:t>suatu</a:t>
            </a:r>
            <a:r>
              <a:rPr lang="en-AU" sz="22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200" dirty="0" err="1">
                <a:solidFill>
                  <a:prstClr val="black"/>
                </a:solidFill>
                <a:latin typeface="Constantia"/>
              </a:rPr>
              <a:t>barang</a:t>
            </a:r>
            <a:r>
              <a:rPr lang="en-AU" sz="22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200" dirty="0" smtClean="0">
                <a:solidFill>
                  <a:prstClr val="black"/>
                </a:solidFill>
                <a:latin typeface="Constantia"/>
              </a:rPr>
              <a:t>        	 	                   </a:t>
            </a:r>
            <a:r>
              <a:rPr lang="en-AU" sz="2200" dirty="0" err="1" smtClean="0">
                <a:solidFill>
                  <a:prstClr val="black"/>
                </a:solidFill>
                <a:latin typeface="Constantia"/>
              </a:rPr>
              <a:t>sedangkan</a:t>
            </a:r>
            <a:r>
              <a:rPr lang="en-AU" sz="2200" dirty="0" smtClean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200" dirty="0" err="1">
                <a:solidFill>
                  <a:prstClr val="black"/>
                </a:solidFill>
                <a:latin typeface="Constantia"/>
              </a:rPr>
              <a:t>barang</a:t>
            </a:r>
            <a:r>
              <a:rPr lang="en-AU" sz="2200" dirty="0">
                <a:solidFill>
                  <a:prstClr val="black"/>
                </a:solidFill>
                <a:latin typeface="Constantia"/>
              </a:rPr>
              <a:t> yang </a:t>
            </a:r>
            <a:r>
              <a:rPr lang="en-AU" sz="2200" dirty="0" err="1">
                <a:solidFill>
                  <a:prstClr val="black"/>
                </a:solidFill>
                <a:latin typeface="Constantia"/>
              </a:rPr>
              <a:t>diperlukan</a:t>
            </a:r>
            <a:r>
              <a:rPr lang="en-AU" sz="22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200" dirty="0" err="1">
                <a:solidFill>
                  <a:prstClr val="black"/>
                </a:solidFill>
                <a:latin typeface="Constantia"/>
              </a:rPr>
              <a:t>tidak</a:t>
            </a:r>
            <a:r>
              <a:rPr lang="en-AU" sz="22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200" dirty="0" err="1">
                <a:solidFill>
                  <a:prstClr val="black"/>
                </a:solidFill>
                <a:latin typeface="Constantia"/>
              </a:rPr>
              <a:t>ada</a:t>
            </a:r>
            <a:r>
              <a:rPr lang="en-AU" sz="2200" dirty="0">
                <a:solidFill>
                  <a:prstClr val="black"/>
                </a:solidFill>
                <a:latin typeface="Constantia"/>
              </a:rPr>
              <a:t>.</a:t>
            </a:r>
            <a:endParaRPr lang="en-US" sz="2200" dirty="0">
              <a:solidFill>
                <a:prstClr val="black"/>
              </a:solidFill>
              <a:latin typeface="Constantia"/>
            </a:endParaRPr>
          </a:p>
          <a:p>
            <a:pPr marL="0" lvl="0" indent="0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en-AU" sz="2200" dirty="0">
                <a:solidFill>
                  <a:prstClr val="black"/>
                </a:solidFill>
                <a:latin typeface="Constantia"/>
              </a:rPr>
              <a:t> </a:t>
            </a:r>
            <a:endParaRPr lang="en-US" sz="2200" dirty="0">
              <a:solidFill>
                <a:schemeClr val="tx1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709" y="4583995"/>
            <a:ext cx="2511770" cy="2274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406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75012"/>
            <a:ext cx="8229600" cy="609600"/>
          </a:xfrm>
        </p:spPr>
        <p:txBody>
          <a:bodyPr>
            <a:normAutofit fontScale="90000"/>
          </a:bodyPr>
          <a:lstStyle/>
          <a:p>
            <a:r>
              <a:rPr lang="en-US" sz="28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IV. </a:t>
            </a:r>
            <a:r>
              <a:rPr lang="en-AU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METODE PENENTUAN DAN PENILAIAN PERSEDIAAN</a:t>
            </a:r>
            <a:r>
              <a:rPr lang="en-US" sz="3100" dirty="0">
                <a:solidFill>
                  <a:schemeClr val="tx1"/>
                </a:solidFill>
                <a:latin typeface="+mn-lt"/>
              </a:rPr>
              <a:t/>
            </a:r>
            <a:br>
              <a:rPr lang="en-US" sz="3100" dirty="0">
                <a:solidFill>
                  <a:schemeClr val="tx1"/>
                </a:solidFill>
                <a:latin typeface="+mn-lt"/>
              </a:rPr>
            </a:br>
            <a:endParaRPr lang="en-US" sz="24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80129" y="1035424"/>
            <a:ext cx="9439835" cy="5289176"/>
          </a:xfrm>
        </p:spPr>
        <p:txBody>
          <a:bodyPr>
            <a:normAutofit fontScale="25000" lnSpcReduction="20000"/>
          </a:bodyPr>
          <a:lstStyle/>
          <a:p>
            <a:pPr>
              <a:lnSpc>
                <a:spcPct val="120000"/>
              </a:lnSpc>
              <a:spcBef>
                <a:spcPts val="1200"/>
              </a:spcBef>
              <a:buNone/>
            </a:pPr>
            <a:r>
              <a:rPr lang="en-AU" sz="9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   </a:t>
            </a:r>
            <a:r>
              <a:rPr lang="en-AU" sz="96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Dalam</a:t>
            </a:r>
            <a:r>
              <a:rPr lang="en-AU" sz="9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sz="96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penentuan</a:t>
            </a:r>
            <a:r>
              <a:rPr lang="en-AU" sz="9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sz="96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jumlah</a:t>
            </a:r>
            <a:r>
              <a:rPr lang="en-AU" sz="9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sz="96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persediaan</a:t>
            </a:r>
            <a:r>
              <a:rPr lang="en-AU" sz="9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sz="96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dapat</a:t>
            </a:r>
            <a:r>
              <a:rPr lang="en-AU" sz="9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sz="96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digunakan</a:t>
            </a:r>
            <a:r>
              <a:rPr lang="en-AU" sz="9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sz="96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dua</a:t>
            </a:r>
            <a:r>
              <a:rPr lang="en-AU" sz="9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sz="96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cara</a:t>
            </a:r>
            <a:r>
              <a:rPr lang="en-AU" sz="9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sz="96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yaitu</a:t>
            </a:r>
            <a:r>
              <a:rPr lang="en-AU" sz="9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:</a:t>
            </a:r>
            <a:endParaRPr lang="en-US" sz="9600" dirty="0" smtClean="0">
              <a:solidFill>
                <a:schemeClr val="tx1"/>
              </a:solidFill>
              <a:latin typeface="Constantia" panose="02030602050306030303" pitchFamily="18" charset="0"/>
            </a:endParaRPr>
          </a:p>
          <a:p>
            <a:pPr>
              <a:lnSpc>
                <a:spcPct val="120000"/>
              </a:lnSpc>
              <a:spcBef>
                <a:spcPts val="1200"/>
              </a:spcBef>
              <a:buNone/>
            </a:pPr>
            <a:r>
              <a:rPr lang="en-AU" sz="9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 	         1.  </a:t>
            </a:r>
            <a:r>
              <a:rPr lang="en-AU" sz="96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Sistem</a:t>
            </a:r>
            <a:r>
              <a:rPr lang="en-AU" sz="9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sz="96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Periodik</a:t>
            </a:r>
            <a:r>
              <a:rPr lang="en-AU" sz="9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(Periodic System)</a:t>
            </a:r>
            <a:endParaRPr lang="en-US" sz="9600" dirty="0" smtClean="0">
              <a:solidFill>
                <a:schemeClr val="tx1"/>
              </a:solidFill>
              <a:latin typeface="Constantia" panose="02030602050306030303" pitchFamily="18" charset="0"/>
            </a:endParaRPr>
          </a:p>
          <a:p>
            <a:pPr algn="just">
              <a:lnSpc>
                <a:spcPct val="120000"/>
              </a:lnSpc>
              <a:spcBef>
                <a:spcPts val="1200"/>
              </a:spcBef>
              <a:buNone/>
            </a:pPr>
            <a:r>
              <a:rPr lang="en-AU" sz="9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 	             </a:t>
            </a:r>
            <a:r>
              <a:rPr lang="en-AU" sz="96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Pada</a:t>
            </a:r>
            <a:r>
              <a:rPr lang="en-AU" sz="9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sz="96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setiap</a:t>
            </a:r>
            <a:r>
              <a:rPr lang="en-AU" sz="9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sz="96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akhir</a:t>
            </a:r>
            <a:r>
              <a:rPr lang="en-AU" sz="9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sz="96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periode</a:t>
            </a:r>
            <a:r>
              <a:rPr lang="en-AU" sz="9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sz="96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dilakukan</a:t>
            </a:r>
            <a:r>
              <a:rPr lang="en-AU" sz="9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sz="96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perhitungan</a:t>
            </a:r>
            <a:r>
              <a:rPr lang="en-AU" sz="9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sz="96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secara</a:t>
            </a:r>
            <a:r>
              <a:rPr lang="en-AU" sz="9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sz="96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fisik</a:t>
            </a:r>
            <a:r>
              <a:rPr lang="en-AU" sz="9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	           </a:t>
            </a:r>
            <a:r>
              <a:rPr lang="en-AU" sz="96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dalam</a:t>
            </a:r>
            <a:r>
              <a:rPr lang="en-AU" sz="9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 </a:t>
            </a:r>
            <a:r>
              <a:rPr lang="en-AU" sz="96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menentukan</a:t>
            </a:r>
            <a:r>
              <a:rPr lang="en-AU" sz="9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sz="96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persediaan</a:t>
            </a:r>
            <a:r>
              <a:rPr lang="en-AU" sz="9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sz="96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akhir</a:t>
            </a:r>
            <a:endParaRPr lang="en-US" sz="9600" dirty="0" smtClean="0">
              <a:solidFill>
                <a:schemeClr val="tx1"/>
              </a:solidFill>
              <a:latin typeface="Constantia" panose="02030602050306030303" pitchFamily="18" charset="0"/>
            </a:endParaRPr>
          </a:p>
          <a:p>
            <a:pPr algn="just">
              <a:lnSpc>
                <a:spcPct val="120000"/>
              </a:lnSpc>
              <a:spcBef>
                <a:spcPts val="1200"/>
              </a:spcBef>
              <a:buNone/>
            </a:pPr>
            <a:r>
              <a:rPr lang="en-AU" sz="9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 	         2.  </a:t>
            </a:r>
            <a:r>
              <a:rPr lang="en-AU" sz="96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Sistem</a:t>
            </a:r>
            <a:r>
              <a:rPr lang="en-AU" sz="9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sz="96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Pencatatan</a:t>
            </a:r>
            <a:r>
              <a:rPr lang="en-AU" sz="9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(</a:t>
            </a:r>
            <a:r>
              <a:rPr lang="en-AU" sz="96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Perpectual</a:t>
            </a:r>
            <a:r>
              <a:rPr lang="en-AU" sz="9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System)</a:t>
            </a:r>
            <a:endParaRPr lang="en-US" sz="9600" dirty="0" smtClean="0">
              <a:solidFill>
                <a:schemeClr val="tx1"/>
              </a:solidFill>
              <a:latin typeface="Constantia" panose="02030602050306030303" pitchFamily="18" charset="0"/>
            </a:endParaRPr>
          </a:p>
          <a:p>
            <a:pPr algn="just">
              <a:lnSpc>
                <a:spcPct val="120000"/>
              </a:lnSpc>
              <a:spcBef>
                <a:spcPts val="1200"/>
              </a:spcBef>
              <a:buNone/>
            </a:pPr>
            <a:r>
              <a:rPr lang="en-AU" sz="9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 </a:t>
            </a:r>
            <a:r>
              <a:rPr lang="it-IT" sz="96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	              Setiap perubahan persediaan dicatat dalam kartu 	      	  		      administrasi persediaan.  Perhitungan secara fisik 	      			      dilakukan pada akhir tahun untuk evaluasi antara 	      			      persediaan menurut fisik dengan persediaan 	menurut 				      catatan dalam kartu administrasi persediaan.</a:t>
            </a:r>
            <a:endParaRPr lang="en-US" sz="9600" dirty="0" smtClean="0">
              <a:solidFill>
                <a:schemeClr val="tx1"/>
              </a:solidFill>
              <a:latin typeface="Constantia" panose="02030602050306030303" pitchFamily="18" charset="0"/>
            </a:endParaRPr>
          </a:p>
          <a:p>
            <a:pPr algn="just">
              <a:lnSpc>
                <a:spcPct val="120000"/>
              </a:lnSpc>
              <a:spcBef>
                <a:spcPts val="1200"/>
              </a:spcBef>
              <a:buNone/>
            </a:pPr>
            <a:r>
              <a:rPr lang="it-IT" sz="9600" dirty="0">
                <a:latin typeface="Constantia" panose="02030602050306030303" pitchFamily="18" charset="0"/>
              </a:rPr>
              <a:t> </a:t>
            </a:r>
            <a:endParaRPr lang="en-US" sz="9600" dirty="0">
              <a:latin typeface="Constantia" panose="02030602050306030303" pitchFamily="18" charset="0"/>
            </a:endParaRPr>
          </a:p>
          <a:p>
            <a:pPr algn="just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539" y="4583995"/>
            <a:ext cx="2511770" cy="2274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6742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80128" y="422031"/>
            <a:ext cx="9278471" cy="6207369"/>
          </a:xfrm>
        </p:spPr>
        <p:txBody>
          <a:bodyPr>
            <a:noAutofit/>
          </a:bodyPr>
          <a:lstStyle/>
          <a:p>
            <a:pPr marL="274320" lvl="0" indent="-274320" algn="just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it-IT" sz="2400" dirty="0">
                <a:solidFill>
                  <a:prstClr val="black"/>
                </a:solidFill>
                <a:latin typeface="Constantia"/>
              </a:rPr>
              <a:t> Dalam penilaian persediaan dapat digunakan 3 cara </a:t>
            </a:r>
            <a:r>
              <a:rPr lang="it-IT" sz="2400" dirty="0" smtClean="0">
                <a:solidFill>
                  <a:prstClr val="black"/>
                </a:solidFill>
                <a:latin typeface="Constantia"/>
              </a:rPr>
              <a:t>yaitu :</a:t>
            </a:r>
          </a:p>
          <a:p>
            <a:pPr marL="274320" lvl="0" indent="-274320" algn="just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endParaRPr lang="en-US" sz="2400" dirty="0">
              <a:solidFill>
                <a:prstClr val="black"/>
              </a:solidFill>
              <a:latin typeface="Constantia"/>
            </a:endParaRPr>
          </a:p>
          <a:p>
            <a:pPr marL="274320" lvl="0" indent="-274320" algn="just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it-IT" sz="2400" dirty="0">
                <a:solidFill>
                  <a:prstClr val="black"/>
                </a:solidFill>
                <a:latin typeface="Constantia"/>
              </a:rPr>
              <a:t>        1.  </a:t>
            </a:r>
            <a:r>
              <a:rPr lang="en-AU" sz="2400" dirty="0" err="1">
                <a:solidFill>
                  <a:prstClr val="black"/>
                </a:solidFill>
                <a:latin typeface="Constantia"/>
              </a:rPr>
              <a:t>Metode</a:t>
            </a:r>
            <a:r>
              <a:rPr lang="en-AU" sz="2400" dirty="0">
                <a:solidFill>
                  <a:prstClr val="black"/>
                </a:solidFill>
                <a:latin typeface="Constantia"/>
              </a:rPr>
              <a:t> FIFO (First In First Out)</a:t>
            </a:r>
            <a:endParaRPr lang="en-US" sz="2400" dirty="0">
              <a:solidFill>
                <a:prstClr val="black"/>
              </a:solidFill>
              <a:latin typeface="Constantia"/>
            </a:endParaRPr>
          </a:p>
          <a:p>
            <a:pPr marL="274320" lvl="0" indent="-274320" algn="just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en-AU" sz="2400" dirty="0">
                <a:solidFill>
                  <a:prstClr val="black"/>
                </a:solidFill>
                <a:latin typeface="Constantia"/>
              </a:rPr>
              <a:t>	         </a:t>
            </a:r>
            <a:r>
              <a:rPr lang="en-AU" sz="2400" dirty="0" err="1">
                <a:solidFill>
                  <a:prstClr val="black"/>
                </a:solidFill>
                <a:latin typeface="Constantia"/>
              </a:rPr>
              <a:t>Setiap</a:t>
            </a:r>
            <a:r>
              <a:rPr lang="en-AU" sz="24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400" dirty="0" err="1">
                <a:solidFill>
                  <a:prstClr val="black"/>
                </a:solidFill>
                <a:latin typeface="Constantia"/>
              </a:rPr>
              <a:t>persediaan</a:t>
            </a:r>
            <a:r>
              <a:rPr lang="en-AU" sz="2400" dirty="0">
                <a:solidFill>
                  <a:prstClr val="black"/>
                </a:solidFill>
                <a:latin typeface="Constantia"/>
              </a:rPr>
              <a:t> yang </a:t>
            </a:r>
            <a:r>
              <a:rPr lang="en-AU" sz="2400" dirty="0" err="1">
                <a:solidFill>
                  <a:prstClr val="black"/>
                </a:solidFill>
                <a:latin typeface="Constantia"/>
              </a:rPr>
              <a:t>pertama</a:t>
            </a:r>
            <a:r>
              <a:rPr lang="en-AU" sz="24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400" dirty="0" err="1">
                <a:solidFill>
                  <a:prstClr val="black"/>
                </a:solidFill>
                <a:latin typeface="Constantia"/>
              </a:rPr>
              <a:t>masuk</a:t>
            </a:r>
            <a:r>
              <a:rPr lang="en-AU" sz="24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400" dirty="0" err="1">
                <a:solidFill>
                  <a:prstClr val="black"/>
                </a:solidFill>
                <a:latin typeface="Constantia"/>
              </a:rPr>
              <a:t>dalam</a:t>
            </a:r>
            <a:r>
              <a:rPr lang="en-AU" sz="24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400" dirty="0" err="1">
                <a:solidFill>
                  <a:prstClr val="black"/>
                </a:solidFill>
                <a:latin typeface="Constantia"/>
              </a:rPr>
              <a:t>gudang</a:t>
            </a:r>
            <a:r>
              <a:rPr lang="en-AU" sz="2400" dirty="0">
                <a:solidFill>
                  <a:prstClr val="black"/>
                </a:solidFill>
                <a:latin typeface="Constantia"/>
              </a:rPr>
              <a:t>   	,</a:t>
            </a:r>
            <a:r>
              <a:rPr lang="en-AU" sz="2400" dirty="0" err="1">
                <a:solidFill>
                  <a:prstClr val="black"/>
                </a:solidFill>
                <a:latin typeface="Constantia"/>
              </a:rPr>
              <a:t>maka</a:t>
            </a:r>
            <a:r>
              <a:rPr lang="en-AU" sz="24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400" dirty="0" smtClean="0">
                <a:solidFill>
                  <a:prstClr val="black"/>
                </a:solidFill>
                <a:latin typeface="Constantia"/>
              </a:rPr>
              <a:t>	 </a:t>
            </a:r>
            <a:r>
              <a:rPr lang="en-AU" sz="2400" dirty="0" err="1" smtClean="0">
                <a:solidFill>
                  <a:prstClr val="black"/>
                </a:solidFill>
                <a:latin typeface="Constantia"/>
              </a:rPr>
              <a:t>pertama</a:t>
            </a:r>
            <a:r>
              <a:rPr lang="en-AU" sz="2400" dirty="0" smtClean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400" dirty="0" err="1">
                <a:solidFill>
                  <a:prstClr val="black"/>
                </a:solidFill>
                <a:latin typeface="Constantia"/>
              </a:rPr>
              <a:t>akan</a:t>
            </a:r>
            <a:r>
              <a:rPr lang="en-AU" sz="24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400" dirty="0" err="1">
                <a:solidFill>
                  <a:prstClr val="black"/>
                </a:solidFill>
                <a:latin typeface="Constantia"/>
              </a:rPr>
              <a:t>dikeluarkan</a:t>
            </a:r>
            <a:r>
              <a:rPr lang="en-AU" sz="24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400" dirty="0" err="1">
                <a:solidFill>
                  <a:prstClr val="black"/>
                </a:solidFill>
                <a:latin typeface="Constantia"/>
              </a:rPr>
              <a:t>apabila</a:t>
            </a:r>
            <a:r>
              <a:rPr lang="en-AU" sz="24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400" dirty="0" err="1">
                <a:solidFill>
                  <a:prstClr val="black"/>
                </a:solidFill>
                <a:latin typeface="Constantia"/>
              </a:rPr>
              <a:t>ada</a:t>
            </a:r>
            <a:r>
              <a:rPr lang="en-AU" sz="24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400" dirty="0" err="1" smtClean="0">
                <a:solidFill>
                  <a:prstClr val="black"/>
                </a:solidFill>
                <a:latin typeface="Constantia"/>
              </a:rPr>
              <a:t>kebutuhan</a:t>
            </a:r>
            <a:r>
              <a:rPr lang="en-AU" sz="2400" dirty="0" smtClean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400" dirty="0" err="1">
                <a:solidFill>
                  <a:prstClr val="black"/>
                </a:solidFill>
                <a:latin typeface="Constantia"/>
              </a:rPr>
              <a:t>persediaan</a:t>
            </a:r>
            <a:endParaRPr lang="en-US" sz="2400" dirty="0">
              <a:solidFill>
                <a:prstClr val="black"/>
              </a:solidFill>
              <a:latin typeface="Constantia"/>
            </a:endParaRPr>
          </a:p>
          <a:p>
            <a:pPr marL="274320" lvl="0" indent="-274320" algn="just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en-AU" sz="2400" dirty="0">
                <a:solidFill>
                  <a:prstClr val="black"/>
                </a:solidFill>
                <a:latin typeface="Constantia"/>
              </a:rPr>
              <a:t> </a:t>
            </a:r>
            <a:endParaRPr lang="en-US" sz="2400" dirty="0">
              <a:solidFill>
                <a:prstClr val="black"/>
              </a:solidFill>
              <a:latin typeface="Constantia"/>
            </a:endParaRPr>
          </a:p>
          <a:p>
            <a:pPr marL="274320" lvl="0" indent="-274320" algn="just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en-AU" sz="2400" dirty="0">
                <a:solidFill>
                  <a:prstClr val="black"/>
                </a:solidFill>
                <a:latin typeface="Constantia"/>
              </a:rPr>
              <a:t>        2.  </a:t>
            </a:r>
            <a:r>
              <a:rPr lang="en-AU" sz="2400" dirty="0" err="1">
                <a:solidFill>
                  <a:prstClr val="black"/>
                </a:solidFill>
                <a:latin typeface="Constantia"/>
              </a:rPr>
              <a:t>Metode</a:t>
            </a:r>
            <a:r>
              <a:rPr lang="en-AU" sz="2400" dirty="0">
                <a:solidFill>
                  <a:prstClr val="black"/>
                </a:solidFill>
                <a:latin typeface="Constantia"/>
              </a:rPr>
              <a:t> LIFO (Last In First Out)</a:t>
            </a:r>
            <a:endParaRPr lang="en-US" sz="2400" dirty="0">
              <a:solidFill>
                <a:prstClr val="black"/>
              </a:solidFill>
              <a:latin typeface="Constantia"/>
            </a:endParaRPr>
          </a:p>
          <a:p>
            <a:pPr marL="274320" lvl="0" indent="-274320" algn="just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en-AU" sz="2400" dirty="0">
                <a:solidFill>
                  <a:prstClr val="black"/>
                </a:solidFill>
                <a:latin typeface="Constantia"/>
              </a:rPr>
              <a:t>             </a:t>
            </a:r>
            <a:r>
              <a:rPr lang="en-AU" sz="2400" dirty="0" err="1">
                <a:solidFill>
                  <a:prstClr val="black"/>
                </a:solidFill>
                <a:latin typeface="Constantia"/>
              </a:rPr>
              <a:t>Setiap</a:t>
            </a:r>
            <a:r>
              <a:rPr lang="en-AU" sz="24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400" dirty="0" err="1">
                <a:solidFill>
                  <a:prstClr val="black"/>
                </a:solidFill>
                <a:latin typeface="Constantia"/>
              </a:rPr>
              <a:t>persediaan</a:t>
            </a:r>
            <a:r>
              <a:rPr lang="en-AU" sz="2400" dirty="0">
                <a:solidFill>
                  <a:prstClr val="black"/>
                </a:solidFill>
                <a:latin typeface="Constantia"/>
              </a:rPr>
              <a:t> yang </a:t>
            </a:r>
            <a:r>
              <a:rPr lang="en-AU" sz="2400" dirty="0" err="1">
                <a:solidFill>
                  <a:prstClr val="black"/>
                </a:solidFill>
                <a:latin typeface="Constantia"/>
              </a:rPr>
              <a:t>terakhir</a:t>
            </a:r>
            <a:r>
              <a:rPr lang="en-AU" sz="24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400" dirty="0" err="1">
                <a:solidFill>
                  <a:prstClr val="black"/>
                </a:solidFill>
                <a:latin typeface="Constantia"/>
              </a:rPr>
              <a:t>masuk</a:t>
            </a:r>
            <a:r>
              <a:rPr lang="en-AU" sz="24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400" dirty="0" err="1">
                <a:solidFill>
                  <a:prstClr val="black"/>
                </a:solidFill>
                <a:latin typeface="Constantia"/>
              </a:rPr>
              <a:t>dalam</a:t>
            </a:r>
            <a:r>
              <a:rPr lang="en-AU" sz="24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400" dirty="0" err="1">
                <a:solidFill>
                  <a:prstClr val="black"/>
                </a:solidFill>
                <a:latin typeface="Constantia"/>
              </a:rPr>
              <a:t>gudang</a:t>
            </a:r>
            <a:r>
              <a:rPr lang="en-AU" sz="2400" dirty="0">
                <a:solidFill>
                  <a:prstClr val="black"/>
                </a:solidFill>
                <a:latin typeface="Constantia"/>
              </a:rPr>
              <a:t>,   	 </a:t>
            </a:r>
            <a:r>
              <a:rPr lang="en-AU" sz="2400" dirty="0" err="1">
                <a:solidFill>
                  <a:prstClr val="black"/>
                </a:solidFill>
                <a:latin typeface="Constantia"/>
              </a:rPr>
              <a:t>maka</a:t>
            </a:r>
            <a:r>
              <a:rPr lang="en-AU" sz="24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400" dirty="0" err="1">
                <a:solidFill>
                  <a:prstClr val="black"/>
                </a:solidFill>
                <a:latin typeface="Constantia"/>
              </a:rPr>
              <a:t>pertama</a:t>
            </a:r>
            <a:r>
              <a:rPr lang="en-AU" sz="24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400" dirty="0" err="1">
                <a:solidFill>
                  <a:prstClr val="black"/>
                </a:solidFill>
                <a:latin typeface="Constantia"/>
              </a:rPr>
              <a:t>akan</a:t>
            </a:r>
            <a:r>
              <a:rPr lang="en-AU" sz="24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400" dirty="0" err="1">
                <a:solidFill>
                  <a:prstClr val="black"/>
                </a:solidFill>
                <a:latin typeface="Constantia"/>
              </a:rPr>
              <a:t>dikeluarkan</a:t>
            </a:r>
            <a:r>
              <a:rPr lang="en-AU" sz="24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400" dirty="0" err="1">
                <a:solidFill>
                  <a:prstClr val="black"/>
                </a:solidFill>
                <a:latin typeface="Constantia"/>
              </a:rPr>
              <a:t>apabila</a:t>
            </a:r>
            <a:r>
              <a:rPr lang="en-AU" sz="24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400" dirty="0" err="1">
                <a:solidFill>
                  <a:prstClr val="black"/>
                </a:solidFill>
                <a:latin typeface="Constantia"/>
              </a:rPr>
              <a:t>ada</a:t>
            </a:r>
            <a:r>
              <a:rPr lang="en-AU" sz="24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400" dirty="0" err="1" smtClean="0">
                <a:solidFill>
                  <a:prstClr val="black"/>
                </a:solidFill>
                <a:latin typeface="Constantia"/>
              </a:rPr>
              <a:t>kebutuhan</a:t>
            </a:r>
            <a:r>
              <a:rPr lang="en-AU" sz="2400" dirty="0" smtClean="0">
                <a:solidFill>
                  <a:prstClr val="black"/>
                </a:solidFill>
                <a:latin typeface="Constantia"/>
              </a:rPr>
              <a:t> 	</a:t>
            </a:r>
            <a:r>
              <a:rPr lang="en-AU" sz="2400" dirty="0" err="1" smtClean="0">
                <a:solidFill>
                  <a:prstClr val="black"/>
                </a:solidFill>
                <a:latin typeface="Constantia"/>
              </a:rPr>
              <a:t>persediaan</a:t>
            </a:r>
            <a:endParaRPr lang="en-US" sz="2400" dirty="0">
              <a:solidFill>
                <a:prstClr val="black"/>
              </a:solidFill>
              <a:latin typeface="Constantia"/>
            </a:endParaRPr>
          </a:p>
          <a:p>
            <a:pPr marL="274320" lvl="0" indent="-274320" algn="just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en-AU" sz="2400" dirty="0">
                <a:solidFill>
                  <a:prstClr val="black"/>
                </a:solidFill>
                <a:latin typeface="Constantia"/>
              </a:rPr>
              <a:t> </a:t>
            </a:r>
            <a:endParaRPr lang="en-US" sz="2400" dirty="0">
              <a:solidFill>
                <a:prstClr val="black"/>
              </a:solidFill>
              <a:latin typeface="Constantia"/>
            </a:endParaRPr>
          </a:p>
          <a:p>
            <a:pPr marL="274320" lvl="0" indent="-274320" algn="just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en-AU" sz="2400" dirty="0">
                <a:solidFill>
                  <a:prstClr val="black"/>
                </a:solidFill>
                <a:latin typeface="Constantia"/>
              </a:rPr>
              <a:t>         3.  </a:t>
            </a:r>
            <a:r>
              <a:rPr lang="en-AU" sz="2400" dirty="0" err="1">
                <a:solidFill>
                  <a:prstClr val="black"/>
                </a:solidFill>
                <a:latin typeface="Constantia"/>
              </a:rPr>
              <a:t>Metode</a:t>
            </a:r>
            <a:r>
              <a:rPr lang="en-AU" sz="2400" dirty="0">
                <a:solidFill>
                  <a:prstClr val="black"/>
                </a:solidFill>
                <a:latin typeface="Constantia"/>
              </a:rPr>
              <a:t> Rata-Rata </a:t>
            </a:r>
            <a:r>
              <a:rPr lang="en-AU" sz="2400" dirty="0" err="1">
                <a:solidFill>
                  <a:prstClr val="black"/>
                </a:solidFill>
                <a:latin typeface="Constantia"/>
              </a:rPr>
              <a:t>Tertimbang</a:t>
            </a:r>
            <a:endParaRPr lang="en-US" sz="2400" dirty="0">
              <a:solidFill>
                <a:prstClr val="black"/>
              </a:solidFill>
              <a:latin typeface="Constantia"/>
            </a:endParaRPr>
          </a:p>
          <a:p>
            <a:pPr marL="274320" lvl="0" indent="-274320" algn="just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en-US" sz="2400" dirty="0">
                <a:solidFill>
                  <a:prstClr val="black"/>
                </a:solidFill>
                <a:latin typeface="Constantia"/>
              </a:rPr>
              <a:t>	          </a:t>
            </a:r>
            <a:r>
              <a:rPr lang="en-US" sz="2400" dirty="0" err="1">
                <a:solidFill>
                  <a:prstClr val="black"/>
                </a:solidFill>
                <a:latin typeface="Constantia"/>
              </a:rPr>
              <a:t>Dalam</a:t>
            </a:r>
            <a:r>
              <a:rPr lang="en-US" sz="24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Constantia"/>
              </a:rPr>
              <a:t>metode</a:t>
            </a:r>
            <a:r>
              <a:rPr lang="en-US" sz="2400" dirty="0">
                <a:solidFill>
                  <a:prstClr val="black"/>
                </a:solidFill>
                <a:latin typeface="Constantia"/>
              </a:rPr>
              <a:t> rata-rata </a:t>
            </a:r>
            <a:r>
              <a:rPr lang="en-US" sz="2400" dirty="0" err="1">
                <a:solidFill>
                  <a:prstClr val="black"/>
                </a:solidFill>
                <a:latin typeface="Constantia"/>
              </a:rPr>
              <a:t>tertimbang</a:t>
            </a:r>
            <a:r>
              <a:rPr lang="en-US" sz="24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Constantia"/>
              </a:rPr>
              <a:t>persediaan</a:t>
            </a:r>
            <a:r>
              <a:rPr lang="en-US" sz="2400" dirty="0">
                <a:solidFill>
                  <a:prstClr val="black"/>
                </a:solidFill>
                <a:latin typeface="Constantia"/>
              </a:rPr>
              <a:t> 	</a:t>
            </a:r>
            <a:r>
              <a:rPr lang="en-US" sz="2400" dirty="0" err="1" smtClean="0">
                <a:solidFill>
                  <a:prstClr val="black"/>
                </a:solidFill>
                <a:latin typeface="Constantia"/>
              </a:rPr>
              <a:t>dinilai</a:t>
            </a:r>
            <a:r>
              <a:rPr lang="en-US" sz="2400" dirty="0" smtClean="0">
                <a:solidFill>
                  <a:prstClr val="black"/>
                </a:solidFill>
                <a:latin typeface="Constantia"/>
              </a:rPr>
              <a:t> rata-	  </a:t>
            </a:r>
            <a:r>
              <a:rPr lang="en-US" sz="2400" dirty="0" err="1" smtClean="0">
                <a:solidFill>
                  <a:prstClr val="black"/>
                </a:solidFill>
                <a:latin typeface="Constantia"/>
              </a:rPr>
              <a:t>ratanya</a:t>
            </a:r>
            <a:r>
              <a:rPr lang="en-US" sz="2400" dirty="0" smtClean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Constantia"/>
              </a:rPr>
              <a:t>dengan</a:t>
            </a:r>
            <a:r>
              <a:rPr lang="en-US" sz="24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Constantia"/>
              </a:rPr>
              <a:t>menggunakan</a:t>
            </a:r>
            <a:r>
              <a:rPr lang="en-US" sz="24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Constantia"/>
              </a:rPr>
              <a:t>bobot</a:t>
            </a:r>
            <a:r>
              <a:rPr lang="en-US" sz="2400" dirty="0" smtClean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  <a:latin typeface="Constantia"/>
              </a:rPr>
              <a:t>tertentu</a:t>
            </a:r>
            <a:r>
              <a:rPr lang="en-US" sz="2400" dirty="0">
                <a:solidFill>
                  <a:prstClr val="black"/>
                </a:solidFill>
                <a:latin typeface="Constantia"/>
              </a:rPr>
              <a:t>.</a:t>
            </a:r>
            <a:r>
              <a:rPr lang="en-US" dirty="0" smtClean="0"/>
              <a:t>                                                   </a:t>
            </a:r>
            <a:endParaRPr lang="en-US" dirty="0"/>
          </a:p>
          <a:p>
            <a:pPr>
              <a:buNone/>
            </a:pPr>
            <a:r>
              <a:rPr lang="en-US" dirty="0"/>
              <a:t>                                                                     </a:t>
            </a:r>
          </a:p>
          <a:p>
            <a:pPr>
              <a:buNone/>
            </a:pPr>
            <a:r>
              <a:rPr lang="en-US" dirty="0"/>
              <a:t>                                                                     </a:t>
            </a:r>
          </a:p>
          <a:p>
            <a:pPr>
              <a:buNone/>
            </a:pPr>
            <a:r>
              <a:rPr lang="en-US" dirty="0"/>
              <a:t>                                                                      </a:t>
            </a:r>
          </a:p>
          <a:p>
            <a:pPr>
              <a:buNone/>
            </a:pPr>
            <a:r>
              <a:rPr lang="en-US" dirty="0"/>
              <a:t>                                                   </a:t>
            </a:r>
          </a:p>
          <a:p>
            <a:pPr>
              <a:buNone/>
            </a:pP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432" y="4583995"/>
            <a:ext cx="2511770" cy="2274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4595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170688"/>
            <a:ext cx="8229600" cy="819912"/>
          </a:xfrm>
        </p:spPr>
        <p:txBody>
          <a:bodyPr>
            <a:normAutofit fontScale="90000"/>
          </a:bodyPr>
          <a:lstStyle/>
          <a:p>
            <a:r>
              <a:rPr lang="en-US" sz="2700" b="1" dirty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2700" b="1" dirty="0">
                <a:solidFill>
                  <a:prstClr val="black"/>
                </a:solidFill>
                <a:latin typeface="Constantia" panose="02030602050306030303" pitchFamily="18" charset="0"/>
              </a:rPr>
              <a:t>V. </a:t>
            </a:r>
            <a:r>
              <a:rPr lang="en-AU" sz="2700" b="1" dirty="0">
                <a:solidFill>
                  <a:prstClr val="black"/>
                </a:solidFill>
                <a:latin typeface="Constantia" panose="02030602050306030303" pitchFamily="18" charset="0"/>
              </a:rPr>
              <a:t>PENGAWASAN PERSEDIAAN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sz="3100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69141" y="726140"/>
            <a:ext cx="9923929" cy="6131860"/>
          </a:xfrm>
        </p:spPr>
        <p:txBody>
          <a:bodyPr>
            <a:normAutofit fontScale="25000" lnSpcReduction="20000"/>
          </a:bodyPr>
          <a:lstStyle/>
          <a:p>
            <a:pPr algn="just">
              <a:lnSpc>
                <a:spcPct val="120000"/>
              </a:lnSpc>
              <a:spcBef>
                <a:spcPts val="1200"/>
              </a:spcBef>
              <a:buNone/>
            </a:pPr>
            <a:r>
              <a:rPr lang="en-AU" sz="74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   </a:t>
            </a:r>
            <a:r>
              <a:rPr lang="en-AU" sz="88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Pengawasan</a:t>
            </a:r>
            <a:r>
              <a:rPr lang="en-AU" sz="88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sz="8800" dirty="0" err="1">
                <a:solidFill>
                  <a:schemeClr val="tx1"/>
                </a:solidFill>
                <a:latin typeface="Constantia" panose="02030602050306030303" pitchFamily="18" charset="0"/>
              </a:rPr>
              <a:t>persediaan</a:t>
            </a:r>
            <a:r>
              <a:rPr lang="en-AU" sz="88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sz="8800" dirty="0" err="1">
                <a:solidFill>
                  <a:schemeClr val="tx1"/>
                </a:solidFill>
                <a:latin typeface="Constantia" panose="02030602050306030303" pitchFamily="18" charset="0"/>
              </a:rPr>
              <a:t>adalah</a:t>
            </a:r>
            <a:r>
              <a:rPr lang="en-AU" sz="88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sz="8800" dirty="0" err="1">
                <a:solidFill>
                  <a:schemeClr val="tx1"/>
                </a:solidFill>
                <a:latin typeface="Constantia" panose="02030602050306030303" pitchFamily="18" charset="0"/>
              </a:rPr>
              <a:t>suatu</a:t>
            </a:r>
            <a:r>
              <a:rPr lang="en-AU" sz="88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sz="8800" dirty="0" err="1">
                <a:solidFill>
                  <a:schemeClr val="tx1"/>
                </a:solidFill>
                <a:latin typeface="Constantia" panose="02030602050306030303" pitchFamily="18" charset="0"/>
              </a:rPr>
              <a:t>kegiatan</a:t>
            </a:r>
            <a:r>
              <a:rPr lang="en-AU" sz="88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sz="8800" dirty="0" err="1">
                <a:solidFill>
                  <a:schemeClr val="tx1"/>
                </a:solidFill>
                <a:latin typeface="Constantia" panose="02030602050306030303" pitchFamily="18" charset="0"/>
              </a:rPr>
              <a:t>untuk</a:t>
            </a:r>
            <a:r>
              <a:rPr lang="en-AU" sz="8800" dirty="0">
                <a:solidFill>
                  <a:schemeClr val="tx1"/>
                </a:solidFill>
                <a:latin typeface="Constantia" panose="02030602050306030303" pitchFamily="18" charset="0"/>
              </a:rPr>
              <a:t> 	</a:t>
            </a:r>
            <a:r>
              <a:rPr lang="en-AU" sz="8800" dirty="0" err="1">
                <a:solidFill>
                  <a:schemeClr val="tx1"/>
                </a:solidFill>
                <a:latin typeface="Constantia" panose="02030602050306030303" pitchFamily="18" charset="0"/>
              </a:rPr>
              <a:t>menentukan</a:t>
            </a:r>
            <a:r>
              <a:rPr lang="en-AU" sz="88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sz="88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		       		</a:t>
            </a:r>
            <a:r>
              <a:rPr lang="en-AU" sz="88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tingkat</a:t>
            </a:r>
            <a:r>
              <a:rPr lang="en-AU" sz="88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sz="8800" dirty="0" err="1">
                <a:solidFill>
                  <a:schemeClr val="tx1"/>
                </a:solidFill>
                <a:latin typeface="Constantia" panose="02030602050306030303" pitchFamily="18" charset="0"/>
              </a:rPr>
              <a:t>dan</a:t>
            </a:r>
            <a:r>
              <a:rPr lang="en-AU" sz="88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sz="8800" dirty="0" err="1">
                <a:solidFill>
                  <a:schemeClr val="tx1"/>
                </a:solidFill>
                <a:latin typeface="Constantia" panose="02030602050306030303" pitchFamily="18" charset="0"/>
              </a:rPr>
              <a:t>komposisi</a:t>
            </a:r>
            <a:r>
              <a:rPr lang="en-AU" sz="88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sz="8800" dirty="0" err="1">
                <a:solidFill>
                  <a:schemeClr val="tx1"/>
                </a:solidFill>
                <a:latin typeface="Constantia" panose="02030602050306030303" pitchFamily="18" charset="0"/>
              </a:rPr>
              <a:t>dari</a:t>
            </a:r>
            <a:r>
              <a:rPr lang="en-AU" sz="88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sz="8800" dirty="0" err="1">
                <a:solidFill>
                  <a:schemeClr val="tx1"/>
                </a:solidFill>
                <a:latin typeface="Constantia" panose="02030602050306030303" pitchFamily="18" charset="0"/>
              </a:rPr>
              <a:t>persediaan</a:t>
            </a:r>
            <a:r>
              <a:rPr lang="en-AU" sz="8800" dirty="0">
                <a:solidFill>
                  <a:schemeClr val="tx1"/>
                </a:solidFill>
                <a:latin typeface="Constantia" panose="02030602050306030303" pitchFamily="18" charset="0"/>
              </a:rPr>
              <a:t>, 	</a:t>
            </a:r>
            <a:r>
              <a:rPr lang="en-AU" sz="8800" dirty="0" err="1">
                <a:solidFill>
                  <a:schemeClr val="tx1"/>
                </a:solidFill>
                <a:latin typeface="Constantia" panose="02030602050306030303" pitchFamily="18" charset="0"/>
              </a:rPr>
              <a:t>sehingga</a:t>
            </a:r>
            <a:r>
              <a:rPr lang="en-AU" sz="88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sz="8800" dirty="0" err="1">
                <a:solidFill>
                  <a:schemeClr val="tx1"/>
                </a:solidFill>
                <a:latin typeface="Constantia" panose="02030602050306030303" pitchFamily="18" charset="0"/>
              </a:rPr>
              <a:t>perusahaan</a:t>
            </a:r>
            <a:r>
              <a:rPr lang="en-AU" sz="88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sz="88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	       			</a:t>
            </a:r>
            <a:r>
              <a:rPr lang="en-AU" sz="88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dapat</a:t>
            </a:r>
            <a:r>
              <a:rPr lang="en-AU" sz="88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sz="8800" dirty="0" err="1">
                <a:solidFill>
                  <a:schemeClr val="tx1"/>
                </a:solidFill>
                <a:latin typeface="Constantia" panose="02030602050306030303" pitchFamily="18" charset="0"/>
              </a:rPr>
              <a:t>melindungi</a:t>
            </a:r>
            <a:r>
              <a:rPr lang="en-AU" sz="88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sz="8800" dirty="0" err="1">
                <a:solidFill>
                  <a:schemeClr val="tx1"/>
                </a:solidFill>
                <a:latin typeface="Constantia" panose="02030602050306030303" pitchFamily="18" charset="0"/>
              </a:rPr>
              <a:t>tingkat</a:t>
            </a:r>
            <a:r>
              <a:rPr lang="en-AU" sz="8800" dirty="0">
                <a:solidFill>
                  <a:schemeClr val="tx1"/>
                </a:solidFill>
                <a:latin typeface="Constantia" panose="02030602050306030303" pitchFamily="18" charset="0"/>
              </a:rPr>
              <a:t> 	</a:t>
            </a:r>
            <a:r>
              <a:rPr lang="en-AU" sz="8800" dirty="0" err="1">
                <a:solidFill>
                  <a:schemeClr val="tx1"/>
                </a:solidFill>
                <a:latin typeface="Constantia" panose="02030602050306030303" pitchFamily="18" charset="0"/>
              </a:rPr>
              <a:t>kelancaran</a:t>
            </a:r>
            <a:r>
              <a:rPr lang="en-AU" sz="88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sz="8800" dirty="0" err="1">
                <a:solidFill>
                  <a:schemeClr val="tx1"/>
                </a:solidFill>
                <a:latin typeface="Constantia" panose="02030602050306030303" pitchFamily="18" charset="0"/>
              </a:rPr>
              <a:t>produksinya</a:t>
            </a:r>
            <a:r>
              <a:rPr lang="en-AU" sz="88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sz="8800" dirty="0" err="1">
                <a:solidFill>
                  <a:schemeClr val="tx1"/>
                </a:solidFill>
                <a:latin typeface="Constantia" panose="02030602050306030303" pitchFamily="18" charset="0"/>
              </a:rPr>
              <a:t>dengan</a:t>
            </a:r>
            <a:r>
              <a:rPr lang="en-AU" sz="88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sz="88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	   					</a:t>
            </a:r>
            <a:r>
              <a:rPr lang="en-AU" sz="88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efektif</a:t>
            </a:r>
            <a:r>
              <a:rPr lang="en-AU" sz="88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sz="8800" dirty="0" err="1">
                <a:solidFill>
                  <a:schemeClr val="tx1"/>
                </a:solidFill>
                <a:latin typeface="Constantia" panose="02030602050306030303" pitchFamily="18" charset="0"/>
              </a:rPr>
              <a:t>dan</a:t>
            </a:r>
            <a:r>
              <a:rPr lang="en-AU" sz="88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sz="8800" dirty="0" err="1">
                <a:solidFill>
                  <a:schemeClr val="tx1"/>
                </a:solidFill>
                <a:latin typeface="Constantia" panose="02030602050306030303" pitchFamily="18" charset="0"/>
              </a:rPr>
              <a:t>efisien</a:t>
            </a:r>
            <a:r>
              <a:rPr lang="en-AU" sz="8800" dirty="0">
                <a:solidFill>
                  <a:schemeClr val="tx1"/>
                </a:solidFill>
                <a:latin typeface="Constantia" panose="02030602050306030303" pitchFamily="18" charset="0"/>
              </a:rPr>
              <a:t>.</a:t>
            </a:r>
            <a:endParaRPr lang="en-US" sz="8800" dirty="0">
              <a:solidFill>
                <a:schemeClr val="tx1"/>
              </a:solidFill>
              <a:latin typeface="Constantia" panose="02030602050306030303" pitchFamily="18" charset="0"/>
            </a:endParaRPr>
          </a:p>
          <a:p>
            <a:pPr algn="just">
              <a:lnSpc>
                <a:spcPct val="120000"/>
              </a:lnSpc>
              <a:spcBef>
                <a:spcPts val="1200"/>
              </a:spcBef>
              <a:buNone/>
            </a:pPr>
            <a:r>
              <a:rPr lang="en-AU" sz="8800" dirty="0">
                <a:solidFill>
                  <a:schemeClr val="tx1"/>
                </a:solidFill>
                <a:latin typeface="Constantia" panose="02030602050306030303" pitchFamily="18" charset="0"/>
              </a:rPr>
              <a:t> </a:t>
            </a:r>
            <a:r>
              <a:rPr lang="en-AU" sz="88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           </a:t>
            </a:r>
            <a:r>
              <a:rPr lang="en-AU" sz="8800" dirty="0">
                <a:solidFill>
                  <a:schemeClr val="tx1"/>
                </a:solidFill>
                <a:latin typeface="Constantia" panose="02030602050306030303" pitchFamily="18" charset="0"/>
              </a:rPr>
              <a:t>1.  </a:t>
            </a:r>
            <a:r>
              <a:rPr lang="en-AU" sz="8800" dirty="0" err="1">
                <a:solidFill>
                  <a:schemeClr val="tx1"/>
                </a:solidFill>
                <a:latin typeface="Constantia" panose="02030602050306030303" pitchFamily="18" charset="0"/>
              </a:rPr>
              <a:t>Tujuan</a:t>
            </a:r>
            <a:r>
              <a:rPr lang="en-AU" sz="88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sz="8800" dirty="0" err="1">
                <a:solidFill>
                  <a:schemeClr val="tx1"/>
                </a:solidFill>
                <a:latin typeface="Constantia" panose="02030602050306030303" pitchFamily="18" charset="0"/>
              </a:rPr>
              <a:t>pengawasan</a:t>
            </a:r>
            <a:r>
              <a:rPr lang="en-AU" sz="88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sz="8800" dirty="0" err="1">
                <a:solidFill>
                  <a:schemeClr val="tx1"/>
                </a:solidFill>
                <a:latin typeface="Constantia" panose="02030602050306030303" pitchFamily="18" charset="0"/>
              </a:rPr>
              <a:t>persediaan</a:t>
            </a:r>
            <a:endParaRPr lang="en-US" sz="8800" dirty="0">
              <a:solidFill>
                <a:schemeClr val="tx1"/>
              </a:solidFill>
              <a:latin typeface="Constantia" panose="02030602050306030303" pitchFamily="18" charset="0"/>
            </a:endParaRPr>
          </a:p>
          <a:p>
            <a:pPr marL="968375" indent="-968375" algn="just" defTabSz="228600">
              <a:lnSpc>
                <a:spcPct val="120000"/>
              </a:lnSpc>
              <a:spcBef>
                <a:spcPts val="1200"/>
              </a:spcBef>
              <a:buNone/>
            </a:pPr>
            <a:r>
              <a:rPr lang="en-AU" sz="8800" dirty="0">
                <a:solidFill>
                  <a:schemeClr val="tx1"/>
                </a:solidFill>
                <a:latin typeface="Constantia" panose="02030602050306030303" pitchFamily="18" charset="0"/>
              </a:rPr>
              <a:t>     </a:t>
            </a:r>
            <a:r>
              <a:rPr lang="en-AU" sz="88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           a</a:t>
            </a:r>
            <a:r>
              <a:rPr lang="en-AU" sz="8800" dirty="0">
                <a:solidFill>
                  <a:schemeClr val="tx1"/>
                </a:solidFill>
                <a:latin typeface="Constantia" panose="02030602050306030303" pitchFamily="18" charset="0"/>
              </a:rPr>
              <a:t>.  </a:t>
            </a:r>
            <a:r>
              <a:rPr lang="en-AU" sz="88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sz="88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Menjaga</a:t>
            </a:r>
            <a:r>
              <a:rPr lang="en-AU" sz="88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sz="8800" dirty="0" err="1">
                <a:solidFill>
                  <a:schemeClr val="tx1"/>
                </a:solidFill>
                <a:latin typeface="Constantia" panose="02030602050306030303" pitchFamily="18" charset="0"/>
              </a:rPr>
              <a:t>tersedianya</a:t>
            </a:r>
            <a:r>
              <a:rPr lang="en-AU" sz="88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sz="8800" dirty="0" err="1">
                <a:solidFill>
                  <a:schemeClr val="tx1"/>
                </a:solidFill>
                <a:latin typeface="Constantia" panose="02030602050306030303" pitchFamily="18" charset="0"/>
              </a:rPr>
              <a:t>persediaan</a:t>
            </a:r>
            <a:r>
              <a:rPr lang="en-AU" sz="88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sz="8800" dirty="0" err="1">
                <a:solidFill>
                  <a:schemeClr val="tx1"/>
                </a:solidFill>
                <a:latin typeface="Constantia" panose="02030602050306030303" pitchFamily="18" charset="0"/>
              </a:rPr>
              <a:t>sehingga</a:t>
            </a:r>
            <a:r>
              <a:rPr lang="en-AU" sz="88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sz="8800" dirty="0" err="1">
                <a:solidFill>
                  <a:schemeClr val="tx1"/>
                </a:solidFill>
                <a:latin typeface="Constantia" panose="02030602050306030303" pitchFamily="18" charset="0"/>
              </a:rPr>
              <a:t>kelancaran</a:t>
            </a:r>
            <a:r>
              <a:rPr lang="en-AU" sz="88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sz="88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   </a:t>
            </a:r>
            <a:r>
              <a:rPr lang="en-AU" sz="8800" dirty="0">
                <a:solidFill>
                  <a:schemeClr val="tx1"/>
                </a:solidFill>
                <a:latin typeface="Constantia" panose="02030602050306030303" pitchFamily="18" charset="0"/>
              </a:rPr>
              <a:t>proses </a:t>
            </a:r>
            <a:r>
              <a:rPr lang="en-AU" sz="88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	       	       </a:t>
            </a:r>
            <a:r>
              <a:rPr lang="en-AU" sz="88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produksi</a:t>
            </a:r>
            <a:r>
              <a:rPr lang="en-AU" sz="88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sz="8800" dirty="0" err="1">
                <a:solidFill>
                  <a:schemeClr val="tx1"/>
                </a:solidFill>
                <a:latin typeface="Constantia" panose="02030602050306030303" pitchFamily="18" charset="0"/>
              </a:rPr>
              <a:t>dapat</a:t>
            </a:r>
            <a:r>
              <a:rPr lang="en-AU" sz="88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sz="8800" dirty="0" err="1">
                <a:solidFill>
                  <a:schemeClr val="tx1"/>
                </a:solidFill>
                <a:latin typeface="Constantia" panose="02030602050306030303" pitchFamily="18" charset="0"/>
              </a:rPr>
              <a:t>terjamin</a:t>
            </a:r>
            <a:endParaRPr lang="en-US" sz="8800" dirty="0">
              <a:solidFill>
                <a:schemeClr val="tx1"/>
              </a:solidFill>
              <a:latin typeface="Constantia" panose="02030602050306030303" pitchFamily="18" charset="0"/>
            </a:endParaRPr>
          </a:p>
          <a:p>
            <a:pPr lvl="0" algn="just">
              <a:lnSpc>
                <a:spcPct val="120000"/>
              </a:lnSpc>
              <a:spcBef>
                <a:spcPts val="1200"/>
              </a:spcBef>
              <a:buNone/>
            </a:pPr>
            <a:r>
              <a:rPr lang="en-AU" sz="8800" dirty="0">
                <a:solidFill>
                  <a:schemeClr val="tx1"/>
                </a:solidFill>
                <a:latin typeface="Constantia" panose="02030602050306030303" pitchFamily="18" charset="0"/>
              </a:rPr>
              <a:t>	   </a:t>
            </a:r>
            <a:r>
              <a:rPr lang="en-AU" sz="88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	    </a:t>
            </a:r>
            <a:r>
              <a:rPr lang="en-AU" sz="8800" dirty="0">
                <a:solidFill>
                  <a:schemeClr val="tx1"/>
                </a:solidFill>
                <a:latin typeface="Constantia" panose="02030602050306030303" pitchFamily="18" charset="0"/>
              </a:rPr>
              <a:t>b.  </a:t>
            </a:r>
            <a:r>
              <a:rPr lang="en-AU" sz="88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sz="88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Menentukan</a:t>
            </a:r>
            <a:r>
              <a:rPr lang="en-AU" sz="88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sz="8800" dirty="0" err="1">
                <a:solidFill>
                  <a:schemeClr val="tx1"/>
                </a:solidFill>
                <a:latin typeface="Constantia" panose="02030602050306030303" pitchFamily="18" charset="0"/>
              </a:rPr>
              <a:t>persediaan</a:t>
            </a:r>
            <a:r>
              <a:rPr lang="en-AU" sz="88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sz="8800" dirty="0" err="1">
                <a:solidFill>
                  <a:schemeClr val="tx1"/>
                </a:solidFill>
                <a:latin typeface="Constantia" panose="02030602050306030303" pitchFamily="18" charset="0"/>
              </a:rPr>
              <a:t>tidak</a:t>
            </a:r>
            <a:r>
              <a:rPr lang="en-AU" sz="88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sz="8800" dirty="0" err="1">
                <a:solidFill>
                  <a:schemeClr val="tx1"/>
                </a:solidFill>
                <a:latin typeface="Constantia" panose="02030602050306030303" pitchFamily="18" charset="0"/>
              </a:rPr>
              <a:t>terlalu</a:t>
            </a:r>
            <a:r>
              <a:rPr lang="en-AU" sz="88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sz="8800" dirty="0" err="1">
                <a:solidFill>
                  <a:schemeClr val="tx1"/>
                </a:solidFill>
                <a:latin typeface="Constantia" panose="02030602050306030303" pitchFamily="18" charset="0"/>
              </a:rPr>
              <a:t>besar</a:t>
            </a:r>
            <a:r>
              <a:rPr lang="en-AU" sz="8800" dirty="0">
                <a:solidFill>
                  <a:schemeClr val="tx1"/>
                </a:solidFill>
                <a:latin typeface="Constantia" panose="02030602050306030303" pitchFamily="18" charset="0"/>
              </a:rPr>
              <a:t> 	</a:t>
            </a:r>
            <a:r>
              <a:rPr lang="en-AU" sz="88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jumlahnya</a:t>
            </a:r>
            <a:r>
              <a:rPr lang="en-AU" sz="88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	</a:t>
            </a:r>
            <a:r>
              <a:rPr lang="en-AU" sz="88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sehingga</a:t>
            </a:r>
            <a:r>
              <a:rPr lang="en-AU" sz="88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			          </a:t>
            </a:r>
            <a:r>
              <a:rPr lang="en-AU" sz="88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dapat</a:t>
            </a:r>
            <a:r>
              <a:rPr lang="en-AU" sz="88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sz="8800" dirty="0" err="1">
                <a:solidFill>
                  <a:schemeClr val="tx1"/>
                </a:solidFill>
                <a:latin typeface="Constantia" panose="02030602050306030303" pitchFamily="18" charset="0"/>
              </a:rPr>
              <a:t>menekan</a:t>
            </a:r>
            <a:r>
              <a:rPr lang="en-AU" sz="88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sz="8800" dirty="0" err="1">
                <a:solidFill>
                  <a:schemeClr val="tx1"/>
                </a:solidFill>
                <a:latin typeface="Constantia" panose="02030602050306030303" pitchFamily="18" charset="0"/>
              </a:rPr>
              <a:t>biaya</a:t>
            </a:r>
            <a:r>
              <a:rPr lang="en-AU" sz="88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sz="88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penyimpanan</a:t>
            </a:r>
            <a:endParaRPr lang="en-US" sz="8800" dirty="0">
              <a:solidFill>
                <a:schemeClr val="tx1"/>
              </a:solidFill>
              <a:latin typeface="Constantia" panose="02030602050306030303" pitchFamily="18" charset="0"/>
            </a:endParaRPr>
          </a:p>
          <a:p>
            <a:pPr lvl="0" algn="just">
              <a:lnSpc>
                <a:spcPct val="120000"/>
              </a:lnSpc>
              <a:spcBef>
                <a:spcPts val="1200"/>
              </a:spcBef>
              <a:buNone/>
            </a:pPr>
            <a:r>
              <a:rPr lang="en-AU" sz="8800" dirty="0">
                <a:solidFill>
                  <a:schemeClr val="tx1"/>
                </a:solidFill>
                <a:latin typeface="Constantia" panose="02030602050306030303" pitchFamily="18" charset="0"/>
              </a:rPr>
              <a:t>        </a:t>
            </a:r>
            <a:r>
              <a:rPr lang="en-AU" sz="88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	    </a:t>
            </a:r>
            <a:r>
              <a:rPr lang="en-AU" sz="8800" dirty="0">
                <a:solidFill>
                  <a:schemeClr val="tx1"/>
                </a:solidFill>
                <a:latin typeface="Constantia" panose="02030602050306030303" pitchFamily="18" charset="0"/>
              </a:rPr>
              <a:t>c.  </a:t>
            </a:r>
            <a:r>
              <a:rPr lang="en-AU" sz="88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sz="88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Menentukan</a:t>
            </a:r>
            <a:r>
              <a:rPr lang="en-AU" sz="88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sz="8800" dirty="0" err="1">
                <a:solidFill>
                  <a:schemeClr val="tx1"/>
                </a:solidFill>
                <a:latin typeface="Constantia" panose="02030602050306030303" pitchFamily="18" charset="0"/>
              </a:rPr>
              <a:t>frekuensi</a:t>
            </a:r>
            <a:r>
              <a:rPr lang="en-AU" sz="88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sz="8800" dirty="0" err="1">
                <a:solidFill>
                  <a:schemeClr val="tx1"/>
                </a:solidFill>
                <a:latin typeface="Constantia" panose="02030602050306030303" pitchFamily="18" charset="0"/>
              </a:rPr>
              <a:t>pembelian</a:t>
            </a:r>
            <a:r>
              <a:rPr lang="en-AU" sz="88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sz="8800" dirty="0" err="1">
                <a:solidFill>
                  <a:schemeClr val="tx1"/>
                </a:solidFill>
                <a:latin typeface="Constantia" panose="02030602050306030303" pitchFamily="18" charset="0"/>
              </a:rPr>
              <a:t>persediaan</a:t>
            </a:r>
            <a:r>
              <a:rPr lang="en-AU" sz="8800" dirty="0">
                <a:solidFill>
                  <a:schemeClr val="tx1"/>
                </a:solidFill>
                <a:latin typeface="Constantia" panose="02030602050306030303" pitchFamily="18" charset="0"/>
              </a:rPr>
              <a:t>, </a:t>
            </a:r>
            <a:r>
              <a:rPr lang="en-AU" sz="88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sehingga</a:t>
            </a:r>
            <a:r>
              <a:rPr lang="en-AU" sz="88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sz="8800" dirty="0" err="1">
                <a:solidFill>
                  <a:schemeClr val="tx1"/>
                </a:solidFill>
                <a:latin typeface="Constantia" panose="02030602050306030303" pitchFamily="18" charset="0"/>
              </a:rPr>
              <a:t>dapat</a:t>
            </a:r>
            <a:r>
              <a:rPr lang="en-AU" sz="88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sz="88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		         		          </a:t>
            </a:r>
            <a:r>
              <a:rPr lang="en-AU" sz="88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menekan</a:t>
            </a:r>
            <a:r>
              <a:rPr lang="en-AU" sz="88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sz="8800" dirty="0" err="1">
                <a:solidFill>
                  <a:schemeClr val="tx1"/>
                </a:solidFill>
                <a:latin typeface="Constantia" panose="02030602050306030303" pitchFamily="18" charset="0"/>
              </a:rPr>
              <a:t>biaya</a:t>
            </a:r>
            <a:r>
              <a:rPr lang="en-AU" sz="88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sz="8800" dirty="0" err="1">
                <a:solidFill>
                  <a:schemeClr val="tx1"/>
                </a:solidFill>
                <a:latin typeface="Constantia" panose="02030602050306030303" pitchFamily="18" charset="0"/>
              </a:rPr>
              <a:t>pemesanan</a:t>
            </a:r>
            <a:endParaRPr lang="en-US" sz="8800" dirty="0">
              <a:solidFill>
                <a:schemeClr val="tx1"/>
              </a:solidFill>
              <a:latin typeface="Constantia" panose="02030602050306030303" pitchFamily="18" charset="0"/>
            </a:endParaRPr>
          </a:p>
          <a:p>
            <a:pPr lvl="0">
              <a:lnSpc>
                <a:spcPct val="120000"/>
              </a:lnSpc>
              <a:spcBef>
                <a:spcPts val="1200"/>
              </a:spcBef>
              <a:buClr>
                <a:srgbClr val="0F6FC6"/>
              </a:buClr>
              <a:buNone/>
            </a:pPr>
            <a:r>
              <a:rPr lang="en-AU" sz="8800" dirty="0" smtClean="0">
                <a:latin typeface="Constantia" panose="02030602050306030303" pitchFamily="18" charset="0"/>
              </a:rPr>
              <a:t>           </a:t>
            </a:r>
            <a:r>
              <a:rPr lang="en-AU" sz="8800" dirty="0">
                <a:latin typeface="Constantia" panose="02030602050306030303" pitchFamily="18" charset="0"/>
              </a:rPr>
              <a:t> </a:t>
            </a:r>
            <a:r>
              <a:rPr lang="en-US" sz="8800" dirty="0">
                <a:solidFill>
                  <a:schemeClr val="tx1"/>
                </a:solidFill>
                <a:latin typeface="Constantia" panose="02030602050306030303" pitchFamily="18" charset="0"/>
              </a:rPr>
              <a:t>2.  </a:t>
            </a:r>
            <a:r>
              <a:rPr lang="en-AU" sz="8800" dirty="0" err="1">
                <a:solidFill>
                  <a:schemeClr val="tx1"/>
                </a:solidFill>
                <a:latin typeface="Constantia" panose="02030602050306030303" pitchFamily="18" charset="0"/>
              </a:rPr>
              <a:t>Pemesanan</a:t>
            </a:r>
            <a:r>
              <a:rPr lang="en-AU" sz="8800" dirty="0">
                <a:solidFill>
                  <a:schemeClr val="tx1"/>
                </a:solidFill>
                <a:latin typeface="Constantia" panose="02030602050306030303" pitchFamily="18" charset="0"/>
              </a:rPr>
              <a:t> yang </a:t>
            </a:r>
            <a:r>
              <a:rPr lang="en-AU" sz="8800" dirty="0" err="1">
                <a:solidFill>
                  <a:schemeClr val="tx1"/>
                </a:solidFill>
                <a:latin typeface="Constantia" panose="02030602050306030303" pitchFamily="18" charset="0"/>
              </a:rPr>
              <a:t>ekonomis</a:t>
            </a:r>
            <a:r>
              <a:rPr lang="en-AU" sz="8800" dirty="0">
                <a:solidFill>
                  <a:schemeClr val="tx1"/>
                </a:solidFill>
                <a:latin typeface="Constantia" panose="02030602050306030303" pitchFamily="18" charset="0"/>
              </a:rPr>
              <a:t> (Economic Order Quantity/EOQ)</a:t>
            </a:r>
            <a:endParaRPr lang="en-US" sz="8800" dirty="0">
              <a:solidFill>
                <a:schemeClr val="tx1"/>
              </a:solidFill>
              <a:latin typeface="Constantia" panose="02030602050306030303" pitchFamily="18" charset="0"/>
            </a:endParaRPr>
          </a:p>
          <a:p>
            <a:pPr lvl="0" defTabSz="400050">
              <a:lnSpc>
                <a:spcPct val="120000"/>
              </a:lnSpc>
              <a:spcBef>
                <a:spcPts val="1200"/>
              </a:spcBef>
              <a:buClr>
                <a:srgbClr val="0F6FC6"/>
              </a:buClr>
              <a:buNone/>
            </a:pPr>
            <a:r>
              <a:rPr lang="en-AU" sz="8800" dirty="0">
                <a:solidFill>
                  <a:schemeClr val="tx1"/>
                </a:solidFill>
                <a:latin typeface="Constantia" panose="02030602050306030303" pitchFamily="18" charset="0"/>
              </a:rPr>
              <a:t>	</a:t>
            </a:r>
            <a:r>
              <a:rPr lang="en-AU" sz="88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	 	</a:t>
            </a:r>
            <a:r>
              <a:rPr lang="en-AU" sz="88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Pemesanan</a:t>
            </a:r>
            <a:r>
              <a:rPr lang="en-AU" sz="88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sz="8800" dirty="0" err="1">
                <a:solidFill>
                  <a:schemeClr val="tx1"/>
                </a:solidFill>
                <a:latin typeface="Constantia" panose="02030602050306030303" pitchFamily="18" charset="0"/>
              </a:rPr>
              <a:t>didasarkan</a:t>
            </a:r>
            <a:r>
              <a:rPr lang="en-AU" sz="88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sz="8800" dirty="0" err="1">
                <a:solidFill>
                  <a:schemeClr val="tx1"/>
                </a:solidFill>
                <a:latin typeface="Constantia" panose="02030602050306030303" pitchFamily="18" charset="0"/>
              </a:rPr>
              <a:t>pada</a:t>
            </a:r>
            <a:r>
              <a:rPr lang="en-AU" sz="88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sz="8800" dirty="0" err="1">
                <a:solidFill>
                  <a:schemeClr val="tx1"/>
                </a:solidFill>
                <a:latin typeface="Constantia" panose="02030602050306030303" pitchFamily="18" charset="0"/>
              </a:rPr>
              <a:t>kebutuhan</a:t>
            </a:r>
            <a:r>
              <a:rPr lang="en-AU" sz="88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sz="8800" dirty="0" err="1">
                <a:solidFill>
                  <a:schemeClr val="tx1"/>
                </a:solidFill>
                <a:latin typeface="Constantia" panose="02030602050306030303" pitchFamily="18" charset="0"/>
              </a:rPr>
              <a:t>untuk</a:t>
            </a:r>
            <a:r>
              <a:rPr lang="en-AU" sz="8800" dirty="0">
                <a:solidFill>
                  <a:schemeClr val="tx1"/>
                </a:solidFill>
                <a:latin typeface="Constantia" panose="02030602050306030303" pitchFamily="18" charset="0"/>
              </a:rPr>
              <a:t> proses </a:t>
            </a:r>
            <a:r>
              <a:rPr lang="en-AU" sz="8800" dirty="0" err="1">
                <a:solidFill>
                  <a:schemeClr val="tx1"/>
                </a:solidFill>
                <a:latin typeface="Constantia" panose="02030602050306030303" pitchFamily="18" charset="0"/>
              </a:rPr>
              <a:t>produksi</a:t>
            </a:r>
            <a:r>
              <a:rPr lang="en-AU" sz="8800" dirty="0">
                <a:solidFill>
                  <a:schemeClr val="tx1"/>
                </a:solidFill>
                <a:latin typeface="Constantia" panose="02030602050306030303" pitchFamily="18" charset="0"/>
              </a:rPr>
              <a:t> 	</a:t>
            </a:r>
            <a:r>
              <a:rPr lang="en-AU" sz="8800" dirty="0" err="1">
                <a:solidFill>
                  <a:schemeClr val="tx1"/>
                </a:solidFill>
                <a:latin typeface="Constantia" panose="02030602050306030303" pitchFamily="18" charset="0"/>
              </a:rPr>
              <a:t>dan</a:t>
            </a:r>
            <a:r>
              <a:rPr lang="en-AU" sz="88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sz="88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			      </a:t>
            </a:r>
            <a:r>
              <a:rPr lang="en-AU" sz="88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pertimbangan</a:t>
            </a:r>
            <a:r>
              <a:rPr lang="en-AU" sz="88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sz="8800" dirty="0" err="1">
                <a:solidFill>
                  <a:schemeClr val="tx1"/>
                </a:solidFill>
                <a:latin typeface="Constantia" panose="02030602050306030303" pitchFamily="18" charset="0"/>
              </a:rPr>
              <a:t>biaya</a:t>
            </a:r>
            <a:r>
              <a:rPr lang="en-AU" sz="88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sz="8800" dirty="0" err="1">
                <a:solidFill>
                  <a:schemeClr val="tx1"/>
                </a:solidFill>
                <a:latin typeface="Constantia" panose="02030602050306030303" pitchFamily="18" charset="0"/>
              </a:rPr>
              <a:t>akibat</a:t>
            </a:r>
            <a:r>
              <a:rPr lang="en-AU" sz="88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sz="8800" dirty="0" err="1">
                <a:solidFill>
                  <a:schemeClr val="tx1"/>
                </a:solidFill>
                <a:latin typeface="Constantia" panose="02030602050306030303" pitchFamily="18" charset="0"/>
              </a:rPr>
              <a:t>pemesanan</a:t>
            </a:r>
            <a:r>
              <a:rPr lang="en-AU" sz="88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sz="8800" dirty="0" err="1">
                <a:solidFill>
                  <a:schemeClr val="tx1"/>
                </a:solidFill>
                <a:latin typeface="Constantia" panose="02030602050306030303" pitchFamily="18" charset="0"/>
              </a:rPr>
              <a:t>barang</a:t>
            </a:r>
            <a:r>
              <a:rPr lang="en-AU" sz="88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sz="8800" dirty="0" err="1">
                <a:solidFill>
                  <a:schemeClr val="tx1"/>
                </a:solidFill>
                <a:latin typeface="Constantia" panose="02030602050306030303" pitchFamily="18" charset="0"/>
              </a:rPr>
              <a:t>dalam</a:t>
            </a:r>
            <a:r>
              <a:rPr lang="en-AU" sz="88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sz="8800" dirty="0" err="1">
                <a:solidFill>
                  <a:schemeClr val="tx1"/>
                </a:solidFill>
                <a:latin typeface="Constantia" panose="02030602050306030303" pitchFamily="18" charset="0"/>
              </a:rPr>
              <a:t>jumlah</a:t>
            </a:r>
            <a:r>
              <a:rPr lang="en-AU" sz="88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sz="88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				      </a:t>
            </a:r>
            <a:r>
              <a:rPr lang="en-AU" sz="8800" dirty="0">
                <a:solidFill>
                  <a:schemeClr val="tx1"/>
                </a:solidFill>
                <a:latin typeface="Constantia" panose="02030602050306030303" pitchFamily="18" charset="0"/>
              </a:rPr>
              <a:t>	</a:t>
            </a:r>
            <a:r>
              <a:rPr lang="en-AU" sz="8800" dirty="0" err="1">
                <a:solidFill>
                  <a:schemeClr val="tx1"/>
                </a:solidFill>
                <a:latin typeface="Constantia" panose="02030602050306030303" pitchFamily="18" charset="0"/>
              </a:rPr>
              <a:t>tersebut</a:t>
            </a:r>
            <a:r>
              <a:rPr lang="en-AU" sz="8800" dirty="0">
                <a:solidFill>
                  <a:schemeClr val="tx1"/>
                </a:solidFill>
                <a:latin typeface="Constantia" panose="02030602050306030303" pitchFamily="18" charset="0"/>
              </a:rPr>
              <a:t>.</a:t>
            </a:r>
            <a:endParaRPr lang="en-US" sz="8800" dirty="0">
              <a:solidFill>
                <a:schemeClr val="tx1"/>
              </a:solidFill>
              <a:latin typeface="Constantia" panose="02030602050306030303" pitchFamily="18" charset="0"/>
            </a:endParaRPr>
          </a:p>
          <a:p>
            <a:pPr>
              <a:lnSpc>
                <a:spcPct val="120000"/>
              </a:lnSpc>
              <a:spcBef>
                <a:spcPts val="1200"/>
              </a:spcBef>
              <a:buNone/>
            </a:pPr>
            <a:endParaRPr lang="en-US" sz="7400" dirty="0">
              <a:solidFill>
                <a:schemeClr val="tx1"/>
              </a:solidFill>
              <a:latin typeface="Constantia" panose="02030602050306030303" pitchFamily="18" charset="0"/>
            </a:endParaRP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985" y="4583995"/>
            <a:ext cx="2511770" cy="2274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6762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00517" y="295836"/>
            <a:ext cx="9919446" cy="6172200"/>
          </a:xfrm>
        </p:spPr>
        <p:txBody>
          <a:bodyPr>
            <a:normAutofit fontScale="25000" lnSpcReduction="20000"/>
          </a:bodyPr>
          <a:lstStyle/>
          <a:p>
            <a:pPr algn="just">
              <a:lnSpc>
                <a:spcPct val="120000"/>
              </a:lnSpc>
              <a:spcBef>
                <a:spcPts val="1200"/>
              </a:spcBef>
              <a:buNone/>
            </a:pPr>
            <a:r>
              <a:rPr lang="en-AU" sz="8000" dirty="0"/>
              <a:t> </a:t>
            </a:r>
            <a:r>
              <a:rPr lang="en-US" sz="8000" dirty="0"/>
              <a:t>	</a:t>
            </a:r>
            <a:r>
              <a:rPr lang="en-US" sz="8000" dirty="0">
                <a:latin typeface="Constantia" panose="02030602050306030303" pitchFamily="18" charset="0"/>
              </a:rPr>
              <a:t>       </a:t>
            </a:r>
            <a:r>
              <a:rPr lang="en-US" sz="8800" dirty="0" err="1">
                <a:solidFill>
                  <a:schemeClr val="tx1"/>
                </a:solidFill>
                <a:latin typeface="Constantia" panose="02030602050306030303" pitchFamily="18" charset="0"/>
              </a:rPr>
              <a:t>Faktor-faktor</a:t>
            </a:r>
            <a:r>
              <a:rPr lang="en-US" sz="8800" dirty="0">
                <a:solidFill>
                  <a:schemeClr val="tx1"/>
                </a:solidFill>
                <a:latin typeface="Constantia" panose="02030602050306030303" pitchFamily="18" charset="0"/>
              </a:rPr>
              <a:t> yang </a:t>
            </a:r>
            <a:r>
              <a:rPr lang="en-US" sz="8800" dirty="0" err="1">
                <a:solidFill>
                  <a:schemeClr val="tx1"/>
                </a:solidFill>
                <a:latin typeface="Constantia" panose="02030602050306030303" pitchFamily="18" charset="0"/>
              </a:rPr>
              <a:t>perlu</a:t>
            </a:r>
            <a:r>
              <a:rPr lang="en-US" sz="88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8800" dirty="0" err="1">
                <a:solidFill>
                  <a:schemeClr val="tx1"/>
                </a:solidFill>
                <a:latin typeface="Constantia" panose="02030602050306030303" pitchFamily="18" charset="0"/>
              </a:rPr>
              <a:t>dipertimbangkan</a:t>
            </a:r>
            <a:r>
              <a:rPr lang="en-US" sz="88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8800" dirty="0" err="1">
                <a:solidFill>
                  <a:schemeClr val="tx1"/>
                </a:solidFill>
                <a:latin typeface="Constantia" panose="02030602050306030303" pitchFamily="18" charset="0"/>
              </a:rPr>
              <a:t>yaitu</a:t>
            </a:r>
            <a:r>
              <a:rPr lang="en-US" sz="8800" dirty="0">
                <a:solidFill>
                  <a:schemeClr val="tx1"/>
                </a:solidFill>
                <a:latin typeface="Constantia" panose="02030602050306030303" pitchFamily="18" charset="0"/>
              </a:rPr>
              <a:t> :</a:t>
            </a:r>
          </a:p>
          <a:p>
            <a:pPr algn="just">
              <a:lnSpc>
                <a:spcPct val="120000"/>
              </a:lnSpc>
              <a:spcBef>
                <a:spcPts val="1200"/>
              </a:spcBef>
              <a:buNone/>
            </a:pPr>
            <a:r>
              <a:rPr lang="en-US" sz="8800" dirty="0">
                <a:solidFill>
                  <a:schemeClr val="tx1"/>
                </a:solidFill>
                <a:latin typeface="Constantia" panose="02030602050306030303" pitchFamily="18" charset="0"/>
              </a:rPr>
              <a:t>          </a:t>
            </a:r>
            <a:r>
              <a:rPr lang="en-US" sz="88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 </a:t>
            </a:r>
            <a:r>
              <a:rPr lang="en-US" sz="8800" dirty="0">
                <a:solidFill>
                  <a:schemeClr val="tx1"/>
                </a:solidFill>
                <a:latin typeface="Constantia" panose="02030602050306030303" pitchFamily="18" charset="0"/>
              </a:rPr>
              <a:t>a.  </a:t>
            </a:r>
            <a:r>
              <a:rPr lang="en-US" sz="88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88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Jumlah</a:t>
            </a:r>
            <a:r>
              <a:rPr lang="en-US" sz="88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8800" dirty="0">
                <a:solidFill>
                  <a:schemeClr val="tx1"/>
                </a:solidFill>
                <a:latin typeface="Constantia" panose="02030602050306030303" pitchFamily="18" charset="0"/>
              </a:rPr>
              <a:t>yang </a:t>
            </a:r>
            <a:r>
              <a:rPr lang="en-US" sz="8800" dirty="0" err="1">
                <a:solidFill>
                  <a:schemeClr val="tx1"/>
                </a:solidFill>
                <a:latin typeface="Constantia" panose="02030602050306030303" pitchFamily="18" charset="0"/>
              </a:rPr>
              <a:t>dipesan</a:t>
            </a:r>
            <a:r>
              <a:rPr lang="en-US" sz="88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8800" dirty="0" err="1">
                <a:solidFill>
                  <a:schemeClr val="tx1"/>
                </a:solidFill>
                <a:latin typeface="Constantia" panose="02030602050306030303" pitchFamily="18" charset="0"/>
              </a:rPr>
              <a:t>yaitu</a:t>
            </a:r>
            <a:r>
              <a:rPr lang="en-US" sz="88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8800" dirty="0" err="1">
                <a:solidFill>
                  <a:schemeClr val="tx1"/>
                </a:solidFill>
                <a:latin typeface="Constantia" panose="02030602050306030303" pitchFamily="18" charset="0"/>
              </a:rPr>
              <a:t>jumlah</a:t>
            </a:r>
            <a:r>
              <a:rPr lang="en-US" sz="88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8800" dirty="0" err="1">
                <a:solidFill>
                  <a:schemeClr val="tx1"/>
                </a:solidFill>
                <a:latin typeface="Constantia" panose="02030602050306030303" pitchFamily="18" charset="0"/>
              </a:rPr>
              <a:t>pesanan</a:t>
            </a:r>
            <a:r>
              <a:rPr lang="en-US" sz="8800" dirty="0">
                <a:solidFill>
                  <a:schemeClr val="tx1"/>
                </a:solidFill>
                <a:latin typeface="Constantia" panose="02030602050306030303" pitchFamily="18" charset="0"/>
              </a:rPr>
              <a:t> yang </a:t>
            </a:r>
            <a:r>
              <a:rPr lang="en-US" sz="8800" dirty="0" err="1">
                <a:solidFill>
                  <a:schemeClr val="tx1"/>
                </a:solidFill>
                <a:latin typeface="Constantia" panose="02030602050306030303" pitchFamily="18" charset="0"/>
              </a:rPr>
              <a:t>diadakan</a:t>
            </a:r>
            <a:r>
              <a:rPr lang="en-US" sz="8800" dirty="0">
                <a:solidFill>
                  <a:schemeClr val="tx1"/>
                </a:solidFill>
                <a:latin typeface="Constantia" panose="02030602050306030303" pitchFamily="18" charset="0"/>
              </a:rPr>
              <a:t> 	  </a:t>
            </a:r>
            <a:r>
              <a:rPr lang="en-US" sz="8800" dirty="0" err="1">
                <a:solidFill>
                  <a:schemeClr val="tx1"/>
                </a:solidFill>
                <a:latin typeface="Constantia" panose="02030602050306030303" pitchFamily="18" charset="0"/>
              </a:rPr>
              <a:t>hendaknya</a:t>
            </a:r>
            <a:r>
              <a:rPr lang="en-US" sz="88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88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		    </a:t>
            </a:r>
            <a:r>
              <a:rPr lang="en-US" sz="88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menghasilkan</a:t>
            </a:r>
            <a:r>
              <a:rPr lang="en-US" sz="88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8800" dirty="0" err="1">
                <a:solidFill>
                  <a:schemeClr val="tx1"/>
                </a:solidFill>
                <a:latin typeface="Constantia" panose="02030602050306030303" pitchFamily="18" charset="0"/>
              </a:rPr>
              <a:t>biaya-biaya</a:t>
            </a:r>
            <a:r>
              <a:rPr lang="en-US" sz="8800" dirty="0">
                <a:solidFill>
                  <a:schemeClr val="tx1"/>
                </a:solidFill>
                <a:latin typeface="Constantia" panose="02030602050306030303" pitchFamily="18" charset="0"/>
              </a:rPr>
              <a:t> yang minimal</a:t>
            </a:r>
          </a:p>
          <a:p>
            <a:pPr algn="just">
              <a:lnSpc>
                <a:spcPct val="120000"/>
              </a:lnSpc>
              <a:spcBef>
                <a:spcPts val="1200"/>
              </a:spcBef>
              <a:buNone/>
            </a:pPr>
            <a:r>
              <a:rPr lang="en-US" sz="8800" dirty="0">
                <a:solidFill>
                  <a:schemeClr val="tx1"/>
                </a:solidFill>
                <a:latin typeface="Constantia" panose="02030602050306030303" pitchFamily="18" charset="0"/>
              </a:rPr>
              <a:t>          </a:t>
            </a:r>
            <a:r>
              <a:rPr lang="en-US" sz="88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 </a:t>
            </a:r>
            <a:r>
              <a:rPr lang="en-US" sz="8800" dirty="0">
                <a:solidFill>
                  <a:schemeClr val="tx1"/>
                </a:solidFill>
                <a:latin typeface="Constantia" panose="02030602050306030303" pitchFamily="18" charset="0"/>
              </a:rPr>
              <a:t>b. </a:t>
            </a:r>
            <a:r>
              <a:rPr lang="en-US" sz="88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s-ES" sz="8800" dirty="0">
                <a:solidFill>
                  <a:schemeClr val="tx1"/>
                </a:solidFill>
                <a:latin typeface="Constantia" panose="02030602050306030303" pitchFamily="18" charset="0"/>
              </a:rPr>
              <a:t>Cara </a:t>
            </a:r>
            <a:r>
              <a:rPr lang="es-ES" sz="8800" dirty="0" err="1">
                <a:solidFill>
                  <a:schemeClr val="tx1"/>
                </a:solidFill>
                <a:latin typeface="Constantia" panose="02030602050306030303" pitchFamily="18" charset="0"/>
              </a:rPr>
              <a:t>pemesanan</a:t>
            </a:r>
            <a:r>
              <a:rPr lang="es-ES" sz="8800" dirty="0">
                <a:solidFill>
                  <a:schemeClr val="tx1"/>
                </a:solidFill>
                <a:latin typeface="Constantia" panose="02030602050306030303" pitchFamily="18" charset="0"/>
              </a:rPr>
              <a:t> yang </a:t>
            </a:r>
            <a:r>
              <a:rPr lang="es-ES" sz="8800" dirty="0" err="1">
                <a:solidFill>
                  <a:schemeClr val="tx1"/>
                </a:solidFill>
                <a:latin typeface="Constantia" panose="02030602050306030303" pitchFamily="18" charset="0"/>
              </a:rPr>
              <a:t>dapat</a:t>
            </a:r>
            <a:r>
              <a:rPr lang="es-ES" sz="88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s-ES" sz="8800" dirty="0" err="1">
                <a:solidFill>
                  <a:schemeClr val="tx1"/>
                </a:solidFill>
                <a:latin typeface="Constantia" panose="02030602050306030303" pitchFamily="18" charset="0"/>
              </a:rPr>
              <a:t>dilakukan</a:t>
            </a:r>
            <a:r>
              <a:rPr lang="es-ES" sz="88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s-ES" sz="8800" dirty="0" err="1">
                <a:solidFill>
                  <a:schemeClr val="tx1"/>
                </a:solidFill>
                <a:latin typeface="Constantia" panose="02030602050306030303" pitchFamily="18" charset="0"/>
              </a:rPr>
              <a:t>dengan</a:t>
            </a:r>
            <a:r>
              <a:rPr lang="es-ES" sz="8800" dirty="0">
                <a:solidFill>
                  <a:schemeClr val="tx1"/>
                </a:solidFill>
                <a:latin typeface="Constantia" panose="02030602050306030303" pitchFamily="18" charset="0"/>
              </a:rPr>
              <a:t> 2 cara </a:t>
            </a:r>
            <a:r>
              <a:rPr lang="es-ES" sz="8800" dirty="0" err="1">
                <a:solidFill>
                  <a:schemeClr val="tx1"/>
                </a:solidFill>
                <a:latin typeface="Constantia" panose="02030602050306030303" pitchFamily="18" charset="0"/>
              </a:rPr>
              <a:t>yaitu</a:t>
            </a:r>
            <a:r>
              <a:rPr lang="es-ES" sz="8800" dirty="0">
                <a:solidFill>
                  <a:schemeClr val="tx1"/>
                </a:solidFill>
                <a:latin typeface="Constantia" panose="02030602050306030303" pitchFamily="18" charset="0"/>
              </a:rPr>
              <a:t> :</a:t>
            </a:r>
            <a:endParaRPr lang="en-US" sz="8800" dirty="0">
              <a:solidFill>
                <a:schemeClr val="tx1"/>
              </a:solidFill>
              <a:latin typeface="Constantia" panose="02030602050306030303" pitchFamily="18" charset="0"/>
            </a:endParaRPr>
          </a:p>
          <a:p>
            <a:pPr algn="just">
              <a:lnSpc>
                <a:spcPct val="120000"/>
              </a:lnSpc>
              <a:spcBef>
                <a:spcPts val="1200"/>
              </a:spcBef>
              <a:buNone/>
            </a:pPr>
            <a:r>
              <a:rPr lang="es-ES" sz="8800" dirty="0">
                <a:solidFill>
                  <a:schemeClr val="tx1"/>
                </a:solidFill>
                <a:latin typeface="Constantia" panose="02030602050306030303" pitchFamily="18" charset="0"/>
              </a:rPr>
              <a:t> </a:t>
            </a:r>
            <a:r>
              <a:rPr lang="en-AU" sz="8800" dirty="0">
                <a:solidFill>
                  <a:schemeClr val="tx1"/>
                </a:solidFill>
                <a:latin typeface="Constantia" panose="02030602050306030303" pitchFamily="18" charset="0"/>
              </a:rPr>
              <a:t>		</a:t>
            </a:r>
            <a:r>
              <a:rPr lang="en-AU" sz="88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		 *   </a:t>
            </a:r>
            <a:r>
              <a:rPr lang="en-AU" sz="8800" dirty="0">
                <a:solidFill>
                  <a:schemeClr val="tx1"/>
                </a:solidFill>
                <a:latin typeface="Constantia" panose="02030602050306030303" pitchFamily="18" charset="0"/>
              </a:rPr>
              <a:t>Order point system</a:t>
            </a:r>
            <a:endParaRPr lang="en-US" sz="8800" dirty="0">
              <a:solidFill>
                <a:schemeClr val="tx1"/>
              </a:solidFill>
              <a:latin typeface="Constantia" panose="02030602050306030303" pitchFamily="18" charset="0"/>
            </a:endParaRPr>
          </a:p>
          <a:p>
            <a:pPr algn="just">
              <a:lnSpc>
                <a:spcPct val="120000"/>
              </a:lnSpc>
              <a:spcBef>
                <a:spcPts val="1200"/>
              </a:spcBef>
              <a:buNone/>
            </a:pPr>
            <a:r>
              <a:rPr lang="en-AU" sz="8800" dirty="0">
                <a:solidFill>
                  <a:schemeClr val="tx1"/>
                </a:solidFill>
                <a:latin typeface="Constantia" panose="02030602050306030303" pitchFamily="18" charset="0"/>
              </a:rPr>
              <a:t>                   </a:t>
            </a:r>
            <a:r>
              <a:rPr lang="en-AU" sz="88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		</a:t>
            </a:r>
            <a:r>
              <a:rPr lang="en-AU" sz="88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Pemesanan</a:t>
            </a:r>
            <a:r>
              <a:rPr lang="en-AU" sz="88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sz="8800" dirty="0" err="1">
                <a:solidFill>
                  <a:schemeClr val="tx1"/>
                </a:solidFill>
                <a:latin typeface="Constantia" panose="02030602050306030303" pitchFamily="18" charset="0"/>
              </a:rPr>
              <a:t>barang</a:t>
            </a:r>
            <a:r>
              <a:rPr lang="en-AU" sz="8800" dirty="0">
                <a:solidFill>
                  <a:schemeClr val="tx1"/>
                </a:solidFill>
                <a:latin typeface="Constantia" panose="02030602050306030303" pitchFamily="18" charset="0"/>
              </a:rPr>
              <a:t> yang </a:t>
            </a:r>
            <a:r>
              <a:rPr lang="en-AU" sz="8800" dirty="0" err="1">
                <a:solidFill>
                  <a:schemeClr val="tx1"/>
                </a:solidFill>
                <a:latin typeface="Constantia" panose="02030602050306030303" pitchFamily="18" charset="0"/>
              </a:rPr>
              <a:t>dilakukan</a:t>
            </a:r>
            <a:r>
              <a:rPr lang="en-AU" sz="88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sz="8800" dirty="0" err="1">
                <a:solidFill>
                  <a:schemeClr val="tx1"/>
                </a:solidFill>
                <a:latin typeface="Constantia" panose="02030602050306030303" pitchFamily="18" charset="0"/>
              </a:rPr>
              <a:t>apabila</a:t>
            </a:r>
            <a:r>
              <a:rPr lang="en-AU" sz="88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sz="8800" dirty="0" err="1">
                <a:solidFill>
                  <a:schemeClr val="tx1"/>
                </a:solidFill>
                <a:latin typeface="Constantia" panose="02030602050306030303" pitchFamily="18" charset="0"/>
              </a:rPr>
              <a:t>persediaan</a:t>
            </a:r>
            <a:r>
              <a:rPr lang="en-AU" sz="8800" dirty="0">
                <a:solidFill>
                  <a:schemeClr val="tx1"/>
                </a:solidFill>
                <a:latin typeface="Constantia" panose="02030602050306030303" pitchFamily="18" charset="0"/>
              </a:rPr>
              <a:t> yang </a:t>
            </a:r>
            <a:r>
              <a:rPr lang="en-AU" sz="88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ada</a:t>
            </a:r>
            <a:r>
              <a:rPr lang="en-AU" sz="88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			             </a:t>
            </a:r>
            <a:r>
              <a:rPr lang="en-AU" sz="88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telah</a:t>
            </a:r>
            <a:r>
              <a:rPr lang="en-AU" sz="88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sz="8800" dirty="0" err="1">
                <a:solidFill>
                  <a:schemeClr val="tx1"/>
                </a:solidFill>
                <a:latin typeface="Constantia" panose="02030602050306030303" pitchFamily="18" charset="0"/>
              </a:rPr>
              <a:t>mencapai</a:t>
            </a:r>
            <a:r>
              <a:rPr lang="en-AU" sz="88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sz="8800" dirty="0" err="1">
                <a:solidFill>
                  <a:schemeClr val="tx1"/>
                </a:solidFill>
                <a:latin typeface="Constantia" panose="02030602050306030303" pitchFamily="18" charset="0"/>
              </a:rPr>
              <a:t>suatu</a:t>
            </a:r>
            <a:r>
              <a:rPr lang="en-AU" sz="88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sz="8800" dirty="0" err="1">
                <a:solidFill>
                  <a:schemeClr val="tx1"/>
                </a:solidFill>
                <a:latin typeface="Constantia" panose="02030602050306030303" pitchFamily="18" charset="0"/>
              </a:rPr>
              <a:t>tingkat</a:t>
            </a:r>
            <a:r>
              <a:rPr lang="en-AU" sz="88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sz="8800" dirty="0" err="1">
                <a:solidFill>
                  <a:schemeClr val="tx1"/>
                </a:solidFill>
                <a:latin typeface="Constantia" panose="02030602050306030303" pitchFamily="18" charset="0"/>
              </a:rPr>
              <a:t>tertentu</a:t>
            </a:r>
            <a:r>
              <a:rPr lang="en-AU" sz="8800" dirty="0">
                <a:solidFill>
                  <a:schemeClr val="tx1"/>
                </a:solidFill>
                <a:latin typeface="Constantia" panose="02030602050306030303" pitchFamily="18" charset="0"/>
              </a:rPr>
              <a:t>. Batas </a:t>
            </a:r>
            <a:r>
              <a:rPr lang="en-AU" sz="8800" dirty="0" err="1">
                <a:solidFill>
                  <a:schemeClr val="tx1"/>
                </a:solidFill>
                <a:latin typeface="Constantia" panose="02030602050306030303" pitchFamily="18" charset="0"/>
              </a:rPr>
              <a:t>waktu</a:t>
            </a:r>
            <a:r>
              <a:rPr lang="en-AU" sz="88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sz="88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ditentukan</a:t>
            </a:r>
            <a:r>
              <a:rPr lang="en-AU" sz="88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			             </a:t>
            </a:r>
            <a:r>
              <a:rPr lang="en-AU" sz="88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pemesanan</a:t>
            </a:r>
            <a:r>
              <a:rPr lang="en-AU" sz="88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sz="8800" dirty="0" err="1">
                <a:solidFill>
                  <a:schemeClr val="tx1"/>
                </a:solidFill>
                <a:latin typeface="Constantia" panose="02030602050306030303" pitchFamily="18" charset="0"/>
              </a:rPr>
              <a:t>disebut</a:t>
            </a:r>
            <a:r>
              <a:rPr lang="en-AU" sz="8800" dirty="0">
                <a:solidFill>
                  <a:schemeClr val="tx1"/>
                </a:solidFill>
                <a:latin typeface="Constantia" panose="02030602050306030303" pitchFamily="18" charset="0"/>
              </a:rPr>
              <a:t> “Order Point” </a:t>
            </a:r>
            <a:r>
              <a:rPr lang="en-AU" sz="8800" dirty="0" err="1">
                <a:solidFill>
                  <a:schemeClr val="tx1"/>
                </a:solidFill>
                <a:latin typeface="Constantia" panose="02030602050306030303" pitchFamily="18" charset="0"/>
              </a:rPr>
              <a:t>atau</a:t>
            </a:r>
            <a:r>
              <a:rPr lang="en-AU" sz="8800" dirty="0">
                <a:solidFill>
                  <a:schemeClr val="tx1"/>
                </a:solidFill>
                <a:latin typeface="Constantia" panose="02030602050306030303" pitchFamily="18" charset="0"/>
              </a:rPr>
              <a:t> “Reorder  </a:t>
            </a:r>
            <a:r>
              <a:rPr lang="en-AU" sz="88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Point</a:t>
            </a:r>
            <a:r>
              <a:rPr lang="en-AU" sz="8800" dirty="0">
                <a:solidFill>
                  <a:schemeClr val="tx1"/>
                </a:solidFill>
                <a:latin typeface="Constantia" panose="02030602050306030303" pitchFamily="18" charset="0"/>
              </a:rPr>
              <a:t>”.</a:t>
            </a:r>
            <a:endParaRPr lang="en-US" sz="8800" dirty="0">
              <a:solidFill>
                <a:schemeClr val="tx1"/>
              </a:solidFill>
              <a:latin typeface="Constantia" panose="02030602050306030303" pitchFamily="18" charset="0"/>
            </a:endParaRPr>
          </a:p>
          <a:p>
            <a:pPr algn="just">
              <a:lnSpc>
                <a:spcPct val="120000"/>
              </a:lnSpc>
              <a:spcBef>
                <a:spcPts val="1200"/>
              </a:spcBef>
              <a:buNone/>
            </a:pPr>
            <a:r>
              <a:rPr lang="en-AU" sz="8800" dirty="0">
                <a:solidFill>
                  <a:schemeClr val="tx1"/>
                </a:solidFill>
                <a:latin typeface="Constantia" panose="02030602050306030303" pitchFamily="18" charset="0"/>
              </a:rPr>
              <a:t>                  </a:t>
            </a:r>
            <a:r>
              <a:rPr lang="en-AU" sz="88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		</a:t>
            </a:r>
            <a:r>
              <a:rPr lang="en-AU" sz="88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Dalam</a:t>
            </a:r>
            <a:r>
              <a:rPr lang="en-AU" sz="88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sz="8800" dirty="0" err="1">
                <a:solidFill>
                  <a:schemeClr val="tx1"/>
                </a:solidFill>
                <a:latin typeface="Constantia" panose="02030602050306030303" pitchFamily="18" charset="0"/>
              </a:rPr>
              <a:t>sistem</a:t>
            </a:r>
            <a:r>
              <a:rPr lang="en-AU" sz="88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sz="8800" dirty="0" err="1">
                <a:solidFill>
                  <a:schemeClr val="tx1"/>
                </a:solidFill>
                <a:latin typeface="Constantia" panose="02030602050306030303" pitchFamily="18" charset="0"/>
              </a:rPr>
              <a:t>ini</a:t>
            </a:r>
            <a:r>
              <a:rPr lang="en-AU" sz="88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sz="8800" dirty="0" err="1">
                <a:solidFill>
                  <a:schemeClr val="tx1"/>
                </a:solidFill>
                <a:latin typeface="Constantia" panose="02030602050306030303" pitchFamily="18" charset="0"/>
              </a:rPr>
              <a:t>pesanan</a:t>
            </a:r>
            <a:r>
              <a:rPr lang="en-AU" sz="8800" dirty="0">
                <a:solidFill>
                  <a:schemeClr val="tx1"/>
                </a:solidFill>
                <a:latin typeface="Constantia" panose="02030602050306030303" pitchFamily="18" charset="0"/>
              </a:rPr>
              <a:t> yang </a:t>
            </a:r>
            <a:r>
              <a:rPr lang="en-AU" sz="8800" dirty="0" err="1">
                <a:solidFill>
                  <a:schemeClr val="tx1"/>
                </a:solidFill>
                <a:latin typeface="Constantia" panose="02030602050306030303" pitchFamily="18" charset="0"/>
              </a:rPr>
              <a:t>diadakan</a:t>
            </a:r>
            <a:r>
              <a:rPr lang="en-AU" sz="88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sz="8800" dirty="0" err="1">
                <a:solidFill>
                  <a:schemeClr val="tx1"/>
                </a:solidFill>
                <a:latin typeface="Constantia" panose="02030602050306030303" pitchFamily="18" charset="0"/>
              </a:rPr>
              <a:t>dalam</a:t>
            </a:r>
            <a:r>
              <a:rPr lang="en-AU" sz="88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sz="8800" dirty="0" err="1">
                <a:solidFill>
                  <a:schemeClr val="tx1"/>
                </a:solidFill>
                <a:latin typeface="Constantia" panose="02030602050306030303" pitchFamily="18" charset="0"/>
              </a:rPr>
              <a:t>jumlah</a:t>
            </a:r>
            <a:r>
              <a:rPr lang="en-AU" sz="8800" dirty="0">
                <a:solidFill>
                  <a:schemeClr val="tx1"/>
                </a:solidFill>
                <a:latin typeface="Constantia" panose="02030602050306030303" pitchFamily="18" charset="0"/>
              </a:rPr>
              <a:t> yang       	     </a:t>
            </a:r>
            <a:r>
              <a:rPr lang="en-AU" sz="88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			       </a:t>
            </a:r>
            <a:r>
              <a:rPr lang="en-AU" sz="88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tetap</a:t>
            </a:r>
            <a:r>
              <a:rPr lang="en-AU" sz="88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sz="8800" dirty="0">
                <a:solidFill>
                  <a:schemeClr val="tx1"/>
                </a:solidFill>
                <a:latin typeface="Constantia" panose="02030602050306030303" pitchFamily="18" charset="0"/>
              </a:rPr>
              <a:t>(Fixed Order Quantity System). </a:t>
            </a:r>
            <a:r>
              <a:rPr lang="en-US" sz="8800" dirty="0" err="1">
                <a:solidFill>
                  <a:schemeClr val="tx1"/>
                </a:solidFill>
                <a:latin typeface="Constantia" panose="02030602050306030303" pitchFamily="18" charset="0"/>
              </a:rPr>
              <a:t>Dengan</a:t>
            </a:r>
            <a:r>
              <a:rPr lang="en-US" sz="88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8800" dirty="0" err="1">
                <a:solidFill>
                  <a:schemeClr val="tx1"/>
                </a:solidFill>
                <a:latin typeface="Constantia" panose="02030602050306030303" pitchFamily="18" charset="0"/>
              </a:rPr>
              <a:t>jarak</a:t>
            </a:r>
            <a:r>
              <a:rPr lang="en-US" sz="88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8800" dirty="0" err="1">
                <a:solidFill>
                  <a:schemeClr val="tx1"/>
                </a:solidFill>
                <a:latin typeface="Constantia" panose="02030602050306030303" pitchFamily="18" charset="0"/>
              </a:rPr>
              <a:t>pesanan</a:t>
            </a:r>
            <a:r>
              <a:rPr lang="en-US" sz="8800" dirty="0">
                <a:solidFill>
                  <a:schemeClr val="tx1"/>
                </a:solidFill>
                <a:latin typeface="Constantia" panose="02030602050306030303" pitchFamily="18" charset="0"/>
              </a:rPr>
              <a:t> 	     </a:t>
            </a:r>
            <a:r>
              <a:rPr lang="en-US" sz="88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			             </a:t>
            </a:r>
            <a:r>
              <a:rPr lang="en-US" sz="88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antara</a:t>
            </a:r>
            <a:r>
              <a:rPr lang="en-US" sz="88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8800" dirty="0" err="1">
                <a:solidFill>
                  <a:schemeClr val="tx1"/>
                </a:solidFill>
                <a:latin typeface="Constantia" panose="02030602050306030303" pitchFamily="18" charset="0"/>
              </a:rPr>
              <a:t>pesanan</a:t>
            </a:r>
            <a:r>
              <a:rPr lang="en-US" sz="8800" dirty="0">
                <a:solidFill>
                  <a:schemeClr val="tx1"/>
                </a:solidFill>
                <a:latin typeface="Constantia" panose="02030602050306030303" pitchFamily="18" charset="0"/>
              </a:rPr>
              <a:t> yang </a:t>
            </a:r>
            <a:r>
              <a:rPr lang="en-US" sz="8800" dirty="0" err="1">
                <a:solidFill>
                  <a:schemeClr val="tx1"/>
                </a:solidFill>
                <a:latin typeface="Constantia" panose="02030602050306030303" pitchFamily="18" charset="0"/>
              </a:rPr>
              <a:t>satu</a:t>
            </a:r>
            <a:r>
              <a:rPr lang="en-US" sz="88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8800" dirty="0" err="1">
                <a:solidFill>
                  <a:schemeClr val="tx1"/>
                </a:solidFill>
                <a:latin typeface="Constantia" panose="02030602050306030303" pitchFamily="18" charset="0"/>
              </a:rPr>
              <a:t>dengan</a:t>
            </a:r>
            <a:r>
              <a:rPr lang="en-US" sz="8800" dirty="0">
                <a:solidFill>
                  <a:schemeClr val="tx1"/>
                </a:solidFill>
                <a:latin typeface="Constantia" panose="02030602050306030303" pitchFamily="18" charset="0"/>
              </a:rPr>
              <a:t> yang lain </a:t>
            </a:r>
            <a:r>
              <a:rPr lang="en-US" sz="8800" dirty="0" err="1">
                <a:solidFill>
                  <a:schemeClr val="tx1"/>
                </a:solidFill>
                <a:latin typeface="Constantia" panose="02030602050306030303" pitchFamily="18" charset="0"/>
              </a:rPr>
              <a:t>tidak</a:t>
            </a:r>
            <a:r>
              <a:rPr lang="en-US" sz="88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8800" dirty="0" err="1">
                <a:solidFill>
                  <a:schemeClr val="tx1"/>
                </a:solidFill>
                <a:latin typeface="Constantia" panose="02030602050306030303" pitchFamily="18" charset="0"/>
              </a:rPr>
              <a:t>sama</a:t>
            </a:r>
            <a:r>
              <a:rPr lang="en-US" sz="8800" dirty="0">
                <a:solidFill>
                  <a:schemeClr val="tx1"/>
                </a:solidFill>
                <a:latin typeface="Constantia" panose="02030602050306030303" pitchFamily="18" charset="0"/>
              </a:rPr>
              <a:t>.</a:t>
            </a:r>
          </a:p>
          <a:p>
            <a:pPr algn="just">
              <a:lnSpc>
                <a:spcPct val="120000"/>
              </a:lnSpc>
              <a:spcBef>
                <a:spcPts val="1200"/>
              </a:spcBef>
              <a:buNone/>
            </a:pPr>
            <a:r>
              <a:rPr lang="en-US" sz="8800" dirty="0">
                <a:solidFill>
                  <a:schemeClr val="tx1"/>
                </a:solidFill>
                <a:latin typeface="Constantia" panose="02030602050306030303" pitchFamily="18" charset="0"/>
              </a:rPr>
              <a:t> </a:t>
            </a:r>
            <a:r>
              <a:rPr lang="en-AU" sz="8800" dirty="0">
                <a:solidFill>
                  <a:schemeClr val="tx1"/>
                </a:solidFill>
                <a:latin typeface="Constantia" panose="02030602050306030303" pitchFamily="18" charset="0"/>
              </a:rPr>
              <a:t>	       </a:t>
            </a:r>
            <a:r>
              <a:rPr lang="en-AU" sz="88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		*   </a:t>
            </a:r>
            <a:r>
              <a:rPr lang="en-AU" sz="8800" dirty="0">
                <a:solidFill>
                  <a:schemeClr val="tx1"/>
                </a:solidFill>
                <a:latin typeface="Constantia" panose="02030602050306030303" pitchFamily="18" charset="0"/>
              </a:rPr>
              <a:t>Order cycle system</a:t>
            </a:r>
            <a:endParaRPr lang="en-US" sz="8800" dirty="0">
              <a:solidFill>
                <a:schemeClr val="tx1"/>
              </a:solidFill>
              <a:latin typeface="Constantia" panose="02030602050306030303" pitchFamily="18" charset="0"/>
            </a:endParaRPr>
          </a:p>
          <a:p>
            <a:pPr algn="just">
              <a:lnSpc>
                <a:spcPct val="120000"/>
              </a:lnSpc>
              <a:spcBef>
                <a:spcPts val="1200"/>
              </a:spcBef>
              <a:buNone/>
            </a:pPr>
            <a:r>
              <a:rPr lang="en-AU" sz="8800" dirty="0">
                <a:solidFill>
                  <a:schemeClr val="tx1"/>
                </a:solidFill>
                <a:latin typeface="Constantia" panose="02030602050306030303" pitchFamily="18" charset="0"/>
              </a:rPr>
              <a:t>	              </a:t>
            </a:r>
            <a:r>
              <a:rPr lang="en-AU" sz="88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     </a:t>
            </a:r>
            <a:r>
              <a:rPr lang="en-AU" sz="8800" dirty="0" err="1">
                <a:solidFill>
                  <a:schemeClr val="tx1"/>
                </a:solidFill>
                <a:latin typeface="Constantia" panose="02030602050306030303" pitchFamily="18" charset="0"/>
              </a:rPr>
              <a:t>Pemesanan</a:t>
            </a:r>
            <a:r>
              <a:rPr lang="en-AU" sz="88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sz="8800" dirty="0" err="1">
                <a:solidFill>
                  <a:schemeClr val="tx1"/>
                </a:solidFill>
                <a:latin typeface="Constantia" panose="02030602050306030303" pitchFamily="18" charset="0"/>
              </a:rPr>
              <a:t>barang</a:t>
            </a:r>
            <a:r>
              <a:rPr lang="en-AU" sz="8800" dirty="0">
                <a:solidFill>
                  <a:schemeClr val="tx1"/>
                </a:solidFill>
                <a:latin typeface="Constantia" panose="02030602050306030303" pitchFamily="18" charset="0"/>
              </a:rPr>
              <a:t> yang </a:t>
            </a:r>
            <a:r>
              <a:rPr lang="en-AU" sz="8800" dirty="0" err="1">
                <a:solidFill>
                  <a:schemeClr val="tx1"/>
                </a:solidFill>
                <a:latin typeface="Constantia" panose="02030602050306030303" pitchFamily="18" charset="0"/>
              </a:rPr>
              <a:t>dilakukan</a:t>
            </a:r>
            <a:r>
              <a:rPr lang="en-AU" sz="88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sz="8800" dirty="0" err="1">
                <a:solidFill>
                  <a:schemeClr val="tx1"/>
                </a:solidFill>
                <a:latin typeface="Constantia" panose="02030602050306030303" pitchFamily="18" charset="0"/>
              </a:rPr>
              <a:t>jarak</a:t>
            </a:r>
            <a:r>
              <a:rPr lang="en-AU" sz="88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sz="8800" dirty="0" err="1">
                <a:solidFill>
                  <a:schemeClr val="tx1"/>
                </a:solidFill>
                <a:latin typeface="Constantia" panose="02030602050306030303" pitchFamily="18" charset="0"/>
              </a:rPr>
              <a:t>waktu</a:t>
            </a:r>
            <a:r>
              <a:rPr lang="en-AU" sz="88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sz="8800" dirty="0" err="1">
                <a:solidFill>
                  <a:schemeClr val="tx1"/>
                </a:solidFill>
                <a:latin typeface="Constantia" panose="02030602050306030303" pitchFamily="18" charset="0"/>
              </a:rPr>
              <a:t>pemesanan</a:t>
            </a:r>
            <a:r>
              <a:rPr lang="en-AU" sz="8800" dirty="0">
                <a:solidFill>
                  <a:schemeClr val="tx1"/>
                </a:solidFill>
                <a:latin typeface="Constantia" panose="02030602050306030303" pitchFamily="18" charset="0"/>
              </a:rPr>
              <a:t> 	     </a:t>
            </a:r>
            <a:r>
              <a:rPr lang="en-AU" sz="88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			            </a:t>
            </a:r>
            <a:r>
              <a:rPr lang="en-AU" sz="88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antara</a:t>
            </a:r>
            <a:r>
              <a:rPr lang="en-AU" sz="88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sz="8800" dirty="0" err="1">
                <a:solidFill>
                  <a:schemeClr val="tx1"/>
                </a:solidFill>
                <a:latin typeface="Constantia" panose="02030602050306030303" pitchFamily="18" charset="0"/>
              </a:rPr>
              <a:t>pesanan</a:t>
            </a:r>
            <a:r>
              <a:rPr lang="en-AU" sz="8800" dirty="0">
                <a:solidFill>
                  <a:schemeClr val="tx1"/>
                </a:solidFill>
                <a:latin typeface="Constantia" panose="02030602050306030303" pitchFamily="18" charset="0"/>
              </a:rPr>
              <a:t> yang </a:t>
            </a:r>
            <a:r>
              <a:rPr lang="en-AU" sz="8800" dirty="0" err="1">
                <a:solidFill>
                  <a:schemeClr val="tx1"/>
                </a:solidFill>
                <a:latin typeface="Constantia" panose="02030602050306030303" pitchFamily="18" charset="0"/>
              </a:rPr>
              <a:t>satu</a:t>
            </a:r>
            <a:r>
              <a:rPr lang="en-AU" sz="88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sz="8800" dirty="0" err="1">
                <a:solidFill>
                  <a:schemeClr val="tx1"/>
                </a:solidFill>
                <a:latin typeface="Constantia" panose="02030602050306030303" pitchFamily="18" charset="0"/>
              </a:rPr>
              <a:t>dengan</a:t>
            </a:r>
            <a:r>
              <a:rPr lang="en-AU" sz="8800" dirty="0">
                <a:solidFill>
                  <a:schemeClr val="tx1"/>
                </a:solidFill>
                <a:latin typeface="Constantia" panose="02030602050306030303" pitchFamily="18" charset="0"/>
              </a:rPr>
              <a:t> yang lain </a:t>
            </a:r>
            <a:r>
              <a:rPr lang="en-AU" sz="8800" dirty="0" err="1">
                <a:solidFill>
                  <a:schemeClr val="tx1"/>
                </a:solidFill>
                <a:latin typeface="Constantia" panose="02030602050306030303" pitchFamily="18" charset="0"/>
              </a:rPr>
              <a:t>tetap</a:t>
            </a:r>
            <a:r>
              <a:rPr lang="en-AU" sz="8800" dirty="0">
                <a:solidFill>
                  <a:schemeClr val="tx1"/>
                </a:solidFill>
                <a:latin typeface="Constantia" panose="02030602050306030303" pitchFamily="18" charset="0"/>
              </a:rPr>
              <a:t>. </a:t>
            </a:r>
            <a:r>
              <a:rPr lang="en-AU" sz="8800" dirty="0" err="1">
                <a:solidFill>
                  <a:schemeClr val="tx1"/>
                </a:solidFill>
                <a:latin typeface="Constantia" panose="02030602050306030303" pitchFamily="18" charset="0"/>
              </a:rPr>
              <a:t>Besarnya</a:t>
            </a:r>
            <a:r>
              <a:rPr lang="en-AU" sz="8800" dirty="0">
                <a:solidFill>
                  <a:schemeClr val="tx1"/>
                </a:solidFill>
                <a:latin typeface="Constantia" panose="02030602050306030303" pitchFamily="18" charset="0"/>
              </a:rPr>
              <a:t> 	     </a:t>
            </a:r>
            <a:r>
              <a:rPr lang="en-AU" sz="88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			            </a:t>
            </a:r>
            <a:r>
              <a:rPr lang="en-AU" sz="8800" dirty="0" err="1" smtClean="0">
                <a:solidFill>
                  <a:schemeClr val="tx1"/>
                </a:solidFill>
                <a:latin typeface="Constantia" panose="02030602050306030303" pitchFamily="18" charset="0"/>
              </a:rPr>
              <a:t>pemesanan</a:t>
            </a:r>
            <a:r>
              <a:rPr lang="en-AU" sz="88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sz="8800" dirty="0" err="1">
                <a:solidFill>
                  <a:schemeClr val="tx1"/>
                </a:solidFill>
                <a:latin typeface="Constantia" panose="02030602050306030303" pitchFamily="18" charset="0"/>
              </a:rPr>
              <a:t>berfluktuasi</a:t>
            </a:r>
            <a:r>
              <a:rPr lang="en-AU" sz="88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sz="8800" dirty="0" err="1">
                <a:solidFill>
                  <a:schemeClr val="tx1"/>
                </a:solidFill>
                <a:latin typeface="Constantia" panose="02030602050306030303" pitchFamily="18" charset="0"/>
              </a:rPr>
              <a:t>tergantung</a:t>
            </a:r>
            <a:r>
              <a:rPr lang="en-AU" sz="88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sz="8800" dirty="0" err="1">
                <a:solidFill>
                  <a:schemeClr val="tx1"/>
                </a:solidFill>
                <a:latin typeface="Constantia" panose="02030602050306030303" pitchFamily="18" charset="0"/>
              </a:rPr>
              <a:t>pada</a:t>
            </a:r>
            <a:r>
              <a:rPr lang="en-AU" sz="88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sz="8800" dirty="0" err="1">
                <a:solidFill>
                  <a:schemeClr val="tx1"/>
                </a:solidFill>
                <a:latin typeface="Constantia" panose="02030602050306030303" pitchFamily="18" charset="0"/>
              </a:rPr>
              <a:t>pemakaian</a:t>
            </a:r>
            <a:r>
              <a:rPr lang="en-AU" sz="8800" dirty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AU" sz="8800" dirty="0" err="1">
                <a:solidFill>
                  <a:schemeClr val="tx1"/>
                </a:solidFill>
                <a:latin typeface="Constantia" panose="02030602050306030303" pitchFamily="18" charset="0"/>
              </a:rPr>
              <a:t>barang</a:t>
            </a:r>
            <a:r>
              <a:rPr lang="en-AU" sz="8800" dirty="0">
                <a:solidFill>
                  <a:schemeClr val="tx1"/>
                </a:solidFill>
                <a:latin typeface="Constantia" panose="02030602050306030303" pitchFamily="18" charset="0"/>
              </a:rPr>
              <a:t>.</a:t>
            </a:r>
            <a:endParaRPr lang="en-US" sz="8800" dirty="0">
              <a:solidFill>
                <a:schemeClr val="tx1"/>
              </a:solidFill>
              <a:latin typeface="Constantia" panose="02030602050306030303" pitchFamily="18" charset="0"/>
            </a:endParaRPr>
          </a:p>
          <a:p>
            <a:pPr algn="just">
              <a:lnSpc>
                <a:spcPct val="120000"/>
              </a:lnSpc>
              <a:spcBef>
                <a:spcPts val="1200"/>
              </a:spcBef>
              <a:buNone/>
            </a:pPr>
            <a:endParaRPr lang="en-US" dirty="0">
              <a:latin typeface="Constantia" panose="02030602050306030303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432" y="4583995"/>
            <a:ext cx="2511770" cy="2274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2679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en-US" sz="2000" b="1" dirty="0" smtClean="0">
                <a:solidFill>
                  <a:schemeClr val="tx1"/>
                </a:solidFill>
              </a:rPr>
              <a:t>VI. </a:t>
            </a:r>
            <a:r>
              <a:rPr lang="en-AU" sz="2000" b="1" dirty="0" err="1">
                <a:solidFill>
                  <a:schemeClr val="tx1"/>
                </a:solidFill>
                <a:latin typeface="Century Gothic" panose="020B0502020202020204" pitchFamily="34" charset="0"/>
              </a:rPr>
              <a:t>Metode</a:t>
            </a:r>
            <a:r>
              <a:rPr lang="en-AU" sz="2000" b="1" dirty="0">
                <a:solidFill>
                  <a:schemeClr val="tx1"/>
                </a:solidFill>
                <a:latin typeface="Century Gothic" panose="020B0502020202020204" pitchFamily="34" charset="0"/>
              </a:rPr>
              <a:t> </a:t>
            </a:r>
            <a:r>
              <a:rPr lang="en-AU" sz="2000" b="1" dirty="0" err="1">
                <a:solidFill>
                  <a:schemeClr val="tx1"/>
                </a:solidFill>
                <a:latin typeface="Century Gothic" panose="020B0502020202020204" pitchFamily="34" charset="0"/>
              </a:rPr>
              <a:t>Pemesanan</a:t>
            </a:r>
            <a:r>
              <a:rPr lang="en-AU" sz="2000" b="1" dirty="0">
                <a:solidFill>
                  <a:schemeClr val="tx1"/>
                </a:solidFill>
                <a:latin typeface="Century Gothic" panose="020B0502020202020204" pitchFamily="34" charset="0"/>
              </a:rPr>
              <a:t> Yang </a:t>
            </a:r>
            <a:r>
              <a:rPr lang="en-AU" sz="2000" b="1" dirty="0" err="1">
                <a:solidFill>
                  <a:schemeClr val="tx1"/>
                </a:solidFill>
                <a:latin typeface="Century Gothic" panose="020B0502020202020204" pitchFamily="34" charset="0"/>
              </a:rPr>
              <a:t>Ekonomis</a:t>
            </a:r>
            <a:r>
              <a:rPr lang="en-AU" sz="2000" b="1" dirty="0">
                <a:solidFill>
                  <a:schemeClr val="tx1"/>
                </a:solidFill>
                <a:latin typeface="Century Gothic" panose="020B0502020202020204" pitchFamily="34" charset="0"/>
              </a:rPr>
              <a:t> </a:t>
            </a:r>
            <a:r>
              <a:rPr lang="en-US" sz="2000" b="1" dirty="0">
                <a:solidFill>
                  <a:schemeClr val="tx1"/>
                </a:solidFill>
                <a:latin typeface="Century Gothic" panose="020B0502020202020204" pitchFamily="34" charset="0"/>
              </a:rPr>
              <a:t/>
            </a:r>
            <a:br>
              <a:rPr lang="en-US" sz="2000" b="1" dirty="0">
                <a:solidFill>
                  <a:schemeClr val="tx1"/>
                </a:solidFill>
                <a:latin typeface="Century Gothic" panose="020B0502020202020204" pitchFamily="34" charset="0"/>
              </a:rPr>
            </a:br>
            <a:endParaRPr lang="en-US" sz="2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1" y="1196788"/>
            <a:ext cx="9365223" cy="5661212"/>
          </a:xfrm>
        </p:spPr>
        <p:txBody>
          <a:bodyPr>
            <a:normAutofit/>
          </a:bodyPr>
          <a:lstStyle/>
          <a:p>
            <a:pPr marL="577850" lvl="0" indent="-577850" algn="just">
              <a:lnSpc>
                <a:spcPct val="120000"/>
              </a:lnSpc>
              <a:spcBef>
                <a:spcPts val="1200"/>
              </a:spcBef>
              <a:buClr>
                <a:srgbClr val="0F6FC6"/>
              </a:buClr>
              <a:buNone/>
            </a:pPr>
            <a:r>
              <a:rPr lang="en-AU" sz="240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AU" sz="2200" dirty="0">
                <a:solidFill>
                  <a:prstClr val="black"/>
                </a:solidFill>
                <a:latin typeface="Constantia" panose="02030602050306030303" pitchFamily="18" charset="0"/>
              </a:rPr>
              <a:t>a. </a:t>
            </a:r>
            <a:r>
              <a:rPr lang="en-AU" sz="2200" dirty="0" err="1">
                <a:solidFill>
                  <a:prstClr val="black"/>
                </a:solidFill>
                <a:latin typeface="Constantia" panose="02030602050306030303" pitchFamily="18" charset="0"/>
              </a:rPr>
              <a:t>Dengan</a:t>
            </a:r>
            <a:r>
              <a:rPr lang="en-AU" sz="220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AU" sz="2200" dirty="0" err="1">
                <a:solidFill>
                  <a:prstClr val="black"/>
                </a:solidFill>
                <a:latin typeface="Constantia" panose="02030602050306030303" pitchFamily="18" charset="0"/>
              </a:rPr>
              <a:t>menggunakan</a:t>
            </a:r>
            <a:r>
              <a:rPr lang="en-AU" sz="220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AU" sz="2200" dirty="0" err="1">
                <a:solidFill>
                  <a:prstClr val="black"/>
                </a:solidFill>
                <a:latin typeface="Constantia" panose="02030602050306030303" pitchFamily="18" charset="0"/>
              </a:rPr>
              <a:t>tabel</a:t>
            </a:r>
            <a:r>
              <a:rPr lang="en-AU" sz="220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AU" sz="2200" dirty="0" err="1">
                <a:solidFill>
                  <a:prstClr val="black"/>
                </a:solidFill>
                <a:latin typeface="Constantia" panose="02030602050306030303" pitchFamily="18" charset="0"/>
              </a:rPr>
              <a:t>atau</a:t>
            </a:r>
            <a:r>
              <a:rPr lang="en-AU" sz="220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AU" sz="2200" dirty="0" err="1">
                <a:solidFill>
                  <a:prstClr val="black"/>
                </a:solidFill>
                <a:latin typeface="Constantia" panose="02030602050306030303" pitchFamily="18" charset="0"/>
              </a:rPr>
              <a:t>daftar</a:t>
            </a:r>
            <a:r>
              <a:rPr lang="en-AU" sz="220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AU" sz="2200" dirty="0" err="1">
                <a:solidFill>
                  <a:prstClr val="black"/>
                </a:solidFill>
                <a:latin typeface="Constantia" panose="02030602050306030303" pitchFamily="18" charset="0"/>
              </a:rPr>
              <a:t>jumlah</a:t>
            </a:r>
            <a:r>
              <a:rPr lang="en-AU" sz="220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AU" sz="2200" dirty="0" err="1">
                <a:solidFill>
                  <a:prstClr val="black"/>
                </a:solidFill>
                <a:latin typeface="Constantia" panose="02030602050306030303" pitchFamily="18" charset="0"/>
              </a:rPr>
              <a:t>pesanan</a:t>
            </a:r>
            <a:r>
              <a:rPr lang="en-AU" sz="220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AU" sz="2200" dirty="0" err="1">
                <a:solidFill>
                  <a:prstClr val="black"/>
                </a:solidFill>
                <a:latin typeface="Constantia" panose="02030602050306030303" pitchFamily="18" charset="0"/>
              </a:rPr>
              <a:t>dan</a:t>
            </a:r>
            <a:r>
              <a:rPr lang="en-AU" sz="2200" dirty="0">
                <a:solidFill>
                  <a:prstClr val="black"/>
                </a:solidFill>
                <a:latin typeface="Constantia" panose="02030602050306030303" pitchFamily="18" charset="0"/>
              </a:rPr>
              <a:t>  </a:t>
            </a:r>
            <a:r>
              <a:rPr lang="en-AU" sz="2200" dirty="0" err="1">
                <a:solidFill>
                  <a:prstClr val="black"/>
                </a:solidFill>
                <a:latin typeface="Constantia" panose="02030602050306030303" pitchFamily="18" charset="0"/>
              </a:rPr>
              <a:t>jumlah</a:t>
            </a:r>
            <a:r>
              <a:rPr lang="en-AU" sz="220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AU" sz="2200" dirty="0" err="1">
                <a:solidFill>
                  <a:prstClr val="black"/>
                </a:solidFill>
                <a:latin typeface="Constantia" panose="02030602050306030303" pitchFamily="18" charset="0"/>
              </a:rPr>
              <a:t>biaya</a:t>
            </a:r>
            <a:r>
              <a:rPr lang="en-AU" sz="2200" dirty="0">
                <a:solidFill>
                  <a:prstClr val="black"/>
                </a:solidFill>
                <a:latin typeface="Constantia" panose="02030602050306030303" pitchFamily="18" charset="0"/>
              </a:rPr>
              <a:t>    per </a:t>
            </a:r>
            <a:r>
              <a:rPr lang="en-AU" sz="2200" dirty="0" err="1">
                <a:solidFill>
                  <a:prstClr val="black"/>
                </a:solidFill>
                <a:latin typeface="Constantia" panose="02030602050306030303" pitchFamily="18" charset="0"/>
              </a:rPr>
              <a:t>tahun</a:t>
            </a:r>
            <a:r>
              <a:rPr lang="en-AU" sz="2200" dirty="0">
                <a:solidFill>
                  <a:prstClr val="black"/>
                </a:solidFill>
                <a:latin typeface="Constantia" panose="02030602050306030303" pitchFamily="18" charset="0"/>
              </a:rPr>
              <a:t>.</a:t>
            </a:r>
            <a:endParaRPr lang="en-US" sz="2200" dirty="0">
              <a:solidFill>
                <a:prstClr val="black"/>
              </a:solidFill>
              <a:latin typeface="Constantia" panose="02030602050306030303" pitchFamily="18" charset="0"/>
            </a:endParaRPr>
          </a:p>
          <a:p>
            <a:pPr marL="577850" lvl="0" indent="-577850" algn="just">
              <a:lnSpc>
                <a:spcPct val="120000"/>
              </a:lnSpc>
              <a:spcBef>
                <a:spcPts val="1200"/>
              </a:spcBef>
              <a:buClr>
                <a:srgbClr val="0F6FC6"/>
              </a:buClr>
              <a:buNone/>
            </a:pPr>
            <a:r>
              <a:rPr lang="en-AU" sz="2200" dirty="0">
                <a:solidFill>
                  <a:prstClr val="black"/>
                </a:solidFill>
                <a:latin typeface="Constantia" panose="02030602050306030303" pitchFamily="18" charset="0"/>
              </a:rPr>
              <a:t>	</a:t>
            </a:r>
            <a:r>
              <a:rPr lang="en-AU" sz="2200" dirty="0" err="1">
                <a:solidFill>
                  <a:prstClr val="black"/>
                </a:solidFill>
                <a:latin typeface="Constantia" panose="02030602050306030303" pitchFamily="18" charset="0"/>
              </a:rPr>
              <a:t>Dengan</a:t>
            </a:r>
            <a:r>
              <a:rPr lang="en-AU" sz="220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AU" sz="2200" dirty="0" err="1">
                <a:solidFill>
                  <a:prstClr val="black"/>
                </a:solidFill>
                <a:latin typeface="Constantia" panose="02030602050306030303" pitchFamily="18" charset="0"/>
              </a:rPr>
              <a:t>tabel</a:t>
            </a:r>
            <a:r>
              <a:rPr lang="en-AU" sz="2200" dirty="0">
                <a:solidFill>
                  <a:prstClr val="black"/>
                </a:solidFill>
                <a:latin typeface="Constantia" panose="02030602050306030303" pitchFamily="18" charset="0"/>
              </a:rPr>
              <a:t> yang </a:t>
            </a:r>
            <a:r>
              <a:rPr lang="en-AU" sz="2200" dirty="0" err="1">
                <a:solidFill>
                  <a:prstClr val="black"/>
                </a:solidFill>
                <a:latin typeface="Constantia" panose="02030602050306030303" pitchFamily="18" charset="0"/>
              </a:rPr>
              <a:t>dibuat</a:t>
            </a:r>
            <a:r>
              <a:rPr lang="en-AU" sz="220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AU" sz="2200" dirty="0" err="1">
                <a:solidFill>
                  <a:prstClr val="black"/>
                </a:solidFill>
                <a:latin typeface="Constantia" panose="02030602050306030303" pitchFamily="18" charset="0"/>
              </a:rPr>
              <a:t>dengan</a:t>
            </a:r>
            <a:r>
              <a:rPr lang="en-AU" sz="220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AU" sz="2200" dirty="0" err="1">
                <a:solidFill>
                  <a:prstClr val="black"/>
                </a:solidFill>
                <a:latin typeface="Constantia" panose="02030602050306030303" pitchFamily="18" charset="0"/>
              </a:rPr>
              <a:t>beberapa</a:t>
            </a:r>
            <a:r>
              <a:rPr lang="en-AU" sz="220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AU" sz="2200" dirty="0" err="1">
                <a:solidFill>
                  <a:prstClr val="black"/>
                </a:solidFill>
                <a:latin typeface="Constantia" panose="02030602050306030303" pitchFamily="18" charset="0"/>
              </a:rPr>
              <a:t>alternatif</a:t>
            </a:r>
            <a:r>
              <a:rPr lang="en-AU" sz="2200" dirty="0">
                <a:solidFill>
                  <a:prstClr val="black"/>
                </a:solidFill>
                <a:latin typeface="Constantia" panose="02030602050306030303" pitchFamily="18" charset="0"/>
              </a:rPr>
              <a:t>   </a:t>
            </a:r>
            <a:r>
              <a:rPr lang="en-AU" sz="2200" dirty="0" err="1">
                <a:solidFill>
                  <a:prstClr val="black"/>
                </a:solidFill>
                <a:latin typeface="Constantia" panose="02030602050306030303" pitchFamily="18" charset="0"/>
              </a:rPr>
              <a:t>jumlah</a:t>
            </a:r>
            <a:r>
              <a:rPr lang="en-AU" sz="220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AU" sz="2200" dirty="0" err="1">
                <a:solidFill>
                  <a:prstClr val="black"/>
                </a:solidFill>
                <a:latin typeface="Constantia" panose="02030602050306030303" pitchFamily="18" charset="0"/>
              </a:rPr>
              <a:t>pesanan</a:t>
            </a:r>
            <a:r>
              <a:rPr lang="en-AU" sz="2200" dirty="0">
                <a:solidFill>
                  <a:prstClr val="black"/>
                </a:solidFill>
                <a:latin typeface="Constantia" panose="02030602050306030303" pitchFamily="18" charset="0"/>
              </a:rPr>
              <a:t>   </a:t>
            </a:r>
            <a:r>
              <a:rPr lang="en-AU" sz="2200" dirty="0" err="1">
                <a:solidFill>
                  <a:prstClr val="black"/>
                </a:solidFill>
                <a:latin typeface="Constantia" panose="02030602050306030303" pitchFamily="18" charset="0"/>
              </a:rPr>
              <a:t>maka</a:t>
            </a:r>
            <a:r>
              <a:rPr lang="en-AU" sz="220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AU" sz="2200" dirty="0" err="1">
                <a:solidFill>
                  <a:prstClr val="black"/>
                </a:solidFill>
                <a:latin typeface="Constantia" panose="02030602050306030303" pitchFamily="18" charset="0"/>
              </a:rPr>
              <a:t>dipilih</a:t>
            </a:r>
            <a:r>
              <a:rPr lang="en-AU" sz="220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AU" sz="2200" dirty="0" err="1">
                <a:solidFill>
                  <a:prstClr val="black"/>
                </a:solidFill>
                <a:latin typeface="Constantia" panose="02030602050306030303" pitchFamily="18" charset="0"/>
              </a:rPr>
              <a:t>jumlah</a:t>
            </a:r>
            <a:r>
              <a:rPr lang="en-AU" sz="220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AU" sz="2200" dirty="0" err="1">
                <a:solidFill>
                  <a:prstClr val="black"/>
                </a:solidFill>
                <a:latin typeface="Constantia" panose="02030602050306030303" pitchFamily="18" charset="0"/>
              </a:rPr>
              <a:t>pesanan</a:t>
            </a:r>
            <a:r>
              <a:rPr lang="en-AU" sz="2200" dirty="0">
                <a:solidFill>
                  <a:prstClr val="black"/>
                </a:solidFill>
                <a:latin typeface="Constantia" panose="02030602050306030303" pitchFamily="18" charset="0"/>
              </a:rPr>
              <a:t> yang </a:t>
            </a:r>
            <a:r>
              <a:rPr lang="en-AU" sz="2200" dirty="0" err="1">
                <a:solidFill>
                  <a:prstClr val="black"/>
                </a:solidFill>
                <a:latin typeface="Constantia" panose="02030602050306030303" pitchFamily="18" charset="0"/>
              </a:rPr>
              <a:t>mendapat</a:t>
            </a:r>
            <a:r>
              <a:rPr lang="en-AU" sz="220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AU" sz="2200" dirty="0" err="1">
                <a:solidFill>
                  <a:prstClr val="black"/>
                </a:solidFill>
                <a:latin typeface="Constantia" panose="02030602050306030303" pitchFamily="18" charset="0"/>
              </a:rPr>
              <a:t>biaya</a:t>
            </a:r>
            <a:r>
              <a:rPr lang="en-AU" sz="2200" dirty="0">
                <a:solidFill>
                  <a:prstClr val="black"/>
                </a:solidFill>
                <a:latin typeface="Constantia" panose="02030602050306030303" pitchFamily="18" charset="0"/>
              </a:rPr>
              <a:t> 	</a:t>
            </a:r>
            <a:r>
              <a:rPr lang="en-AU" sz="2200" dirty="0" err="1">
                <a:solidFill>
                  <a:prstClr val="black"/>
                </a:solidFill>
                <a:latin typeface="Constantia" panose="02030602050306030303" pitchFamily="18" charset="0"/>
              </a:rPr>
              <a:t>pemesanan</a:t>
            </a:r>
            <a:r>
              <a:rPr lang="en-AU" sz="220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AU" sz="2200" dirty="0" err="1">
                <a:solidFill>
                  <a:prstClr val="black"/>
                </a:solidFill>
                <a:latin typeface="Constantia" panose="02030602050306030303" pitchFamily="18" charset="0"/>
              </a:rPr>
              <a:t>dan</a:t>
            </a:r>
            <a:r>
              <a:rPr lang="en-AU" sz="220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AU" sz="2200" dirty="0" err="1">
                <a:solidFill>
                  <a:prstClr val="black"/>
                </a:solidFill>
                <a:latin typeface="Constantia" panose="02030602050306030303" pitchFamily="18" charset="0"/>
              </a:rPr>
              <a:t>biaya</a:t>
            </a:r>
            <a:r>
              <a:rPr lang="en-AU" sz="220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AU" sz="2200" dirty="0" err="1">
                <a:solidFill>
                  <a:prstClr val="black"/>
                </a:solidFill>
                <a:latin typeface="Constantia" panose="02030602050306030303" pitchFamily="18" charset="0"/>
              </a:rPr>
              <a:t>penyimpanan</a:t>
            </a:r>
            <a:r>
              <a:rPr lang="en-AU" sz="2200" dirty="0">
                <a:solidFill>
                  <a:prstClr val="black"/>
                </a:solidFill>
                <a:latin typeface="Constantia" panose="02030602050306030303" pitchFamily="18" charset="0"/>
              </a:rPr>
              <a:t>  yang minimal</a:t>
            </a:r>
            <a:endParaRPr lang="en-US" sz="2200" dirty="0">
              <a:solidFill>
                <a:prstClr val="black"/>
              </a:solidFill>
              <a:latin typeface="Constantia" panose="02030602050306030303" pitchFamily="18" charset="0"/>
            </a:endParaRPr>
          </a:p>
          <a:p>
            <a:pPr marL="631825" lvl="0" indent="-403225" algn="just">
              <a:lnSpc>
                <a:spcPct val="120000"/>
              </a:lnSpc>
              <a:spcBef>
                <a:spcPts val="1200"/>
              </a:spcBef>
              <a:buClr>
                <a:srgbClr val="0F6FC6"/>
              </a:buClr>
              <a:buNone/>
            </a:pPr>
            <a:r>
              <a:rPr lang="en-AU" sz="2200" dirty="0">
                <a:solidFill>
                  <a:prstClr val="black"/>
                </a:solidFill>
                <a:latin typeface="Constantia" panose="02030602050306030303" pitchFamily="18" charset="0"/>
              </a:rPr>
              <a:t>b. </a:t>
            </a:r>
            <a:r>
              <a:rPr lang="en-AU" sz="2200" dirty="0" err="1">
                <a:solidFill>
                  <a:prstClr val="black"/>
                </a:solidFill>
                <a:latin typeface="Constantia" panose="02030602050306030303" pitchFamily="18" charset="0"/>
              </a:rPr>
              <a:t>Dengan</a:t>
            </a:r>
            <a:r>
              <a:rPr lang="en-AU" sz="220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AU" sz="2200" dirty="0" err="1">
                <a:solidFill>
                  <a:prstClr val="black"/>
                </a:solidFill>
                <a:latin typeface="Constantia" panose="02030602050306030303" pitchFamily="18" charset="0"/>
              </a:rPr>
              <a:t>menggunakan</a:t>
            </a:r>
            <a:r>
              <a:rPr lang="en-AU" sz="220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AU" sz="2200" dirty="0" err="1">
                <a:solidFill>
                  <a:prstClr val="black"/>
                </a:solidFill>
                <a:latin typeface="Constantia" panose="02030602050306030303" pitchFamily="18" charset="0"/>
              </a:rPr>
              <a:t>grafik</a:t>
            </a:r>
            <a:r>
              <a:rPr lang="en-AU" sz="220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AU" sz="2200" dirty="0" err="1">
                <a:solidFill>
                  <a:prstClr val="black"/>
                </a:solidFill>
                <a:latin typeface="Constantia" panose="02030602050306030303" pitchFamily="18" charset="0"/>
              </a:rPr>
              <a:t>dari</a:t>
            </a:r>
            <a:r>
              <a:rPr lang="en-AU" sz="220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AU" sz="2200" dirty="0" err="1">
                <a:solidFill>
                  <a:prstClr val="black"/>
                </a:solidFill>
                <a:latin typeface="Constantia" panose="02030602050306030303" pitchFamily="18" charset="0"/>
              </a:rPr>
              <a:t>biaya</a:t>
            </a:r>
            <a:r>
              <a:rPr lang="en-AU" sz="220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AU" sz="2200" dirty="0" err="1">
                <a:solidFill>
                  <a:prstClr val="black"/>
                </a:solidFill>
                <a:latin typeface="Constantia" panose="02030602050306030303" pitchFamily="18" charset="0"/>
              </a:rPr>
              <a:t>persediaan</a:t>
            </a:r>
            <a:r>
              <a:rPr lang="en-AU" sz="2200" dirty="0">
                <a:solidFill>
                  <a:prstClr val="black"/>
                </a:solidFill>
                <a:latin typeface="Constantia" panose="02030602050306030303" pitchFamily="18" charset="0"/>
              </a:rPr>
              <a:t>   </a:t>
            </a:r>
            <a:r>
              <a:rPr lang="en-AU" sz="2200" dirty="0" err="1">
                <a:solidFill>
                  <a:prstClr val="black"/>
                </a:solidFill>
                <a:latin typeface="Constantia" panose="02030602050306030303" pitchFamily="18" charset="0"/>
              </a:rPr>
              <a:t>yaitu</a:t>
            </a:r>
            <a:r>
              <a:rPr lang="en-AU" sz="2200" dirty="0">
                <a:solidFill>
                  <a:prstClr val="black"/>
                </a:solidFill>
                <a:latin typeface="Constantia" panose="02030602050306030303" pitchFamily="18" charset="0"/>
              </a:rPr>
              <a:t>   </a:t>
            </a:r>
            <a:r>
              <a:rPr lang="en-AU" sz="2200" dirty="0" err="1">
                <a:solidFill>
                  <a:prstClr val="black"/>
                </a:solidFill>
                <a:latin typeface="Constantia" panose="02030602050306030303" pitchFamily="18" charset="0"/>
              </a:rPr>
              <a:t>biaya</a:t>
            </a:r>
            <a:r>
              <a:rPr lang="en-AU" sz="220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AU" sz="2200" dirty="0" err="1">
                <a:solidFill>
                  <a:prstClr val="black"/>
                </a:solidFill>
                <a:latin typeface="Constantia" panose="02030602050306030303" pitchFamily="18" charset="0"/>
              </a:rPr>
              <a:t>pemesanan</a:t>
            </a:r>
            <a:r>
              <a:rPr lang="en-AU" sz="220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AU" sz="2200" dirty="0" err="1">
                <a:solidFill>
                  <a:prstClr val="black"/>
                </a:solidFill>
                <a:latin typeface="Constantia" panose="02030602050306030303" pitchFamily="18" charset="0"/>
              </a:rPr>
              <a:t>dan</a:t>
            </a:r>
            <a:r>
              <a:rPr lang="en-AU" sz="220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AU" sz="2200" dirty="0" err="1">
                <a:solidFill>
                  <a:prstClr val="black"/>
                </a:solidFill>
                <a:latin typeface="Constantia" panose="02030602050306030303" pitchFamily="18" charset="0"/>
              </a:rPr>
              <a:t>biaya</a:t>
            </a:r>
            <a:r>
              <a:rPr lang="en-AU" sz="220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AU" sz="2200" dirty="0" err="1">
                <a:solidFill>
                  <a:prstClr val="black"/>
                </a:solidFill>
                <a:latin typeface="Constantia" panose="02030602050306030303" pitchFamily="18" charset="0"/>
              </a:rPr>
              <a:t>penyimpanan</a:t>
            </a:r>
            <a:r>
              <a:rPr lang="en-AU" sz="2200" dirty="0">
                <a:solidFill>
                  <a:prstClr val="black"/>
                </a:solidFill>
                <a:latin typeface="Constantia" panose="02030602050306030303" pitchFamily="18" charset="0"/>
              </a:rPr>
              <a:t>  yang minimal</a:t>
            </a:r>
            <a:endParaRPr lang="en-US" sz="2200" dirty="0">
              <a:solidFill>
                <a:prstClr val="black"/>
              </a:solidFill>
              <a:latin typeface="Constantia" panose="02030602050306030303" pitchFamily="18" charset="0"/>
            </a:endParaRPr>
          </a:p>
          <a:p>
            <a:pPr marL="577850" lvl="0" indent="-577850" algn="just">
              <a:lnSpc>
                <a:spcPct val="120000"/>
              </a:lnSpc>
              <a:spcBef>
                <a:spcPts val="1200"/>
              </a:spcBef>
              <a:buClr>
                <a:srgbClr val="0F6FC6"/>
              </a:buClr>
              <a:buNone/>
            </a:pPr>
            <a:r>
              <a:rPr lang="en-AU" sz="2200" dirty="0">
                <a:solidFill>
                  <a:prstClr val="black"/>
                </a:solidFill>
                <a:latin typeface="Constantia" panose="02030602050306030303" pitchFamily="18" charset="0"/>
              </a:rPr>
              <a:t>   c. </a:t>
            </a:r>
            <a:r>
              <a:rPr lang="en-AU" sz="2200" dirty="0" err="1" smtClean="0">
                <a:solidFill>
                  <a:prstClr val="black"/>
                </a:solidFill>
                <a:latin typeface="Constantia" panose="02030602050306030303" pitchFamily="18" charset="0"/>
              </a:rPr>
              <a:t>Dengan</a:t>
            </a:r>
            <a:r>
              <a:rPr lang="en-AU" sz="2200" dirty="0" smtClean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AU" sz="2200" dirty="0" err="1">
                <a:solidFill>
                  <a:prstClr val="black"/>
                </a:solidFill>
                <a:latin typeface="Constantia" panose="02030602050306030303" pitchFamily="18" charset="0"/>
              </a:rPr>
              <a:t>menggunakan</a:t>
            </a:r>
            <a:r>
              <a:rPr lang="en-AU" sz="220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AU" sz="2200" dirty="0" err="1">
                <a:solidFill>
                  <a:prstClr val="black"/>
                </a:solidFill>
                <a:latin typeface="Constantia" panose="02030602050306030303" pitchFamily="18" charset="0"/>
              </a:rPr>
              <a:t>pendekatan</a:t>
            </a:r>
            <a:r>
              <a:rPr lang="en-AU" sz="220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AU" sz="2200" dirty="0" err="1">
                <a:solidFill>
                  <a:prstClr val="black"/>
                </a:solidFill>
                <a:latin typeface="Constantia" panose="02030602050306030303" pitchFamily="18" charset="0"/>
              </a:rPr>
              <a:t>matematis</a:t>
            </a:r>
            <a:r>
              <a:rPr lang="en-AU" sz="220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AU" sz="2200" dirty="0" err="1">
                <a:solidFill>
                  <a:prstClr val="black"/>
                </a:solidFill>
                <a:latin typeface="Constantia" panose="02030602050306030303" pitchFamily="18" charset="0"/>
              </a:rPr>
              <a:t>untuk</a:t>
            </a:r>
            <a:r>
              <a:rPr lang="en-AU" sz="220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AU" sz="2200" dirty="0" err="1">
                <a:solidFill>
                  <a:prstClr val="black"/>
                </a:solidFill>
                <a:latin typeface="Constantia" panose="02030602050306030303" pitchFamily="18" charset="0"/>
              </a:rPr>
              <a:t>dapat</a:t>
            </a:r>
            <a:r>
              <a:rPr lang="en-AU" sz="220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AU" sz="2200" dirty="0" err="1">
                <a:solidFill>
                  <a:prstClr val="black"/>
                </a:solidFill>
                <a:latin typeface="Constantia" panose="02030602050306030303" pitchFamily="18" charset="0"/>
              </a:rPr>
              <a:t>menentukan</a:t>
            </a:r>
            <a:r>
              <a:rPr lang="en-AU" sz="220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AU" sz="2200" dirty="0" err="1">
                <a:solidFill>
                  <a:prstClr val="black"/>
                </a:solidFill>
                <a:latin typeface="Constantia" panose="02030602050306030303" pitchFamily="18" charset="0"/>
              </a:rPr>
              <a:t>jumlah</a:t>
            </a:r>
            <a:r>
              <a:rPr lang="en-AU" sz="220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AU" sz="2200" dirty="0" err="1">
                <a:solidFill>
                  <a:prstClr val="black"/>
                </a:solidFill>
                <a:latin typeface="Constantia" panose="02030602050306030303" pitchFamily="18" charset="0"/>
              </a:rPr>
              <a:t>pesanan</a:t>
            </a:r>
            <a:r>
              <a:rPr lang="en-AU" sz="2200" dirty="0">
                <a:solidFill>
                  <a:prstClr val="black"/>
                </a:solidFill>
                <a:latin typeface="Constantia" panose="02030602050306030303" pitchFamily="18" charset="0"/>
              </a:rPr>
              <a:t> yang paling </a:t>
            </a:r>
            <a:r>
              <a:rPr lang="en-AU" sz="2200" dirty="0" err="1">
                <a:solidFill>
                  <a:prstClr val="black"/>
                </a:solidFill>
                <a:latin typeface="Constantia" panose="02030602050306030303" pitchFamily="18" charset="0"/>
              </a:rPr>
              <a:t>ekonomis</a:t>
            </a:r>
            <a:r>
              <a:rPr lang="en-AU" sz="2200" dirty="0">
                <a:solidFill>
                  <a:prstClr val="black"/>
                </a:solidFill>
                <a:latin typeface="Constantia" panose="02030602050306030303" pitchFamily="18" charset="0"/>
              </a:rPr>
              <a:t>.</a:t>
            </a:r>
            <a:endParaRPr lang="en-US" sz="2200" dirty="0">
              <a:solidFill>
                <a:prstClr val="black"/>
              </a:solidFill>
              <a:latin typeface="Constantia" panose="02030602050306030303" pitchFamily="18" charset="0"/>
            </a:endParaRP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327" y="4583995"/>
            <a:ext cx="2511770" cy="2274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4018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1" y="228600"/>
            <a:ext cx="9432459" cy="6521824"/>
          </a:xfrm>
        </p:spPr>
        <p:txBody>
          <a:bodyPr>
            <a:normAutofit/>
          </a:bodyPr>
          <a:lstStyle/>
          <a:p>
            <a:pPr marL="120650" lvl="0" indent="-120650">
              <a:lnSpc>
                <a:spcPct val="120000"/>
              </a:lnSpc>
              <a:spcBef>
                <a:spcPts val="1200"/>
              </a:spcBef>
              <a:buClr>
                <a:srgbClr val="0F6FC6"/>
              </a:buClr>
              <a:buNone/>
            </a:pPr>
            <a:r>
              <a:rPr lang="en-AU" sz="2000" b="1" dirty="0" smtClean="0">
                <a:solidFill>
                  <a:prstClr val="black"/>
                </a:solidFill>
                <a:latin typeface="Constantia" panose="02030602050306030303" pitchFamily="18" charset="0"/>
              </a:rPr>
              <a:t>VII.  </a:t>
            </a:r>
            <a:r>
              <a:rPr lang="en-AU" sz="20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Metode</a:t>
            </a:r>
            <a:r>
              <a:rPr lang="en-AU" sz="2000" b="1" dirty="0">
                <a:solidFill>
                  <a:prstClr val="black"/>
                </a:solidFill>
                <a:latin typeface="Constantia" panose="02030602050306030303" pitchFamily="18" charset="0"/>
              </a:rPr>
              <a:t>  EOQ (Economic Order Quantity) </a:t>
            </a:r>
          </a:p>
          <a:p>
            <a:pPr marL="403225" lvl="0" indent="-403225">
              <a:lnSpc>
                <a:spcPct val="120000"/>
              </a:lnSpc>
              <a:spcBef>
                <a:spcPts val="1200"/>
              </a:spcBef>
              <a:buClr>
                <a:srgbClr val="0F6FC6"/>
              </a:buClr>
              <a:buNone/>
            </a:pPr>
            <a:r>
              <a:rPr lang="en-AU" sz="2000" dirty="0">
                <a:solidFill>
                  <a:prstClr val="black"/>
                </a:solidFill>
                <a:latin typeface="Constantia" panose="02030602050306030303" pitchFamily="18" charset="0"/>
              </a:rPr>
              <a:t>       </a:t>
            </a:r>
            <a:r>
              <a:rPr lang="en-AU" sz="2000" dirty="0" err="1">
                <a:solidFill>
                  <a:prstClr val="black"/>
                </a:solidFill>
                <a:latin typeface="Constantia" panose="02030602050306030303" pitchFamily="18" charset="0"/>
              </a:rPr>
              <a:t>Merupakan</a:t>
            </a:r>
            <a:r>
              <a:rPr lang="en-AU" sz="200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AU" sz="2000" dirty="0" err="1">
                <a:solidFill>
                  <a:prstClr val="black"/>
                </a:solidFill>
                <a:latin typeface="Constantia" panose="02030602050306030303" pitchFamily="18" charset="0"/>
              </a:rPr>
              <a:t>penentuan</a:t>
            </a:r>
            <a:r>
              <a:rPr lang="en-AU" sz="200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AU" sz="2000" dirty="0" err="1">
                <a:solidFill>
                  <a:prstClr val="black"/>
                </a:solidFill>
                <a:latin typeface="Constantia" panose="02030602050306030303" pitchFamily="18" charset="0"/>
              </a:rPr>
              <a:t>jumlah</a:t>
            </a:r>
            <a:r>
              <a:rPr lang="en-AU" sz="200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AU" sz="2000" dirty="0" err="1">
                <a:solidFill>
                  <a:prstClr val="black"/>
                </a:solidFill>
                <a:latin typeface="Constantia" panose="02030602050306030303" pitchFamily="18" charset="0"/>
              </a:rPr>
              <a:t>pemesanan</a:t>
            </a:r>
            <a:r>
              <a:rPr lang="en-AU" sz="2000" dirty="0">
                <a:solidFill>
                  <a:prstClr val="black"/>
                </a:solidFill>
                <a:latin typeface="Constantia" panose="02030602050306030303" pitchFamily="18" charset="0"/>
              </a:rPr>
              <a:t> 	yang </a:t>
            </a:r>
            <a:r>
              <a:rPr lang="en-AU" sz="2000" dirty="0" err="1">
                <a:solidFill>
                  <a:prstClr val="black"/>
                </a:solidFill>
                <a:latin typeface="Constantia" panose="02030602050306030303" pitchFamily="18" charset="0"/>
              </a:rPr>
              <a:t>akan</a:t>
            </a:r>
            <a:r>
              <a:rPr lang="en-AU" sz="200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AU" sz="2000" dirty="0" err="1">
                <a:solidFill>
                  <a:prstClr val="black"/>
                </a:solidFill>
                <a:latin typeface="Constantia" panose="02030602050306030303" pitchFamily="18" charset="0"/>
              </a:rPr>
              <a:t>menghasilkan</a:t>
            </a:r>
            <a:r>
              <a:rPr lang="en-AU" sz="200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AU" sz="2000" dirty="0" err="1">
                <a:solidFill>
                  <a:prstClr val="black"/>
                </a:solidFill>
                <a:latin typeface="Constantia" panose="02030602050306030303" pitchFamily="18" charset="0"/>
              </a:rPr>
              <a:t>biaya</a:t>
            </a:r>
            <a:r>
              <a:rPr lang="en-AU" sz="2000" dirty="0">
                <a:solidFill>
                  <a:prstClr val="black"/>
                </a:solidFill>
                <a:latin typeface="Constantia" panose="02030602050306030303" pitchFamily="18" charset="0"/>
              </a:rPr>
              <a:t>     </a:t>
            </a:r>
            <a:r>
              <a:rPr lang="en-AU" sz="2000" dirty="0" err="1">
                <a:solidFill>
                  <a:prstClr val="black"/>
                </a:solidFill>
                <a:latin typeface="Constantia" panose="02030602050306030303" pitchFamily="18" charset="0"/>
              </a:rPr>
              <a:t>pemesanan</a:t>
            </a:r>
            <a:r>
              <a:rPr lang="en-AU" sz="200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AU" sz="2000" dirty="0" err="1">
                <a:solidFill>
                  <a:prstClr val="black"/>
                </a:solidFill>
                <a:latin typeface="Constantia" panose="02030602050306030303" pitchFamily="18" charset="0"/>
              </a:rPr>
              <a:t>dan</a:t>
            </a:r>
            <a:r>
              <a:rPr lang="en-AU" sz="200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AU" sz="2000" dirty="0" err="1">
                <a:solidFill>
                  <a:prstClr val="black"/>
                </a:solidFill>
                <a:latin typeface="Constantia" panose="02030602050306030303" pitchFamily="18" charset="0"/>
              </a:rPr>
              <a:t>biaya</a:t>
            </a:r>
            <a:r>
              <a:rPr lang="en-AU" sz="200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AU" sz="2000" dirty="0" err="1">
                <a:solidFill>
                  <a:prstClr val="black"/>
                </a:solidFill>
                <a:latin typeface="Constantia" panose="02030602050306030303" pitchFamily="18" charset="0"/>
              </a:rPr>
              <a:t>penyimpanan</a:t>
            </a:r>
            <a:r>
              <a:rPr lang="en-AU" sz="2000" dirty="0">
                <a:solidFill>
                  <a:prstClr val="black"/>
                </a:solidFill>
                <a:latin typeface="Constantia" panose="02030602050306030303" pitchFamily="18" charset="0"/>
              </a:rPr>
              <a:t> yang paling minimal.</a:t>
            </a:r>
            <a:endParaRPr lang="en-US" sz="2000" dirty="0">
              <a:solidFill>
                <a:prstClr val="black"/>
              </a:solidFill>
              <a:latin typeface="Constantia" panose="02030602050306030303" pitchFamily="18" charset="0"/>
            </a:endParaRPr>
          </a:p>
          <a:p>
            <a:pPr lvl="0">
              <a:lnSpc>
                <a:spcPct val="120000"/>
              </a:lnSpc>
              <a:spcBef>
                <a:spcPts val="1200"/>
              </a:spcBef>
              <a:buClr>
                <a:srgbClr val="0F6FC6"/>
              </a:buClr>
              <a:buNone/>
            </a:pPr>
            <a:r>
              <a:rPr lang="en-AU" sz="2000" dirty="0">
                <a:solidFill>
                  <a:prstClr val="black"/>
                </a:solidFill>
                <a:latin typeface="Constantia" panose="02030602050306030303" pitchFamily="18" charset="0"/>
              </a:rPr>
              <a:t> </a:t>
            </a:r>
            <a:endParaRPr lang="en-US" sz="2000" dirty="0">
              <a:solidFill>
                <a:prstClr val="black"/>
              </a:solidFill>
              <a:latin typeface="Constantia" panose="02030602050306030303" pitchFamily="18" charset="0"/>
            </a:endParaRPr>
          </a:p>
          <a:p>
            <a:pPr lvl="0">
              <a:lnSpc>
                <a:spcPct val="120000"/>
              </a:lnSpc>
              <a:spcBef>
                <a:spcPts val="1200"/>
              </a:spcBef>
              <a:buClr>
                <a:srgbClr val="0F6FC6"/>
              </a:buClr>
              <a:buNone/>
            </a:pPr>
            <a:r>
              <a:rPr lang="en-AU" sz="2000" dirty="0">
                <a:solidFill>
                  <a:prstClr val="black"/>
                </a:solidFill>
                <a:latin typeface="Constantia" panose="02030602050306030303" pitchFamily="18" charset="0"/>
              </a:rPr>
              <a:t>  	</a:t>
            </a:r>
            <a:r>
              <a:rPr lang="en-AU" sz="2000" dirty="0" err="1">
                <a:solidFill>
                  <a:prstClr val="black"/>
                </a:solidFill>
                <a:latin typeface="Constantia" panose="02030602050306030303" pitchFamily="18" charset="0"/>
              </a:rPr>
              <a:t>Rumus</a:t>
            </a:r>
            <a:r>
              <a:rPr lang="en-AU" sz="2000" dirty="0">
                <a:solidFill>
                  <a:prstClr val="black"/>
                </a:solidFill>
                <a:latin typeface="Constantia" panose="02030602050306030303" pitchFamily="18" charset="0"/>
              </a:rPr>
              <a:t> EOQ   </a:t>
            </a:r>
            <a:r>
              <a:rPr lang="en-AU" sz="2000" dirty="0" err="1">
                <a:solidFill>
                  <a:prstClr val="black"/>
                </a:solidFill>
                <a:latin typeface="Constantia" panose="02030602050306030303" pitchFamily="18" charset="0"/>
              </a:rPr>
              <a:t>adalah</a:t>
            </a:r>
            <a:r>
              <a:rPr lang="en-AU" sz="2000" dirty="0">
                <a:solidFill>
                  <a:prstClr val="black"/>
                </a:solidFill>
                <a:latin typeface="Constantia" panose="02030602050306030303" pitchFamily="18" charset="0"/>
              </a:rPr>
              <a:t>     :   EOQ   =   </a:t>
            </a:r>
            <a:r>
              <a:rPr lang="en-AU" sz="2000" dirty="0">
                <a:solidFill>
                  <a:prstClr val="black"/>
                </a:solidFill>
                <a:latin typeface="Constantia" panose="02030602050306030303" pitchFamily="18" charset="0"/>
                <a:sym typeface="Symbol"/>
              </a:rPr>
              <a:t></a:t>
            </a:r>
            <a:r>
              <a:rPr lang="en-AU" sz="2000" dirty="0">
                <a:solidFill>
                  <a:prstClr val="black"/>
                </a:solidFill>
                <a:latin typeface="Constantia" panose="02030602050306030303" pitchFamily="18" charset="0"/>
              </a:rPr>
              <a:t>      2  x   S   x   D</a:t>
            </a:r>
            <a:endParaRPr lang="en-US" sz="2000" dirty="0">
              <a:solidFill>
                <a:prstClr val="black"/>
              </a:solidFill>
              <a:latin typeface="Constantia" panose="02030602050306030303" pitchFamily="18" charset="0"/>
            </a:endParaRPr>
          </a:p>
          <a:p>
            <a:pPr lvl="0">
              <a:lnSpc>
                <a:spcPct val="120000"/>
              </a:lnSpc>
              <a:spcBef>
                <a:spcPts val="1200"/>
              </a:spcBef>
              <a:buClr>
                <a:srgbClr val="0F6FC6"/>
              </a:buClr>
              <a:buNone/>
            </a:pPr>
            <a:r>
              <a:rPr lang="en-AU" sz="2000" dirty="0">
                <a:solidFill>
                  <a:prstClr val="black"/>
                </a:solidFill>
                <a:latin typeface="Constantia" panose="02030602050306030303" pitchFamily="18" charset="0"/>
              </a:rPr>
              <a:t> </a:t>
            </a:r>
            <a:endParaRPr lang="en-US" sz="2000" dirty="0">
              <a:solidFill>
                <a:prstClr val="black"/>
              </a:solidFill>
              <a:latin typeface="Constantia" panose="02030602050306030303" pitchFamily="18" charset="0"/>
            </a:endParaRPr>
          </a:p>
          <a:p>
            <a:pPr lvl="0">
              <a:lnSpc>
                <a:spcPct val="120000"/>
              </a:lnSpc>
              <a:spcBef>
                <a:spcPts val="1200"/>
              </a:spcBef>
              <a:buClr>
                <a:srgbClr val="0F6FC6"/>
              </a:buClr>
              <a:buNone/>
            </a:pPr>
            <a:r>
              <a:rPr lang="en-AU" sz="2000" dirty="0">
                <a:solidFill>
                  <a:prstClr val="black"/>
                </a:solidFill>
                <a:latin typeface="Constantia" panose="02030602050306030303" pitchFamily="18" charset="0"/>
              </a:rPr>
              <a:t>                                                                                  H      </a:t>
            </a:r>
            <a:endParaRPr lang="en-US" sz="2000" dirty="0">
              <a:solidFill>
                <a:prstClr val="black"/>
              </a:solidFill>
              <a:latin typeface="Constantia" panose="02030602050306030303" pitchFamily="18" charset="0"/>
            </a:endParaRPr>
          </a:p>
          <a:p>
            <a:pPr lvl="0">
              <a:lnSpc>
                <a:spcPct val="120000"/>
              </a:lnSpc>
              <a:spcBef>
                <a:spcPts val="1200"/>
              </a:spcBef>
              <a:buClr>
                <a:srgbClr val="0F6FC6"/>
              </a:buClr>
              <a:buNone/>
            </a:pPr>
            <a:r>
              <a:rPr lang="en-AU" sz="2000" dirty="0">
                <a:solidFill>
                  <a:prstClr val="black"/>
                </a:solidFill>
                <a:latin typeface="Constantia" panose="02030602050306030303" pitchFamily="18" charset="0"/>
              </a:rPr>
              <a:t>      </a:t>
            </a:r>
            <a:r>
              <a:rPr lang="en-AU" sz="2000" dirty="0" err="1">
                <a:solidFill>
                  <a:prstClr val="black"/>
                </a:solidFill>
                <a:latin typeface="Constantia" panose="02030602050306030303" pitchFamily="18" charset="0"/>
              </a:rPr>
              <a:t>Dimana</a:t>
            </a:r>
            <a:r>
              <a:rPr lang="en-AU" sz="2000" dirty="0">
                <a:solidFill>
                  <a:prstClr val="black"/>
                </a:solidFill>
                <a:latin typeface="Constantia" panose="02030602050306030303" pitchFamily="18" charset="0"/>
              </a:rPr>
              <a:t> :</a:t>
            </a:r>
            <a:endParaRPr lang="en-US" sz="2000" dirty="0">
              <a:solidFill>
                <a:prstClr val="black"/>
              </a:solidFill>
              <a:latin typeface="Constantia" panose="02030602050306030303" pitchFamily="18" charset="0"/>
            </a:endParaRPr>
          </a:p>
          <a:p>
            <a:pPr lvl="0">
              <a:lnSpc>
                <a:spcPct val="120000"/>
              </a:lnSpc>
              <a:spcBef>
                <a:spcPts val="1200"/>
              </a:spcBef>
              <a:buClr>
                <a:srgbClr val="0F6FC6"/>
              </a:buClr>
              <a:buNone/>
            </a:pPr>
            <a:r>
              <a:rPr lang="en-AU" sz="2000" dirty="0">
                <a:solidFill>
                  <a:prstClr val="black"/>
                </a:solidFill>
                <a:latin typeface="Constantia" panose="02030602050306030303" pitchFamily="18" charset="0"/>
              </a:rPr>
              <a:t>         		D    =       </a:t>
            </a:r>
            <a:r>
              <a:rPr lang="en-AU" sz="2000" dirty="0" err="1">
                <a:solidFill>
                  <a:prstClr val="black"/>
                </a:solidFill>
                <a:latin typeface="Constantia" panose="02030602050306030303" pitchFamily="18" charset="0"/>
              </a:rPr>
              <a:t>Penggunaan</a:t>
            </a:r>
            <a:r>
              <a:rPr lang="en-AU" sz="200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AU" sz="2000" dirty="0" err="1">
                <a:solidFill>
                  <a:prstClr val="black"/>
                </a:solidFill>
                <a:latin typeface="Constantia" panose="02030602050306030303" pitchFamily="18" charset="0"/>
              </a:rPr>
              <a:t>atau</a:t>
            </a:r>
            <a:r>
              <a:rPr lang="en-AU" sz="200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AU" sz="2000" dirty="0" err="1">
                <a:solidFill>
                  <a:prstClr val="black"/>
                </a:solidFill>
                <a:latin typeface="Constantia" panose="02030602050306030303" pitchFamily="18" charset="0"/>
              </a:rPr>
              <a:t>permintaan</a:t>
            </a:r>
            <a:r>
              <a:rPr lang="en-AU" sz="2000" dirty="0">
                <a:solidFill>
                  <a:prstClr val="black"/>
                </a:solidFill>
                <a:latin typeface="Constantia" panose="02030602050306030303" pitchFamily="18" charset="0"/>
              </a:rPr>
              <a:t> yang </a:t>
            </a:r>
            <a:r>
              <a:rPr lang="en-AU" sz="2000" dirty="0" err="1">
                <a:solidFill>
                  <a:prstClr val="black"/>
                </a:solidFill>
                <a:latin typeface="Constantia" panose="02030602050306030303" pitchFamily="18" charset="0"/>
              </a:rPr>
              <a:t>diperlukan</a:t>
            </a:r>
            <a:r>
              <a:rPr lang="en-AU" sz="2000" dirty="0">
                <a:solidFill>
                  <a:prstClr val="black"/>
                </a:solidFill>
                <a:latin typeface="Constantia" panose="02030602050306030303" pitchFamily="18" charset="0"/>
              </a:rPr>
              <a:t> per </a:t>
            </a:r>
            <a:r>
              <a:rPr lang="en-AU" sz="2000" dirty="0" err="1">
                <a:solidFill>
                  <a:prstClr val="black"/>
                </a:solidFill>
                <a:latin typeface="Constantia" panose="02030602050306030303" pitchFamily="18" charset="0"/>
              </a:rPr>
              <a:t>periode</a:t>
            </a:r>
            <a:r>
              <a:rPr lang="en-AU" sz="2000" dirty="0">
                <a:solidFill>
                  <a:prstClr val="black"/>
                </a:solidFill>
                <a:latin typeface="Constantia" panose="02030602050306030303" pitchFamily="18" charset="0"/>
              </a:rPr>
              <a:t>  			                        </a:t>
            </a:r>
            <a:r>
              <a:rPr lang="en-AU" sz="2000" dirty="0" err="1">
                <a:solidFill>
                  <a:prstClr val="black"/>
                </a:solidFill>
                <a:latin typeface="Constantia" panose="02030602050306030303" pitchFamily="18" charset="0"/>
              </a:rPr>
              <a:t>waktu</a:t>
            </a:r>
            <a:endParaRPr lang="en-US" sz="2000" dirty="0">
              <a:solidFill>
                <a:prstClr val="black"/>
              </a:solidFill>
              <a:latin typeface="Constantia" panose="02030602050306030303" pitchFamily="18" charset="0"/>
            </a:endParaRPr>
          </a:p>
          <a:p>
            <a:pPr lvl="0">
              <a:lnSpc>
                <a:spcPct val="120000"/>
              </a:lnSpc>
              <a:spcBef>
                <a:spcPts val="1200"/>
              </a:spcBef>
              <a:buClr>
                <a:srgbClr val="0F6FC6"/>
              </a:buClr>
              <a:buNone/>
            </a:pPr>
            <a:r>
              <a:rPr lang="en-AU" sz="2000" dirty="0">
                <a:solidFill>
                  <a:prstClr val="black"/>
                </a:solidFill>
                <a:latin typeface="Constantia" panose="02030602050306030303" pitchFamily="18" charset="0"/>
              </a:rPr>
              <a:t>          		</a:t>
            </a:r>
            <a:r>
              <a:rPr lang="it-IT" sz="2000" dirty="0">
                <a:solidFill>
                  <a:prstClr val="black"/>
                </a:solidFill>
                <a:latin typeface="Constantia" panose="02030602050306030303" pitchFamily="18" charset="0"/>
              </a:rPr>
              <a:t>S     =       Biaya pemesanan per pesanan</a:t>
            </a:r>
            <a:endParaRPr lang="en-US" sz="2000" dirty="0">
              <a:solidFill>
                <a:prstClr val="black"/>
              </a:solidFill>
              <a:latin typeface="Constantia" panose="02030602050306030303" pitchFamily="18" charset="0"/>
            </a:endParaRPr>
          </a:p>
          <a:p>
            <a:pPr lvl="0">
              <a:lnSpc>
                <a:spcPct val="120000"/>
              </a:lnSpc>
              <a:spcBef>
                <a:spcPts val="1200"/>
              </a:spcBef>
              <a:buClr>
                <a:srgbClr val="0F6FC6"/>
              </a:buClr>
              <a:buNone/>
            </a:pPr>
            <a:r>
              <a:rPr lang="it-IT" sz="2000" dirty="0">
                <a:solidFill>
                  <a:prstClr val="black"/>
                </a:solidFill>
                <a:latin typeface="Constantia" panose="02030602050306030303" pitchFamily="18" charset="0"/>
              </a:rPr>
              <a:t>          		H    =       Biaya penyimpanan per unit per tahun</a:t>
            </a:r>
            <a:endParaRPr lang="en-US" sz="2000" dirty="0">
              <a:solidFill>
                <a:prstClr val="black"/>
              </a:solidFill>
              <a:latin typeface="Constantia" panose="02030602050306030303" pitchFamily="18" charset="0"/>
            </a:endParaRPr>
          </a:p>
          <a:p>
            <a:pPr lvl="0">
              <a:lnSpc>
                <a:spcPct val="120000"/>
              </a:lnSpc>
              <a:spcBef>
                <a:spcPts val="1200"/>
              </a:spcBef>
              <a:buClr>
                <a:srgbClr val="0F6FC6"/>
              </a:buClr>
              <a:buNone/>
            </a:pPr>
            <a:r>
              <a:rPr lang="it-IT" sz="2000" dirty="0">
                <a:solidFill>
                  <a:prstClr val="black"/>
                </a:solidFill>
                <a:latin typeface="Constantia" panose="02030602050306030303" pitchFamily="18" charset="0"/>
              </a:rPr>
              <a:t> </a:t>
            </a:r>
            <a:endParaRPr lang="en-US" sz="2000" dirty="0">
              <a:solidFill>
                <a:prstClr val="black"/>
              </a:solidFill>
              <a:latin typeface="Constantia" panose="02030602050306030303" pitchFamily="18" charset="0"/>
            </a:endParaRPr>
          </a:p>
          <a:p>
            <a:endParaRPr lang="en-US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7086600" y="2218765"/>
            <a:ext cx="2232212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7234518" y="2904565"/>
            <a:ext cx="2084294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433" y="4583995"/>
            <a:ext cx="2511770" cy="2274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56555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1" y="242047"/>
            <a:ext cx="9459353" cy="6333565"/>
          </a:xfrm>
        </p:spPr>
        <p:txBody>
          <a:bodyPr>
            <a:normAutofit lnSpcReduction="10000"/>
          </a:bodyPr>
          <a:lstStyle/>
          <a:p>
            <a:pPr lvl="0">
              <a:buClr>
                <a:srgbClr val="0F6FC6"/>
              </a:buClr>
              <a:buNone/>
            </a:pPr>
            <a:r>
              <a:rPr lang="en-AU" sz="2400" b="1" dirty="0">
                <a:solidFill>
                  <a:prstClr val="black">
                    <a:lumMod val="75000"/>
                    <a:lumOff val="25000"/>
                  </a:prstClr>
                </a:solidFill>
              </a:rPr>
              <a:t> III </a:t>
            </a:r>
            <a:r>
              <a:rPr lang="en-AU" sz="2000" b="1" dirty="0">
                <a:solidFill>
                  <a:prstClr val="black"/>
                </a:solidFill>
                <a:latin typeface="Constantia" panose="02030602050306030303" pitchFamily="18" charset="0"/>
              </a:rPr>
              <a:t>.  </a:t>
            </a:r>
            <a:r>
              <a:rPr lang="en-AU" sz="20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Asumsi-asumsi</a:t>
            </a:r>
            <a:r>
              <a:rPr lang="en-AU" sz="2000" b="1" dirty="0">
                <a:solidFill>
                  <a:prstClr val="black"/>
                </a:solidFill>
                <a:latin typeface="Constantia" panose="02030602050306030303" pitchFamily="18" charset="0"/>
              </a:rPr>
              <a:t> Model EOQ</a:t>
            </a:r>
            <a:endParaRPr lang="en-US" sz="2000" b="1" dirty="0">
              <a:solidFill>
                <a:prstClr val="black"/>
              </a:solidFill>
              <a:latin typeface="Constantia" panose="02030602050306030303" pitchFamily="18" charset="0"/>
            </a:endParaRPr>
          </a:p>
          <a:p>
            <a:pPr lvl="0">
              <a:buClr>
                <a:srgbClr val="0F6FC6"/>
              </a:buClr>
              <a:buNone/>
            </a:pPr>
            <a:r>
              <a:rPr lang="en-AU" sz="2000" dirty="0">
                <a:solidFill>
                  <a:prstClr val="black"/>
                </a:solidFill>
                <a:latin typeface="Constantia" panose="02030602050306030303" pitchFamily="18" charset="0"/>
              </a:rPr>
              <a:t>                 a.  </a:t>
            </a:r>
            <a:r>
              <a:rPr lang="en-AU" sz="2000" dirty="0" err="1">
                <a:solidFill>
                  <a:prstClr val="black"/>
                </a:solidFill>
                <a:latin typeface="Constantia" panose="02030602050306030303" pitchFamily="18" charset="0"/>
              </a:rPr>
              <a:t>Permintaan</a:t>
            </a:r>
            <a:r>
              <a:rPr lang="en-AU" sz="200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AU" sz="2000" dirty="0" err="1">
                <a:solidFill>
                  <a:prstClr val="black"/>
                </a:solidFill>
                <a:latin typeface="Constantia" panose="02030602050306030303" pitchFamily="18" charset="0"/>
              </a:rPr>
              <a:t>barang</a:t>
            </a:r>
            <a:r>
              <a:rPr lang="en-AU" sz="200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AU" sz="2000" dirty="0" err="1">
                <a:solidFill>
                  <a:prstClr val="black"/>
                </a:solidFill>
                <a:latin typeface="Constantia" panose="02030602050306030303" pitchFamily="18" charset="0"/>
              </a:rPr>
              <a:t>adalah</a:t>
            </a:r>
            <a:r>
              <a:rPr lang="en-AU" sz="200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AU" sz="2000" dirty="0" err="1">
                <a:solidFill>
                  <a:prstClr val="black"/>
                </a:solidFill>
                <a:latin typeface="Constantia" panose="02030602050306030303" pitchFamily="18" charset="0"/>
              </a:rPr>
              <a:t>konstan</a:t>
            </a:r>
            <a:endParaRPr lang="en-US" sz="2000" dirty="0">
              <a:solidFill>
                <a:prstClr val="black"/>
              </a:solidFill>
              <a:latin typeface="Constantia" panose="02030602050306030303" pitchFamily="18" charset="0"/>
            </a:endParaRPr>
          </a:p>
          <a:p>
            <a:pPr lvl="0">
              <a:buClr>
                <a:srgbClr val="0F6FC6"/>
              </a:buClr>
              <a:buNone/>
            </a:pPr>
            <a:r>
              <a:rPr lang="en-US" sz="2000" dirty="0">
                <a:solidFill>
                  <a:prstClr val="black"/>
                </a:solidFill>
                <a:latin typeface="Constantia" panose="02030602050306030303" pitchFamily="18" charset="0"/>
              </a:rPr>
              <a:t>                b.  </a:t>
            </a:r>
            <a:r>
              <a:rPr lang="en-US" sz="2000" dirty="0" err="1">
                <a:solidFill>
                  <a:prstClr val="black"/>
                </a:solidFill>
                <a:latin typeface="Constantia" panose="02030602050306030303" pitchFamily="18" charset="0"/>
              </a:rPr>
              <a:t>Harga</a:t>
            </a:r>
            <a:r>
              <a:rPr lang="en-US" sz="2000" dirty="0">
                <a:solidFill>
                  <a:prstClr val="black"/>
                </a:solidFill>
                <a:latin typeface="Constantia" panose="02030602050306030303" pitchFamily="18" charset="0"/>
              </a:rPr>
              <a:t> per unit </a:t>
            </a:r>
            <a:r>
              <a:rPr lang="en-US" sz="2000" dirty="0" err="1">
                <a:solidFill>
                  <a:prstClr val="black"/>
                </a:solidFill>
                <a:latin typeface="Constantia" panose="02030602050306030303" pitchFamily="18" charset="0"/>
              </a:rPr>
              <a:t>barang</a:t>
            </a:r>
            <a:r>
              <a:rPr lang="en-US" sz="200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 panose="02030602050306030303" pitchFamily="18" charset="0"/>
              </a:rPr>
              <a:t>adalah</a:t>
            </a:r>
            <a:r>
              <a:rPr lang="en-US" sz="200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 panose="02030602050306030303" pitchFamily="18" charset="0"/>
              </a:rPr>
              <a:t>konstan</a:t>
            </a:r>
            <a:endParaRPr lang="en-US" sz="2000" dirty="0">
              <a:solidFill>
                <a:prstClr val="black"/>
              </a:solidFill>
              <a:latin typeface="Constantia" panose="02030602050306030303" pitchFamily="18" charset="0"/>
            </a:endParaRPr>
          </a:p>
          <a:p>
            <a:pPr lvl="0">
              <a:buClr>
                <a:srgbClr val="0F6FC6"/>
              </a:buClr>
              <a:buNone/>
            </a:pPr>
            <a:r>
              <a:rPr lang="en-US" sz="2000" dirty="0">
                <a:solidFill>
                  <a:prstClr val="black"/>
                </a:solidFill>
                <a:latin typeface="Constantia" panose="02030602050306030303" pitchFamily="18" charset="0"/>
              </a:rPr>
              <a:t>                c.  </a:t>
            </a:r>
            <a:r>
              <a:rPr lang="en-US" sz="2000" dirty="0" err="1">
                <a:solidFill>
                  <a:prstClr val="black"/>
                </a:solidFill>
                <a:latin typeface="Constantia" panose="02030602050306030303" pitchFamily="18" charset="0"/>
              </a:rPr>
              <a:t>Biaya</a:t>
            </a:r>
            <a:r>
              <a:rPr lang="en-US" sz="200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 panose="02030602050306030303" pitchFamily="18" charset="0"/>
              </a:rPr>
              <a:t>penyimpanan</a:t>
            </a:r>
            <a:r>
              <a:rPr lang="en-US" sz="200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 panose="02030602050306030303" pitchFamily="18" charset="0"/>
              </a:rPr>
              <a:t>barang</a:t>
            </a:r>
            <a:r>
              <a:rPr lang="en-US" sz="2000" dirty="0">
                <a:solidFill>
                  <a:prstClr val="black"/>
                </a:solidFill>
                <a:latin typeface="Constantia" panose="02030602050306030303" pitchFamily="18" charset="0"/>
              </a:rPr>
              <a:t> per unit per th </a:t>
            </a:r>
            <a:r>
              <a:rPr lang="en-US" sz="2000" dirty="0" err="1">
                <a:solidFill>
                  <a:prstClr val="black"/>
                </a:solidFill>
                <a:latin typeface="Constantia" panose="02030602050306030303" pitchFamily="18" charset="0"/>
              </a:rPr>
              <a:t>adalah</a:t>
            </a:r>
            <a:r>
              <a:rPr lang="en-US" sz="200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 panose="02030602050306030303" pitchFamily="18" charset="0"/>
              </a:rPr>
              <a:t>konstan</a:t>
            </a:r>
            <a:endParaRPr lang="en-US" sz="2000" dirty="0">
              <a:solidFill>
                <a:prstClr val="black"/>
              </a:solidFill>
              <a:latin typeface="Constantia" panose="02030602050306030303" pitchFamily="18" charset="0"/>
            </a:endParaRPr>
          </a:p>
          <a:p>
            <a:pPr lvl="0">
              <a:buClr>
                <a:srgbClr val="0F6FC6"/>
              </a:buClr>
              <a:buNone/>
            </a:pPr>
            <a:r>
              <a:rPr lang="en-US" sz="2000" dirty="0">
                <a:solidFill>
                  <a:prstClr val="black"/>
                </a:solidFill>
                <a:latin typeface="Constantia" panose="02030602050306030303" pitchFamily="18" charset="0"/>
              </a:rPr>
              <a:t>                d.  </a:t>
            </a:r>
            <a:r>
              <a:rPr lang="en-US" sz="2000" dirty="0" err="1">
                <a:solidFill>
                  <a:prstClr val="black"/>
                </a:solidFill>
                <a:latin typeface="Constantia" panose="02030602050306030303" pitchFamily="18" charset="0"/>
              </a:rPr>
              <a:t>Biaya</a:t>
            </a:r>
            <a:r>
              <a:rPr lang="en-US" sz="200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 panose="02030602050306030303" pitchFamily="18" charset="0"/>
              </a:rPr>
              <a:t>pemesanan</a:t>
            </a:r>
            <a:r>
              <a:rPr lang="en-US" sz="2000" dirty="0">
                <a:solidFill>
                  <a:prstClr val="black"/>
                </a:solidFill>
                <a:latin typeface="Constantia" panose="02030602050306030303" pitchFamily="18" charset="0"/>
              </a:rPr>
              <a:t> per </a:t>
            </a:r>
            <a:r>
              <a:rPr lang="en-US" sz="2000" dirty="0" err="1">
                <a:solidFill>
                  <a:prstClr val="black"/>
                </a:solidFill>
                <a:latin typeface="Constantia" panose="02030602050306030303" pitchFamily="18" charset="0"/>
              </a:rPr>
              <a:t>pesanan</a:t>
            </a:r>
            <a:r>
              <a:rPr lang="en-US" sz="200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 panose="02030602050306030303" pitchFamily="18" charset="0"/>
              </a:rPr>
              <a:t>adalah</a:t>
            </a:r>
            <a:r>
              <a:rPr lang="en-US" sz="200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 panose="02030602050306030303" pitchFamily="18" charset="0"/>
              </a:rPr>
              <a:t>konstan</a:t>
            </a:r>
            <a:endParaRPr lang="en-US" sz="2000" dirty="0">
              <a:solidFill>
                <a:prstClr val="black"/>
              </a:solidFill>
              <a:latin typeface="Constantia" panose="02030602050306030303" pitchFamily="18" charset="0"/>
            </a:endParaRPr>
          </a:p>
          <a:p>
            <a:pPr marL="1317625" lvl="0" indent="-1317625">
              <a:buClr>
                <a:srgbClr val="0F6FC6"/>
              </a:buClr>
              <a:buNone/>
            </a:pPr>
            <a:r>
              <a:rPr lang="en-US" sz="2000" dirty="0">
                <a:solidFill>
                  <a:prstClr val="black"/>
                </a:solidFill>
                <a:latin typeface="Constantia" panose="02030602050306030303" pitchFamily="18" charset="0"/>
              </a:rPr>
              <a:t>                e.  </a:t>
            </a:r>
            <a:r>
              <a:rPr lang="en-US" sz="2000" dirty="0" err="1">
                <a:solidFill>
                  <a:prstClr val="black"/>
                </a:solidFill>
                <a:latin typeface="Constantia" panose="02030602050306030303" pitchFamily="18" charset="0"/>
              </a:rPr>
              <a:t>Waktu</a:t>
            </a:r>
            <a:r>
              <a:rPr lang="en-US" sz="200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 panose="02030602050306030303" pitchFamily="18" charset="0"/>
              </a:rPr>
              <a:t>antara</a:t>
            </a:r>
            <a:r>
              <a:rPr lang="en-US" sz="200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 panose="02030602050306030303" pitchFamily="18" charset="0"/>
              </a:rPr>
              <a:t>pesanan</a:t>
            </a:r>
            <a:r>
              <a:rPr lang="en-US" sz="200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 panose="02030602050306030303" pitchFamily="18" charset="0"/>
              </a:rPr>
              <a:t>dilakukan</a:t>
            </a:r>
            <a:r>
              <a:rPr lang="en-US" sz="200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 panose="02030602050306030303" pitchFamily="18" charset="0"/>
              </a:rPr>
              <a:t>dan</a:t>
            </a:r>
            <a:r>
              <a:rPr lang="en-US" sz="200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 panose="02030602050306030303" pitchFamily="18" charset="0"/>
              </a:rPr>
              <a:t>barang</a:t>
            </a:r>
            <a:r>
              <a:rPr lang="en-US" sz="200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 panose="02030602050306030303" pitchFamily="18" charset="0"/>
              </a:rPr>
              <a:t>diterima</a:t>
            </a:r>
            <a:r>
              <a:rPr lang="en-US" sz="200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 panose="02030602050306030303" pitchFamily="18" charset="0"/>
              </a:rPr>
              <a:t>adalah</a:t>
            </a:r>
            <a:r>
              <a:rPr lang="en-US" sz="2000" dirty="0">
                <a:solidFill>
                  <a:prstClr val="black"/>
                </a:solidFill>
                <a:latin typeface="Constantia" panose="02030602050306030303" pitchFamily="18" charset="0"/>
              </a:rPr>
              <a:t>   	       </a:t>
            </a:r>
            <a:r>
              <a:rPr lang="en-US" sz="2000" dirty="0" err="1">
                <a:solidFill>
                  <a:prstClr val="black"/>
                </a:solidFill>
                <a:latin typeface="Constantia" panose="02030602050306030303" pitchFamily="18" charset="0"/>
              </a:rPr>
              <a:t>konstan</a:t>
            </a:r>
            <a:endParaRPr lang="en-US" sz="2000" dirty="0">
              <a:solidFill>
                <a:prstClr val="black"/>
              </a:solidFill>
              <a:latin typeface="Constantia" panose="02030602050306030303" pitchFamily="18" charset="0"/>
            </a:endParaRPr>
          </a:p>
          <a:p>
            <a:pPr lvl="0">
              <a:buClr>
                <a:srgbClr val="0F6FC6"/>
              </a:buClr>
              <a:buNone/>
            </a:pPr>
            <a:r>
              <a:rPr lang="en-US" sz="2000" dirty="0">
                <a:solidFill>
                  <a:prstClr val="black"/>
                </a:solidFill>
                <a:latin typeface="Constantia" panose="02030602050306030303" pitchFamily="18" charset="0"/>
              </a:rPr>
              <a:t>                f.   </a:t>
            </a:r>
            <a:r>
              <a:rPr lang="en-AU" sz="2000" dirty="0" err="1">
                <a:solidFill>
                  <a:prstClr val="black"/>
                </a:solidFill>
                <a:latin typeface="Constantia" panose="02030602050306030303" pitchFamily="18" charset="0"/>
              </a:rPr>
              <a:t>Tidak</a:t>
            </a:r>
            <a:r>
              <a:rPr lang="en-AU" sz="200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AU" sz="2000" dirty="0" err="1">
                <a:solidFill>
                  <a:prstClr val="black"/>
                </a:solidFill>
                <a:latin typeface="Constantia" panose="02030602050306030303" pitchFamily="18" charset="0"/>
              </a:rPr>
              <a:t>terjadi</a:t>
            </a:r>
            <a:r>
              <a:rPr lang="en-AU" sz="200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AU" sz="2000" dirty="0" err="1">
                <a:solidFill>
                  <a:prstClr val="black"/>
                </a:solidFill>
                <a:latin typeface="Constantia" panose="02030602050306030303" pitchFamily="18" charset="0"/>
              </a:rPr>
              <a:t>kekurangan</a:t>
            </a:r>
            <a:r>
              <a:rPr lang="en-AU" sz="200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AU" sz="2000" dirty="0" err="1">
                <a:solidFill>
                  <a:prstClr val="black"/>
                </a:solidFill>
                <a:latin typeface="Constantia" panose="02030602050306030303" pitchFamily="18" charset="0"/>
              </a:rPr>
              <a:t>barang</a:t>
            </a:r>
            <a:endParaRPr lang="en-US" sz="2000" dirty="0">
              <a:solidFill>
                <a:prstClr val="black"/>
              </a:solidFill>
              <a:latin typeface="Constantia" panose="02030602050306030303" pitchFamily="18" charset="0"/>
            </a:endParaRPr>
          </a:p>
          <a:p>
            <a:pPr lvl="0">
              <a:buClr>
                <a:srgbClr val="0F6FC6"/>
              </a:buClr>
              <a:buNone/>
            </a:pPr>
            <a:r>
              <a:rPr lang="en-AU" sz="2000" dirty="0">
                <a:solidFill>
                  <a:prstClr val="black"/>
                </a:solidFill>
                <a:latin typeface="Constantia" panose="02030602050306030303" pitchFamily="18" charset="0"/>
              </a:rPr>
              <a:t> </a:t>
            </a:r>
            <a:endParaRPr lang="en-US" sz="2000" dirty="0">
              <a:solidFill>
                <a:prstClr val="black"/>
              </a:solidFill>
              <a:latin typeface="Constantia" panose="02030602050306030303" pitchFamily="18" charset="0"/>
            </a:endParaRPr>
          </a:p>
          <a:p>
            <a:pPr lvl="0">
              <a:buClr>
                <a:srgbClr val="0F6FC6"/>
              </a:buClr>
              <a:buNone/>
            </a:pPr>
            <a:r>
              <a:rPr lang="en-AU" sz="2000" dirty="0">
                <a:solidFill>
                  <a:prstClr val="black"/>
                </a:solidFill>
                <a:latin typeface="Constantia" panose="02030602050306030303" pitchFamily="18" charset="0"/>
              </a:rPr>
              <a:t>               </a:t>
            </a:r>
            <a:r>
              <a:rPr lang="en-AU" sz="2000" dirty="0" err="1">
                <a:solidFill>
                  <a:prstClr val="black"/>
                </a:solidFill>
                <a:latin typeface="Constantia" panose="02030602050306030303" pitchFamily="18" charset="0"/>
              </a:rPr>
              <a:t>Contoh</a:t>
            </a:r>
            <a:r>
              <a:rPr lang="en-AU" sz="200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AU" sz="2000" dirty="0" err="1">
                <a:solidFill>
                  <a:prstClr val="black"/>
                </a:solidFill>
                <a:latin typeface="Constantia" panose="02030602050306030303" pitchFamily="18" charset="0"/>
              </a:rPr>
              <a:t>perhitungan</a:t>
            </a:r>
            <a:r>
              <a:rPr lang="en-AU" sz="2000" dirty="0">
                <a:solidFill>
                  <a:prstClr val="black"/>
                </a:solidFill>
                <a:latin typeface="Constantia" panose="02030602050306030303" pitchFamily="18" charset="0"/>
              </a:rPr>
              <a:t> EOQ </a:t>
            </a:r>
          </a:p>
          <a:p>
            <a:pPr lvl="0">
              <a:buClr>
                <a:srgbClr val="0F6FC6"/>
              </a:buClr>
              <a:buNone/>
            </a:pPr>
            <a:r>
              <a:rPr lang="en-AU" sz="2000" dirty="0">
                <a:solidFill>
                  <a:prstClr val="black"/>
                </a:solidFill>
                <a:latin typeface="Constantia" panose="02030602050306030303" pitchFamily="18" charset="0"/>
              </a:rPr>
              <a:t>                </a:t>
            </a:r>
            <a:r>
              <a:rPr lang="en-AU" sz="2000" dirty="0" err="1">
                <a:solidFill>
                  <a:prstClr val="black"/>
                </a:solidFill>
                <a:latin typeface="Constantia" panose="02030602050306030303" pitchFamily="18" charset="0"/>
              </a:rPr>
              <a:t>Diketahui</a:t>
            </a:r>
            <a:r>
              <a:rPr lang="en-AU" sz="2000" dirty="0">
                <a:solidFill>
                  <a:prstClr val="black"/>
                </a:solidFill>
                <a:latin typeface="Constantia" panose="02030602050306030303" pitchFamily="18" charset="0"/>
              </a:rPr>
              <a:t> data </a:t>
            </a:r>
            <a:r>
              <a:rPr lang="en-AU" sz="2000" dirty="0" err="1">
                <a:solidFill>
                  <a:prstClr val="black"/>
                </a:solidFill>
                <a:latin typeface="Constantia" panose="02030602050306030303" pitchFamily="18" charset="0"/>
              </a:rPr>
              <a:t>sebagai</a:t>
            </a:r>
            <a:r>
              <a:rPr lang="en-AU" sz="200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AU" sz="2000" dirty="0" err="1">
                <a:solidFill>
                  <a:prstClr val="black"/>
                </a:solidFill>
                <a:latin typeface="Constantia" panose="02030602050306030303" pitchFamily="18" charset="0"/>
              </a:rPr>
              <a:t>berikut</a:t>
            </a:r>
            <a:r>
              <a:rPr lang="en-AU" sz="2000" dirty="0">
                <a:solidFill>
                  <a:prstClr val="black"/>
                </a:solidFill>
                <a:latin typeface="Constantia" panose="02030602050306030303" pitchFamily="18" charset="0"/>
              </a:rPr>
              <a:t> :</a:t>
            </a:r>
            <a:endParaRPr lang="en-US" sz="2000" dirty="0">
              <a:solidFill>
                <a:prstClr val="black"/>
              </a:solidFill>
              <a:latin typeface="Constantia" panose="02030602050306030303" pitchFamily="18" charset="0"/>
            </a:endParaRPr>
          </a:p>
          <a:p>
            <a:pPr marL="1317625" lvl="0" indent="-282575">
              <a:buClrTx/>
              <a:buFont typeface="+mj-lt"/>
              <a:buAutoNum type="arabicPeriod"/>
            </a:pPr>
            <a:r>
              <a:rPr lang="en-AU" sz="2000" dirty="0">
                <a:solidFill>
                  <a:prstClr val="black"/>
                </a:solidFill>
                <a:latin typeface="Constantia" panose="02030602050306030303" pitchFamily="18" charset="0"/>
              </a:rPr>
              <a:t>	</a:t>
            </a:r>
            <a:r>
              <a:rPr lang="en-AU" sz="2000" dirty="0" err="1">
                <a:solidFill>
                  <a:prstClr val="black"/>
                </a:solidFill>
                <a:latin typeface="Constantia" panose="02030602050306030303" pitchFamily="18" charset="0"/>
              </a:rPr>
              <a:t>Kebutuhan</a:t>
            </a:r>
            <a:r>
              <a:rPr lang="en-AU" sz="200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AU" sz="2000" dirty="0" err="1">
                <a:solidFill>
                  <a:prstClr val="black"/>
                </a:solidFill>
                <a:latin typeface="Constantia" panose="02030602050306030303" pitchFamily="18" charset="0"/>
              </a:rPr>
              <a:t>bahan</a:t>
            </a:r>
            <a:r>
              <a:rPr lang="en-AU" sz="2000" dirty="0">
                <a:solidFill>
                  <a:prstClr val="black"/>
                </a:solidFill>
                <a:latin typeface="Constantia" panose="02030602050306030303" pitchFamily="18" charset="0"/>
              </a:rPr>
              <a:t> per th 10.000 unit</a:t>
            </a:r>
            <a:endParaRPr lang="en-US" sz="2000" dirty="0">
              <a:solidFill>
                <a:prstClr val="black"/>
              </a:solidFill>
              <a:latin typeface="Constantia" panose="02030602050306030303" pitchFamily="18" charset="0"/>
            </a:endParaRPr>
          </a:p>
          <a:p>
            <a:pPr marL="1317625" lvl="0" indent="-282575">
              <a:buClrTx/>
              <a:buFont typeface="+mj-lt"/>
              <a:buAutoNum type="arabicPeriod"/>
            </a:pPr>
            <a:r>
              <a:rPr lang="it-IT" sz="2000" dirty="0">
                <a:solidFill>
                  <a:prstClr val="black"/>
                </a:solidFill>
                <a:latin typeface="Constantia" panose="02030602050306030303" pitchFamily="18" charset="0"/>
              </a:rPr>
              <a:t> Biaya pemesanan adalah Rp. 25 per pesanan</a:t>
            </a:r>
            <a:endParaRPr lang="en-US" sz="2000" dirty="0">
              <a:solidFill>
                <a:prstClr val="black"/>
              </a:solidFill>
              <a:latin typeface="Constantia" panose="02030602050306030303" pitchFamily="18" charset="0"/>
            </a:endParaRPr>
          </a:p>
          <a:p>
            <a:pPr marL="1317625" lvl="0" indent="-282575">
              <a:buClrTx/>
              <a:buFont typeface="+mj-lt"/>
              <a:buAutoNum type="arabicPeriod"/>
            </a:pPr>
            <a:r>
              <a:rPr lang="en-AU" sz="2000" dirty="0">
                <a:solidFill>
                  <a:prstClr val="black"/>
                </a:solidFill>
                <a:latin typeface="Constantia" panose="02030602050306030303" pitchFamily="18" charset="0"/>
              </a:rPr>
              <a:t>	</a:t>
            </a:r>
            <a:r>
              <a:rPr lang="en-AU" sz="2000" dirty="0" err="1">
                <a:solidFill>
                  <a:prstClr val="black"/>
                </a:solidFill>
                <a:latin typeface="Constantia" panose="02030602050306030303" pitchFamily="18" charset="0"/>
              </a:rPr>
              <a:t>Biaya</a:t>
            </a:r>
            <a:r>
              <a:rPr lang="en-AU" sz="200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AU" sz="2000" dirty="0" err="1">
                <a:solidFill>
                  <a:prstClr val="black"/>
                </a:solidFill>
                <a:latin typeface="Constantia" panose="02030602050306030303" pitchFamily="18" charset="0"/>
              </a:rPr>
              <a:t>penyimpana</a:t>
            </a:r>
            <a:r>
              <a:rPr lang="en-AU" sz="200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AU" sz="2000" dirty="0" err="1">
                <a:solidFill>
                  <a:prstClr val="black"/>
                </a:solidFill>
                <a:latin typeface="Constantia" panose="02030602050306030303" pitchFamily="18" charset="0"/>
              </a:rPr>
              <a:t>adalah</a:t>
            </a:r>
            <a:r>
              <a:rPr lang="en-AU" sz="2000" dirty="0">
                <a:solidFill>
                  <a:prstClr val="black"/>
                </a:solidFill>
                <a:latin typeface="Constantia" panose="02030602050306030303" pitchFamily="18" charset="0"/>
              </a:rPr>
              <a:t> 12,5 % </a:t>
            </a:r>
            <a:r>
              <a:rPr lang="en-AU" sz="2000" dirty="0" err="1">
                <a:solidFill>
                  <a:prstClr val="black"/>
                </a:solidFill>
                <a:latin typeface="Constantia" panose="02030602050306030303" pitchFamily="18" charset="0"/>
              </a:rPr>
              <a:t>dari</a:t>
            </a:r>
            <a:r>
              <a:rPr lang="en-AU" sz="200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AU" sz="2000" dirty="0" err="1">
                <a:solidFill>
                  <a:prstClr val="black"/>
                </a:solidFill>
                <a:latin typeface="Constantia" panose="02030602050306030303" pitchFamily="18" charset="0"/>
              </a:rPr>
              <a:t>persediaan</a:t>
            </a:r>
            <a:r>
              <a:rPr lang="en-AU" sz="2000" dirty="0">
                <a:solidFill>
                  <a:prstClr val="black"/>
                </a:solidFill>
                <a:latin typeface="Constantia" panose="02030602050306030303" pitchFamily="18" charset="0"/>
              </a:rPr>
              <a:t> rata-rata</a:t>
            </a:r>
            <a:endParaRPr lang="en-US" sz="2000" dirty="0">
              <a:solidFill>
                <a:prstClr val="black"/>
              </a:solidFill>
              <a:latin typeface="Constantia" panose="02030602050306030303" pitchFamily="18" charset="0"/>
            </a:endParaRPr>
          </a:p>
          <a:p>
            <a:pPr marL="1317625" lvl="0" indent="-282575">
              <a:buClrTx/>
              <a:buFont typeface="+mj-lt"/>
              <a:buAutoNum type="arabicPeriod"/>
            </a:pPr>
            <a:r>
              <a:rPr lang="en-US" sz="200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 panose="02030602050306030303" pitchFamily="18" charset="0"/>
              </a:rPr>
              <a:t>Harga</a:t>
            </a:r>
            <a:r>
              <a:rPr lang="en-US" sz="200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 panose="02030602050306030303" pitchFamily="18" charset="0"/>
              </a:rPr>
              <a:t>Bahan</a:t>
            </a:r>
            <a:r>
              <a:rPr lang="en-US" sz="200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 panose="02030602050306030303" pitchFamily="18" charset="0"/>
              </a:rPr>
              <a:t>adalah</a:t>
            </a:r>
            <a:r>
              <a:rPr lang="en-US" sz="200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 panose="02030602050306030303" pitchFamily="18" charset="0"/>
              </a:rPr>
              <a:t>Rp</a:t>
            </a:r>
            <a:r>
              <a:rPr lang="en-US" sz="2000" dirty="0">
                <a:solidFill>
                  <a:prstClr val="black"/>
                </a:solidFill>
                <a:latin typeface="Constantia" panose="02030602050306030303" pitchFamily="18" charset="0"/>
              </a:rPr>
              <a:t>. 1 per unit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433" y="4583995"/>
            <a:ext cx="2511770" cy="2274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02897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1" y="389965"/>
            <a:ext cx="9459353" cy="6172200"/>
          </a:xfrm>
        </p:spPr>
        <p:txBody>
          <a:bodyPr>
            <a:normAutofit/>
          </a:bodyPr>
          <a:lstStyle/>
          <a:p>
            <a:pPr marL="274320" lvl="0" indent="-274320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en-AU" sz="2000" dirty="0" err="1">
                <a:solidFill>
                  <a:prstClr val="black"/>
                </a:solidFill>
                <a:latin typeface="Constantia"/>
              </a:rPr>
              <a:t>Ditanyakan</a:t>
            </a:r>
            <a:r>
              <a:rPr lang="en-AU" sz="2000" dirty="0">
                <a:solidFill>
                  <a:prstClr val="black"/>
                </a:solidFill>
                <a:latin typeface="Constantia"/>
              </a:rPr>
              <a:t> : </a:t>
            </a:r>
            <a:r>
              <a:rPr lang="en-AU" sz="2000" dirty="0" err="1">
                <a:solidFill>
                  <a:prstClr val="black"/>
                </a:solidFill>
                <a:latin typeface="Constantia"/>
              </a:rPr>
              <a:t>Berapa</a:t>
            </a:r>
            <a:r>
              <a:rPr lang="en-AU" sz="2000" dirty="0">
                <a:solidFill>
                  <a:prstClr val="black"/>
                </a:solidFill>
                <a:latin typeface="Constantia"/>
              </a:rPr>
              <a:t> EOQ </a:t>
            </a:r>
            <a:r>
              <a:rPr lang="en-AU" sz="2000" dirty="0" err="1">
                <a:solidFill>
                  <a:prstClr val="black"/>
                </a:solidFill>
                <a:latin typeface="Constantia"/>
              </a:rPr>
              <a:t>dan</a:t>
            </a:r>
            <a:r>
              <a:rPr lang="en-AU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000" dirty="0" err="1">
                <a:solidFill>
                  <a:prstClr val="black"/>
                </a:solidFill>
                <a:latin typeface="Constantia"/>
              </a:rPr>
              <a:t>Berapa</a:t>
            </a:r>
            <a:r>
              <a:rPr lang="en-AU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000" dirty="0" err="1">
                <a:solidFill>
                  <a:prstClr val="black"/>
                </a:solidFill>
                <a:latin typeface="Constantia"/>
              </a:rPr>
              <a:t>Frekwensi</a:t>
            </a:r>
            <a:r>
              <a:rPr lang="en-AU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000" dirty="0" err="1">
                <a:solidFill>
                  <a:prstClr val="black"/>
                </a:solidFill>
                <a:latin typeface="Constantia"/>
              </a:rPr>
              <a:t>Pemesanan</a:t>
            </a:r>
            <a:r>
              <a:rPr lang="en-AU" sz="2000" dirty="0">
                <a:solidFill>
                  <a:prstClr val="black"/>
                </a:solidFill>
                <a:latin typeface="Constantia"/>
              </a:rPr>
              <a:t> Yang     		      </a:t>
            </a:r>
            <a:r>
              <a:rPr lang="en-AU" sz="2000" dirty="0" err="1">
                <a:solidFill>
                  <a:prstClr val="black"/>
                </a:solidFill>
                <a:latin typeface="Constantia"/>
              </a:rPr>
              <a:t>Harus</a:t>
            </a:r>
            <a:r>
              <a:rPr lang="en-AU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000" dirty="0" err="1">
                <a:solidFill>
                  <a:prstClr val="black"/>
                </a:solidFill>
                <a:latin typeface="Constantia"/>
              </a:rPr>
              <a:t>Dilakukan</a:t>
            </a:r>
            <a:r>
              <a:rPr lang="en-AU" sz="2000" dirty="0">
                <a:solidFill>
                  <a:prstClr val="black"/>
                </a:solidFill>
                <a:latin typeface="Constantia"/>
              </a:rPr>
              <a:t>  </a:t>
            </a:r>
          </a:p>
          <a:p>
            <a:pPr marL="274320" lvl="0" indent="-274320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en-AU" sz="2000" dirty="0">
                <a:solidFill>
                  <a:prstClr val="black"/>
                </a:solidFill>
                <a:latin typeface="Constantia"/>
              </a:rPr>
              <a:t>            </a:t>
            </a:r>
            <a:r>
              <a:rPr lang="en-AU" sz="2000" dirty="0" err="1">
                <a:solidFill>
                  <a:prstClr val="black"/>
                </a:solidFill>
                <a:latin typeface="Constantia"/>
              </a:rPr>
              <a:t>Jawab</a:t>
            </a:r>
            <a:r>
              <a:rPr lang="en-AU" sz="2000" dirty="0">
                <a:solidFill>
                  <a:prstClr val="black"/>
                </a:solidFill>
                <a:latin typeface="Constantia"/>
              </a:rPr>
              <a:t> :</a:t>
            </a:r>
            <a:endParaRPr lang="en-US" sz="2000" dirty="0">
              <a:solidFill>
                <a:prstClr val="black"/>
              </a:solidFill>
              <a:latin typeface="Constantia"/>
            </a:endParaRPr>
          </a:p>
          <a:p>
            <a:pPr marL="274320" lvl="0" indent="-274320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en-AU" sz="2000" dirty="0">
                <a:solidFill>
                  <a:prstClr val="black"/>
                </a:solidFill>
                <a:latin typeface="Constantia"/>
              </a:rPr>
              <a:t>           1.  </a:t>
            </a:r>
            <a:r>
              <a:rPr lang="en-AU" sz="2000" dirty="0" err="1">
                <a:solidFill>
                  <a:prstClr val="black"/>
                </a:solidFill>
                <a:latin typeface="Constantia"/>
              </a:rPr>
              <a:t>Jumlah</a:t>
            </a:r>
            <a:r>
              <a:rPr lang="en-AU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000" dirty="0" err="1">
                <a:solidFill>
                  <a:prstClr val="black"/>
                </a:solidFill>
                <a:latin typeface="Constantia"/>
              </a:rPr>
              <a:t>Pesanan</a:t>
            </a:r>
            <a:r>
              <a:rPr lang="en-AU" sz="2000" dirty="0">
                <a:solidFill>
                  <a:prstClr val="black"/>
                </a:solidFill>
                <a:latin typeface="Constantia"/>
              </a:rPr>
              <a:t> Yang Paling </a:t>
            </a:r>
            <a:r>
              <a:rPr lang="en-AU" sz="2000" dirty="0" err="1">
                <a:solidFill>
                  <a:prstClr val="black"/>
                </a:solidFill>
                <a:latin typeface="Constantia"/>
              </a:rPr>
              <a:t>Ekonomis</a:t>
            </a:r>
            <a:endParaRPr lang="en-US" sz="2000" dirty="0">
              <a:solidFill>
                <a:prstClr val="black"/>
              </a:solidFill>
              <a:latin typeface="Constantia"/>
            </a:endParaRPr>
          </a:p>
          <a:p>
            <a:pPr marL="274320" lvl="0" indent="-274320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en-AU" sz="2000" dirty="0">
                <a:solidFill>
                  <a:prstClr val="black"/>
                </a:solidFill>
                <a:latin typeface="Constantia"/>
              </a:rPr>
              <a:t>                </a:t>
            </a:r>
          </a:p>
          <a:p>
            <a:pPr marL="274320" lvl="0" indent="-274320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en-AU" sz="2000" dirty="0">
                <a:solidFill>
                  <a:prstClr val="black"/>
                </a:solidFill>
                <a:latin typeface="Constantia"/>
              </a:rPr>
              <a:t>               EOQ     =      </a:t>
            </a:r>
            <a:r>
              <a:rPr lang="en-AU" sz="2000" dirty="0">
                <a:solidFill>
                  <a:prstClr val="black"/>
                </a:solidFill>
                <a:latin typeface="Constantia"/>
                <a:sym typeface="Symbol"/>
              </a:rPr>
              <a:t></a:t>
            </a:r>
            <a:r>
              <a:rPr lang="en-AU" sz="2000" dirty="0">
                <a:solidFill>
                  <a:prstClr val="black"/>
                </a:solidFill>
                <a:latin typeface="Constantia"/>
              </a:rPr>
              <a:t>     2  x  S  x  D</a:t>
            </a:r>
            <a:endParaRPr lang="en-US" sz="2000" dirty="0">
              <a:solidFill>
                <a:prstClr val="black"/>
              </a:solidFill>
              <a:latin typeface="Constantia"/>
            </a:endParaRPr>
          </a:p>
          <a:p>
            <a:pPr marL="274320" lvl="0" indent="-274320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en-AU" sz="2000" dirty="0">
                <a:solidFill>
                  <a:prstClr val="black"/>
                </a:solidFill>
                <a:latin typeface="Constantia"/>
              </a:rPr>
              <a:t>                                                  H</a:t>
            </a:r>
          </a:p>
          <a:p>
            <a:pPr marL="274320" lvl="0" indent="-274320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endParaRPr lang="en-US" sz="2000" dirty="0">
              <a:solidFill>
                <a:prstClr val="black"/>
              </a:solidFill>
              <a:latin typeface="Constantia"/>
            </a:endParaRPr>
          </a:p>
          <a:p>
            <a:pPr marL="274320" lvl="0" indent="-274320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en-AU" sz="2000" dirty="0">
                <a:solidFill>
                  <a:prstClr val="black"/>
                </a:solidFill>
                <a:latin typeface="Constantia"/>
              </a:rPr>
              <a:t>               EOQ     =      </a:t>
            </a:r>
            <a:r>
              <a:rPr lang="en-AU" sz="2000" dirty="0">
                <a:solidFill>
                  <a:prstClr val="black"/>
                </a:solidFill>
                <a:latin typeface="Constantia"/>
                <a:sym typeface="Symbol"/>
              </a:rPr>
              <a:t></a:t>
            </a:r>
            <a:r>
              <a:rPr lang="en-AU" sz="2000" dirty="0">
                <a:solidFill>
                  <a:prstClr val="black"/>
                </a:solidFill>
                <a:latin typeface="Constantia"/>
              </a:rPr>
              <a:t>     2  x  </a:t>
            </a:r>
            <a:r>
              <a:rPr lang="en-AU" sz="2000" dirty="0" err="1">
                <a:solidFill>
                  <a:prstClr val="black"/>
                </a:solidFill>
                <a:latin typeface="Constantia"/>
              </a:rPr>
              <a:t>Rp</a:t>
            </a:r>
            <a:r>
              <a:rPr lang="en-AU" sz="2000" dirty="0">
                <a:solidFill>
                  <a:prstClr val="black"/>
                </a:solidFill>
                <a:latin typeface="Constantia"/>
              </a:rPr>
              <a:t>. 25  x  10.000</a:t>
            </a:r>
            <a:endParaRPr lang="en-US" sz="2000" dirty="0">
              <a:solidFill>
                <a:prstClr val="black"/>
              </a:solidFill>
              <a:latin typeface="Constantia"/>
            </a:endParaRPr>
          </a:p>
          <a:p>
            <a:pPr marL="274320" lvl="0" indent="-274320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en-US" sz="2000" dirty="0">
                <a:solidFill>
                  <a:prstClr val="black"/>
                </a:solidFill>
                <a:latin typeface="Constantia"/>
              </a:rPr>
              <a:t>                                             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Rp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. 1  x  0,125</a:t>
            </a:r>
          </a:p>
          <a:p>
            <a:pPr marL="274320" lvl="0" indent="-274320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en-US" sz="2000" dirty="0">
                <a:solidFill>
                  <a:prstClr val="black"/>
                </a:solidFill>
                <a:latin typeface="Constantia"/>
              </a:rPr>
              <a:t> </a:t>
            </a:r>
            <a:br>
              <a:rPr lang="en-US" sz="2000" dirty="0">
                <a:solidFill>
                  <a:prstClr val="black"/>
                </a:solidFill>
                <a:latin typeface="Constantia"/>
              </a:rPr>
            </a:br>
            <a:r>
              <a:rPr lang="en-US" sz="2000" dirty="0">
                <a:solidFill>
                  <a:prstClr val="black"/>
                </a:solidFill>
                <a:latin typeface="Constantia"/>
              </a:rPr>
              <a:t>          EOQ     =       </a:t>
            </a:r>
            <a:r>
              <a:rPr lang="en-AU" sz="2000" dirty="0">
                <a:solidFill>
                  <a:prstClr val="black"/>
                </a:solidFill>
                <a:latin typeface="Constantia"/>
                <a:sym typeface="Symbol"/>
              </a:rPr>
              <a:t>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         500.000       =   </a:t>
            </a:r>
            <a:r>
              <a:rPr lang="en-AU" sz="2000" dirty="0">
                <a:solidFill>
                  <a:prstClr val="black"/>
                </a:solidFill>
                <a:latin typeface="Constantia"/>
                <a:sym typeface="Symbol"/>
              </a:rPr>
              <a:t>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    4.000.000           = 2.000</a:t>
            </a:r>
          </a:p>
          <a:p>
            <a:pPr marL="274320" lvl="0" indent="-274320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en-US" sz="2000" dirty="0">
                <a:solidFill>
                  <a:prstClr val="black"/>
                </a:solidFill>
                <a:latin typeface="Constantia"/>
              </a:rPr>
              <a:t>                                                0,125</a:t>
            </a:r>
          </a:p>
          <a:p>
            <a:pPr marL="274320" lvl="0" indent="-274320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en-US" sz="2000" dirty="0">
                <a:solidFill>
                  <a:prstClr val="black"/>
                </a:solidFill>
                <a:latin typeface="Constantia"/>
              </a:rPr>
              <a:t> </a:t>
            </a:r>
          </a:p>
          <a:p>
            <a:pPr marL="274320" lvl="0" indent="-274320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en-US" sz="2000" dirty="0">
                <a:solidFill>
                  <a:prstClr val="black"/>
                </a:solidFill>
                <a:latin typeface="Constantia"/>
              </a:rPr>
              <a:t>               EOQ     = 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pemesanan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dengan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jumlah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 2.000 unit per 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pesanan</a:t>
            </a:r>
            <a:endParaRPr lang="en-US" sz="2000" dirty="0">
              <a:solidFill>
                <a:prstClr val="black"/>
              </a:solidFill>
              <a:latin typeface="Constantia"/>
            </a:endParaRP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880" y="4583995"/>
            <a:ext cx="2511770" cy="2274005"/>
          </a:xfrm>
          <a:prstGeom prst="rect">
            <a:avLst/>
          </a:prstGeom>
        </p:spPr>
      </p:pic>
      <p:cxnSp>
        <p:nvCxnSpPr>
          <p:cNvPr id="6" name="Straight Connector 5"/>
          <p:cNvCxnSpPr/>
          <p:nvPr/>
        </p:nvCxnSpPr>
        <p:spPr>
          <a:xfrm flipV="1">
            <a:off x="5180804" y="2191871"/>
            <a:ext cx="2138083" cy="1344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5271247" y="2554941"/>
            <a:ext cx="204764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65686" y="3422903"/>
            <a:ext cx="2060627" cy="12193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0981" y="4693022"/>
            <a:ext cx="2060627" cy="12193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2898" y="3617885"/>
            <a:ext cx="2060627" cy="12193"/>
          </a:xfrm>
          <a:prstGeom prst="rect">
            <a:avLst/>
          </a:prstGeom>
        </p:spPr>
      </p:pic>
      <p:cxnSp>
        <p:nvCxnSpPr>
          <p:cNvPr id="13" name="Straight Connector 12"/>
          <p:cNvCxnSpPr/>
          <p:nvPr/>
        </p:nvCxnSpPr>
        <p:spPr>
          <a:xfrm>
            <a:off x="5180804" y="3307976"/>
            <a:ext cx="249746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flipV="1">
            <a:off x="5180804" y="4329953"/>
            <a:ext cx="1945509" cy="1344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V="1">
            <a:off x="7561101" y="4343400"/>
            <a:ext cx="1260170" cy="1344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618716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174812"/>
            <a:ext cx="9445906" cy="6508376"/>
          </a:xfrm>
        </p:spPr>
        <p:txBody>
          <a:bodyPr>
            <a:normAutofit/>
          </a:bodyPr>
          <a:lstStyle/>
          <a:p>
            <a:pPr lvl="0">
              <a:buClr>
                <a:srgbClr val="0F6FC6"/>
              </a:buClr>
              <a:buNone/>
            </a:pPr>
            <a:r>
              <a:rPr lang="en-AU" dirty="0">
                <a:solidFill>
                  <a:prstClr val="black">
                    <a:lumMod val="75000"/>
                    <a:lumOff val="25000"/>
                  </a:prstClr>
                </a:solidFill>
              </a:rPr>
              <a:t> </a:t>
            </a:r>
            <a:r>
              <a:rPr lang="en-AU" sz="2000" dirty="0">
                <a:solidFill>
                  <a:prstClr val="black"/>
                </a:solidFill>
                <a:latin typeface="Constantia" panose="02030602050306030303" pitchFamily="18" charset="0"/>
              </a:rPr>
              <a:t>2.  </a:t>
            </a:r>
            <a:r>
              <a:rPr lang="en-AU" sz="2000" dirty="0" err="1">
                <a:solidFill>
                  <a:prstClr val="black"/>
                </a:solidFill>
                <a:latin typeface="Constantia" panose="02030602050306030303" pitchFamily="18" charset="0"/>
              </a:rPr>
              <a:t>Frekwensi</a:t>
            </a:r>
            <a:r>
              <a:rPr lang="en-AU" sz="200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AU" sz="2000" dirty="0" err="1">
                <a:solidFill>
                  <a:prstClr val="black"/>
                </a:solidFill>
                <a:latin typeface="Constantia" panose="02030602050306030303" pitchFamily="18" charset="0"/>
              </a:rPr>
              <a:t>Pemesanan</a:t>
            </a:r>
            <a:r>
              <a:rPr lang="en-AU" sz="2000" dirty="0">
                <a:solidFill>
                  <a:prstClr val="black"/>
                </a:solidFill>
                <a:latin typeface="Constantia" panose="02030602050306030303" pitchFamily="18" charset="0"/>
              </a:rPr>
              <a:t> Yang Paling </a:t>
            </a:r>
            <a:r>
              <a:rPr lang="en-AU" sz="2000" dirty="0" err="1">
                <a:solidFill>
                  <a:prstClr val="black"/>
                </a:solidFill>
                <a:latin typeface="Constantia" panose="02030602050306030303" pitchFamily="18" charset="0"/>
              </a:rPr>
              <a:t>Ekonomis</a:t>
            </a:r>
            <a:endParaRPr lang="en-AU" sz="2000" dirty="0">
              <a:solidFill>
                <a:prstClr val="black"/>
              </a:solidFill>
              <a:latin typeface="Constantia" panose="02030602050306030303" pitchFamily="18" charset="0"/>
            </a:endParaRPr>
          </a:p>
          <a:p>
            <a:pPr lvl="0">
              <a:buClr>
                <a:srgbClr val="0F6FC6"/>
              </a:buClr>
              <a:buNone/>
            </a:pPr>
            <a:endParaRPr lang="en-AU" sz="2000" dirty="0">
              <a:solidFill>
                <a:prstClr val="black"/>
              </a:solidFill>
              <a:latin typeface="Constantia" panose="02030602050306030303" pitchFamily="18" charset="0"/>
            </a:endParaRPr>
          </a:p>
          <a:p>
            <a:pPr lvl="0">
              <a:buClr>
                <a:srgbClr val="0F6FC6"/>
              </a:buClr>
              <a:buNone/>
            </a:pPr>
            <a:r>
              <a:rPr lang="en-US" sz="2000" dirty="0">
                <a:solidFill>
                  <a:prstClr val="black"/>
                </a:solidFill>
                <a:latin typeface="Constantia" panose="02030602050306030303" pitchFamily="18" charset="0"/>
              </a:rPr>
              <a:t>                </a:t>
            </a:r>
            <a:r>
              <a:rPr lang="en-AU" sz="2000" dirty="0">
                <a:solidFill>
                  <a:prstClr val="black"/>
                </a:solidFill>
                <a:latin typeface="Constantia" panose="02030602050306030303" pitchFamily="18" charset="0"/>
              </a:rPr>
              <a:t>N     =    </a:t>
            </a:r>
            <a:r>
              <a:rPr lang="en-AU" sz="2000" dirty="0">
                <a:solidFill>
                  <a:prstClr val="black"/>
                </a:solidFill>
                <a:latin typeface="Constantia" panose="02030602050306030303" pitchFamily="18" charset="0"/>
                <a:sym typeface="Symbol"/>
              </a:rPr>
              <a:t></a:t>
            </a:r>
            <a:r>
              <a:rPr lang="en-AU" sz="2000" dirty="0">
                <a:solidFill>
                  <a:prstClr val="black"/>
                </a:solidFill>
                <a:latin typeface="Constantia" panose="02030602050306030303" pitchFamily="18" charset="0"/>
              </a:rPr>
              <a:t>   D   x   H       =    </a:t>
            </a:r>
            <a:r>
              <a:rPr lang="en-AU" sz="2000" dirty="0">
                <a:solidFill>
                  <a:prstClr val="black"/>
                </a:solidFill>
                <a:latin typeface="Constantia" panose="02030602050306030303" pitchFamily="18" charset="0"/>
                <a:sym typeface="Symbol"/>
              </a:rPr>
              <a:t></a:t>
            </a:r>
            <a:r>
              <a:rPr lang="en-AU" sz="2000" dirty="0">
                <a:solidFill>
                  <a:prstClr val="black"/>
                </a:solidFill>
                <a:latin typeface="Constantia" panose="02030602050306030303" pitchFamily="18" charset="0"/>
              </a:rPr>
              <a:t>  10.000  x   0,125            =   </a:t>
            </a:r>
            <a:r>
              <a:rPr lang="en-AU" sz="2000" dirty="0">
                <a:solidFill>
                  <a:prstClr val="black"/>
                </a:solidFill>
                <a:latin typeface="Constantia" panose="02030602050306030303" pitchFamily="18" charset="0"/>
                <a:sym typeface="Symbol"/>
              </a:rPr>
              <a:t></a:t>
            </a:r>
            <a:r>
              <a:rPr lang="en-AU" sz="2000" dirty="0">
                <a:solidFill>
                  <a:prstClr val="black"/>
                </a:solidFill>
                <a:latin typeface="Constantia" panose="02030602050306030303" pitchFamily="18" charset="0"/>
              </a:rPr>
              <a:t>  1.250</a:t>
            </a:r>
            <a:endParaRPr lang="en-US" sz="2000" dirty="0">
              <a:solidFill>
                <a:prstClr val="black"/>
              </a:solidFill>
              <a:latin typeface="Constantia" panose="02030602050306030303" pitchFamily="18" charset="0"/>
            </a:endParaRPr>
          </a:p>
          <a:p>
            <a:pPr lvl="0">
              <a:buClr>
                <a:srgbClr val="0F6FC6"/>
              </a:buClr>
              <a:buNone/>
            </a:pPr>
            <a:r>
              <a:rPr lang="en-AU" sz="2000" dirty="0">
                <a:solidFill>
                  <a:prstClr val="black"/>
                </a:solidFill>
                <a:latin typeface="Constantia" panose="02030602050306030303" pitchFamily="18" charset="0"/>
              </a:rPr>
              <a:t>                                    2   x    S                 2      x    </a:t>
            </a:r>
            <a:r>
              <a:rPr lang="en-AU" sz="2000" dirty="0" err="1">
                <a:solidFill>
                  <a:prstClr val="black"/>
                </a:solidFill>
                <a:latin typeface="Constantia" panose="02030602050306030303" pitchFamily="18" charset="0"/>
              </a:rPr>
              <a:t>Rp</a:t>
            </a:r>
            <a:r>
              <a:rPr lang="en-AU" sz="2000" dirty="0">
                <a:solidFill>
                  <a:prstClr val="black"/>
                </a:solidFill>
                <a:latin typeface="Constantia" panose="02030602050306030303" pitchFamily="18" charset="0"/>
              </a:rPr>
              <a:t>. 25                     </a:t>
            </a:r>
            <a:r>
              <a:rPr lang="en-AU" sz="2000" dirty="0" err="1">
                <a:solidFill>
                  <a:prstClr val="black"/>
                </a:solidFill>
                <a:latin typeface="Constantia" panose="02030602050306030303" pitchFamily="18" charset="0"/>
              </a:rPr>
              <a:t>Rp</a:t>
            </a:r>
            <a:r>
              <a:rPr lang="en-AU" sz="2000" dirty="0">
                <a:solidFill>
                  <a:prstClr val="black"/>
                </a:solidFill>
                <a:latin typeface="Constantia" panose="02030602050306030303" pitchFamily="18" charset="0"/>
              </a:rPr>
              <a:t>. 50</a:t>
            </a:r>
            <a:endParaRPr lang="en-US" sz="2000" dirty="0">
              <a:solidFill>
                <a:prstClr val="black"/>
              </a:solidFill>
              <a:latin typeface="Constantia" panose="02030602050306030303" pitchFamily="18" charset="0"/>
            </a:endParaRPr>
          </a:p>
          <a:p>
            <a:pPr lvl="0">
              <a:buClr>
                <a:srgbClr val="0F6FC6"/>
              </a:buClr>
              <a:buNone/>
            </a:pPr>
            <a:r>
              <a:rPr lang="en-AU" sz="2000" dirty="0">
                <a:solidFill>
                  <a:prstClr val="black"/>
                </a:solidFill>
                <a:latin typeface="Constantia" panose="02030602050306030303" pitchFamily="18" charset="0"/>
              </a:rPr>
              <a:t>               N      =      5 kali </a:t>
            </a:r>
            <a:r>
              <a:rPr lang="en-AU" sz="2000" dirty="0" err="1">
                <a:solidFill>
                  <a:prstClr val="black"/>
                </a:solidFill>
                <a:latin typeface="Constantia" panose="02030602050306030303" pitchFamily="18" charset="0"/>
              </a:rPr>
              <a:t>pesanan</a:t>
            </a:r>
            <a:r>
              <a:rPr lang="en-AU" sz="2000" dirty="0">
                <a:solidFill>
                  <a:prstClr val="black"/>
                </a:solidFill>
                <a:latin typeface="Constantia" panose="02030602050306030303" pitchFamily="18" charset="0"/>
              </a:rPr>
              <a:t> per </a:t>
            </a:r>
            <a:r>
              <a:rPr lang="en-AU" sz="2000" dirty="0" err="1">
                <a:solidFill>
                  <a:prstClr val="black"/>
                </a:solidFill>
                <a:latin typeface="Constantia" panose="02030602050306030303" pitchFamily="18" charset="0"/>
              </a:rPr>
              <a:t>tahun</a:t>
            </a:r>
            <a:r>
              <a:rPr lang="en-AU" sz="2000" dirty="0">
                <a:solidFill>
                  <a:prstClr val="black"/>
                </a:solidFill>
                <a:latin typeface="Constantia" panose="02030602050306030303" pitchFamily="18" charset="0"/>
              </a:rPr>
              <a:t>  </a:t>
            </a:r>
            <a:endParaRPr lang="en-US" sz="2000" dirty="0">
              <a:solidFill>
                <a:prstClr val="black"/>
              </a:solidFill>
              <a:latin typeface="Constantia" panose="02030602050306030303" pitchFamily="18" charset="0"/>
            </a:endParaRPr>
          </a:p>
          <a:p>
            <a:pPr lvl="0">
              <a:buClr>
                <a:srgbClr val="0F6FC6"/>
              </a:buClr>
              <a:buNone/>
            </a:pPr>
            <a:r>
              <a:rPr lang="en-AU" sz="2000" dirty="0">
                <a:solidFill>
                  <a:prstClr val="black"/>
                </a:solidFill>
                <a:latin typeface="Constantia" panose="02030602050306030303" pitchFamily="18" charset="0"/>
              </a:rPr>
              <a:t> </a:t>
            </a:r>
            <a:endParaRPr lang="en-US" sz="2000" dirty="0">
              <a:solidFill>
                <a:prstClr val="black"/>
              </a:solidFill>
              <a:latin typeface="Constantia" panose="02030602050306030303" pitchFamily="18" charset="0"/>
            </a:endParaRPr>
          </a:p>
          <a:p>
            <a:pPr lvl="0" algn="just">
              <a:buClr>
                <a:srgbClr val="0F6FC6"/>
              </a:buClr>
              <a:buNone/>
            </a:pPr>
            <a:r>
              <a:rPr lang="en-AU" sz="2000" dirty="0">
                <a:solidFill>
                  <a:prstClr val="black"/>
                </a:solidFill>
                <a:latin typeface="Constantia" panose="02030602050306030303" pitchFamily="18" charset="0"/>
              </a:rPr>
              <a:t>           a.  </a:t>
            </a:r>
            <a:r>
              <a:rPr lang="en-AU" sz="2000" dirty="0" err="1">
                <a:solidFill>
                  <a:prstClr val="black"/>
                </a:solidFill>
                <a:latin typeface="Constantia" panose="02030602050306030303" pitchFamily="18" charset="0"/>
              </a:rPr>
              <a:t>Pembelian</a:t>
            </a:r>
            <a:r>
              <a:rPr lang="en-AU" sz="200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AU" sz="2000" dirty="0" err="1">
                <a:solidFill>
                  <a:prstClr val="black"/>
                </a:solidFill>
                <a:latin typeface="Constantia" panose="02030602050306030303" pitchFamily="18" charset="0"/>
              </a:rPr>
              <a:t>dengan</a:t>
            </a:r>
            <a:r>
              <a:rPr lang="en-AU" sz="200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AU" sz="2000" dirty="0" err="1">
                <a:solidFill>
                  <a:prstClr val="black"/>
                </a:solidFill>
                <a:latin typeface="Constantia" panose="02030602050306030303" pitchFamily="18" charset="0"/>
              </a:rPr>
              <a:t>potongan</a:t>
            </a:r>
            <a:r>
              <a:rPr lang="en-AU" sz="200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AU" sz="2000" dirty="0" err="1">
                <a:solidFill>
                  <a:prstClr val="black"/>
                </a:solidFill>
                <a:latin typeface="Constantia" panose="02030602050306030303" pitchFamily="18" charset="0"/>
              </a:rPr>
              <a:t>harga</a:t>
            </a:r>
            <a:r>
              <a:rPr lang="en-AU" sz="2000" dirty="0">
                <a:solidFill>
                  <a:prstClr val="black"/>
                </a:solidFill>
                <a:latin typeface="Constantia" panose="02030602050306030303" pitchFamily="18" charset="0"/>
              </a:rPr>
              <a:t> (Quantity Discount)</a:t>
            </a:r>
            <a:endParaRPr lang="en-US" sz="2000" dirty="0">
              <a:solidFill>
                <a:prstClr val="black"/>
              </a:solidFill>
              <a:latin typeface="Constantia" panose="02030602050306030303" pitchFamily="18" charset="0"/>
            </a:endParaRPr>
          </a:p>
          <a:p>
            <a:pPr lvl="0" algn="just">
              <a:buClr>
                <a:srgbClr val="0F6FC6"/>
              </a:buClr>
              <a:buNone/>
            </a:pPr>
            <a:r>
              <a:rPr lang="en-AU" sz="2000" dirty="0">
                <a:solidFill>
                  <a:prstClr val="black"/>
                </a:solidFill>
                <a:latin typeface="Constantia" panose="02030602050306030303" pitchFamily="18" charset="0"/>
              </a:rPr>
              <a:t>               Quantity discount </a:t>
            </a:r>
            <a:r>
              <a:rPr lang="en-AU" sz="2000" dirty="0" err="1">
                <a:solidFill>
                  <a:prstClr val="black"/>
                </a:solidFill>
                <a:latin typeface="Constantia" panose="02030602050306030303" pitchFamily="18" charset="0"/>
              </a:rPr>
              <a:t>perlu</a:t>
            </a:r>
            <a:r>
              <a:rPr lang="en-AU" sz="200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AU" sz="2000" dirty="0" err="1">
                <a:solidFill>
                  <a:prstClr val="black"/>
                </a:solidFill>
                <a:latin typeface="Constantia" panose="02030602050306030303" pitchFamily="18" charset="0"/>
              </a:rPr>
              <a:t>dipertimbangkan</a:t>
            </a:r>
            <a:r>
              <a:rPr lang="en-AU" sz="200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AU" sz="2000" dirty="0" err="1">
                <a:solidFill>
                  <a:prstClr val="black"/>
                </a:solidFill>
                <a:latin typeface="Constantia" panose="02030602050306030303" pitchFamily="18" charset="0"/>
              </a:rPr>
              <a:t>dalam</a:t>
            </a:r>
            <a:r>
              <a:rPr lang="en-AU" sz="200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AU" sz="2000" dirty="0" err="1">
                <a:solidFill>
                  <a:prstClr val="black"/>
                </a:solidFill>
                <a:latin typeface="Constantia" panose="02030602050306030303" pitchFamily="18" charset="0"/>
              </a:rPr>
              <a:t>penentuan</a:t>
            </a:r>
            <a:r>
              <a:rPr lang="en-AU" sz="2000" dirty="0">
                <a:solidFill>
                  <a:prstClr val="black"/>
                </a:solidFill>
                <a:latin typeface="Constantia" panose="02030602050306030303" pitchFamily="18" charset="0"/>
              </a:rPr>
              <a:t> 	</a:t>
            </a:r>
            <a:r>
              <a:rPr lang="en-AU" sz="2000" dirty="0" err="1">
                <a:solidFill>
                  <a:prstClr val="black"/>
                </a:solidFill>
                <a:latin typeface="Constantia" panose="02030602050306030303" pitchFamily="18" charset="0"/>
              </a:rPr>
              <a:t>jumlah</a:t>
            </a:r>
            <a:r>
              <a:rPr lang="en-AU" sz="2000" dirty="0">
                <a:solidFill>
                  <a:prstClr val="black"/>
                </a:solidFill>
                <a:latin typeface="Constantia" panose="02030602050306030303" pitchFamily="18" charset="0"/>
              </a:rPr>
              <a:t>   		 </a:t>
            </a:r>
            <a:r>
              <a:rPr lang="en-AU" sz="2000" dirty="0" err="1">
                <a:solidFill>
                  <a:prstClr val="black"/>
                </a:solidFill>
                <a:latin typeface="Constantia" panose="02030602050306030303" pitchFamily="18" charset="0"/>
              </a:rPr>
              <a:t>pesanan</a:t>
            </a:r>
            <a:r>
              <a:rPr lang="en-AU" sz="2000" dirty="0">
                <a:solidFill>
                  <a:prstClr val="black"/>
                </a:solidFill>
                <a:latin typeface="Constantia" panose="02030602050306030303" pitchFamily="18" charset="0"/>
              </a:rPr>
              <a:t> yang paling </a:t>
            </a:r>
            <a:r>
              <a:rPr lang="en-AU" sz="2000" dirty="0" err="1">
                <a:solidFill>
                  <a:prstClr val="black"/>
                </a:solidFill>
                <a:latin typeface="Constantia" panose="02030602050306030303" pitchFamily="18" charset="0"/>
              </a:rPr>
              <a:t>ekonomis</a:t>
            </a:r>
            <a:r>
              <a:rPr lang="en-AU" sz="2000" dirty="0">
                <a:solidFill>
                  <a:prstClr val="black"/>
                </a:solidFill>
                <a:latin typeface="Constantia" panose="02030602050306030303" pitchFamily="18" charset="0"/>
              </a:rPr>
              <a:t>.</a:t>
            </a:r>
            <a:endParaRPr lang="en-US" sz="2000" dirty="0">
              <a:solidFill>
                <a:prstClr val="black"/>
              </a:solidFill>
              <a:latin typeface="Constantia" panose="02030602050306030303" pitchFamily="18" charset="0"/>
            </a:endParaRPr>
          </a:p>
          <a:p>
            <a:pPr lvl="0" algn="just">
              <a:buClr>
                <a:srgbClr val="0F6FC6"/>
              </a:buClr>
              <a:buNone/>
            </a:pPr>
            <a:r>
              <a:rPr lang="en-AU" sz="2000" dirty="0">
                <a:solidFill>
                  <a:prstClr val="black"/>
                </a:solidFill>
                <a:latin typeface="Constantia" panose="02030602050306030303" pitchFamily="18" charset="0"/>
              </a:rPr>
              <a:t> 			</a:t>
            </a:r>
            <a:r>
              <a:rPr lang="it-IT" sz="2000" dirty="0">
                <a:solidFill>
                  <a:prstClr val="black"/>
                </a:solidFill>
                <a:latin typeface="Constantia" panose="02030602050306030303" pitchFamily="18" charset="0"/>
              </a:rPr>
              <a:t>Contoh :   </a:t>
            </a:r>
            <a:endParaRPr lang="en-US" sz="2000" dirty="0">
              <a:solidFill>
                <a:prstClr val="black"/>
              </a:solidFill>
              <a:latin typeface="Constantia" panose="02030602050306030303" pitchFamily="18" charset="0"/>
            </a:endParaRPr>
          </a:p>
          <a:p>
            <a:pPr lvl="0" algn="just">
              <a:buClr>
                <a:srgbClr val="0F6FC6"/>
              </a:buClr>
              <a:buNone/>
            </a:pPr>
            <a:r>
              <a:rPr lang="it-IT" sz="2000" dirty="0">
                <a:solidFill>
                  <a:prstClr val="black"/>
                </a:solidFill>
                <a:latin typeface="Constantia" panose="02030602050306030303" pitchFamily="18" charset="0"/>
              </a:rPr>
              <a:t>               Biaya pesanan adalah Rp. 20.000 per pesanan. Biaya simpan 	    adalah 		 10 %. Kebutuhan bahan per tahun adalah 10.000 unit 	    dengan harga 			 per unit       Rp. 1.000. Apabila supplier menawarkan  discount sebesar 3     		 % atas pembelian tersebut, apabila perusahaan mau membeli setiap  		        triwulan. Apakah tawaran tersebut diterima atau ditolak ?</a:t>
            </a:r>
            <a:endParaRPr lang="en-US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4719918" y="1089212"/>
            <a:ext cx="1344706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6763871" y="1089212"/>
            <a:ext cx="1990164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9776012" y="1089212"/>
            <a:ext cx="632012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4840941" y="1492624"/>
            <a:ext cx="112955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6763871" y="1479176"/>
            <a:ext cx="1990164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9776012" y="1492624"/>
            <a:ext cx="726141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6" name="Picture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433" y="4583995"/>
            <a:ext cx="2511770" cy="2274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737055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188259"/>
            <a:ext cx="9445906" cy="6521823"/>
          </a:xfrm>
        </p:spPr>
        <p:txBody>
          <a:bodyPr>
            <a:normAutofit/>
          </a:bodyPr>
          <a:lstStyle/>
          <a:p>
            <a:pPr marL="274320" lvl="0" indent="-274320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en-AU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it-IT" sz="2000" dirty="0">
                <a:solidFill>
                  <a:prstClr val="black"/>
                </a:solidFill>
                <a:latin typeface="Constantia"/>
              </a:rPr>
              <a:t>Jawab :</a:t>
            </a:r>
            <a:endParaRPr lang="en-US" sz="2000" dirty="0">
              <a:solidFill>
                <a:prstClr val="black"/>
              </a:solidFill>
              <a:latin typeface="Constantia"/>
            </a:endParaRPr>
          </a:p>
          <a:p>
            <a:pPr marL="274320" lvl="0" indent="-274320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it-IT" sz="2000" dirty="0">
                <a:solidFill>
                  <a:prstClr val="black"/>
                </a:solidFill>
                <a:latin typeface="Constantia"/>
              </a:rPr>
              <a:t>             Jumlah frekwensi pesanan.</a:t>
            </a:r>
            <a:endParaRPr lang="en-US" sz="2000" dirty="0">
              <a:solidFill>
                <a:prstClr val="black"/>
              </a:solidFill>
              <a:latin typeface="Constantia"/>
            </a:endParaRPr>
          </a:p>
          <a:p>
            <a:pPr marL="274320" lvl="0" indent="-274320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it-IT" sz="2000" dirty="0">
                <a:solidFill>
                  <a:prstClr val="black"/>
                </a:solidFill>
                <a:latin typeface="Constantia"/>
              </a:rPr>
              <a:t> 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            </a:t>
            </a:r>
            <a:r>
              <a:rPr lang="it-IT" sz="2000" dirty="0">
                <a:solidFill>
                  <a:prstClr val="black"/>
                </a:solidFill>
                <a:latin typeface="Constantia"/>
              </a:rPr>
              <a:t>N      =       </a:t>
            </a:r>
            <a:r>
              <a:rPr lang="en-AU" sz="2000" dirty="0">
                <a:solidFill>
                  <a:prstClr val="black"/>
                </a:solidFill>
                <a:latin typeface="Constantia"/>
                <a:sym typeface="Symbol"/>
              </a:rPr>
              <a:t></a:t>
            </a:r>
            <a:r>
              <a:rPr lang="it-IT" sz="2000" dirty="0">
                <a:solidFill>
                  <a:prstClr val="black"/>
                </a:solidFill>
                <a:latin typeface="Constantia"/>
              </a:rPr>
              <a:t>      D   x   H        =        </a:t>
            </a:r>
            <a:r>
              <a:rPr lang="en-AU" sz="2000" dirty="0">
                <a:solidFill>
                  <a:prstClr val="black"/>
                </a:solidFill>
                <a:latin typeface="Constantia"/>
                <a:sym typeface="Symbol"/>
              </a:rPr>
              <a:t></a:t>
            </a:r>
            <a:r>
              <a:rPr lang="it-IT" sz="2000" dirty="0">
                <a:solidFill>
                  <a:prstClr val="black"/>
                </a:solidFill>
                <a:latin typeface="Constantia"/>
              </a:rPr>
              <a:t>      Rp. 10.000.000    x     0,10</a:t>
            </a:r>
            <a:endParaRPr lang="en-US" sz="2000" dirty="0">
              <a:solidFill>
                <a:prstClr val="black"/>
              </a:solidFill>
              <a:latin typeface="Constantia"/>
            </a:endParaRPr>
          </a:p>
          <a:p>
            <a:pPr marL="274320" lvl="0" indent="-274320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it-IT" sz="2000" dirty="0">
                <a:solidFill>
                  <a:prstClr val="black"/>
                </a:solidFill>
                <a:latin typeface="Constantia"/>
              </a:rPr>
              <a:t> </a:t>
            </a:r>
            <a:endParaRPr lang="en-US" sz="2000" dirty="0">
              <a:solidFill>
                <a:prstClr val="black"/>
              </a:solidFill>
              <a:latin typeface="Constantia"/>
            </a:endParaRPr>
          </a:p>
          <a:p>
            <a:pPr marL="274320" lvl="0" indent="-274320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it-IT" sz="2000" dirty="0">
                <a:solidFill>
                  <a:prstClr val="black"/>
                </a:solidFill>
                <a:latin typeface="Constantia"/>
              </a:rPr>
              <a:t>                                       </a:t>
            </a:r>
            <a:r>
              <a:rPr lang="fi-FI" sz="2000" dirty="0">
                <a:solidFill>
                  <a:prstClr val="black"/>
                </a:solidFill>
                <a:latin typeface="Constantia"/>
              </a:rPr>
              <a:t>2    x   S                                2    x    Rp. 20.000</a:t>
            </a:r>
            <a:endParaRPr lang="en-US" sz="2000" dirty="0">
              <a:solidFill>
                <a:prstClr val="black"/>
              </a:solidFill>
              <a:latin typeface="Constantia"/>
            </a:endParaRPr>
          </a:p>
          <a:p>
            <a:pPr marL="274320" lvl="0" indent="-274320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fi-FI" sz="2000" dirty="0">
                <a:solidFill>
                  <a:prstClr val="black"/>
                </a:solidFill>
                <a:latin typeface="Constantia"/>
              </a:rPr>
              <a:t> </a:t>
            </a:r>
            <a:endParaRPr lang="en-US" sz="2000" dirty="0">
              <a:solidFill>
                <a:prstClr val="black"/>
              </a:solidFill>
              <a:latin typeface="Constantia"/>
            </a:endParaRPr>
          </a:p>
          <a:p>
            <a:pPr marL="274320" lvl="0" indent="-274320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fi-FI" sz="2000" dirty="0">
                <a:solidFill>
                  <a:prstClr val="black"/>
                </a:solidFill>
                <a:latin typeface="Constantia"/>
              </a:rPr>
              <a:t>             N      =       </a:t>
            </a:r>
            <a:r>
              <a:rPr lang="en-AU" sz="2000" dirty="0">
                <a:solidFill>
                  <a:prstClr val="black"/>
                </a:solidFill>
                <a:latin typeface="Constantia"/>
                <a:sym typeface="Symbol"/>
              </a:rPr>
              <a:t></a:t>
            </a:r>
            <a:r>
              <a:rPr lang="fi-FI" sz="2000" dirty="0">
                <a:solidFill>
                  <a:prstClr val="black"/>
                </a:solidFill>
                <a:latin typeface="Constantia"/>
              </a:rPr>
              <a:t>     25                              =    5 kali pemesanan</a:t>
            </a:r>
            <a:endParaRPr lang="en-US" sz="2000" dirty="0">
              <a:solidFill>
                <a:prstClr val="black"/>
              </a:solidFill>
              <a:latin typeface="Constantia"/>
            </a:endParaRPr>
          </a:p>
          <a:p>
            <a:pPr marL="274320" lvl="0" indent="-274320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fi-FI" sz="2000" dirty="0">
                <a:solidFill>
                  <a:prstClr val="black"/>
                </a:solidFill>
                <a:latin typeface="Constantia"/>
              </a:rPr>
              <a:t> 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            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Perhitungan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biaya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 yang 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harus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dikeluarkan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sebagai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berikut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 :</a:t>
            </a:r>
          </a:p>
          <a:p>
            <a:pPr marL="274320" lvl="0" indent="-274320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endParaRPr lang="it-IT" sz="2000" dirty="0">
              <a:solidFill>
                <a:prstClr val="black"/>
              </a:solidFill>
              <a:latin typeface="Constantia"/>
            </a:endParaRPr>
          </a:p>
          <a:p>
            <a:pPr marL="274320" lvl="0" indent="-274320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it-IT" sz="2000" dirty="0">
                <a:solidFill>
                  <a:prstClr val="black"/>
                </a:solidFill>
                <a:latin typeface="Constantia"/>
              </a:rPr>
              <a:t>              1.   </a:t>
            </a:r>
            <a:r>
              <a:rPr lang="en-AU" sz="2000" dirty="0" err="1">
                <a:solidFill>
                  <a:prstClr val="black"/>
                </a:solidFill>
                <a:latin typeface="Constantia"/>
              </a:rPr>
              <a:t>Tanpa</a:t>
            </a:r>
            <a:r>
              <a:rPr lang="en-AU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000" dirty="0" err="1">
                <a:solidFill>
                  <a:prstClr val="black"/>
                </a:solidFill>
                <a:latin typeface="Constantia"/>
              </a:rPr>
              <a:t>potongan</a:t>
            </a:r>
            <a:endParaRPr lang="en-US" sz="2000" dirty="0">
              <a:solidFill>
                <a:prstClr val="black"/>
              </a:solidFill>
              <a:latin typeface="Constantia"/>
            </a:endParaRPr>
          </a:p>
          <a:p>
            <a:pPr marL="274320" lvl="0" indent="-274320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en-AU" sz="2000" dirty="0">
                <a:solidFill>
                  <a:prstClr val="black"/>
                </a:solidFill>
                <a:latin typeface="Constantia"/>
              </a:rPr>
              <a:t>       	     </a:t>
            </a:r>
            <a:r>
              <a:rPr lang="es-ES" sz="2000" dirty="0" err="1">
                <a:solidFill>
                  <a:prstClr val="black"/>
                </a:solidFill>
                <a:latin typeface="Constantia"/>
              </a:rPr>
              <a:t>Harga</a:t>
            </a:r>
            <a:r>
              <a:rPr lang="es-ES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s-ES" sz="2000" dirty="0" err="1">
                <a:solidFill>
                  <a:prstClr val="black"/>
                </a:solidFill>
                <a:latin typeface="Constantia"/>
              </a:rPr>
              <a:t>bahan</a:t>
            </a:r>
            <a:r>
              <a:rPr lang="es-ES" sz="2000" dirty="0">
                <a:solidFill>
                  <a:prstClr val="black"/>
                </a:solidFill>
                <a:latin typeface="Constantia"/>
              </a:rPr>
              <a:t> yang </a:t>
            </a:r>
            <a:r>
              <a:rPr lang="es-ES" sz="2000" dirty="0" err="1">
                <a:solidFill>
                  <a:prstClr val="black"/>
                </a:solidFill>
                <a:latin typeface="Constantia"/>
              </a:rPr>
              <a:t>dibayar</a:t>
            </a:r>
            <a:r>
              <a:rPr lang="es-ES" sz="2000" dirty="0">
                <a:solidFill>
                  <a:prstClr val="black"/>
                </a:solidFill>
                <a:latin typeface="Constantia"/>
              </a:rPr>
              <a:t>                                       ..…  </a:t>
            </a:r>
            <a:r>
              <a:rPr lang="es-ES" sz="2000" dirty="0" err="1">
                <a:solidFill>
                  <a:prstClr val="black"/>
                </a:solidFill>
                <a:latin typeface="Constantia"/>
              </a:rPr>
              <a:t>Rp</a:t>
            </a:r>
            <a:r>
              <a:rPr lang="es-ES" sz="2000" dirty="0">
                <a:solidFill>
                  <a:prstClr val="black"/>
                </a:solidFill>
                <a:latin typeface="Constantia"/>
              </a:rPr>
              <a:t>. 10.000.000</a:t>
            </a:r>
            <a:endParaRPr lang="en-US" sz="2000" dirty="0">
              <a:solidFill>
                <a:prstClr val="black"/>
              </a:solidFill>
              <a:latin typeface="Constantia"/>
            </a:endParaRPr>
          </a:p>
          <a:p>
            <a:pPr marL="274320" lvl="0" indent="-274320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es-ES" sz="2000" dirty="0">
                <a:solidFill>
                  <a:prstClr val="black"/>
                </a:solidFill>
                <a:latin typeface="Constantia"/>
              </a:rPr>
              <a:t>        	     </a:t>
            </a:r>
            <a:r>
              <a:rPr lang="es-ES" sz="2000" dirty="0" err="1">
                <a:solidFill>
                  <a:prstClr val="black"/>
                </a:solidFill>
                <a:latin typeface="Constantia"/>
              </a:rPr>
              <a:t>Biaya</a:t>
            </a:r>
            <a:r>
              <a:rPr lang="es-ES" sz="2000" dirty="0">
                <a:solidFill>
                  <a:prstClr val="black"/>
                </a:solidFill>
                <a:latin typeface="Constantia"/>
              </a:rPr>
              <a:t> pesan = 5  x  </a:t>
            </a:r>
            <a:r>
              <a:rPr lang="es-ES" sz="2000" dirty="0" err="1">
                <a:solidFill>
                  <a:prstClr val="black"/>
                </a:solidFill>
                <a:latin typeface="Constantia"/>
              </a:rPr>
              <a:t>Rp</a:t>
            </a:r>
            <a:r>
              <a:rPr lang="es-ES" sz="2000" dirty="0">
                <a:solidFill>
                  <a:prstClr val="black"/>
                </a:solidFill>
                <a:latin typeface="Constantia"/>
              </a:rPr>
              <a:t>. 20.000                                  ..…  </a:t>
            </a:r>
            <a:r>
              <a:rPr lang="es-ES" sz="2000" dirty="0" err="1">
                <a:solidFill>
                  <a:prstClr val="black"/>
                </a:solidFill>
                <a:latin typeface="Constantia"/>
              </a:rPr>
              <a:t>Rp</a:t>
            </a:r>
            <a:r>
              <a:rPr lang="es-ES" sz="2000" dirty="0">
                <a:solidFill>
                  <a:prstClr val="black"/>
                </a:solidFill>
                <a:latin typeface="Constantia"/>
              </a:rPr>
              <a:t>.      100.000</a:t>
            </a:r>
            <a:endParaRPr lang="en-US" sz="2000" dirty="0">
              <a:solidFill>
                <a:prstClr val="black"/>
              </a:solidFill>
              <a:latin typeface="Constantia"/>
            </a:endParaRPr>
          </a:p>
          <a:p>
            <a:pPr marL="274320" lvl="0" indent="-274320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es-ES" sz="2000" dirty="0">
                <a:solidFill>
                  <a:prstClr val="black"/>
                </a:solidFill>
                <a:latin typeface="Constantia"/>
              </a:rPr>
              <a:t>       	     </a:t>
            </a:r>
            <a:r>
              <a:rPr lang="es-ES" sz="2000" dirty="0" err="1">
                <a:solidFill>
                  <a:prstClr val="black"/>
                </a:solidFill>
                <a:latin typeface="Constantia"/>
              </a:rPr>
              <a:t>Biaya</a:t>
            </a:r>
            <a:r>
              <a:rPr lang="es-ES" sz="2000" dirty="0">
                <a:solidFill>
                  <a:prstClr val="black"/>
                </a:solidFill>
                <a:latin typeface="Constantia"/>
              </a:rPr>
              <a:t> simpan  =  10 %  x  0,5  x  </a:t>
            </a:r>
            <a:r>
              <a:rPr lang="es-ES" sz="2000" dirty="0" err="1">
                <a:solidFill>
                  <a:prstClr val="black"/>
                </a:solidFill>
                <a:latin typeface="Constantia"/>
              </a:rPr>
              <a:t>Rp</a:t>
            </a:r>
            <a:r>
              <a:rPr lang="es-ES" sz="2000" dirty="0">
                <a:solidFill>
                  <a:prstClr val="black"/>
                </a:solidFill>
                <a:latin typeface="Constantia"/>
              </a:rPr>
              <a:t>. 10.000.000      …..  </a:t>
            </a:r>
            <a:r>
              <a:rPr lang="es-ES" sz="2000" dirty="0" err="1">
                <a:solidFill>
                  <a:prstClr val="black"/>
                </a:solidFill>
                <a:latin typeface="Constantia"/>
              </a:rPr>
              <a:t>Rp</a:t>
            </a:r>
            <a:r>
              <a:rPr lang="es-ES" sz="2000" dirty="0">
                <a:solidFill>
                  <a:prstClr val="black"/>
                </a:solidFill>
                <a:latin typeface="Constantia"/>
              </a:rPr>
              <a:t>.      100.000 </a:t>
            </a:r>
            <a:endParaRPr lang="en-US" sz="2000" dirty="0">
              <a:solidFill>
                <a:prstClr val="black"/>
              </a:solidFill>
              <a:latin typeface="Constantia"/>
            </a:endParaRPr>
          </a:p>
          <a:p>
            <a:pPr marL="274320" lvl="0" indent="-274320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es-ES" sz="2000" dirty="0">
                <a:solidFill>
                  <a:prstClr val="black"/>
                </a:solidFill>
                <a:latin typeface="Constantia"/>
              </a:rPr>
              <a:t>                                                                           5</a:t>
            </a:r>
            <a:endParaRPr lang="en-US" sz="2000" dirty="0">
              <a:solidFill>
                <a:prstClr val="black"/>
              </a:solidFill>
              <a:latin typeface="Constantia"/>
            </a:endParaRPr>
          </a:p>
          <a:p>
            <a:pPr marL="274320" lvl="0" indent="-274320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es-ES" sz="2000" dirty="0">
                <a:solidFill>
                  <a:prstClr val="black"/>
                </a:solidFill>
                <a:latin typeface="Constantia"/>
              </a:rPr>
              <a:t>     	     </a:t>
            </a:r>
            <a:r>
              <a:rPr lang="es-ES" sz="2000" dirty="0" err="1">
                <a:solidFill>
                  <a:prstClr val="black"/>
                </a:solidFill>
                <a:latin typeface="Constantia"/>
              </a:rPr>
              <a:t>Jumlah</a:t>
            </a:r>
            <a:r>
              <a:rPr lang="es-ES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s-ES" sz="2000" dirty="0" err="1">
                <a:solidFill>
                  <a:prstClr val="black"/>
                </a:solidFill>
                <a:latin typeface="Constantia"/>
              </a:rPr>
              <a:t>harga</a:t>
            </a:r>
            <a:r>
              <a:rPr lang="es-ES" sz="2000" dirty="0">
                <a:solidFill>
                  <a:prstClr val="black"/>
                </a:solidFill>
                <a:latin typeface="Constantia"/>
              </a:rPr>
              <a:t> dan </a:t>
            </a:r>
            <a:r>
              <a:rPr lang="es-ES" sz="2000" dirty="0" err="1">
                <a:solidFill>
                  <a:prstClr val="black"/>
                </a:solidFill>
                <a:latin typeface="Constantia"/>
              </a:rPr>
              <a:t>biaya</a:t>
            </a:r>
            <a:r>
              <a:rPr lang="es-ES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s-ES" sz="2000" dirty="0" err="1">
                <a:solidFill>
                  <a:prstClr val="black"/>
                </a:solidFill>
                <a:latin typeface="Constantia"/>
              </a:rPr>
              <a:t>persediaan</a:t>
            </a:r>
            <a:r>
              <a:rPr lang="es-ES" sz="2000" dirty="0">
                <a:solidFill>
                  <a:prstClr val="black"/>
                </a:solidFill>
                <a:latin typeface="Constantia"/>
              </a:rPr>
              <a:t>                     ………  </a:t>
            </a:r>
            <a:r>
              <a:rPr lang="en-AU" sz="2000" dirty="0" err="1">
                <a:solidFill>
                  <a:prstClr val="black"/>
                </a:solidFill>
                <a:latin typeface="Constantia"/>
              </a:rPr>
              <a:t>Rp</a:t>
            </a:r>
            <a:r>
              <a:rPr lang="en-AU" sz="2000" dirty="0">
                <a:solidFill>
                  <a:prstClr val="black"/>
                </a:solidFill>
                <a:latin typeface="Constantia"/>
              </a:rPr>
              <a:t>. 10.200.000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432" y="4583995"/>
            <a:ext cx="2511770" cy="2274005"/>
          </a:xfrm>
          <a:prstGeom prst="rect">
            <a:avLst/>
          </a:prstGeom>
        </p:spPr>
      </p:pic>
      <p:cxnSp>
        <p:nvCxnSpPr>
          <p:cNvPr id="6" name="Straight Connector 5"/>
          <p:cNvCxnSpPr/>
          <p:nvPr/>
        </p:nvCxnSpPr>
        <p:spPr>
          <a:xfrm>
            <a:off x="4787153" y="968188"/>
            <a:ext cx="1653988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7312165" y="954741"/>
            <a:ext cx="325722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4787153" y="2420471"/>
            <a:ext cx="954741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2830859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42047"/>
            <a:ext cx="9405564" cy="6468035"/>
          </a:xfrm>
        </p:spPr>
        <p:txBody>
          <a:bodyPr>
            <a:normAutofit/>
          </a:bodyPr>
          <a:lstStyle/>
          <a:p>
            <a:pPr marL="274320" lvl="0" indent="-274320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en-AU" sz="2000" dirty="0">
                <a:solidFill>
                  <a:prstClr val="black"/>
                </a:solidFill>
                <a:latin typeface="Constantia"/>
              </a:rPr>
              <a:t> 2.  </a:t>
            </a:r>
            <a:r>
              <a:rPr lang="en-AU" sz="2000" dirty="0" err="1">
                <a:solidFill>
                  <a:prstClr val="black"/>
                </a:solidFill>
                <a:latin typeface="Constantia"/>
              </a:rPr>
              <a:t>Dengan</a:t>
            </a:r>
            <a:r>
              <a:rPr lang="en-AU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000" dirty="0" err="1">
                <a:solidFill>
                  <a:prstClr val="black"/>
                </a:solidFill>
                <a:latin typeface="Constantia"/>
              </a:rPr>
              <a:t>potongan</a:t>
            </a:r>
            <a:endParaRPr lang="en-US" sz="2000" dirty="0">
              <a:solidFill>
                <a:prstClr val="black"/>
              </a:solidFill>
              <a:latin typeface="Constantia"/>
            </a:endParaRPr>
          </a:p>
          <a:p>
            <a:pPr marL="274320" lvl="0" indent="-274320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en-AU" sz="2000" dirty="0">
                <a:solidFill>
                  <a:prstClr val="black"/>
                </a:solidFill>
                <a:latin typeface="Constantia"/>
              </a:rPr>
              <a:t>          </a:t>
            </a:r>
          </a:p>
          <a:p>
            <a:pPr marL="274320" lvl="0" indent="-274320" defTabSz="914400">
              <a:lnSpc>
                <a:spcPct val="110000"/>
              </a:lnSpc>
              <a:spcBef>
                <a:spcPts val="1200"/>
              </a:spcBef>
              <a:buClr>
                <a:srgbClr val="0BD0D9"/>
              </a:buClr>
              <a:buSzPct val="95000"/>
              <a:buNone/>
            </a:pPr>
            <a:r>
              <a:rPr lang="en-AU" sz="2000" dirty="0">
                <a:solidFill>
                  <a:prstClr val="black"/>
                </a:solidFill>
                <a:latin typeface="Constantia"/>
              </a:rPr>
              <a:t>             </a:t>
            </a:r>
            <a:r>
              <a:rPr lang="en-AU" sz="2000" dirty="0" err="1">
                <a:solidFill>
                  <a:prstClr val="black"/>
                </a:solidFill>
                <a:latin typeface="Constantia"/>
              </a:rPr>
              <a:t>Harga</a:t>
            </a:r>
            <a:r>
              <a:rPr lang="en-AU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000" dirty="0" err="1">
                <a:solidFill>
                  <a:prstClr val="black"/>
                </a:solidFill>
                <a:latin typeface="Constantia"/>
              </a:rPr>
              <a:t>bahan</a:t>
            </a:r>
            <a:r>
              <a:rPr lang="en-AU" sz="2000" dirty="0">
                <a:solidFill>
                  <a:prstClr val="black"/>
                </a:solidFill>
                <a:latin typeface="Constantia"/>
              </a:rPr>
              <a:t> yang </a:t>
            </a:r>
            <a:r>
              <a:rPr lang="en-AU" sz="2000" dirty="0" err="1">
                <a:solidFill>
                  <a:prstClr val="black"/>
                </a:solidFill>
                <a:latin typeface="Constantia"/>
              </a:rPr>
              <a:t>dibayar</a:t>
            </a:r>
            <a:r>
              <a:rPr lang="en-AU" sz="2000" dirty="0">
                <a:solidFill>
                  <a:prstClr val="black"/>
                </a:solidFill>
                <a:latin typeface="Constantia"/>
              </a:rPr>
              <a:t>, </a:t>
            </a:r>
            <a:r>
              <a:rPr lang="en-AU" sz="2000" dirty="0" err="1">
                <a:solidFill>
                  <a:prstClr val="black"/>
                </a:solidFill>
                <a:latin typeface="Constantia"/>
              </a:rPr>
              <a:t>setelah</a:t>
            </a:r>
            <a:r>
              <a:rPr lang="en-AU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000" dirty="0" err="1">
                <a:solidFill>
                  <a:prstClr val="black"/>
                </a:solidFill>
                <a:latin typeface="Constantia"/>
              </a:rPr>
              <a:t>dipotong</a:t>
            </a:r>
            <a:r>
              <a:rPr lang="en-AU" sz="2000" dirty="0">
                <a:solidFill>
                  <a:prstClr val="black"/>
                </a:solidFill>
                <a:latin typeface="Constantia"/>
              </a:rPr>
              <a:t> 3 % </a:t>
            </a:r>
            <a:r>
              <a:rPr lang="en-AU" sz="2000" dirty="0" err="1">
                <a:solidFill>
                  <a:prstClr val="black"/>
                </a:solidFill>
                <a:latin typeface="Constantia"/>
              </a:rPr>
              <a:t>karena</a:t>
            </a:r>
            <a:r>
              <a:rPr lang="en-AU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000" dirty="0" err="1">
                <a:solidFill>
                  <a:prstClr val="black"/>
                </a:solidFill>
                <a:latin typeface="Constantia"/>
              </a:rPr>
              <a:t>membeli</a:t>
            </a:r>
            <a:r>
              <a:rPr lang="en-AU" sz="2000" dirty="0">
                <a:solidFill>
                  <a:prstClr val="black"/>
                </a:solidFill>
                <a:latin typeface="Constantia"/>
              </a:rPr>
              <a:t>  	4</a:t>
            </a:r>
          </a:p>
          <a:p>
            <a:pPr marL="274320" lvl="0" indent="-274320" defTabSz="914400">
              <a:lnSpc>
                <a:spcPct val="110000"/>
              </a:lnSpc>
              <a:spcBef>
                <a:spcPts val="1200"/>
              </a:spcBef>
              <a:buClr>
                <a:srgbClr val="0BD0D9"/>
              </a:buClr>
              <a:buSzPct val="95000"/>
              <a:buNone/>
            </a:pPr>
            <a:r>
              <a:rPr lang="en-AU" sz="2000" dirty="0">
                <a:solidFill>
                  <a:prstClr val="black"/>
                </a:solidFill>
                <a:latin typeface="Constantia"/>
              </a:rPr>
              <a:t>             kali </a:t>
            </a:r>
            <a:r>
              <a:rPr lang="en-AU" sz="2000" dirty="0" err="1">
                <a:solidFill>
                  <a:prstClr val="black"/>
                </a:solidFill>
                <a:latin typeface="Constantia"/>
              </a:rPr>
              <a:t>dalam</a:t>
            </a:r>
            <a:r>
              <a:rPr lang="en-AU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000" dirty="0" err="1">
                <a:solidFill>
                  <a:prstClr val="black"/>
                </a:solidFill>
                <a:latin typeface="Constantia"/>
              </a:rPr>
              <a:t>setahun</a:t>
            </a:r>
            <a:r>
              <a:rPr lang="en-AU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000" dirty="0" err="1">
                <a:solidFill>
                  <a:prstClr val="black"/>
                </a:solidFill>
                <a:latin typeface="Constantia"/>
              </a:rPr>
              <a:t>adalah</a:t>
            </a:r>
            <a:r>
              <a:rPr lang="en-AU" sz="2000" dirty="0">
                <a:solidFill>
                  <a:prstClr val="black"/>
                </a:solidFill>
                <a:latin typeface="Constantia"/>
              </a:rPr>
              <a:t> :</a:t>
            </a:r>
          </a:p>
          <a:p>
            <a:pPr marL="274320" lvl="0" indent="-274320" defTabSz="914400">
              <a:lnSpc>
                <a:spcPct val="110000"/>
              </a:lnSpc>
              <a:spcBef>
                <a:spcPts val="1200"/>
              </a:spcBef>
              <a:buClr>
                <a:srgbClr val="0BD0D9"/>
              </a:buClr>
              <a:buSzPct val="95000"/>
              <a:buNone/>
            </a:pPr>
            <a:endParaRPr lang="en-US" sz="2000" dirty="0">
              <a:solidFill>
                <a:prstClr val="black"/>
              </a:solidFill>
              <a:latin typeface="Constantia"/>
            </a:endParaRPr>
          </a:p>
          <a:p>
            <a:pPr marL="274320" lvl="0" indent="-274320" defTabSz="914400">
              <a:lnSpc>
                <a:spcPct val="110000"/>
              </a:lnSpc>
              <a:spcBef>
                <a:spcPts val="1200"/>
              </a:spcBef>
              <a:buClr>
                <a:srgbClr val="0BD0D9"/>
              </a:buClr>
              <a:buSzPct val="95000"/>
              <a:buNone/>
            </a:pPr>
            <a:r>
              <a:rPr lang="es-ES" sz="2000" dirty="0">
                <a:solidFill>
                  <a:prstClr val="black"/>
                </a:solidFill>
                <a:latin typeface="Constantia"/>
              </a:rPr>
              <a:t>            </a:t>
            </a:r>
            <a:r>
              <a:rPr lang="es-ES" sz="2000" dirty="0" err="1">
                <a:solidFill>
                  <a:prstClr val="black"/>
                </a:solidFill>
                <a:latin typeface="Constantia"/>
              </a:rPr>
              <a:t>Harga</a:t>
            </a:r>
            <a:r>
              <a:rPr lang="es-ES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s-ES" sz="2000" dirty="0" err="1">
                <a:solidFill>
                  <a:prstClr val="black"/>
                </a:solidFill>
                <a:latin typeface="Constantia"/>
              </a:rPr>
              <a:t>bahan</a:t>
            </a:r>
            <a:r>
              <a:rPr lang="es-ES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s-ES" sz="2000" dirty="0" err="1">
                <a:solidFill>
                  <a:prstClr val="black"/>
                </a:solidFill>
                <a:latin typeface="Constantia"/>
              </a:rPr>
              <a:t>Rp</a:t>
            </a:r>
            <a:r>
              <a:rPr lang="es-ES" sz="2000" dirty="0">
                <a:solidFill>
                  <a:prstClr val="black"/>
                </a:solidFill>
                <a:latin typeface="Constantia"/>
              </a:rPr>
              <a:t>. 10.000.000 – (3%  x  </a:t>
            </a:r>
            <a:r>
              <a:rPr lang="es-ES" sz="2000" dirty="0" err="1">
                <a:solidFill>
                  <a:prstClr val="black"/>
                </a:solidFill>
                <a:latin typeface="Constantia"/>
              </a:rPr>
              <a:t>Rp</a:t>
            </a:r>
            <a:r>
              <a:rPr lang="es-ES" sz="2000" dirty="0">
                <a:solidFill>
                  <a:prstClr val="black"/>
                </a:solidFill>
                <a:latin typeface="Constantia"/>
              </a:rPr>
              <a:t>. 10.000.000 )    =     	 </a:t>
            </a:r>
            <a:r>
              <a:rPr lang="es-ES" sz="2000" dirty="0" err="1">
                <a:solidFill>
                  <a:prstClr val="black"/>
                </a:solidFill>
                <a:latin typeface="Constantia"/>
              </a:rPr>
              <a:t>Rp</a:t>
            </a:r>
            <a:r>
              <a:rPr lang="es-ES" sz="2000" dirty="0">
                <a:solidFill>
                  <a:prstClr val="black"/>
                </a:solidFill>
                <a:latin typeface="Constantia"/>
              </a:rPr>
              <a:t>.  9.700.000</a:t>
            </a:r>
            <a:endParaRPr lang="en-US" sz="2000" dirty="0">
              <a:solidFill>
                <a:prstClr val="black"/>
              </a:solidFill>
              <a:latin typeface="Constantia"/>
            </a:endParaRPr>
          </a:p>
          <a:p>
            <a:pPr marL="274320" lvl="0" indent="-274320" defTabSz="914400">
              <a:lnSpc>
                <a:spcPct val="110000"/>
              </a:lnSpc>
              <a:spcBef>
                <a:spcPts val="1200"/>
              </a:spcBef>
              <a:buClr>
                <a:srgbClr val="0BD0D9"/>
              </a:buClr>
              <a:buSzPct val="95000"/>
              <a:buNone/>
            </a:pPr>
            <a:r>
              <a:rPr lang="es-ES" sz="2000" dirty="0">
                <a:solidFill>
                  <a:prstClr val="black"/>
                </a:solidFill>
                <a:latin typeface="Constantia"/>
              </a:rPr>
              <a:t>	        </a:t>
            </a:r>
            <a:r>
              <a:rPr lang="es-ES" sz="2000" dirty="0" err="1">
                <a:solidFill>
                  <a:prstClr val="black"/>
                </a:solidFill>
                <a:latin typeface="Constantia"/>
              </a:rPr>
              <a:t>Biaya</a:t>
            </a:r>
            <a:r>
              <a:rPr lang="es-ES" sz="2000" dirty="0">
                <a:solidFill>
                  <a:prstClr val="black"/>
                </a:solidFill>
                <a:latin typeface="Constantia"/>
              </a:rPr>
              <a:t> pesan   =   4  x  </a:t>
            </a:r>
            <a:r>
              <a:rPr lang="es-ES" sz="2000" dirty="0" err="1">
                <a:solidFill>
                  <a:prstClr val="black"/>
                </a:solidFill>
                <a:latin typeface="Constantia"/>
              </a:rPr>
              <a:t>Rp</a:t>
            </a:r>
            <a:r>
              <a:rPr lang="es-ES" sz="2000" dirty="0">
                <a:solidFill>
                  <a:prstClr val="black"/>
                </a:solidFill>
                <a:latin typeface="Constantia"/>
              </a:rPr>
              <a:t>. 20.000                                         =       </a:t>
            </a:r>
            <a:r>
              <a:rPr lang="es-ES" sz="2000" dirty="0" err="1">
                <a:solidFill>
                  <a:prstClr val="black"/>
                </a:solidFill>
                <a:latin typeface="Constantia"/>
              </a:rPr>
              <a:t>Rp</a:t>
            </a:r>
            <a:r>
              <a:rPr lang="es-ES" sz="2000" dirty="0">
                <a:solidFill>
                  <a:prstClr val="black"/>
                </a:solidFill>
                <a:latin typeface="Constantia"/>
              </a:rPr>
              <a:t>.       80.000</a:t>
            </a:r>
            <a:endParaRPr lang="en-US" sz="2000" dirty="0">
              <a:solidFill>
                <a:prstClr val="black"/>
              </a:solidFill>
              <a:latin typeface="Constantia"/>
            </a:endParaRPr>
          </a:p>
          <a:p>
            <a:pPr marL="274320" lvl="0" indent="-274320" defTabSz="914400">
              <a:lnSpc>
                <a:spcPct val="110000"/>
              </a:lnSpc>
              <a:spcBef>
                <a:spcPts val="1200"/>
              </a:spcBef>
              <a:buClr>
                <a:srgbClr val="0BD0D9"/>
              </a:buClr>
              <a:buSzPct val="95000"/>
              <a:buNone/>
            </a:pPr>
            <a:r>
              <a:rPr lang="es-ES" sz="2000" dirty="0">
                <a:solidFill>
                  <a:prstClr val="black"/>
                </a:solidFill>
                <a:latin typeface="Constantia"/>
              </a:rPr>
              <a:t>            </a:t>
            </a:r>
            <a:r>
              <a:rPr lang="es-ES" sz="2000" dirty="0" err="1">
                <a:solidFill>
                  <a:prstClr val="black"/>
                </a:solidFill>
                <a:latin typeface="Constantia"/>
              </a:rPr>
              <a:t>Biaya</a:t>
            </a:r>
            <a:r>
              <a:rPr lang="es-ES" sz="2000" dirty="0">
                <a:solidFill>
                  <a:prstClr val="black"/>
                </a:solidFill>
                <a:latin typeface="Constantia"/>
              </a:rPr>
              <a:t> simpan =  10 %  x  0,5  x  </a:t>
            </a:r>
            <a:r>
              <a:rPr lang="es-ES" sz="2000" dirty="0" err="1">
                <a:solidFill>
                  <a:prstClr val="black"/>
                </a:solidFill>
                <a:latin typeface="Constantia"/>
              </a:rPr>
              <a:t>Rp</a:t>
            </a:r>
            <a:r>
              <a:rPr lang="es-ES" sz="2000" dirty="0">
                <a:solidFill>
                  <a:prstClr val="black"/>
                </a:solidFill>
                <a:latin typeface="Constantia"/>
              </a:rPr>
              <a:t>. 9.700.000                    =       </a:t>
            </a:r>
            <a:r>
              <a:rPr lang="es-ES" sz="2000" dirty="0" err="1">
                <a:solidFill>
                  <a:prstClr val="black"/>
                </a:solidFill>
                <a:latin typeface="Constantia"/>
              </a:rPr>
              <a:t>Rp</a:t>
            </a:r>
            <a:r>
              <a:rPr lang="es-ES" sz="2000" dirty="0">
                <a:solidFill>
                  <a:prstClr val="black"/>
                </a:solidFill>
                <a:latin typeface="Constantia"/>
              </a:rPr>
              <a:t>.      121.250 </a:t>
            </a:r>
            <a:endParaRPr lang="en-US" sz="2000" dirty="0">
              <a:solidFill>
                <a:prstClr val="black"/>
              </a:solidFill>
              <a:latin typeface="Constantia"/>
            </a:endParaRPr>
          </a:p>
          <a:p>
            <a:pPr marL="274320" lvl="0" indent="-274320" defTabSz="914400">
              <a:lnSpc>
                <a:spcPct val="110000"/>
              </a:lnSpc>
              <a:spcBef>
                <a:spcPts val="1200"/>
              </a:spcBef>
              <a:buClr>
                <a:srgbClr val="0BD0D9"/>
              </a:buClr>
              <a:buSzPct val="95000"/>
              <a:buNone/>
            </a:pPr>
            <a:r>
              <a:rPr lang="es-ES" sz="2000" dirty="0">
                <a:solidFill>
                  <a:prstClr val="black"/>
                </a:solidFill>
                <a:latin typeface="Constantia"/>
              </a:rPr>
              <a:t>                                                                   4     </a:t>
            </a:r>
          </a:p>
          <a:p>
            <a:pPr marL="274320" lvl="0" indent="-274320" defTabSz="914400">
              <a:lnSpc>
                <a:spcPct val="110000"/>
              </a:lnSpc>
              <a:spcBef>
                <a:spcPts val="1200"/>
              </a:spcBef>
              <a:buClr>
                <a:srgbClr val="0BD0D9"/>
              </a:buClr>
              <a:buSzPct val="95000"/>
              <a:buNone/>
            </a:pPr>
            <a:r>
              <a:rPr lang="es-ES" sz="2000" dirty="0" smtClean="0">
                <a:solidFill>
                  <a:prstClr val="black"/>
                </a:solidFill>
                <a:latin typeface="Constantia"/>
              </a:rPr>
              <a:t>            </a:t>
            </a:r>
            <a:r>
              <a:rPr lang="es-ES" sz="2000" dirty="0" err="1">
                <a:solidFill>
                  <a:prstClr val="black"/>
                </a:solidFill>
                <a:latin typeface="Constantia"/>
              </a:rPr>
              <a:t>Jumlah</a:t>
            </a:r>
            <a:r>
              <a:rPr lang="es-ES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s-ES" sz="2000" dirty="0" err="1">
                <a:solidFill>
                  <a:prstClr val="black"/>
                </a:solidFill>
                <a:latin typeface="Constantia"/>
              </a:rPr>
              <a:t>harga</a:t>
            </a:r>
            <a:r>
              <a:rPr lang="es-ES" sz="2000" dirty="0">
                <a:solidFill>
                  <a:prstClr val="black"/>
                </a:solidFill>
                <a:latin typeface="Constantia"/>
              </a:rPr>
              <a:t> dan </a:t>
            </a:r>
            <a:r>
              <a:rPr lang="es-ES" sz="2000" dirty="0" err="1">
                <a:solidFill>
                  <a:prstClr val="black"/>
                </a:solidFill>
                <a:latin typeface="Constantia"/>
              </a:rPr>
              <a:t>biaya</a:t>
            </a:r>
            <a:r>
              <a:rPr lang="es-ES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s-ES" sz="2000" dirty="0" err="1">
                <a:solidFill>
                  <a:prstClr val="black"/>
                </a:solidFill>
                <a:latin typeface="Constantia"/>
              </a:rPr>
              <a:t>persediaan</a:t>
            </a:r>
            <a:r>
              <a:rPr lang="es-ES" sz="2000" dirty="0">
                <a:solidFill>
                  <a:prstClr val="black"/>
                </a:solidFill>
                <a:latin typeface="Constantia"/>
              </a:rPr>
              <a:t>                                   =       </a:t>
            </a:r>
            <a:r>
              <a:rPr lang="en-AU" sz="2000" dirty="0" err="1">
                <a:solidFill>
                  <a:prstClr val="black"/>
                </a:solidFill>
                <a:latin typeface="Constantia"/>
              </a:rPr>
              <a:t>Rp</a:t>
            </a:r>
            <a:r>
              <a:rPr lang="en-AU" sz="2000" dirty="0">
                <a:solidFill>
                  <a:prstClr val="black"/>
                </a:solidFill>
                <a:latin typeface="Constantia"/>
              </a:rPr>
              <a:t>.  9.901.250      </a:t>
            </a:r>
            <a:endParaRPr lang="en-US" sz="2000" dirty="0">
              <a:solidFill>
                <a:prstClr val="black"/>
              </a:solidFill>
              <a:latin typeface="Constantia"/>
            </a:endParaRPr>
          </a:p>
          <a:p>
            <a:pPr marL="274320" lvl="0" indent="-274320" defTabSz="746125">
              <a:lnSpc>
                <a:spcPct val="120000"/>
              </a:lnSpc>
              <a:spcBef>
                <a:spcPts val="1200"/>
              </a:spcBef>
              <a:buClr>
                <a:srgbClr val="0BD0D9"/>
              </a:buClr>
              <a:buSzPct val="95000"/>
              <a:buNone/>
            </a:pPr>
            <a:r>
              <a:rPr lang="en-AU" sz="2000" dirty="0">
                <a:solidFill>
                  <a:prstClr val="black"/>
                </a:solidFill>
                <a:latin typeface="Constantia" panose="02030602050306030303" pitchFamily="18" charset="0"/>
              </a:rPr>
              <a:t>           </a:t>
            </a:r>
            <a:r>
              <a:rPr lang="it-IT" sz="200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AU" sz="2000" dirty="0" err="1">
                <a:solidFill>
                  <a:prstClr val="black"/>
                </a:solidFill>
                <a:latin typeface="Constantia" panose="02030602050306030303" pitchFamily="18" charset="0"/>
              </a:rPr>
              <a:t>Sebaiknya</a:t>
            </a:r>
            <a:r>
              <a:rPr lang="en-AU" sz="200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AU" sz="2000" dirty="0" err="1">
                <a:solidFill>
                  <a:prstClr val="black"/>
                </a:solidFill>
                <a:latin typeface="Constantia" panose="02030602050306030303" pitchFamily="18" charset="0"/>
              </a:rPr>
              <a:t>perusahaan</a:t>
            </a:r>
            <a:r>
              <a:rPr lang="en-AU" sz="200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AU" sz="2000" dirty="0" err="1">
                <a:solidFill>
                  <a:prstClr val="black"/>
                </a:solidFill>
                <a:latin typeface="Constantia" panose="02030602050306030303" pitchFamily="18" charset="0"/>
              </a:rPr>
              <a:t>menerima</a:t>
            </a:r>
            <a:r>
              <a:rPr lang="en-AU" sz="200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AU" sz="2000" dirty="0" err="1">
                <a:solidFill>
                  <a:prstClr val="black"/>
                </a:solidFill>
                <a:latin typeface="Constantia" panose="02030602050306030303" pitchFamily="18" charset="0"/>
              </a:rPr>
              <a:t>tawaran</a:t>
            </a:r>
            <a:r>
              <a:rPr lang="en-AU" sz="200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AU" sz="2000" dirty="0" err="1">
                <a:solidFill>
                  <a:prstClr val="black"/>
                </a:solidFill>
                <a:latin typeface="Constantia" panose="02030602050306030303" pitchFamily="18" charset="0"/>
              </a:rPr>
              <a:t>pembelian</a:t>
            </a:r>
            <a:r>
              <a:rPr lang="en-AU" sz="200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AU" sz="2000" dirty="0" err="1">
                <a:solidFill>
                  <a:prstClr val="black"/>
                </a:solidFill>
                <a:latin typeface="Constantia" panose="02030602050306030303" pitchFamily="18" charset="0"/>
              </a:rPr>
              <a:t>dengan</a:t>
            </a:r>
            <a:r>
              <a:rPr lang="en-AU" sz="200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AU" sz="2000" dirty="0" err="1">
                <a:solidFill>
                  <a:prstClr val="black"/>
                </a:solidFill>
                <a:latin typeface="Constantia" panose="02030602050306030303" pitchFamily="18" charset="0"/>
              </a:rPr>
              <a:t>potongan</a:t>
            </a:r>
            <a:r>
              <a:rPr lang="en-AU" sz="200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AU" sz="2000" dirty="0" smtClean="0">
                <a:solidFill>
                  <a:prstClr val="black"/>
                </a:solidFill>
                <a:latin typeface="Constantia" panose="02030602050306030303" pitchFamily="18" charset="0"/>
              </a:rPr>
              <a:t>  	</a:t>
            </a:r>
            <a:r>
              <a:rPr lang="en-AU" sz="2000" dirty="0" err="1" smtClean="0">
                <a:solidFill>
                  <a:prstClr val="black"/>
                </a:solidFill>
                <a:latin typeface="Constantia" panose="02030602050306030303" pitchFamily="18" charset="0"/>
              </a:rPr>
              <a:t>karena</a:t>
            </a:r>
            <a:r>
              <a:rPr lang="en-AU" sz="2000" dirty="0" smtClean="0">
                <a:solidFill>
                  <a:prstClr val="black"/>
                </a:solidFill>
                <a:latin typeface="Constantia" panose="02030602050306030303" pitchFamily="18" charset="0"/>
              </a:rPr>
              <a:t>  </a:t>
            </a:r>
            <a:r>
              <a:rPr lang="en-AU" sz="2000" dirty="0" err="1" smtClean="0">
                <a:solidFill>
                  <a:prstClr val="black"/>
                </a:solidFill>
                <a:latin typeface="Constantia" panose="02030602050306030303" pitchFamily="18" charset="0"/>
              </a:rPr>
              <a:t>akan</a:t>
            </a:r>
            <a:r>
              <a:rPr lang="en-AU" sz="2000" dirty="0" smtClean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AU" sz="2000" dirty="0" err="1">
                <a:solidFill>
                  <a:prstClr val="black"/>
                </a:solidFill>
                <a:latin typeface="Constantia" panose="02030602050306030303" pitchFamily="18" charset="0"/>
              </a:rPr>
              <a:t>memperoleh</a:t>
            </a:r>
            <a:r>
              <a:rPr lang="en-AU" sz="200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AU" sz="2000" dirty="0" err="1">
                <a:solidFill>
                  <a:prstClr val="black"/>
                </a:solidFill>
                <a:latin typeface="Constantia" panose="02030602050306030303" pitchFamily="18" charset="0"/>
              </a:rPr>
              <a:t>penghematan</a:t>
            </a:r>
            <a:r>
              <a:rPr lang="en-AU" sz="200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AU" sz="2000" dirty="0" err="1">
                <a:solidFill>
                  <a:prstClr val="black"/>
                </a:solidFill>
                <a:latin typeface="Constantia" panose="02030602050306030303" pitchFamily="18" charset="0"/>
              </a:rPr>
              <a:t>sebesar</a:t>
            </a:r>
            <a:r>
              <a:rPr lang="en-AU" sz="2000" dirty="0">
                <a:solidFill>
                  <a:prstClr val="black"/>
                </a:solidFill>
                <a:latin typeface="Constantia" panose="02030602050306030303" pitchFamily="18" charset="0"/>
              </a:rPr>
              <a:t> Rp.298750    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433" y="4583995"/>
            <a:ext cx="2511770" cy="2274005"/>
          </a:xfrm>
          <a:prstGeom prst="rect">
            <a:avLst/>
          </a:prstGeom>
        </p:spPr>
      </p:pic>
      <p:cxnSp>
        <p:nvCxnSpPr>
          <p:cNvPr id="6" name="Straight Connector 5"/>
          <p:cNvCxnSpPr/>
          <p:nvPr/>
        </p:nvCxnSpPr>
        <p:spPr>
          <a:xfrm>
            <a:off x="5177118" y="3993776"/>
            <a:ext cx="311971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9843247" y="4034118"/>
            <a:ext cx="2151529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4874062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1" y="121023"/>
            <a:ext cx="9432459" cy="6548717"/>
          </a:xfrm>
        </p:spPr>
        <p:txBody>
          <a:bodyPr>
            <a:normAutofit lnSpcReduction="10000"/>
          </a:bodyPr>
          <a:lstStyle/>
          <a:p>
            <a:pPr lvl="0" algn="just">
              <a:lnSpc>
                <a:spcPct val="110000"/>
              </a:lnSpc>
              <a:spcBef>
                <a:spcPts val="1200"/>
              </a:spcBef>
              <a:buClr>
                <a:srgbClr val="0F6FC6"/>
              </a:buClr>
              <a:buNone/>
            </a:pPr>
            <a:r>
              <a:rPr lang="en-AU" sz="2200" dirty="0">
                <a:solidFill>
                  <a:prstClr val="black"/>
                </a:solidFill>
                <a:latin typeface="Constantia" panose="02030602050306030303" pitchFamily="18" charset="0"/>
              </a:rPr>
              <a:t>5.  </a:t>
            </a:r>
            <a:r>
              <a:rPr lang="en-AU" sz="2200" dirty="0" err="1">
                <a:solidFill>
                  <a:prstClr val="black"/>
                </a:solidFill>
                <a:latin typeface="Constantia" panose="02030602050306030303" pitchFamily="18" charset="0"/>
              </a:rPr>
              <a:t>Penentuan</a:t>
            </a:r>
            <a:r>
              <a:rPr lang="en-AU" sz="220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AU" sz="2200" dirty="0" err="1">
                <a:solidFill>
                  <a:prstClr val="black"/>
                </a:solidFill>
                <a:latin typeface="Constantia" panose="02030602050306030303" pitchFamily="18" charset="0"/>
              </a:rPr>
              <a:t>Persediaan</a:t>
            </a:r>
            <a:r>
              <a:rPr lang="en-AU" sz="220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AU" sz="2200" dirty="0" err="1">
                <a:solidFill>
                  <a:prstClr val="black"/>
                </a:solidFill>
                <a:latin typeface="Constantia" panose="02030602050306030303" pitchFamily="18" charset="0"/>
              </a:rPr>
              <a:t>Penyelamat</a:t>
            </a:r>
            <a:r>
              <a:rPr lang="en-AU" sz="2200" dirty="0">
                <a:solidFill>
                  <a:prstClr val="black"/>
                </a:solidFill>
                <a:latin typeface="Constantia" panose="02030602050306030303" pitchFamily="18" charset="0"/>
              </a:rPr>
              <a:t> (Safety Stocks)</a:t>
            </a:r>
            <a:endParaRPr lang="en-US" sz="2200" dirty="0">
              <a:solidFill>
                <a:prstClr val="black"/>
              </a:solidFill>
              <a:latin typeface="Constantia" panose="02030602050306030303" pitchFamily="18" charset="0"/>
            </a:endParaRPr>
          </a:p>
          <a:p>
            <a:pPr lvl="0" algn="just">
              <a:lnSpc>
                <a:spcPct val="110000"/>
              </a:lnSpc>
              <a:spcBef>
                <a:spcPts val="1200"/>
              </a:spcBef>
              <a:buClr>
                <a:srgbClr val="0F6FC6"/>
              </a:buClr>
              <a:buNone/>
            </a:pPr>
            <a:r>
              <a:rPr lang="en-AU" sz="2200" dirty="0">
                <a:solidFill>
                  <a:prstClr val="black"/>
                </a:solidFill>
                <a:latin typeface="Constantia" panose="02030602050306030303" pitchFamily="18" charset="0"/>
              </a:rPr>
              <a:t>   </a:t>
            </a:r>
            <a:r>
              <a:rPr lang="en-AU" sz="2200" dirty="0" err="1" smtClean="0">
                <a:solidFill>
                  <a:prstClr val="black"/>
                </a:solidFill>
                <a:latin typeface="Constantia" panose="02030602050306030303" pitchFamily="18" charset="0"/>
              </a:rPr>
              <a:t>Persediaan</a:t>
            </a:r>
            <a:r>
              <a:rPr lang="en-AU" sz="2200" dirty="0" smtClean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AU" sz="2200" dirty="0" err="1">
                <a:solidFill>
                  <a:prstClr val="black"/>
                </a:solidFill>
                <a:latin typeface="Constantia" panose="02030602050306030303" pitchFamily="18" charset="0"/>
              </a:rPr>
              <a:t>penyelamat</a:t>
            </a:r>
            <a:r>
              <a:rPr lang="en-AU" sz="220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AU" sz="2200" dirty="0" err="1">
                <a:solidFill>
                  <a:prstClr val="black"/>
                </a:solidFill>
                <a:latin typeface="Constantia" panose="02030602050306030303" pitchFamily="18" charset="0"/>
              </a:rPr>
              <a:t>adalah</a:t>
            </a:r>
            <a:r>
              <a:rPr lang="en-AU" sz="220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AU" sz="2200" dirty="0" err="1">
                <a:solidFill>
                  <a:prstClr val="black"/>
                </a:solidFill>
                <a:latin typeface="Constantia" panose="02030602050306030303" pitchFamily="18" charset="0"/>
              </a:rPr>
              <a:t>persediaan</a:t>
            </a:r>
            <a:r>
              <a:rPr lang="en-AU" sz="220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AU" sz="2200" dirty="0" err="1">
                <a:solidFill>
                  <a:prstClr val="black"/>
                </a:solidFill>
                <a:latin typeface="Constantia" panose="02030602050306030303" pitchFamily="18" charset="0"/>
              </a:rPr>
              <a:t>tambahan</a:t>
            </a:r>
            <a:r>
              <a:rPr lang="en-AU" sz="2200" dirty="0">
                <a:solidFill>
                  <a:prstClr val="black"/>
                </a:solidFill>
                <a:latin typeface="Constantia" panose="02030602050306030303" pitchFamily="18" charset="0"/>
              </a:rPr>
              <a:t> yang </a:t>
            </a:r>
            <a:r>
              <a:rPr lang="en-AU" sz="2200" dirty="0" err="1">
                <a:solidFill>
                  <a:prstClr val="black"/>
                </a:solidFill>
                <a:latin typeface="Constantia" panose="02030602050306030303" pitchFamily="18" charset="0"/>
              </a:rPr>
              <a:t>diadakan</a:t>
            </a:r>
            <a:r>
              <a:rPr lang="en-AU" sz="2200" dirty="0">
                <a:solidFill>
                  <a:prstClr val="black"/>
                </a:solidFill>
                <a:latin typeface="Constantia" panose="02030602050306030303" pitchFamily="18" charset="0"/>
              </a:rPr>
              <a:t>   	</a:t>
            </a:r>
            <a:r>
              <a:rPr lang="en-AU" sz="2200" dirty="0" err="1">
                <a:solidFill>
                  <a:prstClr val="black"/>
                </a:solidFill>
                <a:latin typeface="Constantia" panose="02030602050306030303" pitchFamily="18" charset="0"/>
              </a:rPr>
              <a:t>untuk</a:t>
            </a:r>
            <a:r>
              <a:rPr lang="en-AU" sz="220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AU" sz="2200" dirty="0" err="1">
                <a:solidFill>
                  <a:prstClr val="black"/>
                </a:solidFill>
                <a:latin typeface="Constantia" panose="02030602050306030303" pitchFamily="18" charset="0"/>
              </a:rPr>
              <a:t>menjaga</a:t>
            </a:r>
            <a:r>
              <a:rPr lang="en-AU" sz="220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AU" sz="2200" dirty="0" err="1">
                <a:solidFill>
                  <a:prstClr val="black"/>
                </a:solidFill>
                <a:latin typeface="Constantia" panose="02030602050306030303" pitchFamily="18" charset="0"/>
              </a:rPr>
              <a:t>kemungkinan</a:t>
            </a:r>
            <a:r>
              <a:rPr lang="en-AU" sz="220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AU" sz="2200" dirty="0" err="1">
                <a:solidFill>
                  <a:prstClr val="black"/>
                </a:solidFill>
                <a:latin typeface="Constantia" panose="02030602050306030303" pitchFamily="18" charset="0"/>
              </a:rPr>
              <a:t>terjadinya</a:t>
            </a:r>
            <a:r>
              <a:rPr lang="en-AU" sz="220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AU" sz="2200" dirty="0" err="1">
                <a:solidFill>
                  <a:prstClr val="black"/>
                </a:solidFill>
                <a:latin typeface="Constantia" panose="02030602050306030303" pitchFamily="18" charset="0"/>
              </a:rPr>
              <a:t>kekurangan</a:t>
            </a:r>
            <a:r>
              <a:rPr lang="en-AU" sz="220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AU" sz="2200" dirty="0" err="1">
                <a:solidFill>
                  <a:prstClr val="black"/>
                </a:solidFill>
                <a:latin typeface="Constantia" panose="02030602050306030303" pitchFamily="18" charset="0"/>
              </a:rPr>
              <a:t>bahan</a:t>
            </a:r>
            <a:r>
              <a:rPr lang="en-AU" sz="2200" dirty="0">
                <a:solidFill>
                  <a:prstClr val="black"/>
                </a:solidFill>
                <a:latin typeface="Constantia" panose="02030602050306030303" pitchFamily="18" charset="0"/>
              </a:rPr>
              <a:t>.</a:t>
            </a:r>
            <a:endParaRPr lang="en-US" sz="2200" dirty="0">
              <a:solidFill>
                <a:prstClr val="black"/>
              </a:solidFill>
              <a:latin typeface="Constantia" panose="02030602050306030303" pitchFamily="18" charset="0"/>
            </a:endParaRPr>
          </a:p>
          <a:p>
            <a:pPr lvl="0" algn="just">
              <a:lnSpc>
                <a:spcPct val="110000"/>
              </a:lnSpc>
              <a:spcBef>
                <a:spcPts val="1200"/>
              </a:spcBef>
              <a:buClr>
                <a:srgbClr val="0F6FC6"/>
              </a:buClr>
              <a:buNone/>
            </a:pPr>
            <a:r>
              <a:rPr lang="en-AU" sz="2200" dirty="0">
                <a:solidFill>
                  <a:prstClr val="black"/>
                </a:solidFill>
                <a:latin typeface="Constantia" panose="02030602050306030303" pitchFamily="18" charset="0"/>
              </a:rPr>
              <a:t>      </a:t>
            </a:r>
            <a:r>
              <a:rPr lang="en-AU" sz="2200" dirty="0" err="1">
                <a:solidFill>
                  <a:prstClr val="black"/>
                </a:solidFill>
                <a:latin typeface="Constantia" panose="02030602050306030303" pitchFamily="18" charset="0"/>
              </a:rPr>
              <a:t>Faktor</a:t>
            </a:r>
            <a:r>
              <a:rPr lang="en-AU" sz="2200" dirty="0">
                <a:solidFill>
                  <a:prstClr val="black"/>
                </a:solidFill>
                <a:latin typeface="Constantia" panose="02030602050306030303" pitchFamily="18" charset="0"/>
              </a:rPr>
              <a:t> yang </a:t>
            </a:r>
            <a:r>
              <a:rPr lang="en-AU" sz="2200" dirty="0" err="1">
                <a:solidFill>
                  <a:prstClr val="black"/>
                </a:solidFill>
                <a:latin typeface="Constantia" panose="02030602050306030303" pitchFamily="18" charset="0"/>
              </a:rPr>
              <a:t>dipertimbangkan</a:t>
            </a:r>
            <a:r>
              <a:rPr lang="en-AU" sz="2200" dirty="0">
                <a:solidFill>
                  <a:prstClr val="black"/>
                </a:solidFill>
                <a:latin typeface="Constantia" panose="02030602050306030303" pitchFamily="18" charset="0"/>
              </a:rPr>
              <a:t> :</a:t>
            </a:r>
          </a:p>
          <a:p>
            <a:pPr lvl="0" algn="just">
              <a:lnSpc>
                <a:spcPct val="110000"/>
              </a:lnSpc>
              <a:spcBef>
                <a:spcPts val="1200"/>
              </a:spcBef>
              <a:buClr>
                <a:srgbClr val="0F6FC6"/>
              </a:buClr>
              <a:buNone/>
            </a:pPr>
            <a:endParaRPr lang="en-US" sz="2200" dirty="0">
              <a:solidFill>
                <a:prstClr val="black"/>
              </a:solidFill>
              <a:latin typeface="Constantia" panose="02030602050306030303" pitchFamily="18" charset="0"/>
            </a:endParaRPr>
          </a:p>
          <a:p>
            <a:pPr lvl="0" algn="just">
              <a:lnSpc>
                <a:spcPct val="110000"/>
              </a:lnSpc>
              <a:spcBef>
                <a:spcPts val="1200"/>
              </a:spcBef>
              <a:buClr>
                <a:srgbClr val="0F6FC6"/>
              </a:buClr>
              <a:buNone/>
            </a:pPr>
            <a:r>
              <a:rPr lang="en-AU" sz="2200" dirty="0">
                <a:solidFill>
                  <a:prstClr val="black"/>
                </a:solidFill>
                <a:latin typeface="Constantia" panose="02030602050306030303" pitchFamily="18" charset="0"/>
              </a:rPr>
              <a:t>      a).  </a:t>
            </a:r>
            <a:r>
              <a:rPr lang="en-AU" sz="2200" dirty="0" err="1">
                <a:solidFill>
                  <a:prstClr val="black"/>
                </a:solidFill>
                <a:latin typeface="Constantia" panose="02030602050306030303" pitchFamily="18" charset="0"/>
              </a:rPr>
              <a:t>Penggunaan</a:t>
            </a:r>
            <a:r>
              <a:rPr lang="en-AU" sz="220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AU" sz="2200" dirty="0" err="1">
                <a:solidFill>
                  <a:prstClr val="black"/>
                </a:solidFill>
                <a:latin typeface="Constantia" panose="02030602050306030303" pitchFamily="18" charset="0"/>
              </a:rPr>
              <a:t>bahan</a:t>
            </a:r>
            <a:r>
              <a:rPr lang="en-AU" sz="220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AU" sz="2200" dirty="0" err="1">
                <a:solidFill>
                  <a:prstClr val="black"/>
                </a:solidFill>
                <a:latin typeface="Constantia" panose="02030602050306030303" pitchFamily="18" charset="0"/>
              </a:rPr>
              <a:t>baku</a:t>
            </a:r>
            <a:r>
              <a:rPr lang="en-AU" sz="220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AU" sz="2200" dirty="0" err="1">
                <a:solidFill>
                  <a:prstClr val="black"/>
                </a:solidFill>
                <a:latin typeface="Constantia" panose="02030602050306030303" pitchFamily="18" charset="0"/>
              </a:rPr>
              <a:t>selama</a:t>
            </a:r>
            <a:r>
              <a:rPr lang="en-AU" sz="220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AU" sz="2200" dirty="0" err="1">
                <a:solidFill>
                  <a:prstClr val="black"/>
                </a:solidFill>
                <a:latin typeface="Constantia" panose="02030602050306030303" pitchFamily="18" charset="0"/>
              </a:rPr>
              <a:t>periode</a:t>
            </a:r>
            <a:r>
              <a:rPr lang="en-AU" sz="220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AU" sz="2200" dirty="0" err="1">
                <a:solidFill>
                  <a:prstClr val="black"/>
                </a:solidFill>
                <a:latin typeface="Constantia" panose="02030602050306030303" pitchFamily="18" charset="0"/>
              </a:rPr>
              <a:t>pemesanan</a:t>
            </a:r>
            <a:r>
              <a:rPr lang="en-AU" sz="2200" dirty="0">
                <a:solidFill>
                  <a:prstClr val="black"/>
                </a:solidFill>
                <a:latin typeface="Constantia" panose="02030602050306030303" pitchFamily="18" charset="0"/>
              </a:rPr>
              <a:t> (Re-Order </a:t>
            </a:r>
            <a:r>
              <a:rPr lang="en-AU" sz="2200" dirty="0" smtClean="0">
                <a:solidFill>
                  <a:prstClr val="black"/>
                </a:solidFill>
                <a:latin typeface="Constantia" panose="02030602050306030303" pitchFamily="18" charset="0"/>
              </a:rPr>
              <a:t>				Point</a:t>
            </a:r>
            <a:r>
              <a:rPr lang="en-AU" sz="2200" dirty="0">
                <a:solidFill>
                  <a:prstClr val="black"/>
                </a:solidFill>
                <a:latin typeface="Constantia" panose="02030602050306030303" pitchFamily="18" charset="0"/>
              </a:rPr>
              <a:t>).</a:t>
            </a:r>
            <a:endParaRPr lang="en-US" sz="2200" dirty="0">
              <a:solidFill>
                <a:prstClr val="black"/>
              </a:solidFill>
              <a:latin typeface="Constantia" panose="02030602050306030303" pitchFamily="18" charset="0"/>
            </a:endParaRPr>
          </a:p>
          <a:p>
            <a:pPr lvl="0" algn="just">
              <a:lnSpc>
                <a:spcPct val="110000"/>
              </a:lnSpc>
              <a:spcBef>
                <a:spcPts val="1200"/>
              </a:spcBef>
              <a:buClr>
                <a:srgbClr val="0F6FC6"/>
              </a:buClr>
              <a:buNone/>
            </a:pPr>
            <a:r>
              <a:rPr lang="en-AU" sz="2200" dirty="0">
                <a:solidFill>
                  <a:prstClr val="black"/>
                </a:solidFill>
                <a:latin typeface="Constantia" panose="02030602050306030303" pitchFamily="18" charset="0"/>
              </a:rPr>
              <a:t>            </a:t>
            </a:r>
            <a:r>
              <a:rPr lang="en-AU" sz="2200" dirty="0" err="1">
                <a:solidFill>
                  <a:prstClr val="black"/>
                </a:solidFill>
                <a:latin typeface="Constantia" panose="02030602050306030303" pitchFamily="18" charset="0"/>
              </a:rPr>
              <a:t>Penentuan</a:t>
            </a:r>
            <a:r>
              <a:rPr lang="en-AU" sz="220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AU" sz="2200" dirty="0" err="1">
                <a:solidFill>
                  <a:prstClr val="black"/>
                </a:solidFill>
                <a:latin typeface="Constantia" panose="02030602050306030303" pitchFamily="18" charset="0"/>
              </a:rPr>
              <a:t>jumlah</a:t>
            </a:r>
            <a:r>
              <a:rPr lang="en-AU" sz="220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AU" sz="2200" dirty="0" err="1">
                <a:solidFill>
                  <a:prstClr val="black"/>
                </a:solidFill>
                <a:latin typeface="Constantia" panose="02030602050306030303" pitchFamily="18" charset="0"/>
              </a:rPr>
              <a:t>persediaan</a:t>
            </a:r>
            <a:r>
              <a:rPr lang="en-AU" sz="220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AU" sz="2200" dirty="0" err="1">
                <a:solidFill>
                  <a:prstClr val="black"/>
                </a:solidFill>
                <a:latin typeface="Constantia" panose="02030602050306030303" pitchFamily="18" charset="0"/>
              </a:rPr>
              <a:t>sebagai</a:t>
            </a:r>
            <a:r>
              <a:rPr lang="en-AU" sz="220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AU" sz="2200" dirty="0" err="1">
                <a:solidFill>
                  <a:prstClr val="black"/>
                </a:solidFill>
                <a:latin typeface="Constantia" panose="02030602050306030303" pitchFamily="18" charset="0"/>
              </a:rPr>
              <a:t>batas</a:t>
            </a:r>
            <a:r>
              <a:rPr lang="en-AU" sz="220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AU" sz="2200" dirty="0" err="1">
                <a:solidFill>
                  <a:prstClr val="black"/>
                </a:solidFill>
                <a:latin typeface="Constantia" panose="02030602050306030303" pitchFamily="18" charset="0"/>
              </a:rPr>
              <a:t>pemesanan</a:t>
            </a:r>
            <a:r>
              <a:rPr lang="en-AU" sz="220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AU" sz="2200" dirty="0" err="1">
                <a:solidFill>
                  <a:prstClr val="black"/>
                </a:solidFill>
                <a:latin typeface="Constantia" panose="02030602050306030303" pitchFamily="18" charset="0"/>
              </a:rPr>
              <a:t>dilakukan</a:t>
            </a:r>
            <a:r>
              <a:rPr lang="en-AU" sz="2200" dirty="0">
                <a:solidFill>
                  <a:prstClr val="black"/>
                </a:solidFill>
                <a:latin typeface="Constantia" panose="02030602050306030303" pitchFamily="18" charset="0"/>
              </a:rPr>
              <a:t>    		      	     	(Order point) </a:t>
            </a:r>
            <a:r>
              <a:rPr lang="en-AU" sz="2200" dirty="0" err="1">
                <a:solidFill>
                  <a:prstClr val="black"/>
                </a:solidFill>
                <a:latin typeface="Constantia" panose="02030602050306030303" pitchFamily="18" charset="0"/>
              </a:rPr>
              <a:t>adalah</a:t>
            </a:r>
            <a:r>
              <a:rPr lang="en-AU" sz="2200" dirty="0">
                <a:solidFill>
                  <a:prstClr val="black"/>
                </a:solidFill>
                <a:latin typeface="Constantia" panose="02030602050306030303" pitchFamily="18" charset="0"/>
              </a:rPr>
              <a:t> :</a:t>
            </a:r>
            <a:endParaRPr lang="en-US" sz="2200" dirty="0">
              <a:solidFill>
                <a:prstClr val="black"/>
              </a:solidFill>
              <a:latin typeface="Constantia" panose="02030602050306030303" pitchFamily="18" charset="0"/>
            </a:endParaRPr>
          </a:p>
          <a:p>
            <a:pPr lvl="0" algn="just">
              <a:lnSpc>
                <a:spcPct val="110000"/>
              </a:lnSpc>
              <a:spcBef>
                <a:spcPts val="1200"/>
              </a:spcBef>
              <a:buClr>
                <a:srgbClr val="0F6FC6"/>
              </a:buClr>
              <a:buNone/>
            </a:pPr>
            <a:r>
              <a:rPr lang="en-AU" sz="2200" dirty="0">
                <a:solidFill>
                  <a:prstClr val="black"/>
                </a:solidFill>
                <a:latin typeface="Constantia" panose="02030602050306030303" pitchFamily="18" charset="0"/>
              </a:rPr>
              <a:t>            Re-order point   =   d   x   L</a:t>
            </a:r>
            <a:endParaRPr lang="en-US" sz="2200" dirty="0">
              <a:solidFill>
                <a:prstClr val="black"/>
              </a:solidFill>
              <a:latin typeface="Constantia" panose="02030602050306030303" pitchFamily="18" charset="0"/>
            </a:endParaRPr>
          </a:p>
          <a:p>
            <a:pPr lvl="0" algn="just">
              <a:lnSpc>
                <a:spcPct val="110000"/>
              </a:lnSpc>
              <a:spcBef>
                <a:spcPts val="1200"/>
              </a:spcBef>
              <a:buClr>
                <a:srgbClr val="0F6FC6"/>
              </a:buClr>
              <a:buNone/>
            </a:pPr>
            <a:r>
              <a:rPr lang="en-AU" sz="2200" dirty="0">
                <a:solidFill>
                  <a:prstClr val="black"/>
                </a:solidFill>
                <a:latin typeface="Constantia" panose="02030602050306030303" pitchFamily="18" charset="0"/>
              </a:rPr>
              <a:t>            </a:t>
            </a:r>
            <a:r>
              <a:rPr lang="en-AU" sz="2200" dirty="0" err="1">
                <a:solidFill>
                  <a:prstClr val="black"/>
                </a:solidFill>
                <a:latin typeface="Constantia" panose="02030602050306030303" pitchFamily="18" charset="0"/>
              </a:rPr>
              <a:t>Dimana</a:t>
            </a:r>
            <a:r>
              <a:rPr lang="en-AU" sz="2200" dirty="0">
                <a:solidFill>
                  <a:prstClr val="black"/>
                </a:solidFill>
                <a:latin typeface="Constantia" panose="02030602050306030303" pitchFamily="18" charset="0"/>
              </a:rPr>
              <a:t> :  </a:t>
            </a:r>
            <a:endParaRPr lang="en-US" sz="2200" dirty="0">
              <a:solidFill>
                <a:prstClr val="black"/>
              </a:solidFill>
              <a:latin typeface="Constantia" panose="02030602050306030303" pitchFamily="18" charset="0"/>
            </a:endParaRPr>
          </a:p>
          <a:p>
            <a:pPr lvl="0" algn="just">
              <a:lnSpc>
                <a:spcPct val="110000"/>
              </a:lnSpc>
              <a:spcBef>
                <a:spcPts val="1200"/>
              </a:spcBef>
              <a:buClr>
                <a:srgbClr val="0F6FC6"/>
              </a:buClr>
              <a:buNone/>
            </a:pPr>
            <a:r>
              <a:rPr lang="en-AU" sz="2200" dirty="0">
                <a:solidFill>
                  <a:prstClr val="black"/>
                </a:solidFill>
                <a:latin typeface="Constantia" panose="02030602050306030303" pitchFamily="18" charset="0"/>
              </a:rPr>
              <a:t>                           d   =    </a:t>
            </a:r>
            <a:r>
              <a:rPr lang="en-AU" sz="2200" dirty="0" err="1">
                <a:solidFill>
                  <a:prstClr val="black"/>
                </a:solidFill>
                <a:latin typeface="Constantia" panose="02030602050306030303" pitchFamily="18" charset="0"/>
              </a:rPr>
              <a:t>Pemakaian</a:t>
            </a:r>
            <a:r>
              <a:rPr lang="en-AU" sz="2200" dirty="0">
                <a:solidFill>
                  <a:prstClr val="black"/>
                </a:solidFill>
                <a:latin typeface="Constantia" panose="02030602050306030303" pitchFamily="18" charset="0"/>
              </a:rPr>
              <a:t> rata-rata per </a:t>
            </a:r>
            <a:r>
              <a:rPr lang="en-AU" sz="2200" dirty="0" err="1">
                <a:solidFill>
                  <a:prstClr val="black"/>
                </a:solidFill>
                <a:latin typeface="Constantia" panose="02030602050306030303" pitchFamily="18" charset="0"/>
              </a:rPr>
              <a:t>hari</a:t>
            </a:r>
            <a:endParaRPr lang="en-US" sz="2200" dirty="0">
              <a:solidFill>
                <a:prstClr val="black"/>
              </a:solidFill>
              <a:latin typeface="Constantia" panose="02030602050306030303" pitchFamily="18" charset="0"/>
            </a:endParaRPr>
          </a:p>
          <a:p>
            <a:pPr lvl="0" algn="just">
              <a:lnSpc>
                <a:spcPct val="110000"/>
              </a:lnSpc>
              <a:spcBef>
                <a:spcPts val="1200"/>
              </a:spcBef>
              <a:buClr>
                <a:srgbClr val="0F6FC6"/>
              </a:buClr>
              <a:buNone/>
            </a:pPr>
            <a:r>
              <a:rPr lang="en-AU" sz="2200" dirty="0">
                <a:solidFill>
                  <a:prstClr val="black"/>
                </a:solidFill>
                <a:latin typeface="Constantia" panose="02030602050306030303" pitchFamily="18" charset="0"/>
              </a:rPr>
              <a:t>                           L =      Lead time </a:t>
            </a:r>
            <a:r>
              <a:rPr lang="en-AU" sz="2200" dirty="0" err="1">
                <a:solidFill>
                  <a:prstClr val="black"/>
                </a:solidFill>
                <a:latin typeface="Constantia" panose="02030602050306030303" pitchFamily="18" charset="0"/>
              </a:rPr>
              <a:t>yaitu</a:t>
            </a:r>
            <a:r>
              <a:rPr lang="en-AU" sz="220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AU" sz="2200" dirty="0" err="1">
                <a:solidFill>
                  <a:prstClr val="black"/>
                </a:solidFill>
                <a:latin typeface="Constantia" panose="02030602050306030303" pitchFamily="18" charset="0"/>
              </a:rPr>
              <a:t>lamanya</a:t>
            </a:r>
            <a:r>
              <a:rPr lang="en-AU" sz="220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AU" sz="2200" dirty="0" err="1">
                <a:solidFill>
                  <a:prstClr val="black"/>
                </a:solidFill>
                <a:latin typeface="Constantia" panose="02030602050306030303" pitchFamily="18" charset="0"/>
              </a:rPr>
              <a:t>waktu</a:t>
            </a:r>
            <a:r>
              <a:rPr lang="en-AU" sz="220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AU" sz="2200" dirty="0" err="1">
                <a:solidFill>
                  <a:prstClr val="black"/>
                </a:solidFill>
                <a:latin typeface="Constantia" panose="02030602050306030303" pitchFamily="18" charset="0"/>
              </a:rPr>
              <a:t>antara</a:t>
            </a:r>
            <a:r>
              <a:rPr lang="en-AU" sz="220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AU" sz="2200" dirty="0" err="1">
                <a:solidFill>
                  <a:prstClr val="black"/>
                </a:solidFill>
                <a:latin typeface="Constantia" panose="02030602050306030303" pitchFamily="18" charset="0"/>
              </a:rPr>
              <a:t>mulai</a:t>
            </a:r>
            <a:r>
              <a:rPr lang="en-AU" sz="2200" dirty="0">
                <a:solidFill>
                  <a:prstClr val="black"/>
                </a:solidFill>
                <a:latin typeface="Constantia" panose="02030602050306030303" pitchFamily="18" charset="0"/>
              </a:rPr>
              <a:t>    </a:t>
            </a:r>
            <a:r>
              <a:rPr lang="en-AU" sz="2200" dirty="0" smtClean="0">
                <a:solidFill>
                  <a:prstClr val="black"/>
                </a:solidFill>
                <a:latin typeface="Constantia" panose="02030602050306030303" pitchFamily="18" charset="0"/>
              </a:rPr>
              <a:t>								</a:t>
            </a:r>
            <a:r>
              <a:rPr lang="en-AU" sz="2200" dirty="0" err="1" smtClean="0">
                <a:solidFill>
                  <a:prstClr val="black"/>
                </a:solidFill>
                <a:latin typeface="Constantia" panose="02030602050306030303" pitchFamily="18" charset="0"/>
              </a:rPr>
              <a:t>dilakukan</a:t>
            </a:r>
            <a:r>
              <a:rPr lang="en-AU" sz="2200" dirty="0" smtClean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AU" sz="2200" dirty="0">
                <a:solidFill>
                  <a:prstClr val="black"/>
                </a:solidFill>
                <a:latin typeface="Constantia" panose="02030602050306030303" pitchFamily="18" charset="0"/>
              </a:rPr>
              <a:t>	</a:t>
            </a:r>
            <a:r>
              <a:rPr lang="en-AU" sz="2200" dirty="0" err="1" smtClean="0">
                <a:solidFill>
                  <a:prstClr val="black"/>
                </a:solidFill>
                <a:latin typeface="Constantia" panose="02030602050306030303" pitchFamily="18" charset="0"/>
              </a:rPr>
              <a:t>pemesanan</a:t>
            </a:r>
            <a:r>
              <a:rPr lang="en-AU" sz="2200" dirty="0" smtClean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AU" sz="2200" dirty="0" err="1">
                <a:solidFill>
                  <a:prstClr val="black"/>
                </a:solidFill>
                <a:latin typeface="Constantia" panose="02030602050306030303" pitchFamily="18" charset="0"/>
              </a:rPr>
              <a:t>bahan</a:t>
            </a:r>
            <a:r>
              <a:rPr lang="en-AU" sz="220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AU" sz="2200" dirty="0" err="1">
                <a:solidFill>
                  <a:prstClr val="black"/>
                </a:solidFill>
                <a:latin typeface="Constantia" panose="02030602050306030303" pitchFamily="18" charset="0"/>
              </a:rPr>
              <a:t>sampai</a:t>
            </a:r>
            <a:r>
              <a:rPr lang="en-AU" sz="220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AU" sz="2200" dirty="0" err="1">
                <a:solidFill>
                  <a:prstClr val="black"/>
                </a:solidFill>
                <a:latin typeface="Constantia" panose="02030602050306030303" pitchFamily="18" charset="0"/>
              </a:rPr>
              <a:t>dengan</a:t>
            </a:r>
            <a:r>
              <a:rPr lang="en-AU" sz="2200" dirty="0">
                <a:solidFill>
                  <a:prstClr val="black"/>
                </a:solidFill>
                <a:latin typeface="Constantia" panose="02030602050306030303" pitchFamily="18" charset="0"/>
              </a:rPr>
              <a:t>  </a:t>
            </a:r>
            <a:r>
              <a:rPr lang="en-AU" sz="2200" dirty="0" smtClean="0">
                <a:solidFill>
                  <a:prstClr val="black"/>
                </a:solidFill>
                <a:latin typeface="Constantia" panose="02030602050306030303" pitchFamily="18" charset="0"/>
              </a:rPr>
              <a:t>								</a:t>
            </a:r>
            <a:r>
              <a:rPr lang="en-AU" sz="2200" dirty="0" err="1" smtClean="0">
                <a:solidFill>
                  <a:prstClr val="black"/>
                </a:solidFill>
                <a:latin typeface="Constantia" panose="02030602050306030303" pitchFamily="18" charset="0"/>
              </a:rPr>
              <a:t>kedatangan</a:t>
            </a:r>
            <a:r>
              <a:rPr lang="en-AU" sz="2200" dirty="0" smtClean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AU" sz="2200" dirty="0" err="1">
                <a:solidFill>
                  <a:prstClr val="black"/>
                </a:solidFill>
                <a:latin typeface="Constantia" panose="02030602050306030303" pitchFamily="18" charset="0"/>
              </a:rPr>
              <a:t>bahan</a:t>
            </a:r>
            <a:r>
              <a:rPr lang="en-AU" sz="2200" dirty="0">
                <a:solidFill>
                  <a:prstClr val="black"/>
                </a:solidFill>
                <a:latin typeface="Constantia" panose="02030602050306030303" pitchFamily="18" charset="0"/>
              </a:rPr>
              <a:t>   </a:t>
            </a:r>
            <a:r>
              <a:rPr lang="en-AU" sz="2200" dirty="0" err="1" smtClean="0">
                <a:solidFill>
                  <a:prstClr val="black"/>
                </a:solidFill>
                <a:latin typeface="Constantia" panose="02030602050306030303" pitchFamily="18" charset="0"/>
              </a:rPr>
              <a:t>tersebut</a:t>
            </a:r>
            <a:r>
              <a:rPr lang="en-AU" sz="2200" dirty="0">
                <a:solidFill>
                  <a:prstClr val="black"/>
                </a:solidFill>
                <a:latin typeface="Constantia" panose="02030602050306030303" pitchFamily="18" charset="0"/>
              </a:rPr>
              <a:t>. </a:t>
            </a:r>
            <a:endParaRPr lang="en-US" sz="2200" dirty="0">
              <a:solidFill>
                <a:prstClr val="black"/>
              </a:solidFill>
              <a:latin typeface="Constantia" panose="02030602050306030303" pitchFamily="18" charset="0"/>
            </a:endParaRP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880" y="4583995"/>
            <a:ext cx="2511770" cy="2274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469331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-1"/>
            <a:ext cx="9472800" cy="6763871"/>
          </a:xfrm>
        </p:spPr>
        <p:txBody>
          <a:bodyPr/>
          <a:lstStyle/>
          <a:p>
            <a:pPr marL="0" lvl="0" indent="0">
              <a:spcBef>
                <a:spcPts val="600"/>
              </a:spcBef>
              <a:buClr>
                <a:srgbClr val="0F6FC6"/>
              </a:buClr>
              <a:buNone/>
            </a:pPr>
            <a:r>
              <a:rPr lang="en-AU" sz="2000" dirty="0">
                <a:solidFill>
                  <a:prstClr val="black"/>
                </a:solidFill>
                <a:latin typeface="Constantia" panose="02030602050306030303" pitchFamily="18" charset="0"/>
                <a:ea typeface="Times New Roman" panose="02020603050405020304" pitchFamily="18" charset="0"/>
              </a:rPr>
              <a:t>b).  </a:t>
            </a:r>
            <a:r>
              <a:rPr lang="en-AU" sz="2000" dirty="0" err="1">
                <a:solidFill>
                  <a:prstClr val="black"/>
                </a:solidFill>
                <a:latin typeface="Constantia" panose="02030602050306030303" pitchFamily="18" charset="0"/>
                <a:ea typeface="Times New Roman" panose="02020603050405020304" pitchFamily="18" charset="0"/>
              </a:rPr>
              <a:t>Probabilitas</a:t>
            </a:r>
            <a:r>
              <a:rPr lang="en-AU" sz="2000" dirty="0">
                <a:solidFill>
                  <a:prstClr val="black"/>
                </a:solidFill>
                <a:latin typeface="Constantia" panose="02030602050306030303" pitchFamily="18" charset="0"/>
                <a:ea typeface="Times New Roman" panose="02020603050405020304" pitchFamily="18" charset="0"/>
              </a:rPr>
              <a:t> </a:t>
            </a:r>
            <a:r>
              <a:rPr lang="en-AU" sz="2000" dirty="0" err="1">
                <a:solidFill>
                  <a:prstClr val="black"/>
                </a:solidFill>
                <a:latin typeface="Constantia" panose="02030602050306030303" pitchFamily="18" charset="0"/>
                <a:ea typeface="Times New Roman" panose="02020603050405020304" pitchFamily="18" charset="0"/>
              </a:rPr>
              <a:t>kekurangan</a:t>
            </a:r>
            <a:r>
              <a:rPr lang="en-AU" sz="2000" dirty="0">
                <a:solidFill>
                  <a:prstClr val="black"/>
                </a:solidFill>
                <a:latin typeface="Constantia" panose="02030602050306030303" pitchFamily="18" charset="0"/>
                <a:ea typeface="Times New Roman" panose="02020603050405020304" pitchFamily="18" charset="0"/>
              </a:rPr>
              <a:t> </a:t>
            </a:r>
            <a:r>
              <a:rPr lang="en-AU" sz="2000" dirty="0" err="1">
                <a:solidFill>
                  <a:prstClr val="black"/>
                </a:solidFill>
                <a:latin typeface="Constantia" panose="02030602050306030303" pitchFamily="18" charset="0"/>
                <a:ea typeface="Times New Roman" panose="02020603050405020304" pitchFamily="18" charset="0"/>
              </a:rPr>
              <a:t>bahan</a:t>
            </a:r>
            <a:r>
              <a:rPr lang="en-AU" sz="2000" dirty="0">
                <a:solidFill>
                  <a:prstClr val="black"/>
                </a:solidFill>
                <a:latin typeface="Constantia" panose="02030602050306030303" pitchFamily="18" charset="0"/>
                <a:ea typeface="Times New Roman" panose="02020603050405020304" pitchFamily="18" charset="0"/>
              </a:rPr>
              <a:t> </a:t>
            </a:r>
            <a:r>
              <a:rPr lang="en-AU" sz="2000" dirty="0" err="1">
                <a:solidFill>
                  <a:prstClr val="black"/>
                </a:solidFill>
                <a:latin typeface="Constantia" panose="02030602050306030303" pitchFamily="18" charset="0"/>
                <a:ea typeface="Times New Roman" panose="02020603050405020304" pitchFamily="18" charset="0"/>
              </a:rPr>
              <a:t>selama</a:t>
            </a:r>
            <a:r>
              <a:rPr lang="en-AU" sz="2000" dirty="0">
                <a:solidFill>
                  <a:prstClr val="black"/>
                </a:solidFill>
                <a:latin typeface="Constantia" panose="02030602050306030303" pitchFamily="18" charset="0"/>
                <a:ea typeface="Times New Roman" panose="02020603050405020304" pitchFamily="18" charset="0"/>
              </a:rPr>
              <a:t> </a:t>
            </a:r>
            <a:r>
              <a:rPr lang="en-AU" sz="2000" dirty="0" err="1">
                <a:solidFill>
                  <a:prstClr val="black"/>
                </a:solidFill>
                <a:latin typeface="Constantia" panose="02030602050306030303" pitchFamily="18" charset="0"/>
                <a:ea typeface="Times New Roman" panose="02020603050405020304" pitchFamily="18" charset="0"/>
              </a:rPr>
              <a:t>periode</a:t>
            </a:r>
            <a:r>
              <a:rPr lang="en-AU" sz="2000" dirty="0">
                <a:solidFill>
                  <a:prstClr val="black"/>
                </a:solidFill>
                <a:latin typeface="Constantia" panose="02030602050306030303" pitchFamily="18" charset="0"/>
                <a:ea typeface="Times New Roman" panose="02020603050405020304" pitchFamily="18" charset="0"/>
              </a:rPr>
              <a:t> </a:t>
            </a:r>
            <a:r>
              <a:rPr lang="en-AU" sz="2000" dirty="0" err="1">
                <a:solidFill>
                  <a:prstClr val="black"/>
                </a:solidFill>
                <a:latin typeface="Constantia" panose="02030602050306030303" pitchFamily="18" charset="0"/>
                <a:ea typeface="Times New Roman" panose="02020603050405020304" pitchFamily="18" charset="0"/>
              </a:rPr>
              <a:t>pemesanan</a:t>
            </a:r>
            <a:endParaRPr lang="en-US" sz="2000" dirty="0">
              <a:solidFill>
                <a:prstClr val="black"/>
              </a:solidFill>
              <a:latin typeface="Constantia" panose="02030602050306030303" pitchFamily="18" charset="0"/>
              <a:ea typeface="Times New Roman" panose="02020603050405020304" pitchFamily="18" charset="0"/>
            </a:endParaRPr>
          </a:p>
          <a:p>
            <a:pPr marL="0" lvl="0" indent="0">
              <a:spcBef>
                <a:spcPts val="600"/>
              </a:spcBef>
              <a:buClr>
                <a:srgbClr val="0F6FC6"/>
              </a:buClr>
              <a:buNone/>
            </a:pPr>
            <a:r>
              <a:rPr lang="en-AU" sz="2000" dirty="0">
                <a:solidFill>
                  <a:prstClr val="black"/>
                </a:solidFill>
                <a:latin typeface="Constantia" panose="02030602050306030303" pitchFamily="18" charset="0"/>
                <a:ea typeface="Times New Roman" panose="02020603050405020304" pitchFamily="18" charset="0"/>
              </a:rPr>
              <a:t>         P  (  </a:t>
            </a:r>
            <a:r>
              <a:rPr lang="en-AU" sz="2000" dirty="0" err="1">
                <a:solidFill>
                  <a:prstClr val="black"/>
                </a:solidFill>
                <a:latin typeface="Constantia" panose="02030602050306030303" pitchFamily="18" charset="0"/>
                <a:ea typeface="Times New Roman" panose="02020603050405020304" pitchFamily="18" charset="0"/>
              </a:rPr>
              <a:t>dL</a:t>
            </a:r>
            <a:r>
              <a:rPr lang="en-AU" sz="2000" dirty="0">
                <a:solidFill>
                  <a:prstClr val="black"/>
                </a:solidFill>
                <a:latin typeface="Constantia" panose="02030602050306030303" pitchFamily="18" charset="0"/>
                <a:ea typeface="Times New Roman" panose="02020603050405020304" pitchFamily="18" charset="0"/>
              </a:rPr>
              <a:t>  </a:t>
            </a:r>
            <a:r>
              <a:rPr lang="en-AU" sz="2000" dirty="0">
                <a:solidFill>
                  <a:prstClr val="black"/>
                </a:solidFill>
                <a:latin typeface="Constantia" panose="02030602050306030303" pitchFamily="18" charset="0"/>
                <a:ea typeface="Times New Roman" panose="02020603050405020304" pitchFamily="18" charset="0"/>
                <a:sym typeface="Symbol" panose="05050102010706020507" pitchFamily="18" charset="2"/>
              </a:rPr>
              <a:t></a:t>
            </a:r>
            <a:r>
              <a:rPr lang="en-AU" sz="2000" dirty="0">
                <a:solidFill>
                  <a:prstClr val="black"/>
                </a:solidFill>
                <a:latin typeface="Constantia" panose="02030602050306030303" pitchFamily="18" charset="0"/>
                <a:ea typeface="Times New Roman" panose="02020603050405020304" pitchFamily="18" charset="0"/>
              </a:rPr>
              <a:t>   </a:t>
            </a:r>
            <a:r>
              <a:rPr lang="en-AU" sz="2000" dirty="0" err="1">
                <a:solidFill>
                  <a:prstClr val="black"/>
                </a:solidFill>
                <a:latin typeface="Constantia" panose="02030602050306030303" pitchFamily="18" charset="0"/>
                <a:ea typeface="Times New Roman" panose="02020603050405020304" pitchFamily="18" charset="0"/>
              </a:rPr>
              <a:t>Penggunaan</a:t>
            </a:r>
            <a:r>
              <a:rPr lang="en-AU" sz="2000" dirty="0">
                <a:solidFill>
                  <a:prstClr val="black"/>
                </a:solidFill>
                <a:latin typeface="Constantia" panose="02030602050306030303" pitchFamily="18" charset="0"/>
                <a:ea typeface="Times New Roman" panose="02020603050405020304" pitchFamily="18" charset="0"/>
              </a:rPr>
              <a:t> </a:t>
            </a:r>
            <a:r>
              <a:rPr lang="en-AU" sz="2000" dirty="0" err="1">
                <a:solidFill>
                  <a:prstClr val="black"/>
                </a:solidFill>
                <a:latin typeface="Constantia" panose="02030602050306030303" pitchFamily="18" charset="0"/>
                <a:ea typeface="Times New Roman" panose="02020603050405020304" pitchFamily="18" charset="0"/>
              </a:rPr>
              <a:t>riil</a:t>
            </a:r>
            <a:r>
              <a:rPr lang="en-AU" sz="2000" dirty="0">
                <a:solidFill>
                  <a:prstClr val="black"/>
                </a:solidFill>
                <a:latin typeface="Constantia" panose="02030602050306030303" pitchFamily="18" charset="0"/>
                <a:ea typeface="Times New Roman" panose="02020603050405020304" pitchFamily="18" charset="0"/>
              </a:rPr>
              <a:t> )</a:t>
            </a:r>
            <a:endParaRPr lang="en-US" sz="2000" dirty="0">
              <a:solidFill>
                <a:prstClr val="black"/>
              </a:solidFill>
              <a:latin typeface="Constantia" panose="02030602050306030303" pitchFamily="18" charset="0"/>
              <a:ea typeface="Times New Roman" panose="02020603050405020304" pitchFamily="18" charset="0"/>
            </a:endParaRPr>
          </a:p>
          <a:p>
            <a:pPr marL="0" lvl="0" indent="0">
              <a:spcBef>
                <a:spcPts val="600"/>
              </a:spcBef>
              <a:buClr>
                <a:srgbClr val="0F6FC6"/>
              </a:buClr>
              <a:buNone/>
            </a:pPr>
            <a:r>
              <a:rPr lang="en-AU" sz="2000" dirty="0">
                <a:solidFill>
                  <a:prstClr val="black"/>
                </a:solidFill>
                <a:latin typeface="Constantia" panose="02030602050306030303" pitchFamily="18" charset="0"/>
                <a:ea typeface="Times New Roman" panose="02020603050405020304" pitchFamily="18" charset="0"/>
              </a:rPr>
              <a:t>         </a:t>
            </a:r>
            <a:r>
              <a:rPr lang="en-AU" sz="2000" dirty="0" err="1">
                <a:solidFill>
                  <a:prstClr val="black"/>
                </a:solidFill>
                <a:latin typeface="Constantia" panose="02030602050306030303" pitchFamily="18" charset="0"/>
                <a:ea typeface="Times New Roman" panose="02020603050405020304" pitchFamily="18" charset="0"/>
              </a:rPr>
              <a:t>Contoh</a:t>
            </a:r>
            <a:r>
              <a:rPr lang="en-AU" sz="2000" dirty="0">
                <a:solidFill>
                  <a:prstClr val="black"/>
                </a:solidFill>
                <a:latin typeface="Constantia" panose="02030602050306030303" pitchFamily="18" charset="0"/>
                <a:ea typeface="Times New Roman" panose="02020603050405020304" pitchFamily="18" charset="0"/>
              </a:rPr>
              <a:t> </a:t>
            </a:r>
            <a:r>
              <a:rPr lang="en-AU" sz="2000" dirty="0" err="1">
                <a:solidFill>
                  <a:prstClr val="black"/>
                </a:solidFill>
                <a:latin typeface="Constantia" panose="02030602050306030303" pitchFamily="18" charset="0"/>
                <a:ea typeface="Times New Roman" panose="02020603050405020304" pitchFamily="18" charset="0"/>
              </a:rPr>
              <a:t>soal</a:t>
            </a:r>
            <a:r>
              <a:rPr lang="en-AU" sz="2000" dirty="0">
                <a:solidFill>
                  <a:prstClr val="black"/>
                </a:solidFill>
                <a:latin typeface="Constantia" panose="02030602050306030303" pitchFamily="18" charset="0"/>
                <a:ea typeface="Times New Roman" panose="02020603050405020304" pitchFamily="18" charset="0"/>
              </a:rPr>
              <a:t> :</a:t>
            </a:r>
            <a:endParaRPr lang="en-US" sz="2000" dirty="0">
              <a:solidFill>
                <a:prstClr val="black"/>
              </a:solidFill>
              <a:latin typeface="Constantia" panose="02030602050306030303" pitchFamily="18" charset="0"/>
              <a:ea typeface="Times New Roman" panose="02020603050405020304" pitchFamily="18" charset="0"/>
            </a:endParaRPr>
          </a:p>
          <a:p>
            <a:pPr marL="0" lvl="0" indent="0">
              <a:spcBef>
                <a:spcPts val="1200"/>
              </a:spcBef>
              <a:buClr>
                <a:srgbClr val="0F6FC6"/>
              </a:buClr>
              <a:buNone/>
            </a:pPr>
            <a:r>
              <a:rPr lang="en-AU" sz="2000" dirty="0">
                <a:solidFill>
                  <a:prstClr val="black"/>
                </a:solidFill>
                <a:latin typeface="Constantia" panose="02030602050306030303" pitchFamily="18" charset="0"/>
                <a:ea typeface="Times New Roman" panose="02020603050405020304" pitchFamily="18" charset="0"/>
              </a:rPr>
              <a:t>          </a:t>
            </a:r>
            <a:r>
              <a:rPr lang="en-AU" sz="2000" dirty="0" err="1">
                <a:solidFill>
                  <a:prstClr val="black"/>
                </a:solidFill>
                <a:latin typeface="Constantia" panose="02030602050306030303" pitchFamily="18" charset="0"/>
                <a:ea typeface="Times New Roman" panose="02020603050405020304" pitchFamily="18" charset="0"/>
              </a:rPr>
              <a:t>Suatu</a:t>
            </a:r>
            <a:r>
              <a:rPr lang="en-AU" sz="2000" dirty="0">
                <a:solidFill>
                  <a:prstClr val="black"/>
                </a:solidFill>
                <a:latin typeface="Constantia" panose="02030602050306030303" pitchFamily="18" charset="0"/>
                <a:ea typeface="Times New Roman" panose="02020603050405020304" pitchFamily="18" charset="0"/>
              </a:rPr>
              <a:t> </a:t>
            </a:r>
            <a:r>
              <a:rPr lang="en-AU" sz="2000" dirty="0" err="1">
                <a:solidFill>
                  <a:prstClr val="black"/>
                </a:solidFill>
                <a:latin typeface="Constantia" panose="02030602050306030303" pitchFamily="18" charset="0"/>
                <a:ea typeface="Times New Roman" panose="02020603050405020304" pitchFamily="18" charset="0"/>
              </a:rPr>
              <a:t>perusahaan</a:t>
            </a:r>
            <a:r>
              <a:rPr lang="en-AU" sz="2000" dirty="0">
                <a:solidFill>
                  <a:prstClr val="black"/>
                </a:solidFill>
                <a:latin typeface="Constantia" panose="02030602050306030303" pitchFamily="18" charset="0"/>
                <a:ea typeface="Times New Roman" panose="02020603050405020304" pitchFamily="18" charset="0"/>
              </a:rPr>
              <a:t> </a:t>
            </a:r>
            <a:r>
              <a:rPr lang="en-AU" sz="2000" dirty="0" err="1">
                <a:solidFill>
                  <a:prstClr val="black"/>
                </a:solidFill>
                <a:latin typeface="Constantia" panose="02030602050306030303" pitchFamily="18" charset="0"/>
                <a:ea typeface="Times New Roman" panose="02020603050405020304" pitchFamily="18" charset="0"/>
              </a:rPr>
              <a:t>elektronika</a:t>
            </a:r>
            <a:r>
              <a:rPr lang="en-AU" sz="2000" dirty="0">
                <a:solidFill>
                  <a:prstClr val="black"/>
                </a:solidFill>
                <a:latin typeface="Constantia" panose="02030602050306030303" pitchFamily="18" charset="0"/>
                <a:ea typeface="Times New Roman" panose="02020603050405020304" pitchFamily="18" charset="0"/>
              </a:rPr>
              <a:t> </a:t>
            </a:r>
            <a:r>
              <a:rPr lang="en-AU" sz="2000" dirty="0" err="1">
                <a:solidFill>
                  <a:prstClr val="black"/>
                </a:solidFill>
                <a:latin typeface="Constantia" panose="02030602050306030303" pitchFamily="18" charset="0"/>
                <a:ea typeface="Times New Roman" panose="02020603050405020304" pitchFamily="18" charset="0"/>
              </a:rPr>
              <a:t>mempunyai</a:t>
            </a:r>
            <a:r>
              <a:rPr lang="en-AU" sz="2000" dirty="0">
                <a:solidFill>
                  <a:prstClr val="black"/>
                </a:solidFill>
                <a:latin typeface="Constantia" panose="02030602050306030303" pitchFamily="18" charset="0"/>
                <a:ea typeface="Times New Roman" panose="02020603050405020304" pitchFamily="18" charset="0"/>
              </a:rPr>
              <a:t> data </a:t>
            </a:r>
            <a:r>
              <a:rPr lang="en-AU" sz="2000" dirty="0" err="1">
                <a:solidFill>
                  <a:prstClr val="black"/>
                </a:solidFill>
                <a:latin typeface="Constantia" panose="02030602050306030303" pitchFamily="18" charset="0"/>
                <a:ea typeface="Times New Roman" panose="02020603050405020304" pitchFamily="18" charset="0"/>
              </a:rPr>
              <a:t>sebagai</a:t>
            </a:r>
            <a:r>
              <a:rPr lang="en-AU" sz="2000" dirty="0">
                <a:solidFill>
                  <a:prstClr val="black"/>
                </a:solidFill>
                <a:latin typeface="Constantia" panose="02030602050306030303" pitchFamily="18" charset="0"/>
                <a:ea typeface="Times New Roman" panose="02020603050405020304" pitchFamily="18" charset="0"/>
              </a:rPr>
              <a:t> </a:t>
            </a:r>
            <a:r>
              <a:rPr lang="en-AU" sz="2000" dirty="0" err="1">
                <a:solidFill>
                  <a:prstClr val="black"/>
                </a:solidFill>
                <a:latin typeface="Constantia" panose="02030602050306030303" pitchFamily="18" charset="0"/>
                <a:ea typeface="Times New Roman" panose="02020603050405020304" pitchFamily="18" charset="0"/>
              </a:rPr>
              <a:t>berikut</a:t>
            </a:r>
            <a:r>
              <a:rPr lang="en-AU" sz="2000" dirty="0">
                <a:solidFill>
                  <a:prstClr val="black"/>
                </a:solidFill>
                <a:latin typeface="Constantia" panose="02030602050306030303" pitchFamily="18" charset="0"/>
                <a:ea typeface="Times New Roman" panose="02020603050405020304" pitchFamily="18" charset="0"/>
              </a:rPr>
              <a:t> :</a:t>
            </a:r>
            <a:r>
              <a:rPr lang="en-AU" sz="2000" dirty="0">
                <a:solidFill>
                  <a:prstClr val="black"/>
                </a:solidFill>
                <a:latin typeface="Constantia" panose="02030602050306030303" pitchFamily="18" charset="0"/>
              </a:rPr>
              <a:t>      </a:t>
            </a:r>
          </a:p>
          <a:p>
            <a:pPr marL="0" lvl="0" indent="0">
              <a:spcBef>
                <a:spcPts val="0"/>
              </a:spcBef>
              <a:buClr>
                <a:srgbClr val="0F6FC6"/>
              </a:buClr>
              <a:buNone/>
            </a:pPr>
            <a:r>
              <a:rPr lang="en-AU" sz="200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AU" sz="2000" dirty="0">
                <a:solidFill>
                  <a:prstClr val="black"/>
                </a:solidFill>
                <a:latin typeface="Constantia" panose="02030602050306030303" pitchFamily="18" charset="0"/>
                <a:ea typeface="Times New Roman" panose="02020603050405020304" pitchFamily="18" charset="0"/>
              </a:rPr>
              <a:t>         </a:t>
            </a:r>
            <a:r>
              <a:rPr lang="fi-FI" sz="2000" dirty="0">
                <a:solidFill>
                  <a:prstClr val="black"/>
                </a:solidFill>
                <a:latin typeface="Constantia" panose="02030602050306030303" pitchFamily="18" charset="0"/>
                <a:ea typeface="Times New Roman" panose="02020603050405020304" pitchFamily="18" charset="0"/>
              </a:rPr>
              <a:t>-  Kebutuhan bahan                    =  16.000 unit</a:t>
            </a:r>
            <a:endParaRPr lang="en-US" sz="2000" dirty="0">
              <a:solidFill>
                <a:prstClr val="black"/>
              </a:solidFill>
              <a:latin typeface="Constantia" panose="02030602050306030303" pitchFamily="18" charset="0"/>
              <a:ea typeface="Times New Roman" panose="02020603050405020304" pitchFamily="18" charset="0"/>
            </a:endParaRPr>
          </a:p>
          <a:p>
            <a:pPr marL="0" lvl="0" indent="0">
              <a:spcBef>
                <a:spcPts val="0"/>
              </a:spcBef>
              <a:buClr>
                <a:srgbClr val="0F6FC6"/>
              </a:buClr>
              <a:buNone/>
            </a:pPr>
            <a:r>
              <a:rPr lang="fi-FI" sz="2000" dirty="0">
                <a:solidFill>
                  <a:prstClr val="black"/>
                </a:solidFill>
                <a:latin typeface="Constantia" panose="02030602050306030303" pitchFamily="18" charset="0"/>
                <a:ea typeface="Times New Roman" panose="02020603050405020304" pitchFamily="18" charset="0"/>
              </a:rPr>
              <a:t>          -  Hari kerja                                =   250 hari</a:t>
            </a:r>
            <a:endParaRPr lang="en-US" sz="2000" dirty="0">
              <a:solidFill>
                <a:prstClr val="black"/>
              </a:solidFill>
              <a:latin typeface="Constantia" panose="02030602050306030303" pitchFamily="18" charset="0"/>
              <a:ea typeface="Times New Roman" panose="02020603050405020304" pitchFamily="18" charset="0"/>
            </a:endParaRPr>
          </a:p>
          <a:p>
            <a:pPr marL="0" lvl="0" indent="0">
              <a:spcBef>
                <a:spcPts val="0"/>
              </a:spcBef>
              <a:buClr>
                <a:srgbClr val="0F6FC6"/>
              </a:buClr>
              <a:buNone/>
            </a:pPr>
            <a:r>
              <a:rPr lang="fi-FI" sz="2000" dirty="0">
                <a:solidFill>
                  <a:prstClr val="black"/>
                </a:solidFill>
                <a:latin typeface="Constantia" panose="02030602050306030303" pitchFamily="18" charset="0"/>
                <a:ea typeface="Times New Roman" panose="02020603050405020304" pitchFamily="18" charset="0"/>
              </a:rPr>
              <a:t>          -  Biaya simpan                          =   Rp. 12 per unit</a:t>
            </a:r>
            <a:endParaRPr lang="en-US" sz="2000" dirty="0">
              <a:solidFill>
                <a:prstClr val="black"/>
              </a:solidFill>
              <a:latin typeface="Constantia" panose="02030602050306030303" pitchFamily="18" charset="0"/>
              <a:ea typeface="Times New Roman" panose="02020603050405020304" pitchFamily="18" charset="0"/>
            </a:endParaRPr>
          </a:p>
          <a:p>
            <a:pPr marL="0" lvl="0" indent="0">
              <a:spcBef>
                <a:spcPts val="0"/>
              </a:spcBef>
              <a:buClr>
                <a:srgbClr val="0F6FC6"/>
              </a:buClr>
              <a:buNone/>
            </a:pPr>
            <a:r>
              <a:rPr lang="fi-FI" sz="2000" dirty="0">
                <a:solidFill>
                  <a:prstClr val="black"/>
                </a:solidFill>
                <a:latin typeface="Constantia" panose="02030602050306030303" pitchFamily="18" charset="0"/>
                <a:ea typeface="Times New Roman" panose="02020603050405020304" pitchFamily="18" charset="0"/>
              </a:rPr>
              <a:t>          -  Biaya kehabisan bahan           =   Rp. 1 per unit</a:t>
            </a:r>
            <a:endParaRPr lang="en-US" sz="2000" dirty="0">
              <a:solidFill>
                <a:prstClr val="black"/>
              </a:solidFill>
              <a:latin typeface="Constantia" panose="02030602050306030303" pitchFamily="18" charset="0"/>
              <a:ea typeface="Times New Roman" panose="02020603050405020304" pitchFamily="18" charset="0"/>
            </a:endParaRPr>
          </a:p>
          <a:p>
            <a:pPr marL="0" lvl="0" indent="0">
              <a:spcBef>
                <a:spcPts val="0"/>
              </a:spcBef>
              <a:buClr>
                <a:srgbClr val="0F6FC6"/>
              </a:buClr>
              <a:buNone/>
            </a:pPr>
            <a:r>
              <a:rPr lang="fi-FI" sz="2000" dirty="0">
                <a:solidFill>
                  <a:prstClr val="black"/>
                </a:solidFill>
                <a:latin typeface="Constantia" panose="02030602050306030303" pitchFamily="18" charset="0"/>
                <a:ea typeface="Times New Roman" panose="02020603050405020304" pitchFamily="18" charset="0"/>
              </a:rPr>
              <a:t>          -  Biaya pesan                             =   Rp. 60 per pesanan</a:t>
            </a:r>
            <a:endParaRPr lang="en-US" sz="2000" dirty="0">
              <a:solidFill>
                <a:prstClr val="black"/>
              </a:solidFill>
              <a:latin typeface="Constantia" panose="02030602050306030303" pitchFamily="18" charset="0"/>
              <a:ea typeface="Times New Roman" panose="02020603050405020304" pitchFamily="18" charset="0"/>
            </a:endParaRPr>
          </a:p>
          <a:p>
            <a:pPr marL="0" lvl="0" indent="0">
              <a:spcBef>
                <a:spcPts val="0"/>
              </a:spcBef>
              <a:buClr>
                <a:srgbClr val="0F6FC6"/>
              </a:buClr>
              <a:buNone/>
            </a:pPr>
            <a:r>
              <a:rPr lang="fi-FI" sz="2000" dirty="0">
                <a:solidFill>
                  <a:prstClr val="black"/>
                </a:solidFill>
                <a:latin typeface="Constantia" panose="02030602050306030303" pitchFamily="18" charset="0"/>
                <a:ea typeface="Times New Roman" panose="02020603050405020304" pitchFamily="18" charset="0"/>
              </a:rPr>
              <a:t>          -  Lead time                                =   10 hari  </a:t>
            </a:r>
            <a:r>
              <a:rPr lang="en-AU" sz="2000" dirty="0">
                <a:solidFill>
                  <a:prstClr val="black"/>
                </a:solidFill>
                <a:latin typeface="Constantia" panose="02030602050306030303" pitchFamily="18" charset="0"/>
              </a:rPr>
              <a:t>      </a:t>
            </a:r>
            <a:endParaRPr lang="en-US" sz="2000" dirty="0">
              <a:solidFill>
                <a:prstClr val="black"/>
              </a:solidFill>
              <a:latin typeface="Constantia" panose="02030602050306030303" pitchFamily="18" charset="0"/>
            </a:endParaRPr>
          </a:p>
          <a:p>
            <a:pPr marL="0" lvl="0" indent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lang="fi-FI" sz="2000" dirty="0" smtClean="0">
                <a:solidFill>
                  <a:prstClr val="black"/>
                </a:solidFill>
                <a:latin typeface="Constantia" panose="02030602050306030303" pitchFamily="18" charset="0"/>
                <a:ea typeface="Times New Roman" panose="02020603050405020304" pitchFamily="18" charset="0"/>
              </a:rPr>
              <a:t>       Permintaan </a:t>
            </a:r>
            <a:r>
              <a:rPr lang="fi-FI" sz="2000" dirty="0">
                <a:solidFill>
                  <a:prstClr val="black"/>
                </a:solidFill>
                <a:latin typeface="Constantia" panose="02030602050306030303" pitchFamily="18" charset="0"/>
                <a:ea typeface="Times New Roman" panose="02020603050405020304" pitchFamily="18" charset="0"/>
              </a:rPr>
              <a:t>selama lead time </a:t>
            </a:r>
            <a:r>
              <a:rPr lang="fi-FI" sz="2000" dirty="0" smtClean="0">
                <a:solidFill>
                  <a:prstClr val="black"/>
                </a:solidFill>
                <a:latin typeface="Constantia" panose="02030602050306030303" pitchFamily="18" charset="0"/>
                <a:ea typeface="Times New Roman" panose="02020603050405020304" pitchFamily="18" charset="0"/>
              </a:rPr>
              <a:t>:</a:t>
            </a:r>
          </a:p>
          <a:p>
            <a:pPr marL="0" lvl="0" indent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None/>
            </a:pPr>
            <a:endParaRPr lang="en-US" sz="2000" dirty="0">
              <a:solidFill>
                <a:prstClr val="black"/>
              </a:solidFill>
              <a:latin typeface="Constantia" panose="02030602050306030303" pitchFamily="18" charset="0"/>
            </a:endParaRPr>
          </a:p>
          <a:p>
            <a:pPr marL="0" lvl="0" indent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None/>
            </a:pPr>
            <a:endParaRPr lang="en-US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7502" y="3798954"/>
            <a:ext cx="8827773" cy="296491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3985" y="4583995"/>
            <a:ext cx="2511770" cy="2274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788425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134471"/>
            <a:ext cx="9472800" cy="6723529"/>
          </a:xfrm>
        </p:spPr>
        <p:txBody>
          <a:bodyPr>
            <a:normAutofit/>
          </a:bodyPr>
          <a:lstStyle/>
          <a:p>
            <a:pPr marL="0" lvl="0" indent="0">
              <a:spcBef>
                <a:spcPts val="600"/>
              </a:spcBef>
              <a:buClr>
                <a:srgbClr val="0F6FC6"/>
              </a:buClr>
              <a:buNone/>
            </a:pPr>
            <a:r>
              <a:rPr lang="en-AU" sz="2000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AU" sz="2000" dirty="0">
                <a:solidFill>
                  <a:prstClr val="black"/>
                </a:solidFill>
                <a:latin typeface="Constantia" panose="02030602050306030303" pitchFamily="18" charset="0"/>
                <a:ea typeface="Times New Roman" panose="02020603050405020304" pitchFamily="18" charset="0"/>
              </a:rPr>
              <a:t>a).  </a:t>
            </a:r>
            <a:r>
              <a:rPr lang="en-AU" sz="2000" dirty="0" err="1">
                <a:solidFill>
                  <a:prstClr val="black"/>
                </a:solidFill>
                <a:latin typeface="Constantia" panose="02030602050306030303" pitchFamily="18" charset="0"/>
                <a:ea typeface="Times New Roman" panose="02020603050405020304" pitchFamily="18" charset="0"/>
              </a:rPr>
              <a:t>Perhitungan</a:t>
            </a:r>
            <a:r>
              <a:rPr lang="en-AU" sz="2000" dirty="0">
                <a:solidFill>
                  <a:prstClr val="black"/>
                </a:solidFill>
                <a:latin typeface="Constantia" panose="02030602050306030303" pitchFamily="18" charset="0"/>
                <a:ea typeface="Times New Roman" panose="02020603050405020304" pitchFamily="18" charset="0"/>
              </a:rPr>
              <a:t> EOQ</a:t>
            </a:r>
          </a:p>
          <a:p>
            <a:pPr marL="0" lvl="0" indent="0">
              <a:spcBef>
                <a:spcPts val="600"/>
              </a:spcBef>
              <a:buClr>
                <a:srgbClr val="0F6FC6"/>
              </a:buClr>
              <a:buNone/>
            </a:pPr>
            <a:endParaRPr lang="en-US" sz="2000" dirty="0">
              <a:solidFill>
                <a:prstClr val="black"/>
              </a:solidFill>
              <a:latin typeface="Constantia" panose="02030602050306030303" pitchFamily="18" charset="0"/>
              <a:ea typeface="Times New Roman" panose="02020603050405020304" pitchFamily="18" charset="0"/>
            </a:endParaRPr>
          </a:p>
          <a:p>
            <a:pPr marL="0" lvl="0" indent="0">
              <a:spcBef>
                <a:spcPts val="0"/>
              </a:spcBef>
              <a:buClr>
                <a:srgbClr val="0F6FC6"/>
              </a:buClr>
              <a:buNone/>
            </a:pPr>
            <a:r>
              <a:rPr lang="en-AU" sz="2000" dirty="0">
                <a:solidFill>
                  <a:prstClr val="black"/>
                </a:solidFill>
                <a:latin typeface="Constantia" panose="02030602050306030303" pitchFamily="18" charset="0"/>
                <a:ea typeface="Times New Roman" panose="02020603050405020304" pitchFamily="18" charset="0"/>
              </a:rPr>
              <a:t>	  EOQ  =    </a:t>
            </a:r>
            <a:r>
              <a:rPr lang="en-AU" sz="2000" dirty="0">
                <a:solidFill>
                  <a:prstClr val="black"/>
                </a:solidFill>
                <a:latin typeface="Constantia" panose="020306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</a:t>
            </a:r>
            <a:r>
              <a:rPr lang="en-AU" sz="2000" dirty="0">
                <a:solidFill>
                  <a:prstClr val="black"/>
                </a:solidFill>
                <a:latin typeface="Constantia" panose="02030602050306030303" pitchFamily="18" charset="0"/>
                <a:ea typeface="Times New Roman" panose="02020603050405020304" pitchFamily="18" charset="0"/>
              </a:rPr>
              <a:t>  2  x  S  x  D        =     </a:t>
            </a:r>
            <a:r>
              <a:rPr lang="en-AU" sz="2000" dirty="0">
                <a:solidFill>
                  <a:prstClr val="black"/>
                </a:solidFill>
                <a:latin typeface="Constantia" panose="02030602050306030303" pitchFamily="18" charset="0"/>
                <a:ea typeface="Times New Roman" panose="02020603050405020304" pitchFamily="18" charset="0"/>
                <a:sym typeface="Symbol" panose="05050102010706020507" pitchFamily="18" charset="2"/>
              </a:rPr>
              <a:t></a:t>
            </a:r>
            <a:r>
              <a:rPr lang="en-AU" sz="2000" dirty="0">
                <a:solidFill>
                  <a:prstClr val="black"/>
                </a:solidFill>
                <a:latin typeface="Constantia" panose="02030602050306030303" pitchFamily="18" charset="0"/>
                <a:ea typeface="Times New Roman" panose="02020603050405020304" pitchFamily="18" charset="0"/>
              </a:rPr>
              <a:t>  2 x  (60)  x  (16.000)           =   400 unit</a:t>
            </a:r>
            <a:endParaRPr lang="en-US" sz="2000" dirty="0">
              <a:solidFill>
                <a:prstClr val="black"/>
              </a:solidFill>
              <a:latin typeface="Constantia" panose="02030602050306030303" pitchFamily="18" charset="0"/>
              <a:ea typeface="Times New Roman" panose="02020603050405020304" pitchFamily="18" charset="0"/>
            </a:endParaRPr>
          </a:p>
          <a:p>
            <a:pPr marL="0" lvl="0" indent="0">
              <a:spcBef>
                <a:spcPts val="0"/>
              </a:spcBef>
              <a:buClr>
                <a:srgbClr val="0F6FC6"/>
              </a:buClr>
              <a:buNone/>
            </a:pPr>
            <a:endParaRPr lang="fi-FI" sz="2000" dirty="0">
              <a:solidFill>
                <a:prstClr val="black"/>
              </a:solidFill>
              <a:latin typeface="Constantia" panose="02030602050306030303" pitchFamily="18" charset="0"/>
              <a:ea typeface="Times New Roman" panose="02020603050405020304" pitchFamily="18" charset="0"/>
            </a:endParaRPr>
          </a:p>
          <a:p>
            <a:pPr marL="0" lvl="0" indent="0">
              <a:spcBef>
                <a:spcPts val="0"/>
              </a:spcBef>
              <a:buClr>
                <a:srgbClr val="0F6FC6"/>
              </a:buClr>
              <a:buNone/>
            </a:pPr>
            <a:r>
              <a:rPr lang="fi-FI" sz="2000" dirty="0">
                <a:solidFill>
                  <a:prstClr val="black"/>
                </a:solidFill>
                <a:latin typeface="Constantia" panose="02030602050306030303" pitchFamily="18" charset="0"/>
                <a:ea typeface="Times New Roman" panose="02020603050405020304" pitchFamily="18" charset="0"/>
              </a:rPr>
              <a:t>				        H                                         12</a:t>
            </a:r>
            <a:endParaRPr lang="en-US" sz="2000" dirty="0">
              <a:solidFill>
                <a:prstClr val="black"/>
              </a:solidFill>
              <a:latin typeface="Constantia" panose="02030602050306030303" pitchFamily="18" charset="0"/>
              <a:ea typeface="Times New Roman" panose="02020603050405020304" pitchFamily="18" charset="0"/>
            </a:endParaRPr>
          </a:p>
          <a:p>
            <a:pPr marL="0" lvl="0" indent="0">
              <a:spcBef>
                <a:spcPts val="600"/>
              </a:spcBef>
              <a:buClr>
                <a:srgbClr val="0F6FC6"/>
              </a:buClr>
              <a:buNone/>
            </a:pPr>
            <a:r>
              <a:rPr lang="fi-FI" sz="2000" dirty="0">
                <a:solidFill>
                  <a:prstClr val="black"/>
                </a:solidFill>
                <a:latin typeface="Constantia" panose="02030602050306030303" pitchFamily="18" charset="0"/>
                <a:ea typeface="Times New Roman" panose="02020603050405020304" pitchFamily="18" charset="0"/>
              </a:rPr>
              <a:t>         Frekwensi pemesanan             =     D        =   16.000     =   40 kali</a:t>
            </a:r>
          </a:p>
          <a:p>
            <a:pPr marL="0" lvl="0" indent="0">
              <a:spcBef>
                <a:spcPts val="600"/>
              </a:spcBef>
              <a:buClr>
                <a:srgbClr val="0F6FC6"/>
              </a:buClr>
              <a:buNone/>
            </a:pPr>
            <a:r>
              <a:rPr lang="fi-FI" sz="2000" dirty="0">
                <a:solidFill>
                  <a:prstClr val="black"/>
                </a:solidFill>
                <a:latin typeface="Constantia" panose="02030602050306030303" pitchFamily="18" charset="0"/>
                <a:ea typeface="Times New Roman" panose="02020603050405020304" pitchFamily="18" charset="0"/>
              </a:rPr>
              <a:t>                                                         </a:t>
            </a:r>
            <a:r>
              <a:rPr lang="fi-FI" sz="2000" dirty="0" smtClean="0">
                <a:solidFill>
                  <a:prstClr val="black"/>
                </a:solidFill>
                <a:latin typeface="Constantia" panose="02030602050306030303" pitchFamily="18" charset="0"/>
                <a:ea typeface="Times New Roman" panose="02020603050405020304" pitchFamily="18" charset="0"/>
              </a:rPr>
              <a:t>          </a:t>
            </a:r>
            <a:r>
              <a:rPr lang="fi-FI" sz="2000" dirty="0">
                <a:solidFill>
                  <a:prstClr val="black"/>
                </a:solidFill>
                <a:latin typeface="Constantia" panose="02030602050306030303" pitchFamily="18" charset="0"/>
                <a:ea typeface="Times New Roman" panose="02020603050405020304" pitchFamily="18" charset="0"/>
              </a:rPr>
              <a:t>Q                400</a:t>
            </a:r>
          </a:p>
          <a:p>
            <a:pPr marL="0" lvl="0" indent="0">
              <a:spcBef>
                <a:spcPts val="600"/>
              </a:spcBef>
              <a:buClr>
                <a:srgbClr val="0F6FC6"/>
              </a:buClr>
              <a:buNone/>
            </a:pPr>
            <a:r>
              <a:rPr lang="fi-FI" sz="2000" dirty="0">
                <a:solidFill>
                  <a:prstClr val="black"/>
                </a:solidFill>
                <a:latin typeface="Constantia" panose="02030602050306030303" pitchFamily="18" charset="0"/>
                <a:ea typeface="Times New Roman" panose="02020603050405020304" pitchFamily="18" charset="0"/>
              </a:rPr>
              <a:t>          </a:t>
            </a:r>
            <a:r>
              <a:rPr lang="en-US" sz="2000" dirty="0" err="1">
                <a:solidFill>
                  <a:prstClr val="black"/>
                </a:solidFill>
                <a:latin typeface="Constantia" panose="02030602050306030303" pitchFamily="18" charset="0"/>
                <a:ea typeface="Times New Roman" panose="02020603050405020304" pitchFamily="18" charset="0"/>
              </a:rPr>
              <a:t>Kebutuhan</a:t>
            </a:r>
            <a:r>
              <a:rPr lang="en-US" sz="2000" dirty="0">
                <a:solidFill>
                  <a:prstClr val="black"/>
                </a:solidFill>
                <a:latin typeface="Constantia" panose="02030602050306030303" pitchFamily="18" charset="0"/>
                <a:ea typeface="Times New Roman" panose="02020603050405020304" pitchFamily="18" charset="0"/>
              </a:rPr>
              <a:t> per </a:t>
            </a:r>
            <a:r>
              <a:rPr lang="en-US" sz="2000" dirty="0" err="1">
                <a:solidFill>
                  <a:prstClr val="black"/>
                </a:solidFill>
                <a:latin typeface="Constantia" panose="02030602050306030303" pitchFamily="18" charset="0"/>
                <a:ea typeface="Times New Roman" panose="02020603050405020304" pitchFamily="18" charset="0"/>
              </a:rPr>
              <a:t>hari</a:t>
            </a:r>
            <a:r>
              <a:rPr lang="en-US" sz="2000" dirty="0">
                <a:solidFill>
                  <a:prstClr val="black"/>
                </a:solidFill>
                <a:latin typeface="Constantia" panose="02030602050306030303" pitchFamily="18" charset="0"/>
                <a:ea typeface="Times New Roman" panose="02020603050405020304" pitchFamily="18" charset="0"/>
              </a:rPr>
              <a:t>                 =   </a:t>
            </a:r>
            <a:r>
              <a:rPr lang="en-US" sz="2000" dirty="0" smtClean="0">
                <a:solidFill>
                  <a:prstClr val="black"/>
                </a:solidFill>
                <a:latin typeface="Constantia" panose="02030602050306030303" pitchFamily="18" charset="0"/>
                <a:ea typeface="Times New Roman" panose="02020603050405020304" pitchFamily="18" charset="0"/>
              </a:rPr>
              <a:t>       </a:t>
            </a:r>
            <a:r>
              <a:rPr lang="en-US" sz="2000" dirty="0">
                <a:solidFill>
                  <a:prstClr val="black"/>
                </a:solidFill>
                <a:latin typeface="Constantia" panose="02030602050306030303" pitchFamily="18" charset="0"/>
                <a:ea typeface="Times New Roman" panose="02020603050405020304" pitchFamily="18" charset="0"/>
              </a:rPr>
              <a:t>D                      =    16.000     =    64 per </a:t>
            </a:r>
            <a:r>
              <a:rPr lang="en-US" sz="2000" dirty="0" err="1">
                <a:solidFill>
                  <a:prstClr val="black"/>
                </a:solidFill>
                <a:latin typeface="Constantia" panose="02030602050306030303" pitchFamily="18" charset="0"/>
                <a:ea typeface="Times New Roman" panose="02020603050405020304" pitchFamily="18" charset="0"/>
              </a:rPr>
              <a:t>hari</a:t>
            </a:r>
            <a:endParaRPr lang="en-US" sz="2000" dirty="0">
              <a:solidFill>
                <a:prstClr val="black"/>
              </a:solidFill>
              <a:latin typeface="Constantia" panose="02030602050306030303" pitchFamily="18" charset="0"/>
              <a:ea typeface="Times New Roman" panose="02020603050405020304" pitchFamily="18" charset="0"/>
            </a:endParaRPr>
          </a:p>
          <a:p>
            <a:pPr marL="0" lvl="0" indent="0">
              <a:spcBef>
                <a:spcPts val="600"/>
              </a:spcBef>
              <a:buClr>
                <a:srgbClr val="0F6FC6"/>
              </a:buClr>
              <a:buNone/>
            </a:pPr>
            <a:r>
              <a:rPr lang="en-US" sz="2000" dirty="0">
                <a:solidFill>
                  <a:prstClr val="black"/>
                </a:solidFill>
                <a:latin typeface="Constantia" panose="02030602050306030303" pitchFamily="18" charset="0"/>
                <a:ea typeface="Times New Roman" panose="02020603050405020304" pitchFamily="18" charset="0"/>
              </a:rPr>
              <a:t>                                                                 </a:t>
            </a:r>
            <a:r>
              <a:rPr lang="en-US" sz="2000" dirty="0" err="1">
                <a:solidFill>
                  <a:prstClr val="black"/>
                </a:solidFill>
                <a:latin typeface="Constantia" panose="02030602050306030303" pitchFamily="18" charset="0"/>
                <a:ea typeface="Times New Roman" panose="02020603050405020304" pitchFamily="18" charset="0"/>
              </a:rPr>
              <a:t>Jumlah</a:t>
            </a:r>
            <a:r>
              <a:rPr lang="en-US" sz="2000" dirty="0">
                <a:solidFill>
                  <a:prstClr val="black"/>
                </a:solidFill>
                <a:latin typeface="Constantia" panose="02030602050306030303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 panose="02030602050306030303" pitchFamily="18" charset="0"/>
                <a:ea typeface="Times New Roman" panose="02020603050405020304" pitchFamily="18" charset="0"/>
              </a:rPr>
              <a:t>hari</a:t>
            </a:r>
            <a:r>
              <a:rPr lang="en-US" sz="2000" dirty="0">
                <a:solidFill>
                  <a:prstClr val="black"/>
                </a:solidFill>
                <a:latin typeface="Constantia" panose="02030602050306030303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 panose="02030602050306030303" pitchFamily="18" charset="0"/>
                <a:ea typeface="Times New Roman" panose="02020603050405020304" pitchFamily="18" charset="0"/>
              </a:rPr>
              <a:t>kerja</a:t>
            </a:r>
            <a:r>
              <a:rPr lang="en-US" sz="2000" dirty="0">
                <a:solidFill>
                  <a:prstClr val="black"/>
                </a:solidFill>
                <a:latin typeface="Constantia" panose="02030602050306030303" pitchFamily="18" charset="0"/>
                <a:ea typeface="Times New Roman" panose="02020603050405020304" pitchFamily="18" charset="0"/>
              </a:rPr>
              <a:t>         </a:t>
            </a:r>
            <a:r>
              <a:rPr lang="en-US" sz="2000" dirty="0" smtClean="0">
                <a:solidFill>
                  <a:prstClr val="black"/>
                </a:solidFill>
                <a:latin typeface="Constantia" panose="02030602050306030303" pitchFamily="18" charset="0"/>
                <a:ea typeface="Times New Roman" panose="02020603050405020304" pitchFamily="18" charset="0"/>
              </a:rPr>
              <a:t>   </a:t>
            </a:r>
            <a:r>
              <a:rPr lang="en-US" sz="2000" dirty="0">
                <a:solidFill>
                  <a:prstClr val="black"/>
                </a:solidFill>
                <a:latin typeface="Constantia" panose="02030602050306030303" pitchFamily="18" charset="0"/>
                <a:ea typeface="Times New Roman" panose="02020603050405020304" pitchFamily="18" charset="0"/>
              </a:rPr>
              <a:t>250</a:t>
            </a:r>
          </a:p>
          <a:p>
            <a:pPr marL="0" lvl="0" indent="0">
              <a:spcBef>
                <a:spcPts val="600"/>
              </a:spcBef>
              <a:buClr>
                <a:srgbClr val="0F6FC6"/>
              </a:buClr>
              <a:buNone/>
            </a:pPr>
            <a:endParaRPr lang="en-US" sz="2000" dirty="0">
              <a:solidFill>
                <a:prstClr val="black"/>
              </a:solidFill>
              <a:latin typeface="Constantia" panose="02030602050306030303" pitchFamily="18" charset="0"/>
              <a:ea typeface="Times New Roman" panose="02020603050405020304" pitchFamily="18" charset="0"/>
            </a:endParaRPr>
          </a:p>
          <a:p>
            <a:pPr marL="0" lvl="0" indent="0">
              <a:spcBef>
                <a:spcPts val="0"/>
              </a:spcBef>
              <a:buClr>
                <a:srgbClr val="0F6FC6"/>
              </a:buClr>
              <a:buNone/>
            </a:pPr>
            <a:r>
              <a:rPr lang="en-US" sz="2000" dirty="0">
                <a:solidFill>
                  <a:prstClr val="black"/>
                </a:solidFill>
                <a:latin typeface="Constantia" panose="02030602050306030303" pitchFamily="18" charset="0"/>
                <a:ea typeface="Times New Roman" panose="02020603050405020304" pitchFamily="18" charset="0"/>
              </a:rPr>
              <a:t>           Batas </a:t>
            </a:r>
            <a:r>
              <a:rPr lang="en-US" sz="2000" dirty="0" err="1">
                <a:solidFill>
                  <a:prstClr val="black"/>
                </a:solidFill>
                <a:latin typeface="Constantia" panose="02030602050306030303" pitchFamily="18" charset="0"/>
                <a:ea typeface="Times New Roman" panose="02020603050405020304" pitchFamily="18" charset="0"/>
              </a:rPr>
              <a:t>jumlah</a:t>
            </a:r>
            <a:r>
              <a:rPr lang="en-US" sz="2000" dirty="0">
                <a:solidFill>
                  <a:prstClr val="black"/>
                </a:solidFill>
                <a:latin typeface="Constantia" panose="02030602050306030303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 panose="02030602050306030303" pitchFamily="18" charset="0"/>
                <a:ea typeface="Times New Roman" panose="02020603050405020304" pitchFamily="18" charset="0"/>
              </a:rPr>
              <a:t>pemesanan</a:t>
            </a:r>
            <a:r>
              <a:rPr lang="en-US" sz="2000" dirty="0">
                <a:solidFill>
                  <a:prstClr val="black"/>
                </a:solidFill>
                <a:latin typeface="Constantia" panose="02030602050306030303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 panose="02030602050306030303" pitchFamily="18" charset="0"/>
                <a:ea typeface="Times New Roman" panose="02020603050405020304" pitchFamily="18" charset="0"/>
              </a:rPr>
              <a:t>kembali</a:t>
            </a:r>
            <a:r>
              <a:rPr lang="en-US" sz="2000" dirty="0">
                <a:solidFill>
                  <a:prstClr val="black"/>
                </a:solidFill>
                <a:latin typeface="Constantia" panose="02030602050306030303" pitchFamily="18" charset="0"/>
                <a:ea typeface="Times New Roman" panose="02020603050405020304" pitchFamily="18" charset="0"/>
              </a:rPr>
              <a:t> (Re-order Point) :</a:t>
            </a:r>
          </a:p>
          <a:p>
            <a:pPr marL="0" lvl="0" indent="0">
              <a:spcBef>
                <a:spcPts val="0"/>
              </a:spcBef>
              <a:buClr>
                <a:srgbClr val="0F6FC6"/>
              </a:buClr>
              <a:buNone/>
            </a:pPr>
            <a:r>
              <a:rPr lang="en-US" sz="2000" dirty="0">
                <a:solidFill>
                  <a:prstClr val="black"/>
                </a:solidFill>
                <a:latin typeface="Constantia" panose="02030602050306030303" pitchFamily="18" charset="0"/>
                <a:ea typeface="Times New Roman" panose="02020603050405020304" pitchFamily="18" charset="0"/>
              </a:rPr>
              <a:t> </a:t>
            </a:r>
          </a:p>
          <a:p>
            <a:pPr marL="0" lvl="0" indent="0">
              <a:spcBef>
                <a:spcPts val="0"/>
              </a:spcBef>
              <a:buClr>
                <a:srgbClr val="0F6FC6"/>
              </a:buClr>
              <a:buNone/>
            </a:pPr>
            <a:r>
              <a:rPr lang="en-US" sz="2000" dirty="0">
                <a:solidFill>
                  <a:prstClr val="black"/>
                </a:solidFill>
                <a:latin typeface="Constantia" panose="02030602050306030303" pitchFamily="18" charset="0"/>
                <a:ea typeface="Times New Roman" panose="02020603050405020304" pitchFamily="18" charset="0"/>
              </a:rPr>
              <a:t>             R   =   d   x    L      =   64   x   10   =  640 unit</a:t>
            </a:r>
          </a:p>
          <a:p>
            <a:pPr marL="0" lvl="0" indent="0">
              <a:spcBef>
                <a:spcPts val="0"/>
              </a:spcBef>
              <a:buClr>
                <a:srgbClr val="0F6FC6"/>
              </a:buClr>
              <a:buNone/>
            </a:pPr>
            <a:r>
              <a:rPr lang="en-US" sz="2000" dirty="0">
                <a:solidFill>
                  <a:prstClr val="black"/>
                </a:solidFill>
                <a:latin typeface="Constantia" panose="02030602050306030303" pitchFamily="18" charset="0"/>
                <a:ea typeface="Times New Roman" panose="02020603050405020304" pitchFamily="18" charset="0"/>
              </a:rPr>
              <a:t> </a:t>
            </a:r>
          </a:p>
          <a:p>
            <a:pPr marL="0" lvl="0" indent="0">
              <a:spcBef>
                <a:spcPts val="0"/>
              </a:spcBef>
              <a:buClr>
                <a:srgbClr val="0F6FC6"/>
              </a:buClr>
              <a:buNone/>
            </a:pPr>
            <a:r>
              <a:rPr lang="en-US" sz="2000" dirty="0">
                <a:solidFill>
                  <a:prstClr val="black"/>
                </a:solidFill>
                <a:latin typeface="Constantia" panose="02030602050306030303" pitchFamily="18" charset="0"/>
                <a:ea typeface="Times New Roman" panose="02020603050405020304" pitchFamily="18" charset="0"/>
              </a:rPr>
              <a:t>             </a:t>
            </a:r>
            <a:r>
              <a:rPr lang="en-US" sz="2000" dirty="0" err="1">
                <a:solidFill>
                  <a:prstClr val="black"/>
                </a:solidFill>
                <a:latin typeface="Constantia" panose="02030602050306030303" pitchFamily="18" charset="0"/>
                <a:ea typeface="Times New Roman" panose="02020603050405020304" pitchFamily="18" charset="0"/>
              </a:rPr>
              <a:t>Probabilitas</a:t>
            </a:r>
            <a:r>
              <a:rPr lang="en-US" sz="2000" dirty="0">
                <a:solidFill>
                  <a:prstClr val="black"/>
                </a:solidFill>
                <a:latin typeface="Constantia" panose="02030602050306030303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 panose="02030602050306030303" pitchFamily="18" charset="0"/>
                <a:ea typeface="Times New Roman" panose="02020603050405020304" pitchFamily="18" charset="0"/>
              </a:rPr>
              <a:t>dL</a:t>
            </a:r>
            <a:r>
              <a:rPr lang="en-US" sz="2000" dirty="0">
                <a:solidFill>
                  <a:prstClr val="black"/>
                </a:solidFill>
                <a:latin typeface="Constantia" panose="02030602050306030303" pitchFamily="18" charset="0"/>
                <a:ea typeface="Times New Roman" panose="02020603050405020304" pitchFamily="18" charset="0"/>
              </a:rPr>
              <a:t>   </a:t>
            </a:r>
            <a:r>
              <a:rPr lang="en-AU" sz="2000" dirty="0">
                <a:solidFill>
                  <a:prstClr val="black"/>
                </a:solidFill>
                <a:latin typeface="Constantia" panose="02030602050306030303" pitchFamily="18" charset="0"/>
                <a:ea typeface="Times New Roman" panose="02020603050405020304" pitchFamily="18" charset="0"/>
                <a:sym typeface="Symbol" panose="05050102010706020507" pitchFamily="18" charset="2"/>
              </a:rPr>
              <a:t></a:t>
            </a:r>
            <a:r>
              <a:rPr lang="en-US" sz="2000" dirty="0">
                <a:solidFill>
                  <a:prstClr val="black"/>
                </a:solidFill>
                <a:latin typeface="Constantia" panose="02030602050306030303" pitchFamily="18" charset="0"/>
                <a:ea typeface="Times New Roman" panose="02020603050405020304" pitchFamily="18" charset="0"/>
              </a:rPr>
              <a:t>    R </a:t>
            </a:r>
            <a:r>
              <a:rPr lang="en-US" sz="2000" dirty="0" err="1">
                <a:solidFill>
                  <a:prstClr val="black"/>
                </a:solidFill>
                <a:latin typeface="Constantia" panose="02030602050306030303" pitchFamily="18" charset="0"/>
                <a:ea typeface="Times New Roman" panose="02020603050405020304" pitchFamily="18" charset="0"/>
              </a:rPr>
              <a:t>adalah</a:t>
            </a:r>
            <a:r>
              <a:rPr lang="en-US" sz="2000" dirty="0">
                <a:solidFill>
                  <a:prstClr val="black"/>
                </a:solidFill>
                <a:latin typeface="Constantia" panose="02030602050306030303" pitchFamily="18" charset="0"/>
                <a:ea typeface="Times New Roman" panose="02020603050405020304" pitchFamily="18" charset="0"/>
              </a:rPr>
              <a:t> :</a:t>
            </a:r>
          </a:p>
          <a:p>
            <a:pPr marL="0" lvl="0" indent="0">
              <a:spcBef>
                <a:spcPts val="0"/>
              </a:spcBef>
              <a:buClr>
                <a:srgbClr val="0F6FC6"/>
              </a:buClr>
              <a:buNone/>
            </a:pPr>
            <a:endParaRPr lang="en-US" sz="2000" dirty="0">
              <a:solidFill>
                <a:prstClr val="black"/>
              </a:solidFill>
              <a:latin typeface="Constantia" panose="02030602050306030303" pitchFamily="18" charset="0"/>
              <a:ea typeface="Times New Roman" panose="02020603050405020304" pitchFamily="18" charset="0"/>
            </a:endParaRPr>
          </a:p>
          <a:p>
            <a:pPr marL="0" lvl="0" indent="0">
              <a:spcBef>
                <a:spcPts val="0"/>
              </a:spcBef>
              <a:buClr>
                <a:srgbClr val="0F6FC6"/>
              </a:buClr>
              <a:buNone/>
            </a:pPr>
            <a:r>
              <a:rPr lang="en-US" sz="2000" dirty="0">
                <a:solidFill>
                  <a:prstClr val="black"/>
                </a:solidFill>
                <a:latin typeface="Constantia" panose="02030602050306030303" pitchFamily="18" charset="0"/>
                <a:ea typeface="Times New Roman" panose="02020603050405020304" pitchFamily="18" charset="0"/>
              </a:rPr>
              <a:t>             P  (  </a:t>
            </a:r>
            <a:r>
              <a:rPr lang="en-US" sz="2000" dirty="0" err="1">
                <a:solidFill>
                  <a:prstClr val="black"/>
                </a:solidFill>
                <a:latin typeface="Constantia" panose="02030602050306030303" pitchFamily="18" charset="0"/>
                <a:ea typeface="Times New Roman" panose="02020603050405020304" pitchFamily="18" charset="0"/>
              </a:rPr>
              <a:t>dL</a:t>
            </a:r>
            <a:r>
              <a:rPr lang="en-US" sz="2000" dirty="0">
                <a:solidFill>
                  <a:prstClr val="black"/>
                </a:solidFill>
                <a:latin typeface="Constantia" panose="02030602050306030303" pitchFamily="18" charset="0"/>
                <a:ea typeface="Times New Roman" panose="02020603050405020304" pitchFamily="18" charset="0"/>
              </a:rPr>
              <a:t>   </a:t>
            </a:r>
            <a:r>
              <a:rPr lang="en-AU" sz="2000" dirty="0">
                <a:solidFill>
                  <a:prstClr val="black"/>
                </a:solidFill>
                <a:latin typeface="Constantia" panose="02030602050306030303" pitchFamily="18" charset="0"/>
                <a:ea typeface="Times New Roman" panose="02020603050405020304" pitchFamily="18" charset="0"/>
                <a:sym typeface="Symbol" panose="05050102010706020507" pitchFamily="18" charset="2"/>
              </a:rPr>
              <a:t></a:t>
            </a:r>
            <a:r>
              <a:rPr lang="en-US" sz="2000" dirty="0">
                <a:solidFill>
                  <a:prstClr val="black"/>
                </a:solidFill>
                <a:latin typeface="Constantia" panose="02030602050306030303" pitchFamily="18" charset="0"/>
                <a:ea typeface="Times New Roman" panose="02020603050405020304" pitchFamily="18" charset="0"/>
              </a:rPr>
              <a:t>   R  ) =   1   -      H            =   1   -     12          =    0,70</a:t>
            </a:r>
          </a:p>
          <a:p>
            <a:pPr marL="0" lvl="0" indent="0">
              <a:spcBef>
                <a:spcPts val="0"/>
              </a:spcBef>
              <a:buClr>
                <a:srgbClr val="0F6FC6"/>
              </a:buClr>
              <a:buNone/>
            </a:pPr>
            <a:endParaRPr lang="en-US" sz="2000" dirty="0">
              <a:solidFill>
                <a:prstClr val="black"/>
              </a:solidFill>
              <a:latin typeface="Constantia" panose="02030602050306030303" pitchFamily="18" charset="0"/>
              <a:ea typeface="Times New Roman" panose="02020603050405020304" pitchFamily="18" charset="0"/>
            </a:endParaRPr>
          </a:p>
          <a:p>
            <a:pPr marL="0" lvl="0" indent="0">
              <a:spcBef>
                <a:spcPts val="0"/>
              </a:spcBef>
              <a:buClr>
                <a:srgbClr val="0F6FC6"/>
              </a:buClr>
              <a:buNone/>
            </a:pPr>
            <a:r>
              <a:rPr lang="en-US" sz="2000" dirty="0">
                <a:solidFill>
                  <a:prstClr val="black"/>
                </a:solidFill>
                <a:latin typeface="Constantia" panose="02030602050306030303" pitchFamily="18" charset="0"/>
                <a:ea typeface="Times New Roman" panose="02020603050405020304" pitchFamily="18" charset="0"/>
              </a:rPr>
              <a:t>                                        </a:t>
            </a:r>
            <a:r>
              <a:rPr lang="en-US" sz="2000" dirty="0" smtClean="0">
                <a:solidFill>
                  <a:prstClr val="black"/>
                </a:solidFill>
                <a:latin typeface="Constantia" panose="02030602050306030303" pitchFamily="18" charset="0"/>
                <a:ea typeface="Times New Roman" panose="02020603050405020304" pitchFamily="18" charset="0"/>
              </a:rPr>
              <a:t>      </a:t>
            </a:r>
            <a:r>
              <a:rPr lang="en-US" sz="2000" dirty="0">
                <a:solidFill>
                  <a:prstClr val="black"/>
                </a:solidFill>
                <a:latin typeface="Constantia" panose="02030602050306030303" pitchFamily="18" charset="0"/>
                <a:ea typeface="Times New Roman" panose="02020603050405020304" pitchFamily="18" charset="0"/>
              </a:rPr>
              <a:t>B(D/Q)                     1 (40)</a:t>
            </a:r>
          </a:p>
          <a:p>
            <a:endParaRPr lang="en-US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4464424" y="874059"/>
            <a:ext cx="1680882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4545106" y="1344706"/>
            <a:ext cx="150607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6858000" y="874059"/>
            <a:ext cx="2460812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7005918" y="1344706"/>
            <a:ext cx="2366682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6858000" y="2218765"/>
            <a:ext cx="537882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7947212" y="2232212"/>
            <a:ext cx="847164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6858000" y="2918012"/>
            <a:ext cx="1775012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9157447" y="2971800"/>
            <a:ext cx="887506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5553635" y="5943600"/>
            <a:ext cx="1062318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7557247" y="5930153"/>
            <a:ext cx="1075765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4" name="Picture 2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3428" y="4583995"/>
            <a:ext cx="2511770" cy="2274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973259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1" y="228599"/>
            <a:ext cx="9365223" cy="6535271"/>
          </a:xfrm>
        </p:spPr>
        <p:txBody>
          <a:bodyPr>
            <a:normAutofit/>
          </a:bodyPr>
          <a:lstStyle/>
          <a:p>
            <a:pPr marL="287655" lvl="0" indent="0">
              <a:spcBef>
                <a:spcPts val="0"/>
              </a:spcBef>
              <a:buClr>
                <a:srgbClr val="0F6FC6"/>
              </a:buClr>
              <a:buNone/>
              <a:tabLst>
                <a:tab pos="360045" algn="l"/>
              </a:tabLst>
            </a:pPr>
            <a:r>
              <a:rPr lang="en-AU" sz="2000" dirty="0">
                <a:solidFill>
                  <a:prstClr val="black">
                    <a:lumMod val="75000"/>
                    <a:lumOff val="25000"/>
                  </a:prstClr>
                </a:solidFill>
                <a:latin typeface="Constantia" panose="02030602050306030303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 panose="02030602050306030303" pitchFamily="18" charset="0"/>
                <a:ea typeface="Times New Roman" panose="02020603050405020304" pitchFamily="18" charset="0"/>
              </a:rPr>
              <a:t>Kebutuhan</a:t>
            </a:r>
            <a:r>
              <a:rPr lang="en-US" sz="2000" dirty="0">
                <a:solidFill>
                  <a:prstClr val="black"/>
                </a:solidFill>
                <a:latin typeface="Constantia" panose="02030602050306030303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 panose="02030602050306030303" pitchFamily="18" charset="0"/>
                <a:ea typeface="Times New Roman" panose="02020603050405020304" pitchFamily="18" charset="0"/>
              </a:rPr>
              <a:t>bahan</a:t>
            </a:r>
            <a:r>
              <a:rPr lang="en-US" sz="2000" dirty="0">
                <a:solidFill>
                  <a:prstClr val="black"/>
                </a:solidFill>
                <a:latin typeface="Constantia" panose="02030602050306030303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 panose="02030602050306030303" pitchFamily="18" charset="0"/>
                <a:ea typeface="Times New Roman" panose="02020603050405020304" pitchFamily="18" charset="0"/>
              </a:rPr>
              <a:t>selama</a:t>
            </a:r>
            <a:r>
              <a:rPr lang="en-US" sz="2000" dirty="0">
                <a:solidFill>
                  <a:prstClr val="black"/>
                </a:solidFill>
                <a:latin typeface="Constantia" panose="02030602050306030303" pitchFamily="18" charset="0"/>
                <a:ea typeface="Times New Roman" panose="02020603050405020304" pitchFamily="18" charset="0"/>
              </a:rPr>
              <a:t> lead time yang </a:t>
            </a:r>
            <a:r>
              <a:rPr lang="en-AU" sz="2000" dirty="0">
                <a:solidFill>
                  <a:prstClr val="black"/>
                </a:solidFill>
                <a:latin typeface="Constantia" panose="02030602050306030303" pitchFamily="18" charset="0"/>
                <a:ea typeface="Times New Roman" panose="02020603050405020304" pitchFamily="18" charset="0"/>
                <a:sym typeface="Symbol" panose="05050102010706020507" pitchFamily="18" charset="2"/>
              </a:rPr>
              <a:t></a:t>
            </a:r>
            <a:r>
              <a:rPr lang="en-US" sz="2000" dirty="0">
                <a:solidFill>
                  <a:prstClr val="black"/>
                </a:solidFill>
                <a:latin typeface="Constantia" panose="02030602050306030303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 panose="02030602050306030303" pitchFamily="18" charset="0"/>
                <a:ea typeface="Times New Roman" panose="02020603050405020304" pitchFamily="18" charset="0"/>
              </a:rPr>
              <a:t>jumlah</a:t>
            </a:r>
            <a:r>
              <a:rPr lang="en-US" sz="2000" dirty="0">
                <a:solidFill>
                  <a:prstClr val="black"/>
                </a:solidFill>
                <a:latin typeface="Constantia" panose="02030602050306030303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 panose="02030602050306030303" pitchFamily="18" charset="0"/>
                <a:ea typeface="Times New Roman" panose="02020603050405020304" pitchFamily="18" charset="0"/>
              </a:rPr>
              <a:t>bahan</a:t>
            </a:r>
            <a:r>
              <a:rPr lang="en-US" sz="2000" dirty="0">
                <a:solidFill>
                  <a:prstClr val="black"/>
                </a:solidFill>
                <a:latin typeface="Constantia" panose="02030602050306030303" pitchFamily="18" charset="0"/>
                <a:ea typeface="Times New Roman" panose="02020603050405020304" pitchFamily="18" charset="0"/>
              </a:rPr>
              <a:t> ( R ) </a:t>
            </a:r>
            <a:r>
              <a:rPr lang="en-US" sz="2000" dirty="0" err="1">
                <a:solidFill>
                  <a:prstClr val="black"/>
                </a:solidFill>
                <a:latin typeface="Constantia" panose="02030602050306030303" pitchFamily="18" charset="0"/>
                <a:ea typeface="Times New Roman" panose="02020603050405020304" pitchFamily="18" charset="0"/>
              </a:rPr>
              <a:t>adalah</a:t>
            </a:r>
            <a:r>
              <a:rPr lang="en-US" sz="2000" dirty="0">
                <a:solidFill>
                  <a:prstClr val="black"/>
                </a:solidFill>
                <a:latin typeface="Constantia" panose="02030602050306030303" pitchFamily="18" charset="0"/>
                <a:ea typeface="Times New Roman" panose="02020603050405020304" pitchFamily="18" charset="0"/>
              </a:rPr>
              <a:t> 0,70 </a:t>
            </a:r>
            <a:r>
              <a:rPr lang="en-US" sz="2000" dirty="0" err="1">
                <a:solidFill>
                  <a:prstClr val="black"/>
                </a:solidFill>
                <a:latin typeface="Constantia" panose="02030602050306030303" pitchFamily="18" charset="0"/>
                <a:ea typeface="Times New Roman" panose="02020603050405020304" pitchFamily="18" charset="0"/>
              </a:rPr>
              <a:t>yaitu</a:t>
            </a:r>
            <a:r>
              <a:rPr lang="en-US" sz="2000" dirty="0">
                <a:solidFill>
                  <a:prstClr val="black"/>
                </a:solidFill>
                <a:latin typeface="Constantia" panose="02030602050306030303" pitchFamily="18" charset="0"/>
                <a:ea typeface="Times New Roman" panose="02020603050405020304" pitchFamily="18" charset="0"/>
              </a:rPr>
              <a:t> 750  				unit </a:t>
            </a:r>
            <a:r>
              <a:rPr lang="en-US" sz="2000" dirty="0" err="1">
                <a:solidFill>
                  <a:prstClr val="black"/>
                </a:solidFill>
                <a:latin typeface="Constantia" panose="02030602050306030303" pitchFamily="18" charset="0"/>
                <a:ea typeface="Times New Roman" panose="02020603050405020304" pitchFamily="18" charset="0"/>
              </a:rPr>
              <a:t>dengan</a:t>
            </a:r>
            <a:r>
              <a:rPr lang="en-US" sz="2000" dirty="0">
                <a:solidFill>
                  <a:prstClr val="black"/>
                </a:solidFill>
                <a:latin typeface="Constantia" panose="02030602050306030303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 panose="02030602050306030303" pitchFamily="18" charset="0"/>
                <a:ea typeface="Times New Roman" panose="02020603050405020304" pitchFamily="18" charset="0"/>
              </a:rPr>
              <a:t>probabilitas</a:t>
            </a:r>
            <a:r>
              <a:rPr lang="en-US" sz="2000" dirty="0">
                <a:solidFill>
                  <a:prstClr val="black"/>
                </a:solidFill>
                <a:latin typeface="Constantia" panose="02030602050306030303" pitchFamily="18" charset="0"/>
                <a:ea typeface="Times New Roman" panose="02020603050405020304" pitchFamily="18" charset="0"/>
              </a:rPr>
              <a:t> 80 %.    </a:t>
            </a:r>
          </a:p>
          <a:p>
            <a:pPr marL="287655" lvl="0" indent="0">
              <a:spcBef>
                <a:spcPts val="0"/>
              </a:spcBef>
              <a:buClr>
                <a:srgbClr val="0F6FC6"/>
              </a:buClr>
              <a:buNone/>
              <a:tabLst>
                <a:tab pos="360045" algn="l"/>
              </a:tabLst>
            </a:pPr>
            <a:endParaRPr lang="en-US" sz="2000" dirty="0">
              <a:solidFill>
                <a:prstClr val="black"/>
              </a:solidFill>
              <a:latin typeface="Constantia" panose="02030602050306030303" pitchFamily="18" charset="0"/>
              <a:ea typeface="Times New Roman" panose="02020603050405020304" pitchFamily="18" charset="0"/>
            </a:endParaRPr>
          </a:p>
          <a:p>
            <a:pPr marL="287655" lvl="0" indent="0">
              <a:spcBef>
                <a:spcPts val="0"/>
              </a:spcBef>
              <a:buClr>
                <a:srgbClr val="0F6FC6"/>
              </a:buClr>
              <a:buNone/>
              <a:tabLst>
                <a:tab pos="360045" algn="l"/>
              </a:tabLst>
            </a:pPr>
            <a:r>
              <a:rPr lang="en-US" sz="2000" dirty="0">
                <a:solidFill>
                  <a:prstClr val="black"/>
                </a:solidFill>
                <a:latin typeface="Constantia" panose="02030602050306030303" pitchFamily="18" charset="0"/>
                <a:ea typeface="Times New Roman" panose="02020603050405020304" pitchFamily="18" charset="0"/>
              </a:rPr>
              <a:t>    </a:t>
            </a:r>
            <a:r>
              <a:rPr lang="en-US" sz="2000" dirty="0" err="1">
                <a:solidFill>
                  <a:prstClr val="black"/>
                </a:solidFill>
                <a:latin typeface="Constantia" panose="02030602050306030303" pitchFamily="18" charset="0"/>
                <a:ea typeface="Times New Roman" panose="02020603050405020304" pitchFamily="18" charset="0"/>
              </a:rPr>
              <a:t>Persediaan</a:t>
            </a:r>
            <a:r>
              <a:rPr lang="en-US" sz="2000" dirty="0">
                <a:solidFill>
                  <a:prstClr val="black"/>
                </a:solidFill>
                <a:latin typeface="Constantia" panose="02030602050306030303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 panose="02030602050306030303" pitchFamily="18" charset="0"/>
                <a:ea typeface="Times New Roman" panose="02020603050405020304" pitchFamily="18" charset="0"/>
              </a:rPr>
              <a:t>pengaman</a:t>
            </a:r>
            <a:r>
              <a:rPr lang="en-US" sz="2000" dirty="0">
                <a:solidFill>
                  <a:prstClr val="black"/>
                </a:solidFill>
                <a:latin typeface="Constantia" panose="02030602050306030303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 panose="02030602050306030303" pitchFamily="18" charset="0"/>
                <a:ea typeface="Times New Roman" panose="02020603050405020304" pitchFamily="18" charset="0"/>
              </a:rPr>
              <a:t>adalah</a:t>
            </a:r>
            <a:r>
              <a:rPr lang="en-US" sz="2000" dirty="0">
                <a:solidFill>
                  <a:prstClr val="black"/>
                </a:solidFill>
                <a:latin typeface="Constantia" panose="02030602050306030303" pitchFamily="18" charset="0"/>
                <a:ea typeface="Times New Roman" panose="02020603050405020304" pitchFamily="18" charset="0"/>
              </a:rPr>
              <a:t> ( n ) :</a:t>
            </a:r>
          </a:p>
          <a:p>
            <a:pPr marL="287655" lvl="0" indent="0">
              <a:spcBef>
                <a:spcPts val="0"/>
              </a:spcBef>
              <a:buClr>
                <a:srgbClr val="0F6FC6"/>
              </a:buClr>
              <a:buNone/>
              <a:tabLst>
                <a:tab pos="360045" algn="l"/>
              </a:tabLst>
            </a:pPr>
            <a:endParaRPr lang="en-US" sz="2000" dirty="0">
              <a:solidFill>
                <a:prstClr val="black"/>
              </a:solidFill>
              <a:latin typeface="Constantia" panose="02030602050306030303" pitchFamily="18" charset="0"/>
              <a:ea typeface="Times New Roman" panose="02020603050405020304" pitchFamily="18" charset="0"/>
            </a:endParaRPr>
          </a:p>
          <a:p>
            <a:pPr marL="0" lvl="0" indent="0">
              <a:spcBef>
                <a:spcPts val="600"/>
              </a:spcBef>
              <a:buClr>
                <a:srgbClr val="0F6FC6"/>
              </a:buClr>
              <a:buNone/>
            </a:pPr>
            <a:r>
              <a:rPr lang="en-US" sz="2000" dirty="0">
                <a:solidFill>
                  <a:prstClr val="black"/>
                </a:solidFill>
                <a:latin typeface="Constantia" panose="02030602050306030303" pitchFamily="18" charset="0"/>
                <a:ea typeface="Times New Roman" panose="02020603050405020304" pitchFamily="18" charset="0"/>
              </a:rPr>
              <a:t>	  </a:t>
            </a:r>
            <a:r>
              <a:rPr lang="en-US" sz="2000" dirty="0" err="1">
                <a:solidFill>
                  <a:prstClr val="black"/>
                </a:solidFill>
                <a:latin typeface="Constantia" panose="02030602050306030303" pitchFamily="18" charset="0"/>
                <a:ea typeface="Times New Roman" panose="02020603050405020304" pitchFamily="18" charset="0"/>
              </a:rPr>
              <a:t>Ri</a:t>
            </a:r>
            <a:r>
              <a:rPr lang="en-US" sz="2000" dirty="0">
                <a:solidFill>
                  <a:prstClr val="black"/>
                </a:solidFill>
                <a:latin typeface="Constantia" panose="02030602050306030303" pitchFamily="18" charset="0"/>
                <a:ea typeface="Times New Roman" panose="02020603050405020304" pitchFamily="18" charset="0"/>
              </a:rPr>
              <a:t>  =  </a:t>
            </a:r>
            <a:r>
              <a:rPr lang="en-US" sz="2000" dirty="0" err="1">
                <a:solidFill>
                  <a:prstClr val="black"/>
                </a:solidFill>
                <a:latin typeface="Constantia" panose="02030602050306030303" pitchFamily="18" charset="0"/>
                <a:ea typeface="Times New Roman" panose="02020603050405020304" pitchFamily="18" charset="0"/>
              </a:rPr>
              <a:t>dL</a:t>
            </a:r>
            <a:r>
              <a:rPr lang="en-US" sz="2000" dirty="0">
                <a:solidFill>
                  <a:prstClr val="black"/>
                </a:solidFill>
                <a:latin typeface="Constantia" panose="02030602050306030303" pitchFamily="18" charset="0"/>
                <a:ea typeface="Times New Roman" panose="02020603050405020304" pitchFamily="18" charset="0"/>
              </a:rPr>
              <a:t>  +  n   =  750        </a:t>
            </a:r>
          </a:p>
          <a:p>
            <a:pPr marL="0" lvl="0" indent="0">
              <a:spcBef>
                <a:spcPts val="600"/>
              </a:spcBef>
              <a:buClr>
                <a:srgbClr val="0F6FC6"/>
              </a:buClr>
              <a:buNone/>
            </a:pPr>
            <a:r>
              <a:rPr lang="en-US" sz="2000" dirty="0">
                <a:solidFill>
                  <a:prstClr val="black"/>
                </a:solidFill>
                <a:latin typeface="Constantia" panose="02030602050306030303" pitchFamily="18" charset="0"/>
                <a:ea typeface="Times New Roman" panose="02020603050405020304" pitchFamily="18" charset="0"/>
              </a:rPr>
              <a:t>          n  =  </a:t>
            </a:r>
            <a:r>
              <a:rPr lang="en-US" sz="2000" dirty="0" err="1">
                <a:solidFill>
                  <a:prstClr val="black"/>
                </a:solidFill>
                <a:latin typeface="Constantia" panose="02030602050306030303" pitchFamily="18" charset="0"/>
                <a:ea typeface="Times New Roman" panose="02020603050405020304" pitchFamily="18" charset="0"/>
              </a:rPr>
              <a:t>Ri</a:t>
            </a:r>
            <a:r>
              <a:rPr lang="en-US" sz="2000" dirty="0">
                <a:solidFill>
                  <a:prstClr val="black"/>
                </a:solidFill>
                <a:latin typeface="Constantia" panose="02030602050306030303" pitchFamily="18" charset="0"/>
                <a:ea typeface="Times New Roman" panose="02020603050405020304" pitchFamily="18" charset="0"/>
              </a:rPr>
              <a:t>  -  </a:t>
            </a:r>
            <a:r>
              <a:rPr lang="en-US" sz="2000" dirty="0" err="1">
                <a:solidFill>
                  <a:prstClr val="black"/>
                </a:solidFill>
                <a:latin typeface="Constantia" panose="02030602050306030303" pitchFamily="18" charset="0"/>
                <a:ea typeface="Times New Roman" panose="02020603050405020304" pitchFamily="18" charset="0"/>
              </a:rPr>
              <a:t>dL</a:t>
            </a:r>
            <a:r>
              <a:rPr lang="en-US" sz="2000" dirty="0">
                <a:solidFill>
                  <a:prstClr val="black"/>
                </a:solidFill>
                <a:latin typeface="Constantia" panose="02030602050306030303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>
                <a:solidFill>
                  <a:prstClr val="black"/>
                </a:solidFill>
                <a:latin typeface="Constantia" panose="02030602050306030303" pitchFamily="18" charset="0"/>
              </a:rPr>
              <a:t>  =  750  -  640  </a:t>
            </a:r>
            <a:r>
              <a:rPr lang="en-US" sz="2000" dirty="0">
                <a:solidFill>
                  <a:srgbClr val="FF0000"/>
                </a:solidFill>
                <a:latin typeface="Constantia" panose="02030602050306030303" pitchFamily="18" charset="0"/>
              </a:rPr>
              <a:t>=  110 unit </a:t>
            </a:r>
          </a:p>
          <a:p>
            <a:pPr marL="287655" lvl="0" indent="0">
              <a:spcBef>
                <a:spcPts val="0"/>
              </a:spcBef>
              <a:buClr>
                <a:srgbClr val="0F6FC6"/>
              </a:buClr>
              <a:buNone/>
              <a:tabLst>
                <a:tab pos="360045" algn="l"/>
              </a:tabLst>
            </a:pPr>
            <a:endParaRPr lang="en-US" sz="2000" dirty="0">
              <a:solidFill>
                <a:prstClr val="black"/>
              </a:solidFill>
              <a:highlight>
                <a:srgbClr val="FFFF00"/>
              </a:highlight>
              <a:latin typeface="Constantia" panose="02030602050306030303" pitchFamily="18" charset="0"/>
              <a:ea typeface="Times New Roman" panose="02020603050405020304" pitchFamily="18" charset="0"/>
            </a:endParaRPr>
          </a:p>
          <a:p>
            <a:pPr marL="287655" lvl="0" indent="0">
              <a:spcBef>
                <a:spcPts val="0"/>
              </a:spcBef>
              <a:buClr>
                <a:srgbClr val="0F6FC6"/>
              </a:buClr>
              <a:buNone/>
              <a:tabLst>
                <a:tab pos="360045" algn="l"/>
              </a:tabLst>
            </a:pPr>
            <a:r>
              <a:rPr lang="en-US" dirty="0">
                <a:solidFill>
                  <a:prstClr val="black"/>
                </a:solidFill>
              </a:rPr>
              <a:t>    </a:t>
            </a:r>
            <a:r>
              <a:rPr lang="en-US" sz="2000" dirty="0">
                <a:solidFill>
                  <a:prstClr val="black"/>
                </a:solidFill>
                <a:latin typeface="Constantia" panose="02030602050306030303" pitchFamily="18" charset="0"/>
              </a:rPr>
              <a:t>E ( TC ) = </a:t>
            </a:r>
            <a:r>
              <a:rPr lang="en-US" sz="2000" dirty="0">
                <a:solidFill>
                  <a:srgbClr val="FF0000"/>
                </a:solidFill>
                <a:latin typeface="Constantia" panose="02030602050306030303" pitchFamily="18" charset="0"/>
              </a:rPr>
              <a:t>H  x ( Q/2  +  n )  </a:t>
            </a:r>
            <a:r>
              <a:rPr lang="en-US" sz="2000" dirty="0">
                <a:solidFill>
                  <a:prstClr val="black"/>
                </a:solidFill>
                <a:latin typeface="Constantia" panose="02030602050306030303" pitchFamily="18" charset="0"/>
              </a:rPr>
              <a:t>+  S x D/Q  +  B x D/Q </a:t>
            </a:r>
            <a:r>
              <a:rPr lang="en-AU" sz="2000" dirty="0">
                <a:solidFill>
                  <a:prstClr val="black"/>
                </a:solidFill>
                <a:latin typeface="Constantia" panose="02030602050306030303" pitchFamily="18" charset="0"/>
                <a:sym typeface="Symbol" panose="05050102010706020507" pitchFamily="18" charset="2"/>
              </a:rPr>
              <a:t></a:t>
            </a:r>
            <a:r>
              <a:rPr lang="en-AU" sz="200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AU" sz="2000" dirty="0">
                <a:solidFill>
                  <a:prstClr val="black"/>
                </a:solidFill>
                <a:latin typeface="Constantia" panose="02030602050306030303" pitchFamily="18" charset="0"/>
                <a:sym typeface="Symbol" panose="05050102010706020507" pitchFamily="18" charset="2"/>
              </a:rPr>
              <a:t></a:t>
            </a:r>
            <a:r>
              <a:rPr lang="en-US" sz="2000" dirty="0">
                <a:solidFill>
                  <a:prstClr val="black"/>
                </a:solidFill>
                <a:latin typeface="Constantia" panose="02030602050306030303" pitchFamily="18" charset="0"/>
              </a:rPr>
              <a:t> P x ( </a:t>
            </a:r>
            <a:r>
              <a:rPr lang="en-US" sz="2000" dirty="0" err="1">
                <a:solidFill>
                  <a:prstClr val="black"/>
                </a:solidFill>
                <a:latin typeface="Constantia" panose="02030602050306030303" pitchFamily="18" charset="0"/>
              </a:rPr>
              <a:t>dL</a:t>
            </a:r>
            <a:r>
              <a:rPr lang="en-US" sz="2000" dirty="0">
                <a:solidFill>
                  <a:prstClr val="black"/>
                </a:solidFill>
                <a:latin typeface="Constantia" panose="02030602050306030303" pitchFamily="18" charset="0"/>
              </a:rPr>
              <a:t> =</a:t>
            </a:r>
            <a:r>
              <a:rPr lang="en-US" sz="2000" dirty="0" err="1">
                <a:solidFill>
                  <a:prstClr val="black"/>
                </a:solidFill>
                <a:latin typeface="Constantia" panose="02030602050306030303" pitchFamily="18" charset="0"/>
              </a:rPr>
              <a:t>Ri</a:t>
            </a:r>
            <a:r>
              <a:rPr lang="en-US" sz="2000" dirty="0">
                <a:solidFill>
                  <a:prstClr val="black"/>
                </a:solidFill>
                <a:latin typeface="Constantia" panose="02030602050306030303" pitchFamily="18" charset="0"/>
              </a:rPr>
              <a:t> ) x </a:t>
            </a:r>
            <a:r>
              <a:rPr lang="en-US" sz="2000" dirty="0" err="1">
                <a:solidFill>
                  <a:prstClr val="black"/>
                </a:solidFill>
                <a:latin typeface="Constantia" panose="02030602050306030303" pitchFamily="18" charset="0"/>
              </a:rPr>
              <a:t>Ui</a:t>
            </a:r>
            <a:r>
              <a:rPr lang="en-US" sz="200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AU" sz="2000" dirty="0">
                <a:solidFill>
                  <a:prstClr val="black"/>
                </a:solidFill>
                <a:latin typeface="Constantia" panose="02030602050306030303" pitchFamily="18" charset="0"/>
                <a:sym typeface="Symbol" panose="05050102010706020507" pitchFamily="18" charset="2"/>
              </a:rPr>
              <a:t></a:t>
            </a:r>
          </a:p>
          <a:p>
            <a:pPr marL="287655" lvl="0" indent="0">
              <a:spcBef>
                <a:spcPts val="0"/>
              </a:spcBef>
              <a:buClr>
                <a:srgbClr val="0F6FC6"/>
              </a:buClr>
              <a:buNone/>
              <a:tabLst>
                <a:tab pos="360045" algn="l"/>
              </a:tabLst>
            </a:pPr>
            <a:endParaRPr lang="en-US" sz="2000" dirty="0">
              <a:solidFill>
                <a:prstClr val="black"/>
              </a:solidFill>
              <a:latin typeface="Constantia" panose="02030602050306030303" pitchFamily="18" charset="0"/>
            </a:endParaRPr>
          </a:p>
          <a:p>
            <a:pPr marL="287655" lvl="0" indent="0">
              <a:spcBef>
                <a:spcPts val="0"/>
              </a:spcBef>
              <a:buClr>
                <a:srgbClr val="0F6FC6"/>
              </a:buClr>
              <a:buNone/>
              <a:tabLst>
                <a:tab pos="360045" algn="l"/>
              </a:tabLst>
            </a:pPr>
            <a:r>
              <a:rPr lang="en-US" sz="2000" dirty="0">
                <a:solidFill>
                  <a:prstClr val="black"/>
                </a:solidFill>
                <a:latin typeface="Constantia" panose="02030602050306030303" pitchFamily="18" charset="0"/>
                <a:ea typeface="Times New Roman" panose="02020603050405020304" pitchFamily="18" charset="0"/>
              </a:rPr>
              <a:t>    </a:t>
            </a:r>
            <a:r>
              <a:rPr lang="en-US" sz="2000" dirty="0" err="1">
                <a:solidFill>
                  <a:prstClr val="black"/>
                </a:solidFill>
                <a:latin typeface="Constantia" panose="02030602050306030303" pitchFamily="18" charset="0"/>
                <a:ea typeface="Times New Roman" panose="02020603050405020304" pitchFamily="18" charset="0"/>
              </a:rPr>
              <a:t>Dimana</a:t>
            </a:r>
            <a:r>
              <a:rPr lang="en-US" sz="2000" dirty="0">
                <a:solidFill>
                  <a:prstClr val="black"/>
                </a:solidFill>
                <a:latin typeface="Constantia" panose="02030602050306030303" pitchFamily="18" charset="0"/>
                <a:ea typeface="Times New Roman" panose="02020603050405020304" pitchFamily="18" charset="0"/>
              </a:rPr>
              <a:t> :</a:t>
            </a:r>
          </a:p>
          <a:p>
            <a:pPr marL="287655" lvl="0" indent="0">
              <a:spcBef>
                <a:spcPts val="0"/>
              </a:spcBef>
              <a:buClr>
                <a:srgbClr val="0F6FC6"/>
              </a:buClr>
              <a:buNone/>
              <a:tabLst>
                <a:tab pos="360045" algn="l"/>
              </a:tabLst>
            </a:pPr>
            <a:r>
              <a:rPr lang="en-US" sz="2000" dirty="0">
                <a:solidFill>
                  <a:prstClr val="black"/>
                </a:solidFill>
                <a:latin typeface="Constantia" panose="02030602050306030303" pitchFamily="18" charset="0"/>
                <a:ea typeface="Times New Roman" panose="02020603050405020304" pitchFamily="18" charset="0"/>
              </a:rPr>
              <a:t> </a:t>
            </a:r>
          </a:p>
          <a:p>
            <a:pPr marL="287655" lvl="0" indent="0">
              <a:spcBef>
                <a:spcPts val="1200"/>
              </a:spcBef>
              <a:buClr>
                <a:srgbClr val="0F6FC6"/>
              </a:buClr>
              <a:buNone/>
              <a:tabLst>
                <a:tab pos="360045" algn="l"/>
              </a:tabLst>
            </a:pPr>
            <a:r>
              <a:rPr lang="en-US" sz="2000" dirty="0">
                <a:solidFill>
                  <a:prstClr val="black"/>
                </a:solidFill>
                <a:latin typeface="Constantia" panose="02030602050306030303" pitchFamily="18" charset="0"/>
                <a:ea typeface="Times New Roman" panose="02020603050405020304" pitchFamily="18" charset="0"/>
              </a:rPr>
              <a:t>    E ( TC )                                              =  </a:t>
            </a:r>
            <a:r>
              <a:rPr lang="en-US" sz="2000" dirty="0" err="1">
                <a:solidFill>
                  <a:prstClr val="black"/>
                </a:solidFill>
                <a:latin typeface="Constantia" panose="02030602050306030303" pitchFamily="18" charset="0"/>
                <a:ea typeface="Times New Roman" panose="02020603050405020304" pitchFamily="18" charset="0"/>
              </a:rPr>
              <a:t>Biatya</a:t>
            </a:r>
            <a:r>
              <a:rPr lang="en-US" sz="2000" dirty="0">
                <a:solidFill>
                  <a:prstClr val="black"/>
                </a:solidFill>
                <a:latin typeface="Constantia" panose="02030602050306030303" pitchFamily="18" charset="0"/>
                <a:ea typeface="Times New Roman" panose="02020603050405020304" pitchFamily="18" charset="0"/>
              </a:rPr>
              <a:t> total yang </a:t>
            </a:r>
            <a:r>
              <a:rPr lang="en-US" sz="2000" dirty="0" err="1">
                <a:solidFill>
                  <a:prstClr val="black"/>
                </a:solidFill>
                <a:latin typeface="Constantia" panose="02030602050306030303" pitchFamily="18" charset="0"/>
                <a:ea typeface="Times New Roman" panose="02020603050405020304" pitchFamily="18" charset="0"/>
              </a:rPr>
              <a:t>diperkirakan</a:t>
            </a:r>
            <a:endParaRPr lang="en-US" sz="2000" dirty="0">
              <a:solidFill>
                <a:prstClr val="black"/>
              </a:solidFill>
              <a:latin typeface="Constantia" panose="02030602050306030303" pitchFamily="18" charset="0"/>
              <a:ea typeface="Times New Roman" panose="02020603050405020304" pitchFamily="18" charset="0"/>
            </a:endParaRPr>
          </a:p>
          <a:p>
            <a:pPr marL="287655" lvl="0" indent="0">
              <a:spcBef>
                <a:spcPts val="1200"/>
              </a:spcBef>
              <a:buClr>
                <a:srgbClr val="0F6FC6"/>
              </a:buClr>
              <a:buNone/>
              <a:tabLst>
                <a:tab pos="360045" algn="l"/>
              </a:tabLst>
            </a:pPr>
            <a:r>
              <a:rPr lang="es-ES" sz="2000" dirty="0">
                <a:solidFill>
                  <a:prstClr val="black"/>
                </a:solidFill>
                <a:latin typeface="Constantia" panose="02030602050306030303" pitchFamily="18" charset="0"/>
                <a:ea typeface="Times New Roman" panose="02020603050405020304" pitchFamily="18" charset="0"/>
              </a:rPr>
              <a:t>    H  x ( Q/2 + n )                                 =  </a:t>
            </a:r>
            <a:r>
              <a:rPr lang="es-ES" sz="2000" dirty="0" err="1">
                <a:solidFill>
                  <a:prstClr val="black"/>
                </a:solidFill>
                <a:latin typeface="Constantia" panose="02030602050306030303" pitchFamily="18" charset="0"/>
                <a:ea typeface="Times New Roman" panose="02020603050405020304" pitchFamily="18" charset="0"/>
              </a:rPr>
              <a:t>Biaya</a:t>
            </a:r>
            <a:r>
              <a:rPr lang="es-ES" sz="2000" dirty="0">
                <a:solidFill>
                  <a:prstClr val="black"/>
                </a:solidFill>
                <a:latin typeface="Constantia" panose="02030602050306030303" pitchFamily="18" charset="0"/>
                <a:ea typeface="Times New Roman" panose="02020603050405020304" pitchFamily="18" charset="0"/>
              </a:rPr>
              <a:t> simpan</a:t>
            </a:r>
            <a:endParaRPr lang="en-US" sz="2000" dirty="0">
              <a:solidFill>
                <a:prstClr val="black"/>
              </a:solidFill>
              <a:latin typeface="Constantia" panose="02030602050306030303" pitchFamily="18" charset="0"/>
              <a:ea typeface="Times New Roman" panose="02020603050405020304" pitchFamily="18" charset="0"/>
            </a:endParaRPr>
          </a:p>
          <a:p>
            <a:pPr marL="287655" lvl="0" indent="0">
              <a:spcBef>
                <a:spcPts val="1200"/>
              </a:spcBef>
              <a:buClr>
                <a:srgbClr val="0F6FC6"/>
              </a:buClr>
              <a:buNone/>
              <a:tabLst>
                <a:tab pos="360045" algn="l"/>
              </a:tabLst>
            </a:pPr>
            <a:r>
              <a:rPr lang="es-ES" sz="2000" dirty="0">
                <a:solidFill>
                  <a:prstClr val="black"/>
                </a:solidFill>
                <a:latin typeface="Constantia" panose="02030602050306030303" pitchFamily="18" charset="0"/>
                <a:ea typeface="Times New Roman" panose="02020603050405020304" pitchFamily="18" charset="0"/>
              </a:rPr>
              <a:t>    S x D/Q                                              =  </a:t>
            </a:r>
            <a:r>
              <a:rPr lang="es-ES" sz="2000" dirty="0" err="1">
                <a:solidFill>
                  <a:prstClr val="black"/>
                </a:solidFill>
                <a:latin typeface="Constantia" panose="02030602050306030303" pitchFamily="18" charset="0"/>
                <a:ea typeface="Times New Roman" panose="02020603050405020304" pitchFamily="18" charset="0"/>
              </a:rPr>
              <a:t>Biaya</a:t>
            </a:r>
            <a:r>
              <a:rPr lang="es-ES" sz="2000" dirty="0">
                <a:solidFill>
                  <a:prstClr val="black"/>
                </a:solidFill>
                <a:latin typeface="Constantia" panose="02030602050306030303" pitchFamily="18" charset="0"/>
                <a:ea typeface="Times New Roman" panose="02020603050405020304" pitchFamily="18" charset="0"/>
              </a:rPr>
              <a:t> pesan</a:t>
            </a:r>
            <a:endParaRPr lang="en-US" sz="2000" dirty="0">
              <a:solidFill>
                <a:prstClr val="black"/>
              </a:solidFill>
              <a:latin typeface="Constantia" panose="02030602050306030303" pitchFamily="18" charset="0"/>
              <a:ea typeface="Times New Roman" panose="02020603050405020304" pitchFamily="18" charset="0"/>
            </a:endParaRPr>
          </a:p>
          <a:p>
            <a:pPr marL="287655" lvl="0" indent="0">
              <a:spcBef>
                <a:spcPts val="1200"/>
              </a:spcBef>
              <a:buClr>
                <a:srgbClr val="0F6FC6"/>
              </a:buClr>
              <a:buNone/>
              <a:tabLst>
                <a:tab pos="360045" algn="l"/>
              </a:tabLst>
            </a:pPr>
            <a:r>
              <a:rPr lang="es-ES" sz="2000" dirty="0">
                <a:solidFill>
                  <a:prstClr val="black"/>
                </a:solidFill>
                <a:latin typeface="Constantia" panose="02030602050306030303" pitchFamily="18" charset="0"/>
                <a:ea typeface="Times New Roman" panose="02020603050405020304" pitchFamily="18" charset="0"/>
              </a:rPr>
              <a:t>    B x D/Q  </a:t>
            </a:r>
            <a:r>
              <a:rPr lang="en-AU" sz="2000" dirty="0">
                <a:solidFill>
                  <a:prstClr val="black"/>
                </a:solidFill>
                <a:latin typeface="Constantia" panose="02030602050306030303" pitchFamily="18" charset="0"/>
                <a:ea typeface="Times New Roman" panose="02020603050405020304" pitchFamily="18" charset="0"/>
                <a:sym typeface="Symbol" panose="05050102010706020507" pitchFamily="18" charset="2"/>
              </a:rPr>
              <a:t></a:t>
            </a:r>
            <a:r>
              <a:rPr lang="en-AU" sz="2000" dirty="0">
                <a:solidFill>
                  <a:prstClr val="black"/>
                </a:solidFill>
                <a:latin typeface="Constantia" panose="02030602050306030303" pitchFamily="18" charset="0"/>
                <a:ea typeface="Times New Roman" panose="02020603050405020304" pitchFamily="18" charset="0"/>
              </a:rPr>
              <a:t> </a:t>
            </a:r>
            <a:r>
              <a:rPr lang="en-AU" sz="2000" dirty="0">
                <a:solidFill>
                  <a:prstClr val="black"/>
                </a:solidFill>
                <a:latin typeface="Constantia" panose="02030602050306030303" pitchFamily="18" charset="0"/>
                <a:ea typeface="Times New Roman" panose="02020603050405020304" pitchFamily="18" charset="0"/>
                <a:sym typeface="Symbol" panose="05050102010706020507" pitchFamily="18" charset="2"/>
              </a:rPr>
              <a:t></a:t>
            </a:r>
            <a:r>
              <a:rPr lang="es-ES" sz="2000" dirty="0">
                <a:solidFill>
                  <a:prstClr val="black"/>
                </a:solidFill>
                <a:latin typeface="Constantia" panose="02030602050306030303" pitchFamily="18" charset="0"/>
                <a:ea typeface="Times New Roman" panose="02020603050405020304" pitchFamily="18" charset="0"/>
              </a:rPr>
              <a:t> P x ( </a:t>
            </a:r>
            <a:r>
              <a:rPr lang="es-ES" sz="2000" dirty="0" err="1">
                <a:solidFill>
                  <a:prstClr val="black"/>
                </a:solidFill>
                <a:latin typeface="Constantia" panose="02030602050306030303" pitchFamily="18" charset="0"/>
                <a:ea typeface="Times New Roman" panose="02020603050405020304" pitchFamily="18" charset="0"/>
              </a:rPr>
              <a:t>dL</a:t>
            </a:r>
            <a:r>
              <a:rPr lang="es-ES" sz="2000" dirty="0">
                <a:solidFill>
                  <a:prstClr val="black"/>
                </a:solidFill>
                <a:latin typeface="Constantia" panose="02030602050306030303" pitchFamily="18" charset="0"/>
                <a:ea typeface="Times New Roman" panose="02020603050405020304" pitchFamily="18" charset="0"/>
              </a:rPr>
              <a:t> = </a:t>
            </a:r>
            <a:r>
              <a:rPr lang="es-ES" sz="2000" dirty="0" err="1">
                <a:solidFill>
                  <a:prstClr val="black"/>
                </a:solidFill>
                <a:latin typeface="Constantia" panose="02030602050306030303" pitchFamily="18" charset="0"/>
                <a:ea typeface="Times New Roman" panose="02020603050405020304" pitchFamily="18" charset="0"/>
              </a:rPr>
              <a:t>Ri</a:t>
            </a:r>
            <a:r>
              <a:rPr lang="es-ES" sz="2000" dirty="0">
                <a:solidFill>
                  <a:prstClr val="black"/>
                </a:solidFill>
                <a:latin typeface="Constantia" panose="02030602050306030303" pitchFamily="18" charset="0"/>
                <a:ea typeface="Times New Roman" panose="02020603050405020304" pitchFamily="18" charset="0"/>
              </a:rPr>
              <a:t> ) x </a:t>
            </a:r>
            <a:r>
              <a:rPr lang="es-ES" sz="2000" dirty="0" err="1">
                <a:solidFill>
                  <a:prstClr val="black"/>
                </a:solidFill>
                <a:latin typeface="Constantia" panose="02030602050306030303" pitchFamily="18" charset="0"/>
                <a:ea typeface="Times New Roman" panose="02020603050405020304" pitchFamily="18" charset="0"/>
              </a:rPr>
              <a:t>Ui</a:t>
            </a:r>
            <a:r>
              <a:rPr lang="es-ES" sz="2000" dirty="0">
                <a:solidFill>
                  <a:prstClr val="black"/>
                </a:solidFill>
                <a:latin typeface="Constantia" panose="02030602050306030303" pitchFamily="18" charset="0"/>
                <a:ea typeface="Times New Roman" panose="02020603050405020304" pitchFamily="18" charset="0"/>
              </a:rPr>
              <a:t> </a:t>
            </a:r>
            <a:r>
              <a:rPr lang="en-AU" sz="2000" dirty="0">
                <a:solidFill>
                  <a:prstClr val="black"/>
                </a:solidFill>
                <a:latin typeface="Constantia" panose="02030602050306030303" pitchFamily="18" charset="0"/>
                <a:ea typeface="Times New Roman" panose="02020603050405020304" pitchFamily="18" charset="0"/>
                <a:sym typeface="Symbol" panose="05050102010706020507" pitchFamily="18" charset="2"/>
              </a:rPr>
              <a:t></a:t>
            </a:r>
            <a:r>
              <a:rPr lang="es-ES" sz="2000" dirty="0">
                <a:solidFill>
                  <a:prstClr val="black"/>
                </a:solidFill>
                <a:latin typeface="Constantia" panose="02030602050306030303" pitchFamily="18" charset="0"/>
                <a:ea typeface="Times New Roman" panose="02020603050405020304" pitchFamily="18" charset="0"/>
              </a:rPr>
              <a:t>    =  </a:t>
            </a:r>
            <a:r>
              <a:rPr lang="es-ES" sz="2000" dirty="0" err="1">
                <a:solidFill>
                  <a:prstClr val="black"/>
                </a:solidFill>
                <a:latin typeface="Constantia" panose="02030602050306030303" pitchFamily="18" charset="0"/>
                <a:ea typeface="Times New Roman" panose="02020603050405020304" pitchFamily="18" charset="0"/>
              </a:rPr>
              <a:t>Biaya</a:t>
            </a:r>
            <a:r>
              <a:rPr lang="es-ES" sz="2000" dirty="0">
                <a:solidFill>
                  <a:prstClr val="black"/>
                </a:solidFill>
                <a:latin typeface="Constantia" panose="02030602050306030303" pitchFamily="18" charset="0"/>
                <a:ea typeface="Times New Roman" panose="02020603050405020304" pitchFamily="18" charset="0"/>
              </a:rPr>
              <a:t> </a:t>
            </a:r>
            <a:r>
              <a:rPr lang="es-ES" sz="2000" dirty="0" err="1">
                <a:solidFill>
                  <a:prstClr val="black"/>
                </a:solidFill>
                <a:latin typeface="Constantia" panose="02030602050306030303" pitchFamily="18" charset="0"/>
                <a:ea typeface="Times New Roman" panose="02020603050405020304" pitchFamily="18" charset="0"/>
              </a:rPr>
              <a:t>kehabisan</a:t>
            </a:r>
            <a:r>
              <a:rPr lang="es-ES" sz="2000" dirty="0">
                <a:solidFill>
                  <a:prstClr val="black"/>
                </a:solidFill>
                <a:latin typeface="Constantia" panose="02030602050306030303" pitchFamily="18" charset="0"/>
                <a:ea typeface="Times New Roman" panose="02020603050405020304" pitchFamily="18" charset="0"/>
              </a:rPr>
              <a:t> </a:t>
            </a:r>
            <a:r>
              <a:rPr lang="es-ES" sz="2000" dirty="0" err="1">
                <a:solidFill>
                  <a:prstClr val="black"/>
                </a:solidFill>
                <a:latin typeface="Constantia" panose="02030602050306030303" pitchFamily="18" charset="0"/>
                <a:ea typeface="Times New Roman" panose="02020603050405020304" pitchFamily="18" charset="0"/>
              </a:rPr>
              <a:t>bahan</a:t>
            </a:r>
            <a:r>
              <a:rPr lang="es-ES" sz="2000" dirty="0">
                <a:solidFill>
                  <a:prstClr val="black"/>
                </a:solidFill>
                <a:latin typeface="Constantia" panose="02030602050306030303" pitchFamily="18" charset="0"/>
                <a:ea typeface="Times New Roman" panose="02020603050405020304" pitchFamily="18" charset="0"/>
              </a:rPr>
              <a:t>  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433" y="4583995"/>
            <a:ext cx="2511770" cy="2274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851061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147917"/>
            <a:ext cx="9351776" cy="6575611"/>
          </a:xfrm>
        </p:spPr>
        <p:txBody>
          <a:bodyPr>
            <a:normAutofit lnSpcReduction="10000"/>
          </a:bodyPr>
          <a:lstStyle/>
          <a:p>
            <a:pPr marL="287655" lvl="0" indent="0">
              <a:spcBef>
                <a:spcPts val="0"/>
              </a:spcBef>
              <a:buClr>
                <a:srgbClr val="0F6FC6"/>
              </a:buClr>
              <a:buNone/>
              <a:tabLst>
                <a:tab pos="360045" algn="l"/>
              </a:tabLst>
            </a:pPr>
            <a:r>
              <a:rPr lang="es-ES" sz="2000" dirty="0">
                <a:solidFill>
                  <a:prstClr val="black">
                    <a:lumMod val="75000"/>
                    <a:lumOff val="25000"/>
                  </a:prstClr>
                </a:solidFill>
                <a:latin typeface="Constantia" panose="02030602050306030303" pitchFamily="18" charset="0"/>
                <a:ea typeface="Times New Roman" panose="02020603050405020304" pitchFamily="18" charset="0"/>
              </a:rPr>
              <a:t>b).  </a:t>
            </a:r>
            <a:r>
              <a:rPr lang="es-ES" sz="20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Constantia" panose="02030602050306030303" pitchFamily="18" charset="0"/>
                <a:ea typeface="Times New Roman" panose="02020603050405020304" pitchFamily="18" charset="0"/>
              </a:rPr>
              <a:t>Perhitungan</a:t>
            </a:r>
            <a:r>
              <a:rPr lang="es-ES" sz="2000" dirty="0">
                <a:solidFill>
                  <a:prstClr val="black">
                    <a:lumMod val="75000"/>
                    <a:lumOff val="25000"/>
                  </a:prstClr>
                </a:solidFill>
                <a:latin typeface="Constantia" panose="02030602050306030303" pitchFamily="18" charset="0"/>
                <a:ea typeface="Times New Roman" panose="02020603050405020304" pitchFamily="18" charset="0"/>
              </a:rPr>
              <a:t> </a:t>
            </a:r>
            <a:r>
              <a:rPr lang="es-ES" sz="20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Constantia" panose="02030602050306030303" pitchFamily="18" charset="0"/>
                <a:ea typeface="Times New Roman" panose="02020603050405020304" pitchFamily="18" charset="0"/>
              </a:rPr>
              <a:t>biaya</a:t>
            </a:r>
            <a:r>
              <a:rPr lang="es-ES" sz="2000" dirty="0">
                <a:solidFill>
                  <a:prstClr val="black">
                    <a:lumMod val="75000"/>
                    <a:lumOff val="25000"/>
                  </a:prstClr>
                </a:solidFill>
                <a:latin typeface="Constantia" panose="02030602050306030303" pitchFamily="18" charset="0"/>
                <a:ea typeface="Times New Roman" panose="02020603050405020304" pitchFamily="18" charset="0"/>
              </a:rPr>
              <a:t> total yang </a:t>
            </a:r>
            <a:r>
              <a:rPr lang="es-ES" sz="20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Constantia" panose="02030602050306030303" pitchFamily="18" charset="0"/>
                <a:ea typeface="Times New Roman" panose="02020603050405020304" pitchFamily="18" charset="0"/>
              </a:rPr>
              <a:t>diperkirakan</a:t>
            </a:r>
            <a:r>
              <a:rPr lang="es-ES" sz="2000" dirty="0">
                <a:solidFill>
                  <a:prstClr val="black">
                    <a:lumMod val="75000"/>
                    <a:lumOff val="25000"/>
                  </a:prstClr>
                </a:solidFill>
                <a:latin typeface="Constantia" panose="02030602050306030303" pitchFamily="18" charset="0"/>
                <a:ea typeface="Times New Roman" panose="02020603050405020304" pitchFamily="18" charset="0"/>
              </a:rPr>
              <a:t> dimana n (Safety stock) = 110 	   		      dan Re-</a:t>
            </a:r>
            <a:r>
              <a:rPr lang="es-ES" sz="20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Constantia" panose="02030602050306030303" pitchFamily="18" charset="0"/>
                <a:ea typeface="Times New Roman" panose="02020603050405020304" pitchFamily="18" charset="0"/>
              </a:rPr>
              <a:t>order</a:t>
            </a:r>
            <a:r>
              <a:rPr lang="es-ES" sz="2000" dirty="0">
                <a:solidFill>
                  <a:prstClr val="black">
                    <a:lumMod val="75000"/>
                    <a:lumOff val="25000"/>
                  </a:prstClr>
                </a:solidFill>
                <a:latin typeface="Constantia" panose="02030602050306030303" pitchFamily="18" charset="0"/>
                <a:ea typeface="Times New Roman" panose="02020603050405020304" pitchFamily="18" charset="0"/>
              </a:rPr>
              <a:t> </a:t>
            </a:r>
            <a:r>
              <a:rPr lang="es-ES" sz="20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Constantia" panose="02030602050306030303" pitchFamily="18" charset="0"/>
                <a:ea typeface="Times New Roman" panose="02020603050405020304" pitchFamily="18" charset="0"/>
              </a:rPr>
              <a:t>point</a:t>
            </a:r>
            <a:r>
              <a:rPr lang="es-ES" sz="2000" dirty="0">
                <a:solidFill>
                  <a:prstClr val="black">
                    <a:lumMod val="75000"/>
                    <a:lumOff val="25000"/>
                  </a:prstClr>
                </a:solidFill>
                <a:latin typeface="Constantia" panose="02030602050306030303" pitchFamily="18" charset="0"/>
                <a:ea typeface="Times New Roman" panose="02020603050405020304" pitchFamily="18" charset="0"/>
              </a:rPr>
              <a:t> = </a:t>
            </a:r>
            <a:r>
              <a:rPr lang="es-ES" sz="20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Constantia" panose="02030602050306030303" pitchFamily="18" charset="0"/>
                <a:ea typeface="Times New Roman" panose="02020603050405020304" pitchFamily="18" charset="0"/>
              </a:rPr>
              <a:t>640</a:t>
            </a:r>
          </a:p>
          <a:p>
            <a:pPr marL="287655" lvl="0" indent="0">
              <a:spcBef>
                <a:spcPts val="0"/>
              </a:spcBef>
              <a:buClr>
                <a:srgbClr val="0F6FC6"/>
              </a:buClr>
              <a:buNone/>
              <a:tabLst>
                <a:tab pos="360045" algn="l"/>
              </a:tabLst>
            </a:pPr>
            <a:endParaRPr lang="es-ES" sz="2000" dirty="0">
              <a:solidFill>
                <a:prstClr val="black">
                  <a:lumMod val="75000"/>
                  <a:lumOff val="25000"/>
                </a:prstClr>
              </a:solidFill>
              <a:latin typeface="Constantia" panose="02030602050306030303" pitchFamily="18" charset="0"/>
              <a:ea typeface="Times New Roman" panose="02020603050405020304" pitchFamily="18" charset="0"/>
            </a:endParaRPr>
          </a:p>
          <a:p>
            <a:pPr marL="287655" lvl="0" indent="0">
              <a:spcBef>
                <a:spcPts val="0"/>
              </a:spcBef>
              <a:buClr>
                <a:srgbClr val="0F6FC6"/>
              </a:buClr>
              <a:buNone/>
              <a:tabLst>
                <a:tab pos="360045" algn="l"/>
              </a:tabLst>
            </a:pPr>
            <a:endParaRPr lang="es-ES" sz="2000" dirty="0" smtClean="0">
              <a:solidFill>
                <a:prstClr val="black">
                  <a:lumMod val="75000"/>
                  <a:lumOff val="25000"/>
                </a:prstClr>
              </a:solidFill>
              <a:latin typeface="Constantia" panose="02030602050306030303" pitchFamily="18" charset="0"/>
              <a:ea typeface="Times New Roman" panose="02020603050405020304" pitchFamily="18" charset="0"/>
            </a:endParaRPr>
          </a:p>
          <a:p>
            <a:pPr marL="287655" lvl="0" indent="0">
              <a:spcBef>
                <a:spcPts val="0"/>
              </a:spcBef>
              <a:buClr>
                <a:srgbClr val="0F6FC6"/>
              </a:buClr>
              <a:buNone/>
              <a:tabLst>
                <a:tab pos="360045" algn="l"/>
              </a:tabLst>
            </a:pPr>
            <a:endParaRPr lang="es-ES" sz="2000" dirty="0">
              <a:solidFill>
                <a:prstClr val="black">
                  <a:lumMod val="75000"/>
                  <a:lumOff val="25000"/>
                </a:prstClr>
              </a:solidFill>
              <a:latin typeface="Constantia" panose="02030602050306030303" pitchFamily="18" charset="0"/>
              <a:ea typeface="Times New Roman" panose="02020603050405020304" pitchFamily="18" charset="0"/>
            </a:endParaRPr>
          </a:p>
          <a:p>
            <a:pPr marL="287655" lvl="0" indent="0">
              <a:spcBef>
                <a:spcPts val="0"/>
              </a:spcBef>
              <a:buClr>
                <a:srgbClr val="0F6FC6"/>
              </a:buClr>
              <a:buNone/>
              <a:tabLst>
                <a:tab pos="360045" algn="l"/>
              </a:tabLst>
            </a:pPr>
            <a:endParaRPr lang="es-ES" sz="2000" dirty="0" smtClean="0">
              <a:solidFill>
                <a:prstClr val="black">
                  <a:lumMod val="75000"/>
                  <a:lumOff val="25000"/>
                </a:prstClr>
              </a:solidFill>
              <a:latin typeface="Constantia" panose="02030602050306030303" pitchFamily="18" charset="0"/>
              <a:ea typeface="Times New Roman" panose="02020603050405020304" pitchFamily="18" charset="0"/>
            </a:endParaRPr>
          </a:p>
          <a:p>
            <a:pPr marL="287655" lvl="0" indent="0">
              <a:spcBef>
                <a:spcPts val="0"/>
              </a:spcBef>
              <a:buClr>
                <a:srgbClr val="0F6FC6"/>
              </a:buClr>
              <a:buNone/>
              <a:tabLst>
                <a:tab pos="360045" algn="l"/>
              </a:tabLst>
            </a:pPr>
            <a:endParaRPr lang="es-ES" sz="2000" dirty="0">
              <a:solidFill>
                <a:prstClr val="black">
                  <a:lumMod val="75000"/>
                  <a:lumOff val="25000"/>
                </a:prstClr>
              </a:solidFill>
              <a:latin typeface="Constantia" panose="02030602050306030303" pitchFamily="18" charset="0"/>
              <a:ea typeface="Times New Roman" panose="02020603050405020304" pitchFamily="18" charset="0"/>
            </a:endParaRPr>
          </a:p>
          <a:p>
            <a:pPr marL="287655" lvl="0" indent="0">
              <a:spcBef>
                <a:spcPts val="0"/>
              </a:spcBef>
              <a:buClr>
                <a:srgbClr val="0F6FC6"/>
              </a:buClr>
              <a:buNone/>
              <a:tabLst>
                <a:tab pos="360045" algn="l"/>
              </a:tabLst>
            </a:pPr>
            <a:endParaRPr lang="es-ES" sz="2000" dirty="0" smtClean="0">
              <a:solidFill>
                <a:prstClr val="black">
                  <a:lumMod val="75000"/>
                  <a:lumOff val="25000"/>
                </a:prstClr>
              </a:solidFill>
              <a:latin typeface="Constantia" panose="02030602050306030303" pitchFamily="18" charset="0"/>
              <a:ea typeface="Times New Roman" panose="02020603050405020304" pitchFamily="18" charset="0"/>
            </a:endParaRPr>
          </a:p>
          <a:p>
            <a:pPr marL="287655" lvl="0" indent="0">
              <a:spcBef>
                <a:spcPts val="0"/>
              </a:spcBef>
              <a:buClr>
                <a:srgbClr val="0F6FC6"/>
              </a:buClr>
              <a:buNone/>
              <a:tabLst>
                <a:tab pos="360045" algn="l"/>
              </a:tabLst>
            </a:pPr>
            <a:endParaRPr lang="es-ES" sz="2000" dirty="0">
              <a:solidFill>
                <a:prstClr val="black">
                  <a:lumMod val="75000"/>
                  <a:lumOff val="25000"/>
                </a:prstClr>
              </a:solidFill>
              <a:latin typeface="Constantia" panose="02030602050306030303" pitchFamily="18" charset="0"/>
              <a:ea typeface="Times New Roman" panose="02020603050405020304" pitchFamily="18" charset="0"/>
            </a:endParaRPr>
          </a:p>
          <a:p>
            <a:pPr marL="287655" lvl="0" indent="0">
              <a:spcBef>
                <a:spcPts val="0"/>
              </a:spcBef>
              <a:buClr>
                <a:srgbClr val="0F6FC6"/>
              </a:buClr>
              <a:buNone/>
              <a:tabLst>
                <a:tab pos="360045" algn="l"/>
              </a:tabLst>
            </a:pPr>
            <a:endParaRPr lang="es-ES" sz="2000" dirty="0" smtClean="0">
              <a:solidFill>
                <a:prstClr val="black">
                  <a:lumMod val="75000"/>
                  <a:lumOff val="25000"/>
                </a:prstClr>
              </a:solidFill>
              <a:latin typeface="Constantia" panose="02030602050306030303" pitchFamily="18" charset="0"/>
              <a:ea typeface="Times New Roman" panose="02020603050405020304" pitchFamily="18" charset="0"/>
            </a:endParaRPr>
          </a:p>
          <a:p>
            <a:pPr marL="287655" lvl="0" indent="0">
              <a:spcBef>
                <a:spcPts val="0"/>
              </a:spcBef>
              <a:buClr>
                <a:srgbClr val="0F6FC6"/>
              </a:buClr>
              <a:buNone/>
              <a:tabLst>
                <a:tab pos="360045" algn="l"/>
              </a:tabLst>
            </a:pPr>
            <a:endParaRPr lang="es-ES" sz="2000" dirty="0">
              <a:solidFill>
                <a:prstClr val="black">
                  <a:lumMod val="75000"/>
                  <a:lumOff val="25000"/>
                </a:prstClr>
              </a:solidFill>
              <a:latin typeface="Constantia" panose="02030602050306030303" pitchFamily="18" charset="0"/>
              <a:ea typeface="Times New Roman" panose="02020603050405020304" pitchFamily="18" charset="0"/>
            </a:endParaRPr>
          </a:p>
          <a:p>
            <a:pPr marL="287655" lvl="0" indent="0">
              <a:spcBef>
                <a:spcPts val="0"/>
              </a:spcBef>
              <a:buClr>
                <a:srgbClr val="0F6FC6"/>
              </a:buClr>
              <a:buNone/>
              <a:tabLst>
                <a:tab pos="360045" algn="l"/>
              </a:tabLst>
            </a:pPr>
            <a:endParaRPr lang="es-ES" sz="2000" dirty="0" smtClean="0">
              <a:solidFill>
                <a:prstClr val="black">
                  <a:lumMod val="75000"/>
                  <a:lumOff val="25000"/>
                </a:prstClr>
              </a:solidFill>
              <a:latin typeface="Constantia" panose="02030602050306030303" pitchFamily="18" charset="0"/>
              <a:ea typeface="Times New Roman" panose="02020603050405020304" pitchFamily="18" charset="0"/>
            </a:endParaRPr>
          </a:p>
          <a:p>
            <a:pPr marL="287655" lvl="0" indent="0">
              <a:spcBef>
                <a:spcPts val="0"/>
              </a:spcBef>
              <a:buClr>
                <a:srgbClr val="0F6FC6"/>
              </a:buClr>
              <a:buNone/>
              <a:tabLst>
                <a:tab pos="360045" algn="l"/>
              </a:tabLst>
            </a:pPr>
            <a:endParaRPr lang="es-ES" sz="2000" dirty="0">
              <a:solidFill>
                <a:prstClr val="black">
                  <a:lumMod val="75000"/>
                  <a:lumOff val="25000"/>
                </a:prstClr>
              </a:solidFill>
              <a:latin typeface="Constantia" panose="02030602050306030303" pitchFamily="18" charset="0"/>
              <a:ea typeface="Times New Roman" panose="02020603050405020304" pitchFamily="18" charset="0"/>
            </a:endParaRPr>
          </a:p>
          <a:p>
            <a:pPr marL="287655" lvl="0" indent="0">
              <a:spcBef>
                <a:spcPts val="0"/>
              </a:spcBef>
              <a:buClr>
                <a:srgbClr val="0F6FC6"/>
              </a:buClr>
              <a:buNone/>
              <a:tabLst>
                <a:tab pos="360045" algn="l"/>
              </a:tabLst>
            </a:pPr>
            <a:endParaRPr lang="es-ES" sz="2000" dirty="0" smtClean="0">
              <a:solidFill>
                <a:prstClr val="black">
                  <a:lumMod val="75000"/>
                  <a:lumOff val="25000"/>
                </a:prstClr>
              </a:solidFill>
              <a:latin typeface="Constantia" panose="02030602050306030303" pitchFamily="18" charset="0"/>
              <a:ea typeface="Times New Roman" panose="02020603050405020304" pitchFamily="18" charset="0"/>
            </a:endParaRPr>
          </a:p>
          <a:p>
            <a:pPr marL="0" lvl="0" indent="0">
              <a:spcBef>
                <a:spcPts val="0"/>
              </a:spcBef>
              <a:buClr>
                <a:srgbClr val="0F6FC6"/>
              </a:buClr>
              <a:buNone/>
              <a:tabLst>
                <a:tab pos="360045" algn="l"/>
              </a:tabLst>
            </a:pPr>
            <a:r>
              <a:rPr lang="en-AU" sz="2000" dirty="0" err="1">
                <a:solidFill>
                  <a:prstClr val="black"/>
                </a:solidFill>
                <a:latin typeface="Constantia" panose="02030602050306030303" pitchFamily="18" charset="0"/>
                <a:ea typeface="Times New Roman" panose="02020603050405020304" pitchFamily="18" charset="0"/>
              </a:rPr>
              <a:t>Biaya</a:t>
            </a:r>
            <a:r>
              <a:rPr lang="en-AU" sz="2000" dirty="0">
                <a:solidFill>
                  <a:prstClr val="black"/>
                </a:solidFill>
                <a:latin typeface="Constantia" panose="02030602050306030303" pitchFamily="18" charset="0"/>
                <a:ea typeface="Times New Roman" panose="02020603050405020304" pitchFamily="18" charset="0"/>
              </a:rPr>
              <a:t> total yang </a:t>
            </a:r>
            <a:r>
              <a:rPr lang="en-AU" sz="2000" dirty="0" err="1">
                <a:solidFill>
                  <a:prstClr val="black"/>
                </a:solidFill>
                <a:latin typeface="Constantia" panose="02030602050306030303" pitchFamily="18" charset="0"/>
                <a:ea typeface="Times New Roman" panose="02020603050405020304" pitchFamily="18" charset="0"/>
              </a:rPr>
              <a:t>diperkirakan</a:t>
            </a:r>
            <a:r>
              <a:rPr lang="en-AU" sz="2000" dirty="0">
                <a:solidFill>
                  <a:prstClr val="black"/>
                </a:solidFill>
                <a:latin typeface="Constantia" panose="02030602050306030303" pitchFamily="18" charset="0"/>
                <a:ea typeface="Times New Roman" panose="02020603050405020304" pitchFamily="18" charset="0"/>
              </a:rPr>
              <a:t> ( n = 110 )  </a:t>
            </a:r>
            <a:r>
              <a:rPr lang="en-AU" sz="2000" dirty="0" err="1">
                <a:solidFill>
                  <a:prstClr val="black"/>
                </a:solidFill>
                <a:latin typeface="Constantia" panose="02030602050306030303" pitchFamily="18" charset="0"/>
                <a:ea typeface="Times New Roman" panose="02020603050405020304" pitchFamily="18" charset="0"/>
              </a:rPr>
              <a:t>adalah</a:t>
            </a:r>
            <a:r>
              <a:rPr lang="en-AU" sz="2000" dirty="0">
                <a:solidFill>
                  <a:prstClr val="black"/>
                </a:solidFill>
                <a:latin typeface="Constantia" panose="02030602050306030303" pitchFamily="18" charset="0"/>
                <a:ea typeface="Times New Roman" panose="02020603050405020304" pitchFamily="18" charset="0"/>
              </a:rPr>
              <a:t> :</a:t>
            </a:r>
            <a:endParaRPr lang="en-US" sz="2000" dirty="0">
              <a:solidFill>
                <a:prstClr val="black"/>
              </a:solidFill>
              <a:latin typeface="Constantia" panose="02030602050306030303" pitchFamily="18" charset="0"/>
              <a:ea typeface="Times New Roman" panose="02020603050405020304" pitchFamily="18" charset="0"/>
            </a:endParaRPr>
          </a:p>
          <a:p>
            <a:pPr marL="0" lvl="0" indent="0">
              <a:spcBef>
                <a:spcPts val="0"/>
              </a:spcBef>
              <a:buClr>
                <a:srgbClr val="0F6FC6"/>
              </a:buClr>
              <a:buNone/>
              <a:tabLst>
                <a:tab pos="360045" algn="l"/>
              </a:tabLst>
            </a:pPr>
            <a:r>
              <a:rPr lang="en-AU" sz="2000" dirty="0">
                <a:solidFill>
                  <a:prstClr val="black"/>
                </a:solidFill>
                <a:latin typeface="Constantia" panose="02030602050306030303" pitchFamily="18" charset="0"/>
                <a:ea typeface="Times New Roman" panose="02020603050405020304" pitchFamily="18" charset="0"/>
              </a:rPr>
              <a:t> </a:t>
            </a:r>
            <a:endParaRPr lang="en-US" sz="2000" dirty="0">
              <a:solidFill>
                <a:prstClr val="black"/>
              </a:solidFill>
              <a:latin typeface="Constantia" panose="02030602050306030303" pitchFamily="18" charset="0"/>
              <a:ea typeface="Times New Roman" panose="02020603050405020304" pitchFamily="18" charset="0"/>
            </a:endParaRPr>
          </a:p>
          <a:p>
            <a:pPr marL="0" lvl="0" indent="0">
              <a:spcBef>
                <a:spcPts val="0"/>
              </a:spcBef>
              <a:buClr>
                <a:srgbClr val="0F6FC6"/>
              </a:buClr>
              <a:buNone/>
              <a:tabLst>
                <a:tab pos="360045" algn="l"/>
              </a:tabLst>
            </a:pPr>
            <a:r>
              <a:rPr lang="en-AU" sz="2000" dirty="0">
                <a:solidFill>
                  <a:prstClr val="black"/>
                </a:solidFill>
                <a:latin typeface="Constantia" panose="02030602050306030303" pitchFamily="18" charset="0"/>
                <a:ea typeface="Times New Roman" panose="02020603050405020304" pitchFamily="18" charset="0"/>
              </a:rPr>
              <a:t>        </a:t>
            </a:r>
            <a:r>
              <a:rPr lang="it-IT" sz="2000" dirty="0">
                <a:solidFill>
                  <a:prstClr val="black"/>
                </a:solidFill>
                <a:latin typeface="Constantia" panose="02030602050306030303" pitchFamily="18" charset="0"/>
                <a:ea typeface="Times New Roman" panose="02020603050405020304" pitchFamily="18" charset="0"/>
              </a:rPr>
              <a:t>E ( T C )  =   H  x ( d/2 + n )           +     S x D/Q        +     40 </a:t>
            </a:r>
            <a:r>
              <a:rPr lang="en-AU" sz="2000" dirty="0">
                <a:solidFill>
                  <a:prstClr val="black"/>
                </a:solidFill>
                <a:latin typeface="Constantia" panose="02030602050306030303" pitchFamily="18" charset="0"/>
                <a:ea typeface="Times New Roman" panose="02020603050405020304" pitchFamily="18" charset="0"/>
                <a:sym typeface="Symbol" panose="05050102010706020507" pitchFamily="18" charset="2"/>
              </a:rPr>
              <a:t></a:t>
            </a:r>
            <a:r>
              <a:rPr lang="en-AU" sz="2000" dirty="0">
                <a:solidFill>
                  <a:prstClr val="black"/>
                </a:solidFill>
                <a:latin typeface="Constantia" panose="02030602050306030303" pitchFamily="18" charset="0"/>
                <a:ea typeface="Times New Roman" panose="02020603050405020304" pitchFamily="18" charset="0"/>
              </a:rPr>
              <a:t> </a:t>
            </a:r>
            <a:r>
              <a:rPr lang="en-AU" sz="2000" dirty="0">
                <a:solidFill>
                  <a:prstClr val="black"/>
                </a:solidFill>
                <a:latin typeface="Constantia" panose="02030602050306030303" pitchFamily="18" charset="0"/>
                <a:ea typeface="Times New Roman" panose="02020603050405020304" pitchFamily="18" charset="0"/>
                <a:sym typeface="Symbol" panose="05050102010706020507" pitchFamily="18" charset="2"/>
              </a:rPr>
              <a:t></a:t>
            </a:r>
            <a:r>
              <a:rPr lang="it-IT" sz="2000" dirty="0">
                <a:solidFill>
                  <a:prstClr val="black"/>
                </a:solidFill>
                <a:latin typeface="Constantia" panose="02030602050306030303" pitchFamily="18" charset="0"/>
                <a:ea typeface="Times New Roman" panose="02020603050405020304" pitchFamily="18" charset="0"/>
              </a:rPr>
              <a:t> P (dL = Ri ) Ui </a:t>
            </a:r>
            <a:r>
              <a:rPr lang="en-AU" sz="2000" dirty="0">
                <a:solidFill>
                  <a:prstClr val="black"/>
                </a:solidFill>
                <a:latin typeface="Constantia" panose="02030602050306030303" pitchFamily="18" charset="0"/>
                <a:ea typeface="Times New Roman" panose="02020603050405020304" pitchFamily="18" charset="0"/>
                <a:sym typeface="Symbol" panose="05050102010706020507" pitchFamily="18" charset="2"/>
              </a:rPr>
              <a:t></a:t>
            </a:r>
            <a:r>
              <a:rPr lang="it-IT" sz="2000" dirty="0">
                <a:solidFill>
                  <a:prstClr val="black"/>
                </a:solidFill>
                <a:latin typeface="Constantia" panose="02030602050306030303" pitchFamily="18" charset="0"/>
                <a:ea typeface="Times New Roman" panose="02020603050405020304" pitchFamily="18" charset="0"/>
              </a:rPr>
              <a:t> </a:t>
            </a:r>
            <a:endParaRPr lang="en-US" sz="2000" dirty="0">
              <a:solidFill>
                <a:prstClr val="black"/>
              </a:solidFill>
              <a:latin typeface="Constantia" panose="02030602050306030303" pitchFamily="18" charset="0"/>
              <a:ea typeface="Times New Roman" panose="02020603050405020304" pitchFamily="18" charset="0"/>
            </a:endParaRPr>
          </a:p>
          <a:p>
            <a:pPr marL="0" lvl="0" indent="0">
              <a:spcBef>
                <a:spcPts val="0"/>
              </a:spcBef>
              <a:buClr>
                <a:srgbClr val="0F6FC6"/>
              </a:buClr>
              <a:buNone/>
              <a:tabLst>
                <a:tab pos="360045" algn="l"/>
              </a:tabLst>
            </a:pPr>
            <a:r>
              <a:rPr lang="it-IT" sz="2000" dirty="0">
                <a:solidFill>
                  <a:prstClr val="black"/>
                </a:solidFill>
                <a:latin typeface="Constantia" panose="02030602050306030303" pitchFamily="18" charset="0"/>
                <a:ea typeface="Times New Roman" panose="02020603050405020304" pitchFamily="18" charset="0"/>
              </a:rPr>
              <a:t>                        =   12 x (400/2 + 110 )       +    60 ( 40 )        +     1.800</a:t>
            </a:r>
            <a:endParaRPr lang="en-US" sz="2000" dirty="0">
              <a:solidFill>
                <a:prstClr val="black"/>
              </a:solidFill>
              <a:latin typeface="Constantia" panose="02030602050306030303" pitchFamily="18" charset="0"/>
              <a:ea typeface="Times New Roman" panose="02020603050405020304" pitchFamily="18" charset="0"/>
            </a:endParaRPr>
          </a:p>
          <a:p>
            <a:pPr marL="0" lvl="0" indent="0">
              <a:spcBef>
                <a:spcPts val="0"/>
              </a:spcBef>
              <a:buClr>
                <a:srgbClr val="0F6FC6"/>
              </a:buClr>
              <a:buNone/>
              <a:tabLst>
                <a:tab pos="360045" algn="l"/>
              </a:tabLst>
            </a:pPr>
            <a:r>
              <a:rPr lang="it-IT" sz="2000" dirty="0">
                <a:solidFill>
                  <a:prstClr val="black"/>
                </a:solidFill>
                <a:latin typeface="Constantia" panose="02030602050306030303" pitchFamily="18" charset="0"/>
                <a:ea typeface="Times New Roman" panose="02020603050405020304" pitchFamily="18" charset="0"/>
              </a:rPr>
              <a:t>                        =   3.720                            +    2.400             +     1.800</a:t>
            </a:r>
            <a:endParaRPr lang="en-US" sz="2000" dirty="0">
              <a:solidFill>
                <a:prstClr val="black"/>
              </a:solidFill>
              <a:latin typeface="Constantia" panose="02030602050306030303" pitchFamily="18" charset="0"/>
              <a:ea typeface="Times New Roman" panose="02020603050405020304" pitchFamily="18" charset="0"/>
            </a:endParaRPr>
          </a:p>
          <a:p>
            <a:pPr marL="0" lvl="0" indent="0">
              <a:spcBef>
                <a:spcPts val="0"/>
              </a:spcBef>
              <a:buClr>
                <a:srgbClr val="0F6FC6"/>
              </a:buClr>
              <a:buNone/>
              <a:tabLst>
                <a:tab pos="360045" algn="l"/>
              </a:tabLst>
            </a:pPr>
            <a:r>
              <a:rPr lang="it-IT" sz="2000" dirty="0">
                <a:solidFill>
                  <a:prstClr val="black"/>
                </a:solidFill>
                <a:latin typeface="Constantia" panose="02030602050306030303" pitchFamily="18" charset="0"/>
                <a:ea typeface="Times New Roman" panose="02020603050405020304" pitchFamily="18" charset="0"/>
              </a:rPr>
              <a:t>        E ( TC )   =   7.920     </a:t>
            </a:r>
            <a:endParaRPr lang="en-US" sz="2000" dirty="0">
              <a:solidFill>
                <a:prstClr val="black"/>
              </a:solidFill>
              <a:latin typeface="Constantia" panose="02030602050306030303" pitchFamily="18" charset="0"/>
              <a:ea typeface="Times New Roman" panose="02020603050405020304" pitchFamily="18" charset="0"/>
            </a:endParaRPr>
          </a:p>
          <a:p>
            <a:pPr marL="287655" lvl="0" indent="0">
              <a:spcBef>
                <a:spcPts val="0"/>
              </a:spcBef>
              <a:buClr>
                <a:srgbClr val="0F6FC6"/>
              </a:buClr>
              <a:buNone/>
              <a:tabLst>
                <a:tab pos="360045" algn="l"/>
              </a:tabLst>
            </a:pPr>
            <a:endParaRPr lang="en-US" sz="2000" dirty="0">
              <a:solidFill>
                <a:prstClr val="black">
                  <a:lumMod val="75000"/>
                  <a:lumOff val="25000"/>
                </a:prstClr>
              </a:solidFill>
              <a:latin typeface="Constantia" panose="02030602050306030303" pitchFamily="18" charset="0"/>
              <a:ea typeface="Times New Roman" panose="02020603050405020304" pitchFamily="18" charset="0"/>
            </a:endParaRPr>
          </a:p>
          <a:p>
            <a:pPr marL="287655" lvl="0" indent="0">
              <a:spcBef>
                <a:spcPts val="0"/>
              </a:spcBef>
              <a:buClr>
                <a:srgbClr val="0F6FC6"/>
              </a:buClr>
              <a:buNone/>
              <a:tabLst>
                <a:tab pos="360045" algn="l"/>
              </a:tabLst>
            </a:pPr>
            <a:r>
              <a:rPr lang="es-ES" sz="2000" dirty="0">
                <a:solidFill>
                  <a:prstClr val="black">
                    <a:lumMod val="75000"/>
                    <a:lumOff val="25000"/>
                  </a:prstClr>
                </a:solidFill>
                <a:latin typeface="Constantia" panose="02030602050306030303" pitchFamily="18" charset="0"/>
                <a:ea typeface="Times New Roman" panose="02020603050405020304" pitchFamily="18" charset="0"/>
              </a:rPr>
              <a:t>  </a:t>
            </a:r>
            <a:endParaRPr lang="en-US" sz="2000" dirty="0">
              <a:solidFill>
                <a:prstClr val="black">
                  <a:lumMod val="75000"/>
                  <a:lumOff val="25000"/>
                </a:prstClr>
              </a:solidFill>
              <a:latin typeface="Constantia" panose="02030602050306030303" pitchFamily="18" charset="0"/>
              <a:ea typeface="Times New Roman" panose="02020603050405020304" pitchFamily="18" charset="0"/>
            </a:endParaRP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2221" y="1017902"/>
            <a:ext cx="9205758" cy="299339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0451" y="4583995"/>
            <a:ext cx="2511770" cy="2274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118976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1" y="188259"/>
            <a:ext cx="9459353" cy="6521823"/>
          </a:xfrm>
        </p:spPr>
        <p:txBody>
          <a:bodyPr/>
          <a:lstStyle/>
          <a:p>
            <a:pPr marL="287655" lvl="0" indent="0">
              <a:spcBef>
                <a:spcPts val="0"/>
              </a:spcBef>
              <a:buClr>
                <a:srgbClr val="0F6FC6"/>
              </a:buClr>
              <a:buNone/>
              <a:tabLst>
                <a:tab pos="360045" algn="l"/>
              </a:tabLst>
            </a:pPr>
            <a:r>
              <a:rPr lang="it-IT" sz="2000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it-IT" sz="2000" dirty="0">
                <a:solidFill>
                  <a:prstClr val="black"/>
                </a:solidFill>
                <a:latin typeface="Constantia" panose="02030602050306030303" pitchFamily="18" charset="0"/>
                <a:ea typeface="Times New Roman" panose="02020603050405020304" pitchFamily="18" charset="0"/>
              </a:rPr>
              <a:t>c).  Perhitungan biaya total yang diperkirakan dimana n (Safety stock) = 0 dan Re-   		       order point = 640</a:t>
            </a:r>
            <a:r>
              <a:rPr lang="es-ES" sz="2000" dirty="0">
                <a:solidFill>
                  <a:prstClr val="black"/>
                </a:solidFill>
                <a:latin typeface="Constantia" panose="02030602050306030303" pitchFamily="18" charset="0"/>
                <a:ea typeface="Times New Roman" panose="02020603050405020304" pitchFamily="18" charset="0"/>
              </a:rPr>
              <a:t>  </a:t>
            </a:r>
            <a:endParaRPr lang="es-ES" sz="2000" dirty="0" smtClean="0">
              <a:solidFill>
                <a:prstClr val="black"/>
              </a:solidFill>
              <a:latin typeface="Constantia" panose="02030602050306030303" pitchFamily="18" charset="0"/>
              <a:ea typeface="Times New Roman" panose="02020603050405020304" pitchFamily="18" charset="0"/>
            </a:endParaRPr>
          </a:p>
          <a:p>
            <a:pPr marL="287655" lvl="0" indent="0">
              <a:spcBef>
                <a:spcPts val="0"/>
              </a:spcBef>
              <a:buClr>
                <a:srgbClr val="0F6FC6"/>
              </a:buClr>
              <a:buNone/>
              <a:tabLst>
                <a:tab pos="360045" algn="l"/>
              </a:tabLst>
            </a:pPr>
            <a:endParaRPr lang="es-ES" sz="2000" dirty="0">
              <a:solidFill>
                <a:prstClr val="black"/>
              </a:solidFill>
              <a:latin typeface="Constantia" panose="02030602050306030303" pitchFamily="18" charset="0"/>
              <a:ea typeface="Times New Roman" panose="02020603050405020304" pitchFamily="18" charset="0"/>
            </a:endParaRPr>
          </a:p>
          <a:p>
            <a:pPr marL="287655" lvl="0" indent="0">
              <a:spcBef>
                <a:spcPts val="0"/>
              </a:spcBef>
              <a:buClr>
                <a:srgbClr val="0F6FC6"/>
              </a:buClr>
              <a:buNone/>
              <a:tabLst>
                <a:tab pos="360045" algn="l"/>
              </a:tabLst>
            </a:pPr>
            <a:endParaRPr lang="es-ES" sz="2000" dirty="0" smtClean="0">
              <a:solidFill>
                <a:prstClr val="black"/>
              </a:solidFill>
              <a:latin typeface="Constantia" panose="02030602050306030303" pitchFamily="18" charset="0"/>
              <a:ea typeface="Times New Roman" panose="02020603050405020304" pitchFamily="18" charset="0"/>
            </a:endParaRPr>
          </a:p>
          <a:p>
            <a:pPr marL="287655" lvl="0" indent="0">
              <a:spcBef>
                <a:spcPts val="0"/>
              </a:spcBef>
              <a:buClr>
                <a:srgbClr val="0F6FC6"/>
              </a:buClr>
              <a:buNone/>
              <a:tabLst>
                <a:tab pos="360045" algn="l"/>
              </a:tabLst>
            </a:pPr>
            <a:endParaRPr lang="es-ES" sz="2000" dirty="0">
              <a:solidFill>
                <a:prstClr val="black"/>
              </a:solidFill>
              <a:latin typeface="Constantia" panose="02030602050306030303" pitchFamily="18" charset="0"/>
              <a:ea typeface="Times New Roman" panose="02020603050405020304" pitchFamily="18" charset="0"/>
            </a:endParaRPr>
          </a:p>
          <a:p>
            <a:pPr marL="287655" lvl="0" indent="0">
              <a:spcBef>
                <a:spcPts val="0"/>
              </a:spcBef>
              <a:buClr>
                <a:srgbClr val="0F6FC6"/>
              </a:buClr>
              <a:buNone/>
              <a:tabLst>
                <a:tab pos="360045" algn="l"/>
              </a:tabLst>
            </a:pPr>
            <a:endParaRPr lang="es-ES" sz="2000" dirty="0" smtClean="0">
              <a:solidFill>
                <a:prstClr val="black"/>
              </a:solidFill>
              <a:latin typeface="Constantia" panose="02030602050306030303" pitchFamily="18" charset="0"/>
              <a:ea typeface="Times New Roman" panose="02020603050405020304" pitchFamily="18" charset="0"/>
            </a:endParaRPr>
          </a:p>
          <a:p>
            <a:pPr marL="287655" lvl="0" indent="0">
              <a:spcBef>
                <a:spcPts val="0"/>
              </a:spcBef>
              <a:buClr>
                <a:srgbClr val="0F6FC6"/>
              </a:buClr>
              <a:buNone/>
              <a:tabLst>
                <a:tab pos="360045" algn="l"/>
              </a:tabLst>
            </a:pPr>
            <a:endParaRPr lang="es-ES" sz="2000" dirty="0">
              <a:solidFill>
                <a:prstClr val="black"/>
              </a:solidFill>
              <a:latin typeface="Constantia" panose="02030602050306030303" pitchFamily="18" charset="0"/>
              <a:ea typeface="Times New Roman" panose="02020603050405020304" pitchFamily="18" charset="0"/>
            </a:endParaRPr>
          </a:p>
          <a:p>
            <a:pPr marL="287655" lvl="0" indent="0">
              <a:spcBef>
                <a:spcPts val="0"/>
              </a:spcBef>
              <a:buClr>
                <a:srgbClr val="0F6FC6"/>
              </a:buClr>
              <a:buNone/>
              <a:tabLst>
                <a:tab pos="360045" algn="l"/>
              </a:tabLst>
            </a:pPr>
            <a:endParaRPr lang="es-ES" sz="2000" dirty="0" smtClean="0">
              <a:solidFill>
                <a:prstClr val="black"/>
              </a:solidFill>
              <a:latin typeface="Constantia" panose="02030602050306030303" pitchFamily="18" charset="0"/>
              <a:ea typeface="Times New Roman" panose="02020603050405020304" pitchFamily="18" charset="0"/>
            </a:endParaRPr>
          </a:p>
          <a:p>
            <a:pPr marL="287655" lvl="0" indent="0">
              <a:spcBef>
                <a:spcPts val="0"/>
              </a:spcBef>
              <a:buClr>
                <a:srgbClr val="0F6FC6"/>
              </a:buClr>
              <a:buNone/>
              <a:tabLst>
                <a:tab pos="360045" algn="l"/>
              </a:tabLst>
            </a:pPr>
            <a:endParaRPr lang="es-ES" sz="2000" dirty="0">
              <a:solidFill>
                <a:prstClr val="black"/>
              </a:solidFill>
              <a:latin typeface="Constantia" panose="02030602050306030303" pitchFamily="18" charset="0"/>
              <a:ea typeface="Times New Roman" panose="02020603050405020304" pitchFamily="18" charset="0"/>
            </a:endParaRPr>
          </a:p>
          <a:p>
            <a:pPr marL="287655" lvl="0" indent="0">
              <a:spcBef>
                <a:spcPts val="0"/>
              </a:spcBef>
              <a:buClr>
                <a:srgbClr val="0F6FC6"/>
              </a:buClr>
              <a:buNone/>
              <a:tabLst>
                <a:tab pos="360045" algn="l"/>
              </a:tabLst>
            </a:pPr>
            <a:endParaRPr lang="es-ES" sz="2000" dirty="0" smtClean="0">
              <a:solidFill>
                <a:prstClr val="black"/>
              </a:solidFill>
              <a:latin typeface="Constantia" panose="02030602050306030303" pitchFamily="18" charset="0"/>
              <a:ea typeface="Times New Roman" panose="02020603050405020304" pitchFamily="18" charset="0"/>
            </a:endParaRPr>
          </a:p>
          <a:p>
            <a:pPr marL="287655" lvl="0" indent="0">
              <a:spcBef>
                <a:spcPts val="0"/>
              </a:spcBef>
              <a:buClr>
                <a:srgbClr val="0F6FC6"/>
              </a:buClr>
              <a:buNone/>
              <a:tabLst>
                <a:tab pos="360045" algn="l"/>
              </a:tabLst>
            </a:pPr>
            <a:endParaRPr lang="es-ES" sz="2000" dirty="0">
              <a:solidFill>
                <a:prstClr val="black"/>
              </a:solidFill>
              <a:latin typeface="Constantia" panose="02030602050306030303" pitchFamily="18" charset="0"/>
              <a:ea typeface="Times New Roman" panose="02020603050405020304" pitchFamily="18" charset="0"/>
            </a:endParaRPr>
          </a:p>
          <a:p>
            <a:pPr marL="287655" lvl="0" indent="0">
              <a:spcBef>
                <a:spcPts val="0"/>
              </a:spcBef>
              <a:buClr>
                <a:srgbClr val="0F6FC6"/>
              </a:buClr>
              <a:buNone/>
              <a:tabLst>
                <a:tab pos="360045" algn="l"/>
              </a:tabLst>
            </a:pPr>
            <a:endParaRPr lang="es-ES" sz="2000" dirty="0" smtClean="0">
              <a:solidFill>
                <a:prstClr val="black"/>
              </a:solidFill>
              <a:latin typeface="Constantia" panose="02030602050306030303" pitchFamily="18" charset="0"/>
              <a:ea typeface="Times New Roman" panose="02020603050405020304" pitchFamily="18" charset="0"/>
            </a:endParaRPr>
          </a:p>
          <a:p>
            <a:pPr marL="287655" lvl="0" indent="0">
              <a:spcBef>
                <a:spcPts val="0"/>
              </a:spcBef>
              <a:buClr>
                <a:srgbClr val="0F6FC6"/>
              </a:buClr>
              <a:buNone/>
              <a:tabLst>
                <a:tab pos="360045" algn="l"/>
              </a:tabLst>
            </a:pPr>
            <a:endParaRPr lang="es-ES" sz="2000" dirty="0">
              <a:solidFill>
                <a:prstClr val="black"/>
              </a:solidFill>
              <a:latin typeface="Constantia" panose="02030602050306030303" pitchFamily="18" charset="0"/>
              <a:ea typeface="Times New Roman" panose="02020603050405020304" pitchFamily="18" charset="0"/>
            </a:endParaRPr>
          </a:p>
          <a:p>
            <a:pPr marL="287655" lvl="0" indent="0">
              <a:spcBef>
                <a:spcPts val="0"/>
              </a:spcBef>
              <a:buClr>
                <a:srgbClr val="0F6FC6"/>
              </a:buClr>
              <a:buNone/>
              <a:tabLst>
                <a:tab pos="360045" algn="l"/>
              </a:tabLst>
            </a:pPr>
            <a:endParaRPr lang="es-ES" sz="2000" dirty="0" smtClean="0">
              <a:solidFill>
                <a:prstClr val="black"/>
              </a:solidFill>
              <a:latin typeface="Constantia" panose="02030602050306030303" pitchFamily="18" charset="0"/>
              <a:ea typeface="Times New Roman" panose="02020603050405020304" pitchFamily="18" charset="0"/>
            </a:endParaRPr>
          </a:p>
          <a:p>
            <a:pPr marL="0" lvl="0" indent="0">
              <a:spcBef>
                <a:spcPts val="0"/>
              </a:spcBef>
              <a:buClr>
                <a:srgbClr val="0F6FC6"/>
              </a:buClr>
              <a:buNone/>
              <a:tabLst>
                <a:tab pos="360045" algn="l"/>
              </a:tabLst>
            </a:pPr>
            <a:r>
              <a:rPr lang="en-AU" sz="20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AU" sz="20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     </a:t>
            </a:r>
            <a:r>
              <a:rPr lang="en-AU" sz="2000" dirty="0" err="1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Biaya</a:t>
            </a:r>
            <a:r>
              <a:rPr lang="en-AU" sz="20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AU" sz="20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total yang </a:t>
            </a:r>
            <a:r>
              <a:rPr lang="en-AU" sz="2000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diperkirakan</a:t>
            </a:r>
            <a:r>
              <a:rPr lang="en-AU" sz="20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( n = 0 )  </a:t>
            </a:r>
            <a:r>
              <a:rPr lang="en-AU" sz="2000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adalah</a:t>
            </a:r>
            <a:r>
              <a:rPr lang="en-AU" sz="20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:</a:t>
            </a:r>
            <a:endParaRPr lang="en-US" sz="2000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lvl="0" indent="0">
              <a:spcBef>
                <a:spcPts val="0"/>
              </a:spcBef>
              <a:buClr>
                <a:srgbClr val="0F6FC6"/>
              </a:buClr>
              <a:buNone/>
              <a:tabLst>
                <a:tab pos="360045" algn="l"/>
              </a:tabLst>
            </a:pPr>
            <a:r>
              <a:rPr lang="en-AU" sz="20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en-US" sz="2000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lvl="0" indent="0">
              <a:spcBef>
                <a:spcPts val="0"/>
              </a:spcBef>
              <a:buClr>
                <a:srgbClr val="0F6FC6"/>
              </a:buClr>
              <a:buNone/>
              <a:tabLst>
                <a:tab pos="360045" algn="l"/>
              </a:tabLst>
            </a:pPr>
            <a:r>
              <a:rPr lang="en-AU" sz="20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      </a:t>
            </a:r>
            <a:r>
              <a:rPr lang="it-IT" sz="20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E ( T C )  =   H  x ( d/2 + n )       +  S x D/Q   + 40 </a:t>
            </a:r>
            <a:r>
              <a:rPr lang="en-AU" sz="20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sym typeface="Symbol" panose="05050102010706020507" pitchFamily="18" charset="2"/>
              </a:rPr>
              <a:t></a:t>
            </a:r>
            <a:r>
              <a:rPr lang="en-AU" sz="20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AU" sz="20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sym typeface="Symbol" panose="05050102010706020507" pitchFamily="18" charset="2"/>
              </a:rPr>
              <a:t></a:t>
            </a:r>
            <a:r>
              <a:rPr lang="it-IT" sz="20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P (dL = Ri ) Ui </a:t>
            </a:r>
            <a:r>
              <a:rPr lang="en-AU" sz="20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sym typeface="Symbol" panose="05050102010706020507" pitchFamily="18" charset="2"/>
              </a:rPr>
              <a:t></a:t>
            </a:r>
            <a:r>
              <a:rPr lang="it-IT" sz="20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en-US" sz="2000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lvl="0" indent="0">
              <a:spcBef>
                <a:spcPts val="0"/>
              </a:spcBef>
              <a:buClr>
                <a:srgbClr val="0F6FC6"/>
              </a:buClr>
              <a:buNone/>
              <a:tabLst>
                <a:tab pos="360045" algn="l"/>
              </a:tabLst>
            </a:pPr>
            <a:r>
              <a:rPr lang="it-IT" sz="20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                      =   12 x (400/2 + 0 )    +  60 ( 40 )   + 3.340</a:t>
            </a:r>
            <a:endParaRPr lang="en-US" sz="2000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lvl="0" indent="0">
              <a:spcBef>
                <a:spcPts val="0"/>
              </a:spcBef>
              <a:buClr>
                <a:srgbClr val="0F6FC6"/>
              </a:buClr>
              <a:buNone/>
              <a:tabLst>
                <a:tab pos="360045" algn="l"/>
              </a:tabLst>
            </a:pPr>
            <a:r>
              <a:rPr lang="it-IT" sz="20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      E ( TC )   =   8.140     </a:t>
            </a:r>
            <a:endParaRPr lang="es-ES" sz="2000" dirty="0" smtClean="0">
              <a:solidFill>
                <a:prstClr val="black"/>
              </a:solidFill>
              <a:latin typeface="Constantia" panose="02030602050306030303" pitchFamily="18" charset="0"/>
              <a:ea typeface="Times New Roman" panose="02020603050405020304" pitchFamily="18" charset="0"/>
            </a:endParaRPr>
          </a:p>
          <a:p>
            <a:pPr marL="287655" lvl="0" indent="0">
              <a:spcBef>
                <a:spcPts val="0"/>
              </a:spcBef>
              <a:buClr>
                <a:srgbClr val="0F6FC6"/>
              </a:buClr>
              <a:buNone/>
              <a:tabLst>
                <a:tab pos="360045" algn="l"/>
              </a:tabLst>
            </a:pPr>
            <a:endParaRPr lang="en-US" sz="2000" dirty="0">
              <a:solidFill>
                <a:prstClr val="black"/>
              </a:solidFill>
              <a:latin typeface="Constantia" panose="02030602050306030303" pitchFamily="18" charset="0"/>
              <a:ea typeface="Times New Roman" panose="02020603050405020304" pitchFamily="18" charset="0"/>
            </a:endParaRP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5026" y="1093935"/>
            <a:ext cx="8358386" cy="30881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7432" y="4583995"/>
            <a:ext cx="2511770" cy="2274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164773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1" y="174812"/>
            <a:ext cx="9432459" cy="6535270"/>
          </a:xfrm>
        </p:spPr>
        <p:txBody>
          <a:bodyPr/>
          <a:lstStyle/>
          <a:p>
            <a:pPr marL="287655" lvl="0" indent="0">
              <a:spcBef>
                <a:spcPts val="0"/>
              </a:spcBef>
              <a:buClr>
                <a:srgbClr val="0F6FC6"/>
              </a:buClr>
              <a:buNone/>
              <a:tabLst>
                <a:tab pos="360045" algn="l"/>
              </a:tabLst>
            </a:pPr>
            <a:r>
              <a:rPr lang="it-IT" sz="20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d).  Perhitungan biaya total yang diperkirakan dimana n (Safety stock) = 260 dan </a:t>
            </a:r>
            <a:r>
              <a:rPr lang="it-IT" sz="20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Re-				order   point </a:t>
            </a:r>
            <a:r>
              <a:rPr lang="it-IT" sz="20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= </a:t>
            </a:r>
            <a:r>
              <a:rPr lang="it-IT" sz="20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640</a:t>
            </a:r>
          </a:p>
          <a:p>
            <a:pPr marL="287655" lvl="0" indent="0">
              <a:spcBef>
                <a:spcPts val="0"/>
              </a:spcBef>
              <a:buClr>
                <a:srgbClr val="0F6FC6"/>
              </a:buClr>
              <a:buNone/>
              <a:tabLst>
                <a:tab pos="360045" algn="l"/>
              </a:tabLst>
            </a:pPr>
            <a:endParaRPr lang="it-IT" sz="2000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87655" lvl="0" indent="0">
              <a:spcBef>
                <a:spcPts val="0"/>
              </a:spcBef>
              <a:buClr>
                <a:srgbClr val="0F6FC6"/>
              </a:buClr>
              <a:buNone/>
              <a:tabLst>
                <a:tab pos="360045" algn="l"/>
              </a:tabLst>
            </a:pPr>
            <a:endParaRPr lang="it-IT" sz="2000" dirty="0" smtClean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87655" lvl="0" indent="0">
              <a:spcBef>
                <a:spcPts val="0"/>
              </a:spcBef>
              <a:buClr>
                <a:srgbClr val="0F6FC6"/>
              </a:buClr>
              <a:buNone/>
              <a:tabLst>
                <a:tab pos="360045" algn="l"/>
              </a:tabLst>
            </a:pPr>
            <a:endParaRPr lang="it-IT" sz="2000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87655" lvl="0" indent="0">
              <a:spcBef>
                <a:spcPts val="0"/>
              </a:spcBef>
              <a:buClr>
                <a:srgbClr val="0F6FC6"/>
              </a:buClr>
              <a:buNone/>
              <a:tabLst>
                <a:tab pos="360045" algn="l"/>
              </a:tabLst>
            </a:pPr>
            <a:endParaRPr lang="it-IT" sz="2000" dirty="0" smtClean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87655" lvl="0" indent="0">
              <a:spcBef>
                <a:spcPts val="0"/>
              </a:spcBef>
              <a:buClr>
                <a:srgbClr val="0F6FC6"/>
              </a:buClr>
              <a:buNone/>
              <a:tabLst>
                <a:tab pos="360045" algn="l"/>
              </a:tabLst>
            </a:pPr>
            <a:endParaRPr lang="it-IT" sz="2000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87655" lvl="0" indent="0">
              <a:spcBef>
                <a:spcPts val="0"/>
              </a:spcBef>
              <a:buClr>
                <a:srgbClr val="0F6FC6"/>
              </a:buClr>
              <a:buNone/>
              <a:tabLst>
                <a:tab pos="360045" algn="l"/>
              </a:tabLst>
            </a:pPr>
            <a:endParaRPr lang="it-IT" sz="2000" dirty="0" smtClean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87655" lvl="0" indent="0">
              <a:spcBef>
                <a:spcPts val="0"/>
              </a:spcBef>
              <a:buClr>
                <a:srgbClr val="0F6FC6"/>
              </a:buClr>
              <a:buNone/>
              <a:tabLst>
                <a:tab pos="360045" algn="l"/>
              </a:tabLst>
            </a:pPr>
            <a:endParaRPr lang="it-IT" sz="2000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87655" lvl="0" indent="0">
              <a:spcBef>
                <a:spcPts val="0"/>
              </a:spcBef>
              <a:buClr>
                <a:srgbClr val="0F6FC6"/>
              </a:buClr>
              <a:buNone/>
              <a:tabLst>
                <a:tab pos="360045" algn="l"/>
              </a:tabLst>
            </a:pPr>
            <a:endParaRPr lang="it-IT" sz="2000" dirty="0" smtClean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87655" lvl="0" indent="0">
              <a:spcBef>
                <a:spcPts val="0"/>
              </a:spcBef>
              <a:buClr>
                <a:srgbClr val="0F6FC6"/>
              </a:buClr>
              <a:buNone/>
              <a:tabLst>
                <a:tab pos="360045" algn="l"/>
              </a:tabLst>
            </a:pPr>
            <a:endParaRPr lang="it-IT" sz="2000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87655" lvl="0" indent="0">
              <a:spcBef>
                <a:spcPts val="0"/>
              </a:spcBef>
              <a:buClr>
                <a:srgbClr val="0F6FC6"/>
              </a:buClr>
              <a:buNone/>
              <a:tabLst>
                <a:tab pos="360045" algn="l"/>
              </a:tabLst>
            </a:pPr>
            <a:endParaRPr lang="it-IT" sz="2000" dirty="0" smtClean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87655" lvl="0" indent="0">
              <a:spcBef>
                <a:spcPts val="0"/>
              </a:spcBef>
              <a:buClr>
                <a:srgbClr val="0F6FC6"/>
              </a:buClr>
              <a:buNone/>
              <a:tabLst>
                <a:tab pos="360045" algn="l"/>
              </a:tabLst>
            </a:pPr>
            <a:endParaRPr lang="it-IT" sz="2000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87655" lvl="0" indent="0">
              <a:spcBef>
                <a:spcPts val="0"/>
              </a:spcBef>
              <a:buClr>
                <a:srgbClr val="0F6FC6"/>
              </a:buClr>
              <a:buNone/>
              <a:tabLst>
                <a:tab pos="360045" algn="l"/>
              </a:tabLst>
            </a:pPr>
            <a:endParaRPr lang="it-IT" sz="2000" dirty="0" smtClean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lvl="0" indent="0">
              <a:spcBef>
                <a:spcPts val="0"/>
              </a:spcBef>
              <a:buClr>
                <a:srgbClr val="0F6FC6"/>
              </a:buClr>
              <a:buNone/>
              <a:tabLst>
                <a:tab pos="360045" algn="l"/>
              </a:tabLst>
            </a:pPr>
            <a:r>
              <a:rPr lang="en-AU" sz="20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     </a:t>
            </a:r>
            <a:r>
              <a:rPr lang="en-AU" sz="2000" dirty="0" err="1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Biaya</a:t>
            </a:r>
            <a:r>
              <a:rPr lang="en-AU" sz="20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AU" sz="20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total yang </a:t>
            </a:r>
            <a:r>
              <a:rPr lang="en-AU" sz="2000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diperkirakan</a:t>
            </a:r>
            <a:r>
              <a:rPr lang="en-AU" sz="20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( n = 260 )  </a:t>
            </a:r>
            <a:r>
              <a:rPr lang="en-AU" sz="2000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adalah</a:t>
            </a:r>
            <a:r>
              <a:rPr lang="en-AU" sz="20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:</a:t>
            </a:r>
            <a:endParaRPr lang="en-US" sz="2000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lvl="0" indent="0">
              <a:spcBef>
                <a:spcPts val="0"/>
              </a:spcBef>
              <a:buClr>
                <a:srgbClr val="0F6FC6"/>
              </a:buClr>
              <a:buNone/>
              <a:tabLst>
                <a:tab pos="360045" algn="l"/>
              </a:tabLst>
            </a:pPr>
            <a:r>
              <a:rPr lang="en-AU" sz="20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en-US" sz="2000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lvl="0" indent="0">
              <a:spcBef>
                <a:spcPts val="0"/>
              </a:spcBef>
              <a:buClr>
                <a:srgbClr val="0F6FC6"/>
              </a:buClr>
              <a:buNone/>
              <a:tabLst>
                <a:tab pos="360045" algn="l"/>
              </a:tabLst>
            </a:pPr>
            <a:r>
              <a:rPr lang="en-AU" sz="20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      </a:t>
            </a:r>
            <a:r>
              <a:rPr lang="it-IT" sz="20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E ( T C )  =   H  x ( d/2 + n )        +  S x D/Q    + 40 </a:t>
            </a:r>
            <a:r>
              <a:rPr lang="en-AU" sz="20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sym typeface="Symbol" panose="05050102010706020507" pitchFamily="18" charset="2"/>
              </a:rPr>
              <a:t></a:t>
            </a:r>
            <a:r>
              <a:rPr lang="en-AU" sz="20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AU" sz="20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sym typeface="Symbol" panose="05050102010706020507" pitchFamily="18" charset="2"/>
              </a:rPr>
              <a:t></a:t>
            </a:r>
            <a:r>
              <a:rPr lang="it-IT" sz="20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P (dL = Ri ) Ui </a:t>
            </a:r>
            <a:r>
              <a:rPr lang="en-AU" sz="20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sym typeface="Symbol" panose="05050102010706020507" pitchFamily="18" charset="2"/>
              </a:rPr>
              <a:t></a:t>
            </a:r>
            <a:r>
              <a:rPr lang="it-IT" sz="20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en-US" sz="2000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lvl="0" indent="0">
              <a:spcBef>
                <a:spcPts val="0"/>
              </a:spcBef>
              <a:buClr>
                <a:srgbClr val="0F6FC6"/>
              </a:buClr>
              <a:buNone/>
              <a:tabLst>
                <a:tab pos="360045" algn="l"/>
              </a:tabLst>
            </a:pPr>
            <a:r>
              <a:rPr lang="it-IT" sz="20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                      =   12 x (400/2 + 260 )  +  60 ( 40 )   + 600</a:t>
            </a:r>
            <a:endParaRPr lang="en-US" sz="2000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lvl="0" indent="0">
              <a:spcBef>
                <a:spcPts val="0"/>
              </a:spcBef>
              <a:buClr>
                <a:srgbClr val="0F6FC6"/>
              </a:buClr>
              <a:buNone/>
              <a:tabLst>
                <a:tab pos="360045" algn="l"/>
              </a:tabLst>
            </a:pPr>
            <a:r>
              <a:rPr lang="it-IT" sz="20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      E ( TC )   =   8.520</a:t>
            </a:r>
            <a:endParaRPr lang="en-AU" sz="2000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87655" lvl="0" indent="0">
              <a:spcBef>
                <a:spcPts val="0"/>
              </a:spcBef>
              <a:buClr>
                <a:srgbClr val="0F6FC6"/>
              </a:buClr>
              <a:buNone/>
              <a:tabLst>
                <a:tab pos="360045" algn="l"/>
              </a:tabLst>
            </a:pPr>
            <a:endParaRPr lang="it-IT" sz="2000" dirty="0" smtClean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87655" lvl="0" indent="0">
              <a:spcBef>
                <a:spcPts val="0"/>
              </a:spcBef>
              <a:buClr>
                <a:srgbClr val="0F6FC6"/>
              </a:buClr>
              <a:buNone/>
              <a:tabLst>
                <a:tab pos="360045" algn="l"/>
              </a:tabLst>
            </a:pPr>
            <a:endParaRPr lang="en-US" sz="2000" dirty="0">
              <a:solidFill>
                <a:prstClr val="black"/>
              </a:solidFill>
              <a:latin typeface="Constantia" panose="02030602050306030303" pitchFamily="18" charset="0"/>
              <a:ea typeface="Times New Roman" panose="02020603050405020304" pitchFamily="18" charset="0"/>
            </a:endParaRP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9473" y="1201511"/>
            <a:ext cx="8432197" cy="300741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327" y="4583995"/>
            <a:ext cx="2511770" cy="2274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766551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1" y="268941"/>
            <a:ext cx="9459353" cy="6347012"/>
          </a:xfrm>
        </p:spPr>
        <p:txBody>
          <a:bodyPr>
            <a:normAutofit/>
          </a:bodyPr>
          <a:lstStyle/>
          <a:p>
            <a:pPr marL="0" lvl="0" indent="0">
              <a:spcBef>
                <a:spcPts val="0"/>
              </a:spcBef>
              <a:buClr>
                <a:srgbClr val="0F6FC6"/>
              </a:buClr>
              <a:buNone/>
              <a:tabLst>
                <a:tab pos="360045" algn="l"/>
              </a:tabLst>
            </a:pPr>
            <a:r>
              <a:rPr lang="it-IT" sz="2400" dirty="0">
                <a:solidFill>
                  <a:prstClr val="black"/>
                </a:solidFill>
                <a:latin typeface="Constantia" panose="02030602050306030303" pitchFamily="18" charset="0"/>
                <a:ea typeface="Times New Roman" panose="02020603050405020304" pitchFamily="18" charset="0"/>
              </a:rPr>
              <a:t>Kesimpulan :</a:t>
            </a:r>
            <a:endParaRPr lang="en-US" sz="2400" dirty="0">
              <a:solidFill>
                <a:prstClr val="black"/>
              </a:solidFill>
              <a:latin typeface="Constantia" panose="02030602050306030303" pitchFamily="18" charset="0"/>
              <a:ea typeface="Times New Roman" panose="02020603050405020304" pitchFamily="18" charset="0"/>
            </a:endParaRPr>
          </a:p>
          <a:p>
            <a:pPr marL="0" lvl="0" indent="0">
              <a:spcBef>
                <a:spcPts val="0"/>
              </a:spcBef>
              <a:buClr>
                <a:srgbClr val="0F6FC6"/>
              </a:buClr>
              <a:buNone/>
              <a:tabLst>
                <a:tab pos="360045" algn="l"/>
              </a:tabLst>
            </a:pPr>
            <a:r>
              <a:rPr lang="it-IT" sz="2400" dirty="0">
                <a:solidFill>
                  <a:prstClr val="black"/>
                </a:solidFill>
                <a:latin typeface="Constantia" panose="02030602050306030303" pitchFamily="18" charset="0"/>
                <a:ea typeface="Times New Roman" panose="02020603050405020304" pitchFamily="18" charset="0"/>
              </a:rPr>
              <a:t> </a:t>
            </a:r>
            <a:endParaRPr lang="en-US" sz="2400" dirty="0">
              <a:solidFill>
                <a:prstClr val="black"/>
              </a:solidFill>
              <a:latin typeface="Constantia" panose="02030602050306030303" pitchFamily="18" charset="0"/>
              <a:ea typeface="Times New Roman" panose="02020603050405020304" pitchFamily="18" charset="0"/>
            </a:endParaRPr>
          </a:p>
          <a:p>
            <a:pPr marL="0" lvl="0" indent="0">
              <a:spcBef>
                <a:spcPts val="0"/>
              </a:spcBef>
              <a:buClr>
                <a:srgbClr val="0F6FC6"/>
              </a:buClr>
              <a:buNone/>
              <a:tabLst>
                <a:tab pos="360045" algn="l"/>
              </a:tabLst>
            </a:pPr>
            <a:r>
              <a:rPr lang="it-IT" sz="2400" dirty="0">
                <a:solidFill>
                  <a:prstClr val="black"/>
                </a:solidFill>
                <a:latin typeface="Constantia" panose="02030602050306030303" pitchFamily="18" charset="0"/>
                <a:ea typeface="Times New Roman" panose="02020603050405020304" pitchFamily="18" charset="0"/>
              </a:rPr>
              <a:t>        	Safety stoks ( n ) yang mendatangkan biaya total yang minimal    	 		      adalah n = 110 dengan total biaya Rp. 7.920.   </a:t>
            </a:r>
            <a:endParaRPr lang="en-US" sz="2400" dirty="0">
              <a:solidFill>
                <a:prstClr val="black"/>
              </a:solidFill>
              <a:latin typeface="Constantia" panose="02030602050306030303" pitchFamily="18" charset="0"/>
              <a:ea typeface="Times New Roman" panose="02020603050405020304" pitchFamily="18" charset="0"/>
            </a:endParaRPr>
          </a:p>
          <a:p>
            <a:pPr marL="0" lvl="0" indent="0">
              <a:spcBef>
                <a:spcPts val="0"/>
              </a:spcBef>
              <a:buClr>
                <a:srgbClr val="0F6FC6"/>
              </a:buClr>
              <a:buNone/>
              <a:tabLst>
                <a:tab pos="360045" algn="l"/>
              </a:tabLst>
            </a:pPr>
            <a:r>
              <a:rPr lang="it-IT" sz="2400" dirty="0">
                <a:solidFill>
                  <a:prstClr val="black"/>
                </a:solidFill>
                <a:latin typeface="Constantia" panose="02030602050306030303" pitchFamily="18" charset="0"/>
                <a:ea typeface="Times New Roman" panose="02020603050405020304" pitchFamily="18" charset="0"/>
              </a:rPr>
              <a:t> </a:t>
            </a:r>
            <a:endParaRPr lang="en-US" sz="2400" dirty="0">
              <a:solidFill>
                <a:prstClr val="black"/>
              </a:solidFill>
              <a:latin typeface="Constantia" panose="02030602050306030303" pitchFamily="18" charset="0"/>
              <a:ea typeface="Times New Roman" panose="02020603050405020304" pitchFamily="18" charset="0"/>
            </a:endParaRPr>
          </a:p>
          <a:p>
            <a:pPr marL="0" lvl="0" indent="0">
              <a:spcBef>
                <a:spcPts val="0"/>
              </a:spcBef>
              <a:buClr>
                <a:srgbClr val="0F6FC6"/>
              </a:buClr>
              <a:buNone/>
              <a:tabLst>
                <a:tab pos="360045" algn="l"/>
              </a:tabLst>
            </a:pPr>
            <a:r>
              <a:rPr lang="it-IT" sz="2400" dirty="0">
                <a:solidFill>
                  <a:prstClr val="black"/>
                </a:solidFill>
                <a:latin typeface="Constantia" panose="02030602050306030303" pitchFamily="18" charset="0"/>
                <a:ea typeface="Times New Roman" panose="02020603050405020304" pitchFamily="18" charset="0"/>
              </a:rPr>
              <a:t> 			</a:t>
            </a:r>
            <a:r>
              <a:rPr lang="en-AU" sz="2400" dirty="0">
                <a:solidFill>
                  <a:prstClr val="black"/>
                </a:solidFill>
                <a:latin typeface="Constantia" panose="02030602050306030303" pitchFamily="18" charset="0"/>
                <a:ea typeface="Times New Roman" panose="02020603050405020304" pitchFamily="18" charset="0"/>
              </a:rPr>
              <a:t>Re-order point </a:t>
            </a:r>
            <a:r>
              <a:rPr lang="en-AU" sz="2400" dirty="0" err="1">
                <a:solidFill>
                  <a:prstClr val="black"/>
                </a:solidFill>
                <a:latin typeface="Constantia" panose="02030602050306030303" pitchFamily="18" charset="0"/>
                <a:ea typeface="Times New Roman" panose="02020603050405020304" pitchFamily="18" charset="0"/>
              </a:rPr>
              <a:t>dengan</a:t>
            </a:r>
            <a:r>
              <a:rPr lang="en-AU" sz="2400" dirty="0">
                <a:solidFill>
                  <a:prstClr val="black"/>
                </a:solidFill>
                <a:latin typeface="Constantia" panose="02030602050306030303" pitchFamily="18" charset="0"/>
                <a:ea typeface="Times New Roman" panose="02020603050405020304" pitchFamily="18" charset="0"/>
              </a:rPr>
              <a:t> </a:t>
            </a:r>
            <a:r>
              <a:rPr lang="en-AU" sz="2400" dirty="0" err="1">
                <a:solidFill>
                  <a:prstClr val="black"/>
                </a:solidFill>
                <a:latin typeface="Constantia" panose="02030602050306030303" pitchFamily="18" charset="0"/>
                <a:ea typeface="Times New Roman" panose="02020603050405020304" pitchFamily="18" charset="0"/>
              </a:rPr>
              <a:t>adanya</a:t>
            </a:r>
            <a:r>
              <a:rPr lang="en-AU" sz="2400" dirty="0">
                <a:solidFill>
                  <a:prstClr val="black"/>
                </a:solidFill>
                <a:latin typeface="Constantia" panose="02030602050306030303" pitchFamily="18" charset="0"/>
                <a:ea typeface="Times New Roman" panose="02020603050405020304" pitchFamily="18" charset="0"/>
              </a:rPr>
              <a:t> safety stocks </a:t>
            </a:r>
            <a:r>
              <a:rPr lang="en-AU" sz="2400" dirty="0" err="1">
                <a:solidFill>
                  <a:prstClr val="black"/>
                </a:solidFill>
                <a:latin typeface="Constantia" panose="02030602050306030303" pitchFamily="18" charset="0"/>
                <a:ea typeface="Times New Roman" panose="02020603050405020304" pitchFamily="18" charset="0"/>
              </a:rPr>
              <a:t>adalah</a:t>
            </a:r>
            <a:r>
              <a:rPr lang="en-AU" sz="2400" dirty="0">
                <a:solidFill>
                  <a:prstClr val="black"/>
                </a:solidFill>
                <a:latin typeface="Constantia" panose="02030602050306030303" pitchFamily="18" charset="0"/>
                <a:ea typeface="Times New Roman" panose="02020603050405020304" pitchFamily="18" charset="0"/>
              </a:rPr>
              <a:t> :</a:t>
            </a:r>
          </a:p>
          <a:p>
            <a:pPr marL="0" lvl="0" indent="0">
              <a:spcBef>
                <a:spcPts val="0"/>
              </a:spcBef>
              <a:buClr>
                <a:srgbClr val="0F6FC6"/>
              </a:buClr>
              <a:buNone/>
              <a:tabLst>
                <a:tab pos="360045" algn="l"/>
              </a:tabLst>
            </a:pPr>
            <a:endParaRPr lang="en-AU" sz="2400" dirty="0">
              <a:solidFill>
                <a:prstClr val="black"/>
              </a:solidFill>
              <a:latin typeface="Constantia" panose="02030602050306030303" pitchFamily="18" charset="0"/>
              <a:ea typeface="Times New Roman" panose="02020603050405020304" pitchFamily="18" charset="0"/>
            </a:endParaRPr>
          </a:p>
          <a:p>
            <a:pPr marL="0" lvl="0" indent="0">
              <a:spcBef>
                <a:spcPts val="0"/>
              </a:spcBef>
              <a:buClr>
                <a:srgbClr val="0F6FC6"/>
              </a:buClr>
              <a:buNone/>
              <a:tabLst>
                <a:tab pos="360045" algn="l"/>
              </a:tabLst>
            </a:pPr>
            <a:r>
              <a:rPr lang="en-AU" sz="2400" dirty="0">
                <a:solidFill>
                  <a:prstClr val="black"/>
                </a:solidFill>
                <a:latin typeface="Constantia" panose="02030602050306030303" pitchFamily="18" charset="0"/>
                <a:ea typeface="Times New Roman" panose="02020603050405020304" pitchFamily="18" charset="0"/>
              </a:rPr>
              <a:t>			 R  =  </a:t>
            </a:r>
            <a:r>
              <a:rPr lang="en-AU" sz="2400" dirty="0" err="1">
                <a:solidFill>
                  <a:prstClr val="black"/>
                </a:solidFill>
                <a:latin typeface="Constantia" panose="02030602050306030303" pitchFamily="18" charset="0"/>
                <a:ea typeface="Times New Roman" panose="02020603050405020304" pitchFamily="18" charset="0"/>
              </a:rPr>
              <a:t>dL</a:t>
            </a:r>
            <a:r>
              <a:rPr lang="en-AU" sz="2400" dirty="0">
                <a:solidFill>
                  <a:prstClr val="black"/>
                </a:solidFill>
                <a:latin typeface="Constantia" panose="02030602050306030303" pitchFamily="18" charset="0"/>
                <a:ea typeface="Times New Roman" panose="02020603050405020304" pitchFamily="18" charset="0"/>
              </a:rPr>
              <a:t>  +  n   </a:t>
            </a:r>
            <a:endParaRPr lang="en-US" sz="2400" dirty="0">
              <a:solidFill>
                <a:prstClr val="black"/>
              </a:solidFill>
              <a:latin typeface="Constantia" panose="02030602050306030303" pitchFamily="18" charset="0"/>
              <a:ea typeface="Times New Roman" panose="02020603050405020304" pitchFamily="18" charset="0"/>
            </a:endParaRPr>
          </a:p>
          <a:p>
            <a:pPr marL="0" lvl="0" indent="0">
              <a:spcBef>
                <a:spcPts val="600"/>
              </a:spcBef>
              <a:buClr>
                <a:srgbClr val="0F6FC6"/>
              </a:buClr>
              <a:buNone/>
            </a:pPr>
            <a:endParaRPr lang="en-US" sz="2400" dirty="0">
              <a:solidFill>
                <a:prstClr val="black"/>
              </a:solidFill>
              <a:latin typeface="Constantia" panose="02030602050306030303" pitchFamily="18" charset="0"/>
            </a:endParaRPr>
          </a:p>
          <a:p>
            <a:pPr marL="0" lvl="0" indent="0">
              <a:spcBef>
                <a:spcPts val="0"/>
              </a:spcBef>
              <a:buClr>
                <a:srgbClr val="0F6FC6"/>
              </a:buClr>
              <a:buNone/>
              <a:tabLst>
                <a:tab pos="360045" algn="l"/>
              </a:tabLst>
            </a:pPr>
            <a:r>
              <a:rPr lang="en-AU" sz="2400" dirty="0">
                <a:solidFill>
                  <a:prstClr val="black"/>
                </a:solidFill>
                <a:latin typeface="Constantia" panose="02030602050306030303" pitchFamily="18" charset="0"/>
                <a:ea typeface="Times New Roman" panose="02020603050405020304" pitchFamily="18" charset="0"/>
              </a:rPr>
              <a:t>	         R  =  640  +  110  =  750</a:t>
            </a:r>
            <a:endParaRPr lang="en-US" sz="2400" dirty="0">
              <a:solidFill>
                <a:prstClr val="black"/>
              </a:solidFill>
              <a:latin typeface="Constantia" panose="02030602050306030303" pitchFamily="18" charset="0"/>
              <a:ea typeface="Times New Roman" panose="02020603050405020304" pitchFamily="18" charset="0"/>
            </a:endParaRP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986" y="4583995"/>
            <a:ext cx="2511770" cy="2274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6721418"/>
      </p:ext>
    </p:extLst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Blue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4F34B87B-9C7A-41AE-A6CB-48536223DFF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1049</TotalTime>
  <Words>248</Words>
  <Application>Microsoft Office PowerPoint</Application>
  <PresentationFormat>Widescreen</PresentationFormat>
  <Paragraphs>285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2" baseType="lpstr">
      <vt:lpstr>Arial</vt:lpstr>
      <vt:lpstr>Calibri</vt:lpstr>
      <vt:lpstr>Century Gothic</vt:lpstr>
      <vt:lpstr>Constantia</vt:lpstr>
      <vt:lpstr>Symbol</vt:lpstr>
      <vt:lpstr>Times New Roman</vt:lpstr>
      <vt:lpstr>Wingdings 3</vt:lpstr>
      <vt:lpstr>Wisp</vt:lpstr>
      <vt:lpstr>MANAJEMEN OPERASIONAL</vt:lpstr>
      <vt:lpstr> BAB XIV MANAJEMEN PERSEDIAAN   </vt:lpstr>
      <vt:lpstr>PowerPoint Presentation</vt:lpstr>
      <vt:lpstr>PowerPoint Presentation</vt:lpstr>
      <vt:lpstr>PowerPoint Presentation</vt:lpstr>
      <vt:lpstr> IV. METODE PENENTUAN DAN PENILAIAN PERSEDIAAN </vt:lpstr>
      <vt:lpstr>PowerPoint Presentation</vt:lpstr>
      <vt:lpstr> V. PENGAWASAN PERSEDIAAN </vt:lpstr>
      <vt:lpstr>PowerPoint Presentation</vt:lpstr>
      <vt:lpstr>VI. Metode Pemesanan Yang Ekonomis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MANAJEMEN OPERASIONAL II</dc:title>
  <dc:creator>user</dc:creator>
  <cp:lastModifiedBy>Azizah Fitriani</cp:lastModifiedBy>
  <cp:revision>73</cp:revision>
  <dcterms:created xsi:type="dcterms:W3CDTF">2020-05-04T11:47:11Z</dcterms:created>
  <dcterms:modified xsi:type="dcterms:W3CDTF">2022-04-11T04:42:39Z</dcterms:modified>
</cp:coreProperties>
</file>