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4" r:id="rId5"/>
    <p:sldId id="265" r:id="rId6"/>
    <p:sldId id="260" r:id="rId7"/>
    <p:sldId id="261" r:id="rId8"/>
    <p:sldId id="266" r:id="rId9"/>
    <p:sldId id="268" r:id="rId10"/>
    <p:sldId id="269" r:id="rId11"/>
    <p:sldId id="270" r:id="rId12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620445" y="0"/>
            <a:ext cx="4320480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350669" y="717345"/>
            <a:ext cx="4860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NILAI WAKTU UANG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K</a:t>
            </a:r>
            <a:r>
              <a:rPr lang="en-US" sz="2000" dirty="0" err="1" smtClean="0">
                <a:solidFill>
                  <a:schemeClr val="tx1"/>
                </a:solidFill>
              </a:rPr>
              <a:t>onsep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nilai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waktu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uang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27534"/>
            <a:ext cx="7416824" cy="4392488"/>
          </a:xfrm>
        </p:spPr>
        <p:txBody>
          <a:bodyPr/>
          <a:lstStyle/>
          <a:p>
            <a:pPr defTabSz="533400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dipengaruhi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kecilnya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dipengaruhi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beredar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berlaku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beredar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533400">
              <a:lnSpc>
                <a:spcPct val="150000"/>
              </a:lnSpc>
            </a:pP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Contoh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Kalau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saudara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menyimpan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uang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 bank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sebesar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juta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2000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bunga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10%/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kemudian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(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2001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uang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saudara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bertambah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menjadi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11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juta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533400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Uang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pokok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=  10.000.000</a:t>
            </a:r>
          </a:p>
          <a:p>
            <a:pPr defTabSz="533400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Bunga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= 10 % x 10.000.000  =    1.000.000</a:t>
            </a:r>
          </a:p>
          <a:p>
            <a:pPr defTabSz="533400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   11.000.000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12160" y="4155926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95486"/>
            <a:ext cx="7416824" cy="48245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ditarik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kesimpulan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71463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Pilihannya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preferensinya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	1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Orang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tertarik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menerima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	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	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juta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defTabSz="271463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2). Orang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tertarik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membayar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71463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berharga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Perhitungan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Dari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A . 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(Future Value/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Majemuk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NK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penjumlahan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permulaan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diperolehnya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diambil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Fungsi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menghitung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diketahui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NK = NS (1+r)n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NK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NS (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NKFBr,n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= NS (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FVIFr,n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Interest Factor (IF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NK =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NS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IF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penambah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IFr,n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Interest Factor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8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283152" cy="51435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533400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Ali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Bank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8%/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kedua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Simpanan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5334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NS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(1+r)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33400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NK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10.000.000 (1+0.08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² </a:t>
            </a:r>
          </a:p>
          <a:p>
            <a:pPr defTabSz="533400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NK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10.000.000 (1,1664)</a:t>
            </a:r>
          </a:p>
          <a:p>
            <a:pPr defTabSz="5334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  =  11.664.000</a:t>
            </a:r>
          </a:p>
          <a:p>
            <a:pPr defTabSz="5334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NK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Interest Factor (IF).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334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NS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NKFBr,n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   NS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NKFB 8%,2)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33400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NK   =    10.000.000 (1,1664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334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  =     11.664.000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marL="342900" indent="-342900" fontAlgn="base">
              <a:lnSpc>
                <a:spcPct val="150000"/>
              </a:lnSpc>
              <a:buAutoNum type="alphaUcPeriod" startAt="2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(Present Value)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NS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kebalikan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NK.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Fungsi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menghitung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diketahui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NK 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NS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1+r)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NK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NS    =     (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1+r) n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1                          1</a:t>
            </a: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NK     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(1+r) n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=        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1+r) n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= Discount Factor (DF)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NS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NS  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NK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NSFBr,n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 = FV(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PVIFr,n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fontAlgn="base">
              <a:lnSpc>
                <a:spcPct val="15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59832" y="2499742"/>
            <a:ext cx="8640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19872" y="3285289"/>
            <a:ext cx="8640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16016" y="3291830"/>
            <a:ext cx="8640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1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524328" cy="5020022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446088" fontAlgn="base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Seorang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ayah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ingin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Juta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kado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17.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Sementara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berlaku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8%/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6088" fontAlgn="base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Pertanyaan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6088" fontAlgn="base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disimpan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diawal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di bank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orang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agar 3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3 )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Juta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6088" fontAlgn="base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defTabSz="446088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1                                              1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1</a:t>
            </a:r>
          </a:p>
          <a:p>
            <a:pPr defTabSz="446088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    =  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NK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1+r) n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=    1.000.000                            =  1.000.000   </a:t>
            </a:r>
          </a:p>
          <a:p>
            <a:pPr defTabSz="446088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(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1+0,08)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3                               1,2597        </a:t>
            </a:r>
          </a:p>
          <a:p>
            <a:pPr defTabSz="446088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NS    = 1.000.000  x  0.7938      =   793.800                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6088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PV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FV (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PVIFr,n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FV(PVIF8%,3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446088"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=   1.000.000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(0,7938) =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793.800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131840" y="3291830"/>
            <a:ext cx="7920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08104" y="3507854"/>
            <a:ext cx="7920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740352" y="3507854"/>
            <a:ext cx="7920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03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51470"/>
            <a:ext cx="7524328" cy="5092030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 NILAI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 PADA ANUITAS BIASA</a:t>
            </a:r>
          </a:p>
          <a:p>
            <a:pPr fontAlgn="base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Anuitas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dunia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anuitas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kehidupan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sehari-hari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pembayaran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KPR,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pembayaran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Dari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disimpulkan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bahawa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anuitas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pembayaran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interval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	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Perhitungan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dimaksudkan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dibayarkan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interval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ditentukan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majemuk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6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51470"/>
            <a:ext cx="7524328" cy="5092030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Berapakah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100.000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2%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perbulan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fontAlgn="base">
              <a:lnSpc>
                <a:spcPct val="15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dihitung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(1-(1+i)-n                                     (1-(1+2%)-4</a:t>
            </a:r>
          </a:p>
          <a:p>
            <a:pPr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                                 = 100.000                                      = 346.510,56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I                                                  0,06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PV =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(present value)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 =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dibayarkan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periodik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(payment)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 =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699792" y="2499742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292080" y="2473998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96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51470"/>
            <a:ext cx="7524328" cy="5092030"/>
          </a:xfrm>
        </p:spPr>
        <p:txBody>
          <a:bodyPr/>
          <a:lstStyle/>
          <a:p>
            <a:pPr defTabSz="631825" fontAlgn="base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Penghitungan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pula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mencocokan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mengalikannya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  <a:p>
            <a:pPr defTabSz="631825" fontAlgn="base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defTabSz="631825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Berapakah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100.000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2%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perbulan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defTabSz="631825" fontAlgn="base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defTabSz="631825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Diketahui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2% x 3 = 6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4</a:t>
            </a:r>
          </a:p>
          <a:p>
            <a:pPr defTabSz="631825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Dari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diketahui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6%</a:t>
            </a:r>
          </a:p>
          <a:p>
            <a:pPr defTabSz="631825" fontAlgn="base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defTabSz="631825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Dari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diketahui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6%</a:t>
            </a:r>
          </a:p>
          <a:p>
            <a:pPr defTabSz="631825" fontAlgn="base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3,46511 ,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100.000 x 3,45611 =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345.611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82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190</Words>
  <Application>Microsoft Office PowerPoint</Application>
  <PresentationFormat>On-screen Show (16:9)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맑은 고딕</vt:lpstr>
      <vt:lpstr>Arial</vt:lpstr>
      <vt:lpstr>Calibri</vt:lpstr>
      <vt:lpstr>Office Theme</vt:lpstr>
      <vt:lpstr>Custom Design</vt:lpstr>
      <vt:lpstr>PowerPoint Presentation</vt:lpstr>
      <vt:lpstr>1. Konsep nilai waktu uang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61</cp:revision>
  <dcterms:created xsi:type="dcterms:W3CDTF">2014-04-01T16:27:38Z</dcterms:created>
  <dcterms:modified xsi:type="dcterms:W3CDTF">2021-10-03T04:08:30Z</dcterms:modified>
</cp:coreProperties>
</file>