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71" r:id="rId3"/>
    <p:sldId id="273" r:id="rId4"/>
    <p:sldId id="285" r:id="rId5"/>
    <p:sldId id="282" r:id="rId6"/>
    <p:sldId id="276" r:id="rId7"/>
    <p:sldId id="277" r:id="rId8"/>
    <p:sldId id="28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297" y="1385047"/>
            <a:ext cx="6541340" cy="2262781"/>
          </a:xfrm>
        </p:spPr>
        <p:txBody>
          <a:bodyPr/>
          <a:lstStyle/>
          <a:p>
            <a:r>
              <a:rPr lang="en-US" dirty="0" smtClean="0">
                <a:latin typeface="Constantia" panose="02030602050306030303" pitchFamily="18" charset="0"/>
              </a:rPr>
              <a:t>MANAJEMEN OPERASIONAL</a:t>
            </a:r>
            <a:endParaRPr lang="en-US" dirty="0">
              <a:latin typeface="Constantia" panose="0203060205030603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9274" y="3769658"/>
            <a:ext cx="5357998" cy="1178859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OLEH : 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AZIZAH FITRIANI,SE.,MM</a:t>
            </a:r>
            <a:endParaRPr lang="en-US" sz="24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510988"/>
            <a:ext cx="9412942" cy="6347012"/>
          </a:xfrm>
        </p:spPr>
        <p:txBody>
          <a:bodyPr>
            <a:noAutofit/>
          </a:bodyPr>
          <a:lstStyle/>
          <a:p>
            <a:pPr lvl="0" algn="ctr">
              <a:lnSpc>
                <a:spcPct val="150000"/>
              </a:lnSpc>
              <a:spcBef>
                <a:spcPts val="600"/>
              </a:spcBef>
              <a:buClr>
                <a:srgbClr val="0F6FC6"/>
              </a:buClr>
              <a:buNone/>
            </a:pPr>
            <a:r>
              <a:rPr lang="en-US" sz="2400" b="1">
                <a:solidFill>
                  <a:schemeClr val="tx1"/>
                </a:solidFill>
              </a:rPr>
              <a:t>BAB </a:t>
            </a:r>
            <a:r>
              <a:rPr lang="en-US" sz="2400" b="1" smtClean="0">
                <a:solidFill>
                  <a:schemeClr val="tx1"/>
                </a:solidFill>
              </a:rPr>
              <a:t>II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PENGEMBANGAN PRODUK BARU</a:t>
            </a:r>
          </a:p>
          <a:p>
            <a:pPr marL="571500" lvl="0" indent="-571500" defTabSz="914400">
              <a:lnSpc>
                <a:spcPct val="150000"/>
              </a:lnSpc>
              <a:spcBef>
                <a:spcPts val="6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latin typeface="Constantia" panose="02030602050306030303" pitchFamily="18" charset="0"/>
              </a:rPr>
              <a:t> 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I.  </a:t>
            </a:r>
            <a:r>
              <a:rPr lang="en-AU" sz="2000" b="1" dirty="0" smtClean="0">
                <a:solidFill>
                  <a:prstClr val="black"/>
                </a:solidFill>
                <a:latin typeface="Constantia"/>
              </a:rPr>
              <a:t>LANGKAH-LANGKAH PENGEMBANGAN PRODUK BARU</a:t>
            </a:r>
            <a:endParaRPr lang="en-AU" sz="2000" dirty="0" smtClean="0">
              <a:solidFill>
                <a:prstClr val="black"/>
              </a:solidFill>
              <a:latin typeface="Constantia"/>
            </a:endParaRPr>
          </a:p>
          <a:p>
            <a:pPr marL="514350" lvl="0" indent="-69850" defTabSz="914400">
              <a:lnSpc>
                <a:spcPct val="150000"/>
              </a:lnSpc>
              <a:spcBef>
                <a:spcPts val="0"/>
              </a:spcBef>
              <a:buClr>
                <a:srgbClr val="0BD0D9"/>
              </a:buClr>
              <a:buSzPct val="95000"/>
              <a:buNone/>
            </a:pP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1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.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Pencarian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Gagasan</a:t>
            </a:r>
            <a:endParaRPr lang="en-US" sz="2400" dirty="0" smtClean="0">
              <a:solidFill>
                <a:prstClr val="black"/>
              </a:solidFill>
              <a:latin typeface="Constantia"/>
            </a:endParaRPr>
          </a:p>
          <a:p>
            <a:pPr marL="514350" lvl="0" indent="-69850" defTabSz="914400">
              <a:lnSpc>
                <a:spcPct val="150000"/>
              </a:lnSpc>
              <a:spcBef>
                <a:spcPts val="0"/>
              </a:spcBef>
              <a:buClr>
                <a:srgbClr val="0BD0D9"/>
              </a:buClr>
              <a:buSzPct val="95000"/>
              <a:buNone/>
            </a:pP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2.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Seleksi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Produk</a:t>
            </a:r>
            <a:endParaRPr lang="en-AU" sz="2400" dirty="0">
              <a:solidFill>
                <a:prstClr val="black"/>
              </a:solidFill>
              <a:latin typeface="Constantia"/>
            </a:endParaRPr>
          </a:p>
          <a:p>
            <a:pPr marL="514350" lvl="0" indent="-69850" defTabSz="914400">
              <a:lnSpc>
                <a:spcPct val="150000"/>
              </a:lnSpc>
              <a:spcBef>
                <a:spcPts val="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     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  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a. 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Potensi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Pasar</a:t>
            </a:r>
            <a:endParaRPr lang="en-AU" sz="2400" dirty="0">
              <a:solidFill>
                <a:prstClr val="black"/>
              </a:solidFill>
              <a:latin typeface="Constantia"/>
            </a:endParaRPr>
          </a:p>
          <a:p>
            <a:pPr marL="514350" lvl="0" indent="-69850" defTabSz="914400">
              <a:lnSpc>
                <a:spcPct val="150000"/>
              </a:lnSpc>
              <a:spcBef>
                <a:spcPts val="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       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b.  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Kelayakan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Finansial</a:t>
            </a:r>
            <a:endParaRPr lang="en-AU" sz="2400" dirty="0">
              <a:solidFill>
                <a:prstClr val="black"/>
              </a:solidFill>
              <a:latin typeface="Constantia"/>
            </a:endParaRPr>
          </a:p>
          <a:p>
            <a:pPr marL="514350" lvl="0" indent="-69850" defTabSz="914400">
              <a:lnSpc>
                <a:spcPct val="150000"/>
              </a:lnSpc>
              <a:spcBef>
                <a:spcPts val="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        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c.  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Kesesuaian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Operasi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   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514350" lvl="0" indent="-69850" defTabSz="914400">
              <a:lnSpc>
                <a:spcPct val="150000"/>
              </a:lnSpc>
              <a:spcBef>
                <a:spcPts val="0"/>
              </a:spcBef>
              <a:buClr>
                <a:srgbClr val="0BD0D9"/>
              </a:buClr>
              <a:buSzPct val="95000"/>
              <a:buNone/>
            </a:pP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3.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Desain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Pendahuluan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</a:p>
          <a:p>
            <a:pPr marL="514350" lvl="0" indent="-69850" defTabSz="914400">
              <a:lnSpc>
                <a:spcPct val="150000"/>
              </a:lnSpc>
              <a:spcBef>
                <a:spcPts val="0"/>
              </a:spcBef>
              <a:buClr>
                <a:srgbClr val="0BD0D9"/>
              </a:buClr>
              <a:buSzPct val="95000"/>
              <a:buNone/>
            </a:pP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4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Pengujian</a:t>
            </a:r>
            <a:endParaRPr lang="en-AU" sz="2400" dirty="0">
              <a:solidFill>
                <a:prstClr val="black"/>
              </a:solidFill>
              <a:latin typeface="Constantia"/>
            </a:endParaRPr>
          </a:p>
          <a:p>
            <a:pPr marL="514350" lvl="0" indent="-69850" defTabSz="914400">
              <a:lnSpc>
                <a:spcPct val="150000"/>
              </a:lnSpc>
              <a:spcBef>
                <a:spcPts val="0"/>
              </a:spcBef>
              <a:buClr>
                <a:srgbClr val="0BD0D9"/>
              </a:buClr>
              <a:buSzPct val="95000"/>
              <a:buNone/>
            </a:pP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5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Desain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Akhir</a:t>
            </a:r>
            <a:endParaRPr lang="en-AU" sz="2400" dirty="0">
              <a:solidFill>
                <a:prstClr val="black"/>
              </a:solidFill>
              <a:latin typeface="Constantia"/>
            </a:endParaRPr>
          </a:p>
          <a:p>
            <a:pPr marL="571500" lvl="0" indent="-571500" defTabSz="914400">
              <a:lnSpc>
                <a:spcPct val="150000"/>
              </a:lnSpc>
              <a:spcBef>
                <a:spcPts val="0"/>
              </a:spcBef>
              <a:buClr>
                <a:srgbClr val="0BD0D9"/>
              </a:buClr>
              <a:buSzPct val="95000"/>
              <a:buNone/>
            </a:pPr>
            <a:r>
              <a:rPr lang="fi-FI" sz="2400" dirty="0">
                <a:solidFill>
                  <a:prstClr val="black"/>
                </a:solidFill>
                <a:latin typeface="Constantia"/>
              </a:rPr>
              <a:t>     </a:t>
            </a:r>
            <a:endParaRPr lang="en-US" sz="2600" b="1" dirty="0">
              <a:solidFill>
                <a:prstClr val="black"/>
              </a:solidFill>
              <a:latin typeface="Constantia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2400" dirty="0" smtClean="0">
                <a:latin typeface="Constantia" panose="02030602050306030303" pitchFamily="18" charset="0"/>
              </a:rPr>
              <a:t>    </a:t>
            </a: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90" y="4840941"/>
            <a:ext cx="2233039" cy="201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0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400277"/>
            <a:ext cx="9614646" cy="5974976"/>
          </a:xfrm>
        </p:spPr>
        <p:txBody>
          <a:bodyPr>
            <a:normAutofit/>
          </a:bodyPr>
          <a:lstStyle/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Constantia"/>
              </a:rPr>
              <a:t>II.  </a:t>
            </a:r>
            <a:r>
              <a:rPr lang="en-AU" sz="2400" b="1" dirty="0" smtClean="0">
                <a:solidFill>
                  <a:schemeClr val="tx1"/>
                </a:solidFill>
                <a:latin typeface="Constantia"/>
              </a:rPr>
              <a:t>PERANCANGAN PROSES</a:t>
            </a:r>
          </a:p>
          <a:p>
            <a:pPr marL="27432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it-IT" sz="20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it-IT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</a:t>
            </a:r>
            <a:r>
              <a:rPr lang="en-US" sz="20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Dimensi</a:t>
            </a:r>
            <a:r>
              <a:rPr lang="en-US" sz="20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tantia" panose="02030602050306030303" pitchFamily="18" charset="0"/>
              </a:rPr>
              <a:t>klasifikasi</a:t>
            </a:r>
            <a:r>
              <a:rPr lang="en-US" sz="2000" dirty="0">
                <a:solidFill>
                  <a:srgbClr val="000000"/>
                </a:solidFill>
                <a:latin typeface="Constantia" panose="02030602050306030303" pitchFamily="18" charset="0"/>
              </a:rPr>
              <a:t> proses </a:t>
            </a:r>
            <a:r>
              <a:rPr lang="en-US" sz="200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produksi</a:t>
            </a:r>
            <a:r>
              <a:rPr lang="en-US" sz="20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adalah</a:t>
            </a:r>
            <a:r>
              <a:rPr lang="en-US" sz="20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tantia" panose="02030602050306030303" pitchFamily="18" charset="0"/>
              </a:rPr>
              <a:t>aliran</a:t>
            </a:r>
            <a:r>
              <a:rPr lang="en-US" sz="20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tantia" panose="02030602050306030303" pitchFamily="18" charset="0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tantia" panose="02030602050306030303" pitchFamily="18" charset="0"/>
              </a:rPr>
              <a:t>urutan</a:t>
            </a:r>
            <a:r>
              <a:rPr lang="en-US" sz="20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 	</a:t>
            </a:r>
            <a:r>
              <a:rPr lang="en-US" sz="20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operasi</a:t>
            </a:r>
            <a:r>
              <a:rPr lang="en-US" sz="20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-  	</a:t>
            </a:r>
            <a:r>
              <a:rPr lang="en-US" sz="20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operasi</a:t>
            </a:r>
            <a:r>
              <a:rPr lang="en-US" sz="2000" dirty="0">
                <a:solidFill>
                  <a:srgbClr val="000000"/>
                </a:solidFill>
                <a:latin typeface="Constantia" panose="02030602050306030303" pitchFamily="18" charset="0"/>
              </a:rPr>
              <a:t>. Ada </a:t>
            </a:r>
            <a:r>
              <a:rPr lang="en-US" sz="2000" dirty="0" err="1">
                <a:solidFill>
                  <a:srgbClr val="000000"/>
                </a:solidFill>
                <a:latin typeface="Constantia" panose="02030602050306030303" pitchFamily="18" charset="0"/>
              </a:rPr>
              <a:t>tiga</a:t>
            </a:r>
            <a:r>
              <a:rPr lang="en-US" sz="20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tantia" panose="02030602050306030303" pitchFamily="18" charset="0"/>
              </a:rPr>
              <a:t>tipe</a:t>
            </a:r>
            <a:r>
              <a:rPr lang="en-US" sz="20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tantia" panose="02030602050306030303" pitchFamily="18" charset="0"/>
              </a:rPr>
              <a:t>aliran</a:t>
            </a:r>
            <a:r>
              <a:rPr lang="en-US" sz="2000" dirty="0">
                <a:solidFill>
                  <a:srgbClr val="000000"/>
                </a:solidFill>
                <a:latin typeface="Constantia" panose="02030602050306030303" pitchFamily="18" charset="0"/>
              </a:rPr>
              <a:t> :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</a:t>
            </a:r>
            <a:endParaRPr lang="en-AU" sz="2000" dirty="0" smtClean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	</a:t>
            </a:r>
            <a:endParaRPr lang="en-AU" sz="2000" dirty="0" smtClean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1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.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Aliran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Garis</a:t>
            </a:r>
            <a:endParaRPr lang="en-AU" sz="2000" dirty="0" smtClean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terstandarisasi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mengalir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dari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satu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operasi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atau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tempat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kerja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ke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	</a:t>
            </a:r>
            <a:r>
              <a:rPr lang="en-AU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operasi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berikutnya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urutan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telah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ditetapkan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sebelumnya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endParaRPr lang="en-US" sz="2000" dirty="0" smtClean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2.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Aliran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Intermiten</a:t>
            </a:r>
            <a:endParaRPr lang="en-US" sz="2000" dirty="0" smtClean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Pola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aliran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intermiten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sangat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fleksibel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perubahan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volume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atau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karena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operasinya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menggunakan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peralatan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serba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guna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tenaga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kerja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berketerampilan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tinggi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</a:p>
          <a:p>
            <a:pPr marL="27432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    3.  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Aliran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Proyek</a:t>
            </a:r>
            <a:endParaRPr lang="en-US" sz="2000" dirty="0" smtClean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Aliran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ini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digunakan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unuk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memproduksi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produk-produk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khusus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atau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unik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Biasanya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setiap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unit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dibuat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sebagai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sauatu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barang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tunggal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.  </a:t>
            </a:r>
            <a:endParaRPr lang="en-US" sz="2000" dirty="0" smtClean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           </a:t>
            </a: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40049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0314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4976" y="400277"/>
            <a:ext cx="9829800" cy="5974976"/>
          </a:xfrm>
        </p:spPr>
        <p:txBody>
          <a:bodyPr>
            <a:normAutofit/>
          </a:bodyPr>
          <a:lstStyle/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Constantia"/>
              </a:rPr>
              <a:t>III</a:t>
            </a:r>
            <a:r>
              <a:rPr lang="en-US" sz="2000" b="1" dirty="0">
                <a:solidFill>
                  <a:schemeClr val="tx1"/>
                </a:solidFill>
                <a:latin typeface="Constantia"/>
              </a:rPr>
              <a:t>. PERBEDAAN KARAKTERISTIK PROSES</a:t>
            </a: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endParaRPr lang="en-AU" sz="2400" b="1" dirty="0" smtClean="0">
              <a:solidFill>
                <a:schemeClr val="tx1"/>
              </a:solidFill>
              <a:latin typeface="Constantia"/>
            </a:endParaRPr>
          </a:p>
          <a:p>
            <a:pPr marL="27432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it-IT" sz="20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it-IT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5015753"/>
            <a:ext cx="2016175" cy="1842247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636210"/>
              </p:ext>
            </p:extLst>
          </p:nvPr>
        </p:nvGraphicFramePr>
        <p:xfrm>
          <a:off x="2153024" y="921372"/>
          <a:ext cx="9828305" cy="5936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342"/>
                <a:gridCol w="2339787"/>
                <a:gridCol w="2433918"/>
                <a:gridCol w="2474258"/>
              </a:tblGrid>
              <a:tr h="41234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rPr>
                        <a:t>KARAKTERISTIK</a:t>
                      </a:r>
                      <a:endParaRPr lang="en-US" sz="1600" dirty="0">
                        <a:solidFill>
                          <a:schemeClr val="tx1"/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rPr>
                        <a:t>GARIS</a:t>
                      </a:r>
                      <a:endParaRPr lang="en-US" sz="1600" dirty="0">
                        <a:solidFill>
                          <a:schemeClr val="tx1"/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rPr>
                        <a:t>INTERMITTEN</a:t>
                      </a:r>
                      <a:endParaRPr lang="en-US" sz="1600" dirty="0">
                        <a:solidFill>
                          <a:schemeClr val="tx1"/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rPr>
                        <a:t>PROYEK</a:t>
                      </a:r>
                      <a:endParaRPr lang="en-US" sz="1600" dirty="0">
                        <a:solidFill>
                          <a:schemeClr val="tx1"/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Produk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: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1.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Tipe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order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Kontinyu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/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kumpulan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besar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Kumpulan 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Unit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tunggal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2.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Aliran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produk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Berurutan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Berpla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tidak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pasti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Tidak</a:t>
                      </a:r>
                      <a:r>
                        <a:rPr lang="en-US" sz="1400" baseline="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baseline="0" dirty="0" err="1" smtClean="0">
                          <a:latin typeface="Constantia" panose="02030602050306030303" pitchFamily="18" charset="0"/>
                        </a:rPr>
                        <a:t>ada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3.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Variasi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produk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Rendah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Tinggi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Sangat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tinggi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4.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Tipe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pasar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Massa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Pesanan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Khusus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(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Unik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)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5761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Tenaga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kerja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:</a:t>
                      </a:r>
                    </a:p>
                    <a:p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1. 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Ketrampilan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Rendah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Tinggi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Tinggi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2.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Tipe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kegiatan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Bersidat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pengulangan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Tidak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rutin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Tidak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rutin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3. 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Upah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Rendah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Tinggi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Tinggi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Kapital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: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1. 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Investasi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Tinggi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Menengah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Rendah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2. 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Persediaan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Rendah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Tinggi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Menengah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234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3. 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Peralatan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Mesin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khusus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Serba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guna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Serba</a:t>
                      </a:r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guna</a:t>
                      </a:r>
                      <a:endParaRPr lang="en-US" sz="1400" dirty="0">
                        <a:latin typeface="Constantia" panose="02030602050306030303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44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400277"/>
            <a:ext cx="9614646" cy="5974976"/>
          </a:xfrm>
        </p:spPr>
        <p:txBody>
          <a:bodyPr>
            <a:normAutofit fontScale="92500" lnSpcReduction="10000"/>
          </a:bodyPr>
          <a:lstStyle/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Constantia"/>
              </a:rPr>
              <a:t>IV.  </a:t>
            </a:r>
            <a:r>
              <a:rPr lang="en-AU" sz="2000" b="1" dirty="0">
                <a:solidFill>
                  <a:schemeClr val="tx1"/>
                </a:solidFill>
                <a:latin typeface="Constantia"/>
              </a:rPr>
              <a:t>KEPUTUSAN DALAM DESAIN PRODUK </a:t>
            </a:r>
            <a:endParaRPr lang="en-AU" sz="2000" b="1" dirty="0" smtClean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endParaRPr lang="en-US" sz="2000" b="1" dirty="0" smtClean="0">
              <a:solidFill>
                <a:schemeClr val="tx1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it-IT" sz="20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1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.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Aspek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	        </a:t>
            </a:r>
            <a:r>
              <a:rPr lang="en-AU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aspek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3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aspek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perlu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diperhatikan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yaitu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: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               a. 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Bertujuan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manfaat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		 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aspek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manfaat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dapat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dilihat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manfaat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penggunaan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	 	      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manfaat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psikologis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manfaat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mengatasi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masalah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.  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                b.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Visualisasi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		  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aspek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visualisasi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dapat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dilihat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atribut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keistimewaan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	  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kualitas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,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corak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kemasan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label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merk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           c. 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Menambah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nilai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		  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menambah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nilai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dapat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dilihat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dari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garansi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kemudahan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	 	      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instalasi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pengiriman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ketersediaan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di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pasar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layanan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purna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jual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2.  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Modular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Design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	        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Mengembangkan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serangkaian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komponen-komponen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dasar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dapat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	</a:t>
            </a:r>
            <a:r>
              <a:rPr lang="en-US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dirakit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menjadi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sejumlah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besar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berbeda-beda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 3. 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Diversifikasi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	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    </a:t>
            </a:r>
            <a:r>
              <a:rPr lang="en-AU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usaha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untuk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menambah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atau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memperluas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macam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produk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dibuat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     	</a:t>
            </a:r>
            <a:r>
              <a:rPr lang="en-AU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yaitu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diversifikasi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konsentrik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diversifikasi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horisontal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diversifikasi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</a:t>
            </a:r>
            <a:r>
              <a:rPr lang="en-AU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onglomerat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40049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35475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165845"/>
            <a:ext cx="9144000" cy="6463555"/>
          </a:xfrm>
        </p:spPr>
        <p:txBody>
          <a:bodyPr>
            <a:noAutofit/>
          </a:bodyPr>
          <a:lstStyle/>
          <a:p>
            <a:pPr marL="120650" lvl="0" indent="-120650">
              <a:lnSpc>
                <a:spcPct val="120000"/>
              </a:lnSpc>
              <a:spcBef>
                <a:spcPts val="0"/>
              </a:spcBef>
              <a:buClr>
                <a:srgbClr val="0F6FC6"/>
              </a:buClr>
              <a:buNone/>
            </a:pPr>
            <a:r>
              <a:rPr lang="en-US" sz="1900" b="1" dirty="0" smtClean="0">
                <a:solidFill>
                  <a:prstClr val="black"/>
                </a:solidFill>
                <a:latin typeface="Constantia"/>
              </a:rPr>
              <a:t>IV.  </a:t>
            </a:r>
            <a:r>
              <a:rPr lang="en-AU" sz="1900" b="1" dirty="0">
                <a:solidFill>
                  <a:prstClr val="black"/>
                </a:solidFill>
                <a:latin typeface="Constantia"/>
              </a:rPr>
              <a:t>KEPUTUSAN DALAM DESAIN PRODUK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       4.   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Standardisasi</a:t>
            </a:r>
            <a:endParaRPr lang="en-AU" sz="2000" dirty="0" smtClean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     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   Proses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penentuan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spesifikasi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ukuran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bentuk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karakteristik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lain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barang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	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dibuat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Standardisasi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biasanya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berarti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bahwa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barang-barang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non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standart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kecuali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bila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seorang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pelanggan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memesannya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secara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khusus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     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     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Keuntungan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standardisasi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mengurangi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macam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tipe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ukuran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- 	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ukuran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berbagai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bahan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mentah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dibeli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berbagai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barang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	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diproduksi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    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Kelemahan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standardisasi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banyak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perusahaan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terutama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memproduksi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barang-barang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rakitan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tidak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menerima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	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standardisasi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industri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karena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mereka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menemukan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bahwa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penggunaan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komponen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lebih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baik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bagi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mereka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daripada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penggunaan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komponen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standard.  </a:t>
            </a:r>
          </a:p>
          <a:p>
            <a:pPr marL="457200" lvl="1" indent="0" algn="ctr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0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01" y="4840049"/>
            <a:ext cx="2231329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7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49694"/>
            <a:ext cx="9533965" cy="6808305"/>
          </a:xfrm>
        </p:spPr>
        <p:txBody>
          <a:bodyPr>
            <a:noAutofit/>
          </a:bodyPr>
          <a:lstStyle/>
          <a:p>
            <a:pPr marL="120650" lvl="0" indent="-120650">
              <a:lnSpc>
                <a:spcPct val="120000"/>
              </a:lnSpc>
              <a:spcBef>
                <a:spcPts val="0"/>
              </a:spcBef>
              <a:buClr>
                <a:srgbClr val="0F6FC6"/>
              </a:buClr>
              <a:buNone/>
            </a:pPr>
            <a:r>
              <a:rPr lang="en-AU" sz="2000" b="1" dirty="0"/>
              <a:t> </a:t>
            </a:r>
            <a:r>
              <a:rPr lang="en-AU" sz="2000" b="1" dirty="0" smtClean="0"/>
              <a:t>I</a:t>
            </a:r>
            <a:r>
              <a:rPr lang="en-US" sz="2000" b="1" dirty="0" smtClean="0">
                <a:solidFill>
                  <a:prstClr val="black"/>
                </a:solidFill>
                <a:latin typeface="Constantia"/>
              </a:rPr>
              <a:t>V</a:t>
            </a:r>
            <a:r>
              <a:rPr lang="en-US" sz="2200" b="1" dirty="0" smtClean="0">
                <a:solidFill>
                  <a:prstClr val="black"/>
                </a:solidFill>
                <a:latin typeface="Constantia"/>
              </a:rPr>
              <a:t>.  </a:t>
            </a:r>
            <a:r>
              <a:rPr lang="en-AU" sz="2200" b="1" dirty="0">
                <a:solidFill>
                  <a:prstClr val="black"/>
                </a:solidFill>
                <a:latin typeface="Constantia"/>
              </a:rPr>
              <a:t>KEPUTUSAN DALAM DESAIN PRODUK </a:t>
            </a:r>
            <a:endParaRPr lang="en-AU" sz="2200" b="1" dirty="0" smtClean="0">
              <a:solidFill>
                <a:prstClr val="black"/>
              </a:solidFill>
              <a:latin typeface="Constantia"/>
            </a:endParaRPr>
          </a:p>
          <a:p>
            <a:pPr marL="120650" lvl="0" indent="-120650">
              <a:lnSpc>
                <a:spcPct val="120000"/>
              </a:lnSpc>
              <a:spcBef>
                <a:spcPts val="0"/>
              </a:spcBef>
              <a:buClr>
                <a:srgbClr val="0F6FC6"/>
              </a:buClr>
              <a:buNone/>
            </a:pPr>
            <a:endParaRPr lang="en-AU" sz="2200" b="1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      5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Reliabilitas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(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Keandalan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)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            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Probabilitas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bahwa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komponen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rusak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	 	 lama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  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tertentu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dibawah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kondisi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penggunaan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normal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 smtClean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         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Dalam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realibilitas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dilihat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beberapa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aspek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sebagai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	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berikut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: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  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    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a.  </a:t>
            </a:r>
            <a:r>
              <a:rPr lang="fi-FI" sz="2200" dirty="0">
                <a:solidFill>
                  <a:prstClr val="black"/>
                </a:solidFill>
                <a:latin typeface="Constantia"/>
              </a:rPr>
              <a:t>Lama atau umur kehidupan yang diperkirakan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193925" lvl="7" indent="-581025" defTabSz="914400">
              <a:spcBef>
                <a:spcPct val="20000"/>
              </a:spcBef>
              <a:buClr>
                <a:srgbClr val="04617B"/>
              </a:buClr>
              <a:buNone/>
            </a:pPr>
            <a:r>
              <a:rPr lang="fi-FI" sz="2200" dirty="0">
                <a:solidFill>
                  <a:prstClr val="black"/>
                </a:solidFill>
                <a:latin typeface="Constantia"/>
              </a:rPr>
              <a:t>b.  Kondisi penggunaan produk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1976438" lvl="7" indent="-363538" defTabSz="914400">
              <a:spcBef>
                <a:spcPct val="20000"/>
              </a:spcBef>
              <a:buClr>
                <a:srgbClr val="04617B"/>
              </a:buClr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c. 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Komponen-komponen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industrial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produk-produk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    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keseluruhan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193925" lvl="7" indent="-581025" defTabSz="914400">
              <a:spcBef>
                <a:spcPct val="20000"/>
              </a:spcBef>
              <a:buClr>
                <a:srgbClr val="04617B"/>
              </a:buClr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d. 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Derajat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kerusakan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produk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193925" lvl="7" indent="-581025" defTabSz="914400">
              <a:spcBef>
                <a:spcPct val="20000"/>
              </a:spcBef>
              <a:buClr>
                <a:srgbClr val="04617B"/>
              </a:buClr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e.  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Pemeliharaan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terutama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pemeliharaan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prefentif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lvl="0" algn="ctr">
              <a:buNone/>
            </a:pP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0" y="4840048"/>
            <a:ext cx="2231329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788" y="389965"/>
            <a:ext cx="9273987" cy="60356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/>
              <a:t> </a:t>
            </a:r>
            <a:r>
              <a:rPr lang="es-ES" sz="22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V.</a:t>
            </a:r>
            <a:r>
              <a:rPr lang="es-ES" sz="2200" dirty="0" smtClean="0">
                <a:solidFill>
                  <a:schemeClr val="tx1"/>
                </a:solidFill>
              </a:rPr>
              <a:t>   </a:t>
            </a:r>
            <a:r>
              <a:rPr lang="en-US" sz="2200" b="1" dirty="0" smtClean="0">
                <a:solidFill>
                  <a:schemeClr val="tx1"/>
                </a:solidFill>
                <a:latin typeface="Constantia"/>
              </a:rPr>
              <a:t>FAKTOR-FAKTOR </a:t>
            </a:r>
            <a:r>
              <a:rPr lang="en-US" sz="2200" b="1" dirty="0">
                <a:solidFill>
                  <a:schemeClr val="tx1"/>
                </a:solidFill>
                <a:latin typeface="Constantia"/>
              </a:rPr>
              <a:t>DALAM </a:t>
            </a:r>
            <a:r>
              <a:rPr lang="en-US" sz="2200" b="1" dirty="0" smtClean="0">
                <a:solidFill>
                  <a:schemeClr val="tx1"/>
                </a:solidFill>
                <a:latin typeface="Constantia"/>
              </a:rPr>
              <a:t>KEPUTUSAN PERANCANGAN JASA</a:t>
            </a:r>
          </a:p>
          <a:p>
            <a:pPr marL="0" indent="0">
              <a:buNone/>
            </a:pPr>
            <a:endParaRPr lang="en-US" sz="2000" b="1" dirty="0" smtClean="0">
              <a:solidFill>
                <a:srgbClr val="04617B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       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1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Lini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pelayanan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jasa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ditawarkan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fi-FI" sz="2400" dirty="0">
                <a:solidFill>
                  <a:prstClr val="black"/>
                </a:solidFill>
                <a:latin typeface="Constantia"/>
              </a:rPr>
              <a:t>		 </a:t>
            </a:r>
            <a:r>
              <a:rPr lang="fi-FI" sz="2400" dirty="0" smtClean="0">
                <a:solidFill>
                  <a:prstClr val="black"/>
                </a:solidFill>
                <a:latin typeface="Constantia"/>
              </a:rPr>
              <a:t>Organisasi </a:t>
            </a:r>
            <a:r>
              <a:rPr lang="fi-FI" sz="2400" dirty="0">
                <a:solidFill>
                  <a:prstClr val="black"/>
                </a:solidFill>
                <a:latin typeface="Constantia"/>
              </a:rPr>
              <a:t>jasa harus memutuskan seberapa luas lini  </a:t>
            </a:r>
            <a:r>
              <a:rPr lang="fi-FI" sz="2400" dirty="0" smtClean="0">
                <a:solidFill>
                  <a:prstClr val="black"/>
                </a:solidFill>
                <a:latin typeface="Constantia"/>
              </a:rPr>
              <a:t>pelayanan 	  yang akan </a:t>
            </a:r>
            <a:r>
              <a:rPr lang="fi-FI" sz="2400" dirty="0">
                <a:solidFill>
                  <a:prstClr val="black"/>
                </a:solidFill>
                <a:latin typeface="Constantia"/>
              </a:rPr>
              <a:t>ditawarkan.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fi-FI" sz="2400" dirty="0">
                <a:solidFill>
                  <a:prstClr val="black"/>
                </a:solidFill>
                <a:latin typeface="Constantia"/>
              </a:rPr>
              <a:t>        </a:t>
            </a:r>
            <a:r>
              <a:rPr lang="fi-FI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fi-FI" sz="2400" dirty="0">
                <a:solidFill>
                  <a:prstClr val="black"/>
                </a:solidFill>
                <a:latin typeface="Constantia"/>
              </a:rPr>
              <a:t>2.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Ketersediaan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pelayanan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jasa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	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perancangan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jasa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para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manajer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perlu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mempertimbangkan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kapan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jasa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disediakan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       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3.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Garis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tunggu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kapasitas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pelayanan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jasa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		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Salah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satu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pertimbangan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paling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penting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disain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jasa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adalah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	 yang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dikeluarkan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konsumen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menunggu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      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dilayani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,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keputusan-keputusan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yang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menyangkut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“Trade-Off” 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antara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penyediaan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kapasitas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pelayanan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yang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lebih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besar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mengurangi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waktu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menunggu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       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 4.  Tingkat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pelayanan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	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Organisasi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menyeimbangkan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antara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tingkat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pelayanan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yang 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diberikan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kepada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para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langganannya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kebutuhan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beroperasi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secara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ekonomik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saat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sama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2" y="4840049"/>
            <a:ext cx="2231329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9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Wisp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1608</TotalTime>
  <Words>150</Words>
  <Application>Microsoft Office PowerPoint</Application>
  <PresentationFormat>Widescreen</PresentationFormat>
  <Paragraphs>125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Constantia</vt:lpstr>
      <vt:lpstr>Wingdings 2</vt:lpstr>
      <vt:lpstr>Wingdings 3</vt:lpstr>
      <vt:lpstr>Wisp</vt:lpstr>
      <vt:lpstr>MANAJEMEN OPERASIONAL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OPERASIONAL II</dc:title>
  <dc:creator>user</dc:creator>
  <cp:lastModifiedBy>Azizah Fitriani</cp:lastModifiedBy>
  <cp:revision>98</cp:revision>
  <dcterms:created xsi:type="dcterms:W3CDTF">2020-05-04T11:47:11Z</dcterms:created>
  <dcterms:modified xsi:type="dcterms:W3CDTF">2022-04-11T03:45:26Z</dcterms:modified>
</cp:coreProperties>
</file>