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71" r:id="rId3"/>
    <p:sldId id="273" r:id="rId4"/>
    <p:sldId id="283" r:id="rId5"/>
    <p:sldId id="284" r:id="rId6"/>
    <p:sldId id="286" r:id="rId7"/>
    <p:sldId id="290" r:id="rId8"/>
    <p:sldId id="287" r:id="rId9"/>
    <p:sldId id="288" r:id="rId10"/>
    <p:sldId id="289" r:id="rId11"/>
    <p:sldId id="291" r:id="rId12"/>
    <p:sldId id="292" r:id="rId13"/>
    <p:sldId id="293" r:id="rId14"/>
    <p:sldId id="294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7297" y="1385047"/>
            <a:ext cx="6541340" cy="2262781"/>
          </a:xfrm>
        </p:spPr>
        <p:txBody>
          <a:bodyPr/>
          <a:lstStyle/>
          <a:p>
            <a:r>
              <a:rPr lang="en-US" dirty="0" smtClean="0">
                <a:latin typeface="Constantia" panose="02030602050306030303" pitchFamily="18" charset="0"/>
              </a:rPr>
              <a:t>MANAJEMEN OPERASIONAL</a:t>
            </a:r>
            <a:endParaRPr lang="en-US" dirty="0">
              <a:latin typeface="Constantia" panose="0203060205030603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49274" y="3769658"/>
            <a:ext cx="5357998" cy="1178859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OLEH : </a:t>
            </a:r>
          </a:p>
          <a:p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AZIZAH FITRIANI,SE.,MM</a:t>
            </a:r>
            <a:endParaRPr lang="en-US" sz="2400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27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510988"/>
            <a:ext cx="9412942" cy="6347012"/>
          </a:xfrm>
        </p:spPr>
        <p:txBody>
          <a:bodyPr>
            <a:noAutofit/>
          </a:bodyPr>
          <a:lstStyle/>
          <a:p>
            <a:pPr lvl="0" algn="ctr">
              <a:lnSpc>
                <a:spcPct val="150000"/>
              </a:lnSpc>
              <a:spcBef>
                <a:spcPts val="600"/>
              </a:spcBef>
              <a:buClr>
                <a:srgbClr val="0F6FC6"/>
              </a:buClr>
              <a:buNone/>
            </a:pPr>
            <a:r>
              <a:rPr lang="en-US" sz="2000" b="1"/>
              <a:t>BAB </a:t>
            </a:r>
            <a:r>
              <a:rPr lang="en-US" sz="2000" b="1" smtClean="0"/>
              <a:t>IV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sv-SE" sz="2000" b="1" dirty="0"/>
              <a:t>METODE TRANSPORTASI DALAM KEPUTUSAN </a:t>
            </a:r>
            <a:r>
              <a:rPr lang="sv-SE" sz="2000" b="1" dirty="0" smtClean="0"/>
              <a:t>LOKASI</a:t>
            </a:r>
            <a:endParaRPr lang="es-ES" sz="2000" b="1" dirty="0" smtClean="0"/>
          </a:p>
          <a:p>
            <a:pPr marL="514350" lvl="0" indent="-514350">
              <a:lnSpc>
                <a:spcPct val="150000"/>
              </a:lnSpc>
              <a:spcBef>
                <a:spcPts val="600"/>
              </a:spcBef>
              <a:buClrTx/>
              <a:buAutoNum type="romanUcPeriod"/>
            </a:pPr>
            <a:r>
              <a:rPr lang="es-ES" sz="20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PENGERTIAN </a:t>
            </a:r>
            <a:r>
              <a:rPr lang="es-ES" sz="2000" b="1" dirty="0">
                <a:solidFill>
                  <a:schemeClr val="tx1"/>
                </a:solidFill>
                <a:latin typeface="Constantia" panose="02030602050306030303" pitchFamily="18" charset="0"/>
              </a:rPr>
              <a:t>METODE </a:t>
            </a:r>
            <a:r>
              <a:rPr lang="es-ES" sz="20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TRANSPORTASI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s-ES" sz="2000" b="1" dirty="0" smtClean="0">
                <a:solidFill>
                  <a:schemeClr val="tx1"/>
                </a:solidFill>
              </a:rPr>
              <a:t>             </a:t>
            </a:r>
            <a:r>
              <a:rPr lang="en-AU" sz="24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Metode</a:t>
            </a:r>
            <a:r>
              <a:rPr lang="en-AU" sz="24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 panose="02030602050306030303" pitchFamily="18" charset="0"/>
              </a:rPr>
              <a:t>transportasi</a:t>
            </a: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 panose="02030602050306030303" pitchFamily="18" charset="0"/>
              </a:rPr>
              <a:t>adalah</a:t>
            </a: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 panose="02030602050306030303" pitchFamily="18" charset="0"/>
              </a:rPr>
              <a:t>suatu</a:t>
            </a: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 panose="02030602050306030303" pitchFamily="18" charset="0"/>
              </a:rPr>
              <a:t>tehnik</a:t>
            </a: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 panose="02030602050306030303" pitchFamily="18" charset="0"/>
              </a:rPr>
              <a:t>riset</a:t>
            </a: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 panose="02030602050306030303" pitchFamily="18" charset="0"/>
              </a:rPr>
              <a:t>operasi</a:t>
            </a: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                           	( Operation 	Research </a:t>
            </a: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) </a:t>
            </a:r>
            <a:r>
              <a:rPr lang="en-AU" sz="24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	yang </a:t>
            </a:r>
            <a:r>
              <a:rPr lang="en-AU" sz="2400" dirty="0" err="1">
                <a:solidFill>
                  <a:prstClr val="black"/>
                </a:solidFill>
                <a:latin typeface="Constantia" panose="02030602050306030303" pitchFamily="18" charset="0"/>
              </a:rPr>
              <a:t>dapat</a:t>
            </a: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 panose="02030602050306030303" pitchFamily="18" charset="0"/>
              </a:rPr>
              <a:t>digunakan</a:t>
            </a: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 panose="02030602050306030303" pitchFamily="18" charset="0"/>
              </a:rPr>
              <a:t>sebagai</a:t>
            </a: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	</a:t>
            </a:r>
            <a:r>
              <a:rPr lang="en-AU" sz="24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dasar</a:t>
            </a:r>
            <a:r>
              <a:rPr lang="en-AU" sz="24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 panose="02030602050306030303" pitchFamily="18" charset="0"/>
              </a:rPr>
              <a:t>pengambilan</a:t>
            </a: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keputusan-keputusan</a:t>
            </a:r>
            <a:r>
              <a:rPr lang="en-AU" sz="24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lokasi</a:t>
            </a:r>
            <a:r>
              <a:rPr lang="en-AU" sz="24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pabrik</a:t>
            </a:r>
            <a:r>
              <a:rPr lang="en-AU" sz="24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 panose="02030602050306030303" pitchFamily="18" charset="0"/>
              </a:rPr>
              <a:t>atau</a:t>
            </a: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	</a:t>
            </a:r>
            <a:r>
              <a:rPr lang="en-AU" sz="24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gudang</a:t>
            </a:r>
            <a:endParaRPr lang="en-AU" sz="2400" dirty="0" smtClean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AU" sz="2400" dirty="0" smtClean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          </a:t>
            </a:r>
            <a:r>
              <a:rPr lang="en-AU" sz="24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Metode</a:t>
            </a:r>
            <a:r>
              <a:rPr lang="en-AU" sz="24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 panose="02030602050306030303" pitchFamily="18" charset="0"/>
              </a:rPr>
              <a:t>transportasi</a:t>
            </a: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AU" sz="2400" dirty="0" err="1">
                <a:solidFill>
                  <a:prstClr val="black"/>
                </a:solidFill>
                <a:latin typeface="Constantia" panose="02030602050306030303" pitchFamily="18" charset="0"/>
              </a:rPr>
              <a:t>digunakan</a:t>
            </a: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: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AU" sz="24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                          1. Stepping Stone Method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                          2. Modified Distribution Method/MODI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                      </a:t>
            </a:r>
            <a:r>
              <a:rPr lang="en-AU" sz="24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  </a:t>
            </a: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3. Vogel’s Approximation Method/VAM 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AU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buClr>
                <a:srgbClr val="0F6FC6"/>
              </a:buClr>
              <a:buNone/>
            </a:pPr>
            <a:endParaRPr lang="es-ES" sz="2000" b="1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buClr>
                <a:srgbClr val="0F6FC6"/>
              </a:buClr>
              <a:buNone/>
            </a:pPr>
            <a:r>
              <a:rPr lang="es-ES" sz="2000" b="1" dirty="0" smtClean="0">
                <a:solidFill>
                  <a:schemeClr val="tx1"/>
                </a:solidFill>
              </a:rPr>
              <a:t>       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s-ES" sz="2000" dirty="0"/>
              <a:t> </a:t>
            </a:r>
            <a:endParaRPr lang="en-US" sz="2200" b="1" dirty="0"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90" y="4840941"/>
            <a:ext cx="2233039" cy="201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0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30" y="400277"/>
            <a:ext cx="9614646" cy="5974976"/>
          </a:xfrm>
        </p:spPr>
        <p:txBody>
          <a:bodyPr>
            <a:normAutofit/>
          </a:bodyPr>
          <a:lstStyle/>
          <a:p>
            <a:pPr marL="0" lvl="0" indent="0" defTabSz="914400">
              <a:spcBef>
                <a:spcPct val="20000"/>
              </a:spcBef>
              <a:buClrTx/>
              <a:buSzPct val="95000"/>
              <a:buNone/>
            </a:pPr>
            <a:r>
              <a:rPr lang="en-US" sz="2200" dirty="0" smtClean="0">
                <a:solidFill>
                  <a:schemeClr val="tx1"/>
                </a:solidFill>
                <a:latin typeface="Constantia"/>
              </a:rPr>
              <a:t>       </a:t>
            </a:r>
            <a:r>
              <a:rPr lang="en-US" sz="2200" dirty="0" err="1" smtClean="0">
                <a:solidFill>
                  <a:schemeClr val="tx1"/>
                </a:solidFill>
                <a:latin typeface="Constantia"/>
              </a:rPr>
              <a:t>Contoh</a:t>
            </a:r>
            <a:r>
              <a:rPr lang="en-US" sz="2200" dirty="0" smtClean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/>
              </a:rPr>
              <a:t>Soal</a:t>
            </a:r>
            <a:r>
              <a:rPr lang="en-US" sz="2200" dirty="0">
                <a:solidFill>
                  <a:schemeClr val="tx1"/>
                </a:solidFill>
                <a:latin typeface="Constantia"/>
              </a:rPr>
              <a:t> : Perusahaan “SINAR” </a:t>
            </a:r>
            <a:r>
              <a:rPr lang="en-US" sz="2200" dirty="0" err="1">
                <a:solidFill>
                  <a:schemeClr val="tx1"/>
                </a:solidFill>
                <a:latin typeface="Constantia"/>
              </a:rPr>
              <a:t>mempunyai</a:t>
            </a:r>
            <a:r>
              <a:rPr lang="en-US" sz="2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/>
              </a:rPr>
              <a:t>dua</a:t>
            </a:r>
            <a:r>
              <a:rPr lang="en-US" sz="2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/>
              </a:rPr>
              <a:t>pabrik</a:t>
            </a:r>
            <a:r>
              <a:rPr lang="en-US" sz="2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/>
              </a:rPr>
              <a:t>disemarang</a:t>
            </a:r>
            <a:r>
              <a:rPr lang="en-US" sz="2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Constantia"/>
              </a:rPr>
              <a:t>	</a:t>
            </a:r>
            <a:r>
              <a:rPr lang="en-US" sz="2200" dirty="0" err="1" smtClean="0">
                <a:solidFill>
                  <a:schemeClr val="tx1"/>
                </a:solidFill>
                <a:latin typeface="Constantia"/>
              </a:rPr>
              <a:t>dan</a:t>
            </a:r>
            <a:r>
              <a:rPr lang="en-US" sz="2200" dirty="0" smtClean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/>
              </a:rPr>
              <a:t>Cilacap</a:t>
            </a:r>
            <a:r>
              <a:rPr lang="en-US" sz="2200" dirty="0">
                <a:solidFill>
                  <a:schemeClr val="tx1"/>
                </a:solidFill>
                <a:latin typeface="Constantia"/>
              </a:rPr>
              <a:t> ,</a:t>
            </a:r>
            <a:r>
              <a:rPr lang="en-US" sz="2200" dirty="0" err="1">
                <a:solidFill>
                  <a:schemeClr val="tx1"/>
                </a:solidFill>
                <a:latin typeface="Constantia"/>
              </a:rPr>
              <a:t>akan</a:t>
            </a:r>
            <a:r>
              <a:rPr lang="en-US" sz="2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/>
              </a:rPr>
              <a:t>melayani</a:t>
            </a:r>
            <a:r>
              <a:rPr lang="en-US" sz="2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/>
              </a:rPr>
              <a:t>permintaan</a:t>
            </a:r>
            <a:r>
              <a:rPr lang="en-US" sz="2200" dirty="0">
                <a:solidFill>
                  <a:schemeClr val="tx1"/>
                </a:solidFill>
                <a:latin typeface="Constantia"/>
              </a:rPr>
              <a:t> di Surakarta, Yogyakarta </a:t>
            </a:r>
            <a:r>
              <a:rPr lang="en-US" sz="2200" dirty="0" err="1">
                <a:solidFill>
                  <a:schemeClr val="tx1"/>
                </a:solidFill>
                <a:latin typeface="Constantia"/>
              </a:rPr>
              <a:t>dan</a:t>
            </a:r>
            <a:r>
              <a:rPr lang="en-US" sz="2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Constantia"/>
              </a:rPr>
              <a:t>	</a:t>
            </a:r>
            <a:r>
              <a:rPr lang="en-US" sz="2200" dirty="0" err="1" smtClean="0">
                <a:solidFill>
                  <a:schemeClr val="tx1"/>
                </a:solidFill>
                <a:latin typeface="Constantia"/>
              </a:rPr>
              <a:t>Magelang</a:t>
            </a:r>
            <a:r>
              <a:rPr lang="en-US" sz="2200" dirty="0" smtClean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/>
              </a:rPr>
              <a:t>dengan</a:t>
            </a:r>
            <a:r>
              <a:rPr lang="en-US" sz="2200" dirty="0">
                <a:solidFill>
                  <a:schemeClr val="tx1"/>
                </a:solidFill>
                <a:latin typeface="Constantia"/>
              </a:rPr>
              <a:t> data </a:t>
            </a:r>
            <a:r>
              <a:rPr lang="en-US" sz="2200" dirty="0" err="1">
                <a:solidFill>
                  <a:schemeClr val="tx1"/>
                </a:solidFill>
                <a:latin typeface="Constantia"/>
              </a:rPr>
              <a:t>permintaan</a:t>
            </a:r>
            <a:r>
              <a:rPr lang="en-US" sz="2200" dirty="0">
                <a:solidFill>
                  <a:schemeClr val="tx1"/>
                </a:solidFill>
                <a:latin typeface="Constantia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Constantia"/>
              </a:rPr>
              <a:t>persediaan</a:t>
            </a:r>
            <a:r>
              <a:rPr lang="en-US" sz="2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/>
              </a:rPr>
              <a:t>dan</a:t>
            </a:r>
            <a:r>
              <a:rPr lang="en-US" sz="2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/>
              </a:rPr>
              <a:t>biaya</a:t>
            </a:r>
            <a:r>
              <a:rPr lang="en-US" sz="2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/>
              </a:rPr>
              <a:t>distribusi</a:t>
            </a:r>
            <a:r>
              <a:rPr lang="en-US" sz="2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Constantia"/>
              </a:rPr>
              <a:t>	</a:t>
            </a:r>
            <a:r>
              <a:rPr lang="en-US" sz="2200" dirty="0" err="1" smtClean="0">
                <a:solidFill>
                  <a:schemeClr val="tx1"/>
                </a:solidFill>
                <a:latin typeface="Constantia"/>
              </a:rPr>
              <a:t>sebagai</a:t>
            </a:r>
            <a:r>
              <a:rPr lang="en-US" sz="2200" dirty="0" smtClean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/>
              </a:rPr>
              <a:t>berikut</a:t>
            </a:r>
            <a:r>
              <a:rPr lang="en-US" sz="2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Constantia"/>
              </a:rPr>
              <a:t>:</a:t>
            </a:r>
          </a:p>
          <a:p>
            <a:pPr marL="0" lvl="0" indent="0" defTabSz="914400">
              <a:spcBef>
                <a:spcPct val="20000"/>
              </a:spcBef>
              <a:buClrTx/>
              <a:buSzPct val="95000"/>
              <a:buNone/>
            </a:pPr>
            <a:endParaRPr lang="en-US" sz="2200" dirty="0">
              <a:solidFill>
                <a:schemeClr val="tx1"/>
              </a:solidFill>
              <a:latin typeface="Constantia"/>
            </a:endParaRPr>
          </a:p>
          <a:p>
            <a:pPr marL="0" lvl="0" indent="0" defTabSz="914400">
              <a:spcBef>
                <a:spcPct val="20000"/>
              </a:spcBef>
              <a:buClrTx/>
              <a:buSzPct val="95000"/>
              <a:buNone/>
            </a:pP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40049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656" y="2258216"/>
            <a:ext cx="8507509" cy="449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30" y="400276"/>
            <a:ext cx="9614646" cy="6336699"/>
          </a:xfrm>
        </p:spPr>
        <p:txBody>
          <a:bodyPr>
            <a:noAutofit/>
          </a:bodyPr>
          <a:lstStyle/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dirty="0" err="1" smtClean="0">
                <a:solidFill>
                  <a:schemeClr val="tx1"/>
                </a:solidFill>
                <a:latin typeface="Constantia"/>
              </a:rPr>
              <a:t>Langkah</a:t>
            </a:r>
            <a:r>
              <a:rPr lang="en-US" sz="2000" dirty="0" smtClean="0">
                <a:solidFill>
                  <a:schemeClr val="tx1"/>
                </a:solidFill>
                <a:latin typeface="Constantia"/>
              </a:rPr>
              <a:t>- </a:t>
            </a:r>
            <a:r>
              <a:rPr lang="en-US" sz="2000" dirty="0" err="1">
                <a:solidFill>
                  <a:schemeClr val="tx1"/>
                </a:solidFill>
                <a:latin typeface="Constantia"/>
              </a:rPr>
              <a:t>Langkah</a:t>
            </a:r>
            <a:r>
              <a:rPr lang="en-US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onstantia"/>
              </a:rPr>
              <a:t>Penyelesaian</a:t>
            </a:r>
            <a:r>
              <a:rPr lang="en-US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onstantia"/>
              </a:rPr>
              <a:t>Metode</a:t>
            </a:r>
            <a:r>
              <a:rPr lang="en-US" sz="2000" dirty="0">
                <a:solidFill>
                  <a:schemeClr val="tx1"/>
                </a:solidFill>
                <a:latin typeface="Constantia"/>
              </a:rPr>
              <a:t> Stepping Stone </a:t>
            </a:r>
            <a:r>
              <a:rPr lang="en-US" sz="2000" dirty="0" smtClean="0">
                <a:solidFill>
                  <a:schemeClr val="tx1"/>
                </a:solidFill>
                <a:latin typeface="Constantia"/>
              </a:rPr>
              <a:t>:</a:t>
            </a: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endParaRPr lang="en-US" sz="2000" dirty="0" smtClean="0">
              <a:solidFill>
                <a:schemeClr val="tx1"/>
              </a:solidFill>
              <a:latin typeface="Constantia"/>
            </a:endParaRPr>
          </a:p>
          <a:p>
            <a:pPr marL="457200" lvl="0" indent="-45720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 smtClean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1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.  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Menyiapkan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tabel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transpaortasi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awal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menunjukkan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jumlah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kebutuhan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             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konsumen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gudang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distribusi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 </a:t>
            </a:r>
          </a:p>
          <a:p>
            <a:pPr marL="457200" lvl="0" indent="-45720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2.  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Mulai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dari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kotak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sudut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kiri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atas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(Barat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laut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)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dialokasikan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sejumlah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maksimum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mengingat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jumlah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pabrik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jumlah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kebutuhan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konsumen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457200" lvl="0" indent="-45720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3.   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Apabila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masih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sisa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dari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pabrik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maka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dialokasikan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ke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konsumen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berikutnya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terdekat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sampai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semua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kebutuhan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terpenuhi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457200" lvl="0" indent="-45720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4.  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Menghitung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jumlah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dari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pola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alokasi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pertama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melakukan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evaluasi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apakah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pola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distribusi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tersebut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sudah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optimal</a:t>
            </a:r>
          </a:p>
          <a:p>
            <a:pPr marL="457200" lvl="0" indent="-457200" defTabSz="914400">
              <a:spcBef>
                <a:spcPct val="20000"/>
              </a:spcBef>
              <a:buClrTx/>
              <a:buSzPct val="95000"/>
              <a:buAutoNum type="arabicPeriod" startAt="5"/>
            </a:pP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Melakukan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evaluasi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sel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/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kotak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masih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kosong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apakah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perlu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dilakukan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 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realokasi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tidak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cara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:</a:t>
            </a:r>
          </a:p>
          <a:p>
            <a:pPr marL="457200" lvl="0" indent="-457200" defTabSz="914400">
              <a:spcBef>
                <a:spcPct val="20000"/>
              </a:spcBef>
              <a:buClr>
                <a:srgbClr val="0BD0D9"/>
              </a:buClr>
              <a:buSzPct val="95000"/>
              <a:buAutoNum type="arabicPeriod" startAt="5"/>
            </a:pP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lvl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      a. 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  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Memilih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sel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kosong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untuk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dievaluasi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lvl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           	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Menentukan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jalur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tertutup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melalui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pemindahan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secara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horisontal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 	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vertikal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dimulai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dari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sel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kosong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searah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jarum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jam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sampai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kembali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ke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sel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kosong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sama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lvl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      </a:t>
            </a:r>
            <a:endParaRPr lang="en-US" sz="2000" dirty="0">
              <a:solidFill>
                <a:schemeClr val="tx1"/>
              </a:solidFill>
              <a:latin typeface="Constantia"/>
            </a:endParaRP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04617B"/>
                </a:solidFill>
                <a:latin typeface="Calibri"/>
              </a:rPr>
              <a:t/>
            </a:r>
            <a:br>
              <a:rPr lang="en-US" sz="2000" dirty="0" smtClean="0">
                <a:solidFill>
                  <a:srgbClr val="04617B"/>
                </a:solidFill>
                <a:latin typeface="Calibri"/>
              </a:rPr>
            </a:br>
            <a:endParaRPr lang="en-U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40049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41681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30" y="400276"/>
            <a:ext cx="9614646" cy="6336699"/>
          </a:xfrm>
        </p:spPr>
        <p:txBody>
          <a:bodyPr>
            <a:noAutofit/>
          </a:bodyPr>
          <a:lstStyle/>
          <a:p>
            <a:pPr lvl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          b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.    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Memberi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tanda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+ (Plus)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dimulai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dari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sel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kosong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dievaluasi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bergantian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    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tanda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– (minus )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secara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horisontal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vertikal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 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menghitung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    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jumlah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sesuai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jalur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tertutup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apakah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+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-</a:t>
            </a:r>
          </a:p>
          <a:p>
            <a:pPr marL="120650" lvl="0" indent="-120650">
              <a:lnSpc>
                <a:spcPct val="120000"/>
              </a:lnSpc>
              <a:spcBef>
                <a:spcPts val="0"/>
              </a:spcBef>
              <a:buClr>
                <a:srgbClr val="0F6FC6"/>
              </a:buClr>
              <a:buNone/>
            </a:pP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712788" indent="-538163">
              <a:buNone/>
            </a:pPr>
            <a:r>
              <a:rPr lang="en-US" sz="2000" dirty="0" smtClean="0">
                <a:latin typeface="Constantia" panose="02030602050306030303" pitchFamily="18" charset="0"/>
              </a:rPr>
              <a:t>5</a:t>
            </a:r>
            <a:r>
              <a:rPr lang="en-US" sz="2000" dirty="0">
                <a:latin typeface="Constantia" panose="02030602050306030303" pitchFamily="18" charset="0"/>
              </a:rPr>
              <a:t>.  </a:t>
            </a:r>
            <a:r>
              <a:rPr lang="en-US" sz="2000" dirty="0" err="1">
                <a:latin typeface="Constantia" panose="02030602050306030303" pitchFamily="18" charset="0"/>
              </a:rPr>
              <a:t>Apabila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jumlah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biaya</a:t>
            </a:r>
            <a:r>
              <a:rPr lang="en-US" sz="2000" dirty="0">
                <a:latin typeface="Constantia" panose="02030602050306030303" pitchFamily="18" charset="0"/>
              </a:rPr>
              <a:t> yang </a:t>
            </a:r>
            <a:r>
              <a:rPr lang="en-US" sz="2000" dirty="0" err="1">
                <a:latin typeface="Constantia" panose="02030602050306030303" pitchFamily="18" charset="0"/>
              </a:rPr>
              <a:t>dihitung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dari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jalur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tertutup</a:t>
            </a:r>
            <a:r>
              <a:rPr lang="en-US" sz="2000" dirty="0">
                <a:latin typeface="Constantia" panose="02030602050306030303" pitchFamily="18" charset="0"/>
              </a:rPr>
              <a:t> yang </a:t>
            </a:r>
            <a:r>
              <a:rPr lang="en-US" sz="2000" dirty="0" err="1">
                <a:latin typeface="Constantia" panose="02030602050306030303" pitchFamily="18" charset="0"/>
              </a:rPr>
              <a:t>dibuat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bernilai</a:t>
            </a:r>
            <a:r>
              <a:rPr lang="en-US" sz="2000" dirty="0">
                <a:latin typeface="Constantia" panose="02030602050306030303" pitchFamily="18" charset="0"/>
              </a:rPr>
              <a:t>   </a:t>
            </a:r>
            <a:r>
              <a:rPr lang="en-US" sz="2000" dirty="0" err="1">
                <a:latin typeface="Constantia" panose="02030602050306030303" pitchFamily="18" charset="0"/>
              </a:rPr>
              <a:t>positif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berarti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akan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ada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penambahan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biaya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apabila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disel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kosong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dilakukan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realokasi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dan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sebaliknya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</a:p>
          <a:p>
            <a:pPr marL="712788" indent="-538163">
              <a:buNone/>
            </a:pPr>
            <a:r>
              <a:rPr lang="en-US" sz="2000" dirty="0">
                <a:latin typeface="Constantia" panose="02030602050306030303" pitchFamily="18" charset="0"/>
              </a:rPr>
              <a:t>6.  </a:t>
            </a:r>
            <a:r>
              <a:rPr lang="en-US" sz="2000" dirty="0" err="1">
                <a:latin typeface="Constantia" panose="02030602050306030303" pitchFamily="18" charset="0"/>
              </a:rPr>
              <a:t>Melakukan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realokasi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ke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kotak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kosong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dengan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jumlah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biaya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negatif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dengan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cara</a:t>
            </a:r>
            <a:r>
              <a:rPr lang="en-US" sz="2000" dirty="0">
                <a:latin typeface="Constantia" panose="02030602050306030303" pitchFamily="18" charset="0"/>
              </a:rPr>
              <a:t>  </a:t>
            </a:r>
            <a:r>
              <a:rPr lang="en-US" sz="2000" dirty="0" err="1">
                <a:latin typeface="Constantia" panose="02030602050306030303" pitchFamily="18" charset="0"/>
              </a:rPr>
              <a:t>membawa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sejumlah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tertentu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nilai</a:t>
            </a:r>
            <a:r>
              <a:rPr lang="en-US" sz="2000" dirty="0">
                <a:latin typeface="Constantia" panose="02030602050306030303" pitchFamily="18" charset="0"/>
              </a:rPr>
              <a:t> yang </a:t>
            </a:r>
            <a:r>
              <a:rPr lang="en-US" sz="2000" dirty="0" err="1">
                <a:latin typeface="Constantia" panose="02030602050306030303" pitchFamily="18" charset="0"/>
              </a:rPr>
              <a:t>ada</a:t>
            </a:r>
            <a:r>
              <a:rPr lang="en-US" sz="2000" dirty="0">
                <a:latin typeface="Constantia" panose="02030602050306030303" pitchFamily="18" charset="0"/>
              </a:rPr>
              <a:t> di </a:t>
            </a:r>
            <a:r>
              <a:rPr lang="en-US" sz="2000" dirty="0" err="1">
                <a:latin typeface="Constantia" panose="02030602050306030303" pitchFamily="18" charset="0"/>
              </a:rPr>
              <a:t>kotak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isi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terdekat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melewati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jalur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tertutup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dengan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mengingat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jumlah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persediaan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pabrik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dan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kebutuhan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konsumen</a:t>
            </a:r>
            <a:endParaRPr lang="en-US" sz="2000" dirty="0">
              <a:latin typeface="Constantia" panose="02030602050306030303" pitchFamily="18" charset="0"/>
            </a:endParaRPr>
          </a:p>
          <a:p>
            <a:pPr marL="712788" indent="-538163">
              <a:buNone/>
            </a:pPr>
            <a:r>
              <a:rPr lang="en-US" sz="2000" dirty="0">
                <a:latin typeface="Constantia" panose="02030602050306030303" pitchFamily="18" charset="0"/>
              </a:rPr>
              <a:t>8. </a:t>
            </a:r>
            <a:r>
              <a:rPr lang="en-US" sz="2000" dirty="0" err="1">
                <a:latin typeface="Constantia" panose="02030602050306030303" pitchFamily="18" charset="0"/>
              </a:rPr>
              <a:t>Menghitung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kembali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jumlah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biaya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distribusi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dari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pola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distribusi</a:t>
            </a:r>
            <a:r>
              <a:rPr lang="en-US" sz="2000" dirty="0">
                <a:latin typeface="Constantia" panose="02030602050306030303" pitchFamily="18" charset="0"/>
              </a:rPr>
              <a:t> yang </a:t>
            </a:r>
            <a:r>
              <a:rPr lang="en-US" sz="2000" dirty="0" err="1">
                <a:latin typeface="Constantia" panose="02030602050306030303" pitchFamily="18" charset="0"/>
              </a:rPr>
              <a:t>baru</a:t>
            </a:r>
            <a:r>
              <a:rPr lang="en-US" sz="2000" dirty="0">
                <a:latin typeface="Constantia" panose="02030602050306030303" pitchFamily="18" charset="0"/>
              </a:rPr>
              <a:t>  </a:t>
            </a:r>
            <a:r>
              <a:rPr lang="en-US" sz="2000" dirty="0" err="1">
                <a:latin typeface="Constantia" panose="02030602050306030303" pitchFamily="18" charset="0"/>
              </a:rPr>
              <a:t>dan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melakukan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evaluasi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kotak</a:t>
            </a:r>
            <a:r>
              <a:rPr lang="en-US" sz="2000" dirty="0">
                <a:latin typeface="Constantia" panose="02030602050306030303" pitchFamily="18" charset="0"/>
              </a:rPr>
              <a:t>  </a:t>
            </a:r>
            <a:r>
              <a:rPr lang="en-US" sz="2000" dirty="0" err="1">
                <a:latin typeface="Constantia" panose="02030602050306030303" pitchFamily="18" charset="0"/>
              </a:rPr>
              <a:t>kosong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sampai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semua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kotak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kosong</a:t>
            </a:r>
            <a:r>
              <a:rPr lang="en-US" sz="2000" dirty="0">
                <a:latin typeface="Constantia" panose="02030602050306030303" pitchFamily="18" charset="0"/>
              </a:rPr>
              <a:t>  </a:t>
            </a:r>
            <a:r>
              <a:rPr lang="en-US" sz="2000" dirty="0" err="1">
                <a:latin typeface="Constantia" panose="02030602050306030303" pitchFamily="18" charset="0"/>
              </a:rPr>
              <a:t>njumlah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biaya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positif</a:t>
            </a:r>
            <a:endParaRPr lang="en-US" sz="2000" dirty="0">
              <a:latin typeface="Constantia" panose="02030602050306030303" pitchFamily="18" charset="0"/>
            </a:endParaRP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endParaRPr lang="en-US" sz="2000" dirty="0" smtClean="0">
              <a:solidFill>
                <a:schemeClr val="tx1"/>
              </a:solidFill>
              <a:latin typeface="Constantia"/>
            </a:endParaRP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endParaRPr lang="en-US" sz="2000" dirty="0">
              <a:solidFill>
                <a:schemeClr val="tx1"/>
              </a:solidFill>
              <a:latin typeface="Constantia"/>
            </a:endParaRP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04617B"/>
                </a:solidFill>
                <a:latin typeface="Calibri"/>
              </a:rPr>
              <a:t/>
            </a:r>
            <a:br>
              <a:rPr lang="en-US" sz="2000" dirty="0" smtClean="0">
                <a:solidFill>
                  <a:srgbClr val="04617B"/>
                </a:solidFill>
                <a:latin typeface="Calibri"/>
              </a:rPr>
            </a:br>
            <a:endParaRPr lang="en-U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40049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77444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30" y="386829"/>
            <a:ext cx="9614646" cy="6336699"/>
          </a:xfrm>
        </p:spPr>
        <p:txBody>
          <a:bodyPr>
            <a:noAutofit/>
          </a:bodyPr>
          <a:lstStyle/>
          <a:p>
            <a:pPr lvl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000" dirty="0" smtClean="0">
                <a:solidFill>
                  <a:srgbClr val="04617B"/>
                </a:solidFill>
                <a:latin typeface="Calibri"/>
              </a:rPr>
              <a:t/>
            </a:r>
            <a:br>
              <a:rPr lang="en-US" sz="2000" dirty="0" smtClean="0">
                <a:solidFill>
                  <a:srgbClr val="04617B"/>
                </a:solidFill>
                <a:latin typeface="Calibri"/>
              </a:rPr>
            </a:br>
            <a:endParaRPr lang="en-U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0129" y="1160111"/>
            <a:ext cx="9516035" cy="5711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40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30" y="386829"/>
            <a:ext cx="9614646" cy="6336699"/>
          </a:xfrm>
        </p:spPr>
        <p:txBody>
          <a:bodyPr>
            <a:noAutofit/>
          </a:bodyPr>
          <a:lstStyle/>
          <a:p>
            <a:pPr lvl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400" dirty="0" err="1">
                <a:latin typeface="Constantia" panose="02030602050306030303" pitchFamily="18" charset="0"/>
              </a:rPr>
              <a:t>Perhitungan</a:t>
            </a:r>
            <a:r>
              <a:rPr lang="en-US" sz="2400" dirty="0">
                <a:latin typeface="Constantia" panose="02030602050306030303" pitchFamily="18" charset="0"/>
              </a:rPr>
              <a:t> </a:t>
            </a:r>
            <a:r>
              <a:rPr lang="en-US" sz="2400" dirty="0" err="1">
                <a:latin typeface="Constantia" panose="02030602050306030303" pitchFamily="18" charset="0"/>
              </a:rPr>
              <a:t>jumlah</a:t>
            </a:r>
            <a:r>
              <a:rPr lang="en-US" sz="2400" dirty="0">
                <a:latin typeface="Constantia" panose="02030602050306030303" pitchFamily="18" charset="0"/>
              </a:rPr>
              <a:t> </a:t>
            </a:r>
            <a:r>
              <a:rPr lang="en-US" sz="2400" dirty="0" err="1">
                <a:latin typeface="Constantia" panose="02030602050306030303" pitchFamily="18" charset="0"/>
              </a:rPr>
              <a:t>biaya</a:t>
            </a:r>
            <a:r>
              <a:rPr lang="en-US" sz="2400" dirty="0">
                <a:latin typeface="Constantia" panose="02030602050306030303" pitchFamily="18" charset="0"/>
              </a:rPr>
              <a:t> </a:t>
            </a:r>
            <a:r>
              <a:rPr lang="en-US" sz="2400" dirty="0" err="1">
                <a:latin typeface="Constantia" panose="02030602050306030303" pitchFamily="18" charset="0"/>
              </a:rPr>
              <a:t>dengan</a:t>
            </a:r>
            <a:r>
              <a:rPr lang="en-US" sz="2400" dirty="0">
                <a:latin typeface="Constantia" panose="02030602050306030303" pitchFamily="18" charset="0"/>
              </a:rPr>
              <a:t> </a:t>
            </a:r>
            <a:r>
              <a:rPr lang="en-US" sz="2400" dirty="0" err="1">
                <a:latin typeface="Constantia" panose="02030602050306030303" pitchFamily="18" charset="0"/>
              </a:rPr>
              <a:t>pola</a:t>
            </a:r>
            <a:r>
              <a:rPr lang="en-US" sz="2400" dirty="0">
                <a:latin typeface="Constantia" panose="02030602050306030303" pitchFamily="18" charset="0"/>
              </a:rPr>
              <a:t> </a:t>
            </a:r>
            <a:r>
              <a:rPr lang="en-US" sz="2400" dirty="0" err="1">
                <a:latin typeface="Constantia" panose="02030602050306030303" pitchFamily="18" charset="0"/>
              </a:rPr>
              <a:t>distribusi</a:t>
            </a:r>
            <a:r>
              <a:rPr lang="en-US" sz="2400" dirty="0">
                <a:latin typeface="Constantia" panose="02030602050306030303" pitchFamily="18" charset="0"/>
              </a:rPr>
              <a:t> I </a:t>
            </a:r>
            <a:r>
              <a:rPr lang="en-US" sz="2400" dirty="0" err="1">
                <a:latin typeface="Constantia" panose="02030602050306030303" pitchFamily="18" charset="0"/>
              </a:rPr>
              <a:t>adalah</a:t>
            </a:r>
            <a:r>
              <a:rPr lang="en-US" sz="2400" dirty="0">
                <a:latin typeface="Constantia" panose="02030602050306030303" pitchFamily="18" charset="0"/>
              </a:rPr>
              <a:t>  :</a:t>
            </a:r>
            <a:br>
              <a:rPr lang="en-US" sz="2400" dirty="0">
                <a:latin typeface="Constantia" panose="02030602050306030303" pitchFamily="18" charset="0"/>
              </a:rPr>
            </a:b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        </a:t>
            </a:r>
            <a:endParaRPr lang="en-US" sz="2000" dirty="0" smtClean="0">
              <a:solidFill>
                <a:schemeClr val="tx1"/>
              </a:solidFill>
              <a:latin typeface="Constantia"/>
            </a:endParaRP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>
                <a:solidFill>
                  <a:prstClr val="black"/>
                </a:solidFill>
                <a:latin typeface="Constantia"/>
              </a:rPr>
              <a:t>Semarang - Surakarta  	= 5  x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10  =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  50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>
                <a:solidFill>
                  <a:prstClr val="black"/>
                </a:solidFill>
                <a:latin typeface="Constantia"/>
              </a:rPr>
              <a:t>Semarang - Yogyakarta 	= 8  x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13  =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 120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 err="1">
                <a:solidFill>
                  <a:prstClr val="black"/>
                </a:solidFill>
                <a:latin typeface="Constantia"/>
              </a:rPr>
              <a:t>Cilacap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    - Yogyakarta 	= 2  x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12  =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  24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 err="1">
                <a:solidFill>
                  <a:prstClr val="black"/>
                </a:solidFill>
                <a:latin typeface="Constantia"/>
              </a:rPr>
              <a:t>Cilacap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    -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Magelang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  	=  10 x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14  =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 140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 err="1">
                <a:solidFill>
                  <a:prstClr val="black"/>
                </a:solidFill>
                <a:latin typeface="Constantia"/>
              </a:rPr>
              <a:t>Jumlah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Distribusi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                             =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 334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 err="1">
                <a:solidFill>
                  <a:prstClr val="black"/>
                </a:solidFill>
                <a:latin typeface="Constantia"/>
              </a:rPr>
              <a:t>Evaluasi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sel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air : 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600" dirty="0">
                <a:solidFill>
                  <a:prstClr val="black"/>
                </a:solidFill>
                <a:latin typeface="Constantia"/>
              </a:rPr>
              <a:t>X13     = + 11 – 14 + 12 - 15  =  - 6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600" dirty="0">
                <a:solidFill>
                  <a:prstClr val="black"/>
                </a:solidFill>
                <a:latin typeface="Constantia"/>
              </a:rPr>
              <a:t>X21     = + 8 – 10 + 15 – 12  =  + 1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600" dirty="0">
              <a:solidFill>
                <a:prstClr val="black"/>
              </a:solidFill>
              <a:latin typeface="Constantia"/>
            </a:endParaRP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600" dirty="0" err="1">
                <a:solidFill>
                  <a:prstClr val="black"/>
                </a:solidFill>
                <a:latin typeface="Constantia"/>
              </a:rPr>
              <a:t>Realokasi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dilakukan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di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sel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air X13</a:t>
            </a: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endParaRPr lang="en-US" sz="2000" dirty="0">
              <a:solidFill>
                <a:schemeClr val="tx1"/>
              </a:solidFill>
              <a:latin typeface="Constantia"/>
            </a:endParaRP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04617B"/>
                </a:solidFill>
                <a:latin typeface="Calibri"/>
              </a:rPr>
              <a:t/>
            </a:r>
            <a:br>
              <a:rPr lang="en-US" sz="2000" dirty="0" smtClean="0">
                <a:solidFill>
                  <a:srgbClr val="04617B"/>
                </a:solidFill>
                <a:latin typeface="Calibri"/>
              </a:rPr>
            </a:br>
            <a:endParaRPr lang="en-U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86591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30" y="386829"/>
            <a:ext cx="9614646" cy="6336699"/>
          </a:xfrm>
        </p:spPr>
        <p:txBody>
          <a:bodyPr>
            <a:noAutofit/>
          </a:bodyPr>
          <a:lstStyle/>
          <a:p>
            <a:pPr lvl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000" dirty="0" smtClean="0">
                <a:solidFill>
                  <a:srgbClr val="04617B"/>
                </a:solidFill>
                <a:latin typeface="Calibri"/>
              </a:rPr>
              <a:t/>
            </a:r>
            <a:br>
              <a:rPr lang="en-US" sz="2000" dirty="0" smtClean="0">
                <a:solidFill>
                  <a:srgbClr val="04617B"/>
                </a:solidFill>
                <a:latin typeface="Calibri"/>
              </a:rPr>
            </a:br>
            <a:endParaRPr lang="en-U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2838" y="1160111"/>
            <a:ext cx="9396444" cy="569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20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30" y="386829"/>
            <a:ext cx="9614646" cy="6336699"/>
          </a:xfrm>
        </p:spPr>
        <p:txBody>
          <a:bodyPr>
            <a:noAutofit/>
          </a:bodyPr>
          <a:lstStyle/>
          <a:p>
            <a:pPr lvl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000" dirty="0" smtClean="0">
                <a:solidFill>
                  <a:srgbClr val="04617B"/>
                </a:solidFill>
                <a:latin typeface="Calibri"/>
              </a:rPr>
              <a:t/>
            </a:r>
            <a:br>
              <a:rPr lang="en-US" sz="2000" dirty="0" smtClean="0">
                <a:solidFill>
                  <a:srgbClr val="04617B"/>
                </a:solidFill>
                <a:latin typeface="Calibri"/>
              </a:rPr>
            </a:br>
            <a:r>
              <a:rPr lang="en-US" sz="2400" dirty="0" err="1">
                <a:latin typeface="Constantia" panose="02030602050306030303" pitchFamily="18" charset="0"/>
              </a:rPr>
              <a:t>Perhitungan</a:t>
            </a:r>
            <a:r>
              <a:rPr lang="en-US" sz="2400" dirty="0">
                <a:latin typeface="Constantia" panose="02030602050306030303" pitchFamily="18" charset="0"/>
              </a:rPr>
              <a:t> </a:t>
            </a:r>
            <a:r>
              <a:rPr lang="en-US" sz="2400" dirty="0" err="1">
                <a:latin typeface="Constantia" panose="02030602050306030303" pitchFamily="18" charset="0"/>
              </a:rPr>
              <a:t>jumlah</a:t>
            </a:r>
            <a:r>
              <a:rPr lang="en-US" sz="2400" dirty="0">
                <a:latin typeface="Constantia" panose="02030602050306030303" pitchFamily="18" charset="0"/>
              </a:rPr>
              <a:t> </a:t>
            </a:r>
            <a:r>
              <a:rPr lang="en-US" sz="2400" dirty="0" err="1">
                <a:latin typeface="Constantia" panose="02030602050306030303" pitchFamily="18" charset="0"/>
              </a:rPr>
              <a:t>biaya</a:t>
            </a:r>
            <a:r>
              <a:rPr lang="en-US" sz="2400" dirty="0">
                <a:latin typeface="Constantia" panose="02030602050306030303" pitchFamily="18" charset="0"/>
              </a:rPr>
              <a:t> </a:t>
            </a:r>
            <a:r>
              <a:rPr lang="en-US" sz="2400" dirty="0" err="1">
                <a:latin typeface="Constantia" panose="02030602050306030303" pitchFamily="18" charset="0"/>
              </a:rPr>
              <a:t>dengan</a:t>
            </a:r>
            <a:r>
              <a:rPr lang="en-US" sz="2400" dirty="0">
                <a:latin typeface="Constantia" panose="02030602050306030303" pitchFamily="18" charset="0"/>
              </a:rPr>
              <a:t> </a:t>
            </a:r>
            <a:r>
              <a:rPr lang="en-US" sz="2400" dirty="0" err="1">
                <a:latin typeface="Constantia" panose="02030602050306030303" pitchFamily="18" charset="0"/>
              </a:rPr>
              <a:t>pola</a:t>
            </a:r>
            <a:r>
              <a:rPr lang="en-US" sz="2400" dirty="0">
                <a:latin typeface="Constantia" panose="02030602050306030303" pitchFamily="18" charset="0"/>
              </a:rPr>
              <a:t> </a:t>
            </a:r>
            <a:r>
              <a:rPr lang="en-US" sz="2400" dirty="0" err="1">
                <a:latin typeface="Constantia" panose="02030602050306030303" pitchFamily="18" charset="0"/>
              </a:rPr>
              <a:t>distribusi</a:t>
            </a:r>
            <a:r>
              <a:rPr lang="en-US" sz="2400" dirty="0">
                <a:latin typeface="Constantia" panose="02030602050306030303" pitchFamily="18" charset="0"/>
              </a:rPr>
              <a:t> II </a:t>
            </a:r>
            <a:r>
              <a:rPr lang="en-US" sz="2400" dirty="0" err="1">
                <a:latin typeface="Constantia" panose="02030602050306030303" pitchFamily="18" charset="0"/>
              </a:rPr>
              <a:t>adalah</a:t>
            </a:r>
            <a:r>
              <a:rPr lang="en-US" sz="2400" dirty="0">
                <a:latin typeface="Constantia" panose="02030602050306030303" pitchFamily="18" charset="0"/>
              </a:rPr>
              <a:t>  :</a:t>
            </a:r>
            <a:br>
              <a:rPr lang="en-US" sz="2400" dirty="0">
                <a:latin typeface="Constantia" panose="02030602050306030303" pitchFamily="18" charset="0"/>
              </a:rPr>
            </a:br>
            <a:endParaRPr lang="en-US" sz="2400" dirty="0" smtClean="0">
              <a:latin typeface="Constantia" panose="02030602050306030303" pitchFamily="18" charset="0"/>
            </a:endParaRP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600" dirty="0">
                <a:solidFill>
                  <a:prstClr val="black"/>
                </a:solidFill>
                <a:latin typeface="Constantia"/>
              </a:rPr>
              <a:t>Semarang - Surakarta  	= 5    x 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10  = 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  50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600" dirty="0">
                <a:solidFill>
                  <a:prstClr val="black"/>
                </a:solidFill>
                <a:latin typeface="Constantia"/>
              </a:rPr>
              <a:t>Semarang -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Magelang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	= 8    x 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11   = 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  88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600" dirty="0" err="1">
                <a:solidFill>
                  <a:prstClr val="black"/>
                </a:solidFill>
                <a:latin typeface="Constantia"/>
              </a:rPr>
              <a:t>Cilacap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    - 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Magelang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	= 2    x 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14  = 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  28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600" dirty="0" err="1">
                <a:solidFill>
                  <a:prstClr val="black"/>
                </a:solidFill>
                <a:latin typeface="Constantia"/>
              </a:rPr>
              <a:t>Cilacap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    - Yogyakarta   	= 10   x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12  = 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 120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600" dirty="0" err="1">
                <a:solidFill>
                  <a:prstClr val="black"/>
                </a:solidFill>
                <a:latin typeface="Constantia"/>
              </a:rPr>
              <a:t>Jumlah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Distribusi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                          = 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 286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600" dirty="0">
              <a:solidFill>
                <a:prstClr val="black"/>
              </a:solidFill>
              <a:latin typeface="Constantia"/>
            </a:endParaRP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600" dirty="0" err="1">
                <a:solidFill>
                  <a:prstClr val="black"/>
                </a:solidFill>
                <a:latin typeface="Constantia"/>
              </a:rPr>
              <a:t>Evaluasi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sel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air : 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>
                <a:solidFill>
                  <a:prstClr val="black"/>
                </a:solidFill>
                <a:latin typeface="Constantia"/>
              </a:rPr>
              <a:t>X12     = + 15 – 11 + 14 - 12  =  + 6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>
                <a:solidFill>
                  <a:prstClr val="black"/>
                </a:solidFill>
                <a:latin typeface="Constantia"/>
              </a:rPr>
              <a:t>X21     = + 8 – 10 + 11 – 14  =  - 5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 err="1">
                <a:solidFill>
                  <a:prstClr val="black"/>
                </a:solidFill>
                <a:latin typeface="Constantia"/>
              </a:rPr>
              <a:t>Realokasi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dilakukan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di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sel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air X21</a:t>
            </a:r>
          </a:p>
          <a:p>
            <a:pPr lvl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72878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80130" y="1259540"/>
            <a:ext cx="9103658" cy="559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8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89212" y="242047"/>
            <a:ext cx="8915400" cy="64545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dirty="0" err="1">
                <a:solidFill>
                  <a:schemeClr val="tx1"/>
                </a:solidFill>
                <a:latin typeface="Constantia"/>
              </a:rPr>
              <a:t>Perhitungan</a:t>
            </a:r>
            <a:r>
              <a:rPr lang="en-US" sz="26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nstantia"/>
              </a:rPr>
              <a:t>jumlah</a:t>
            </a:r>
            <a:r>
              <a:rPr lang="en-US" sz="26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nstantia"/>
              </a:rPr>
              <a:t>biaya</a:t>
            </a:r>
            <a:r>
              <a:rPr lang="en-US" sz="26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nstantia"/>
              </a:rPr>
              <a:t>dengan</a:t>
            </a:r>
            <a:r>
              <a:rPr lang="en-US" sz="26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nstantia"/>
              </a:rPr>
              <a:t>pola</a:t>
            </a:r>
            <a:r>
              <a:rPr lang="en-US" sz="26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nstantia"/>
              </a:rPr>
              <a:t>distribusi</a:t>
            </a:r>
            <a:r>
              <a:rPr lang="en-US" sz="26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600" dirty="0" smtClean="0">
                <a:solidFill>
                  <a:schemeClr val="tx1"/>
                </a:solidFill>
                <a:latin typeface="Constantia"/>
              </a:rPr>
              <a:t>III </a:t>
            </a:r>
            <a:r>
              <a:rPr lang="en-US" sz="2600" dirty="0" err="1">
                <a:solidFill>
                  <a:schemeClr val="tx1"/>
                </a:solidFill>
                <a:latin typeface="Constantia"/>
              </a:rPr>
              <a:t>adalah</a:t>
            </a:r>
            <a:r>
              <a:rPr lang="en-US" sz="2600" dirty="0">
                <a:solidFill>
                  <a:schemeClr val="tx1"/>
                </a:solidFill>
                <a:latin typeface="Constantia"/>
              </a:rPr>
              <a:t>  </a:t>
            </a:r>
            <a:r>
              <a:rPr lang="en-US" sz="2600" dirty="0" smtClean="0">
                <a:solidFill>
                  <a:schemeClr val="tx1"/>
                </a:solidFill>
                <a:latin typeface="Constantia"/>
              </a:rPr>
              <a:t>: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400" dirty="0" smtClean="0">
              <a:solidFill>
                <a:prstClr val="black"/>
              </a:solidFill>
              <a:latin typeface="Constantia"/>
            </a:endParaRP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800" dirty="0" smtClean="0">
                <a:solidFill>
                  <a:prstClr val="black"/>
                </a:solidFill>
                <a:latin typeface="Constantia"/>
              </a:rPr>
              <a:t>Semarang 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- Surakarta  	= 3    x 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10  = 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 30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800" dirty="0">
                <a:solidFill>
                  <a:prstClr val="black"/>
                </a:solidFill>
                <a:latin typeface="Constantia"/>
              </a:rPr>
              <a:t>Semarang -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Magelang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	= 10   x 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11  = 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110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800" dirty="0" err="1">
                <a:solidFill>
                  <a:prstClr val="black"/>
                </a:solidFill>
                <a:latin typeface="Constantia"/>
              </a:rPr>
              <a:t>Cilacap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   - Surakarta 	= 2    x 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8   = 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 16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800" dirty="0" err="1">
                <a:solidFill>
                  <a:prstClr val="black"/>
                </a:solidFill>
                <a:latin typeface="Constantia"/>
              </a:rPr>
              <a:t>Cilacap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   - Yogyakarta   	= 10   x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12  = 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120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800" dirty="0" err="1">
                <a:solidFill>
                  <a:prstClr val="black"/>
                </a:solidFill>
                <a:latin typeface="Constantia"/>
              </a:rPr>
              <a:t>Jumlah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Distribusi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                             = 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276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800" dirty="0">
              <a:solidFill>
                <a:prstClr val="black"/>
              </a:solidFill>
              <a:latin typeface="Constantia"/>
            </a:endParaRP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800" dirty="0" err="1">
                <a:solidFill>
                  <a:prstClr val="black"/>
                </a:solidFill>
                <a:latin typeface="Constantia"/>
              </a:rPr>
              <a:t>Evaluasi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sel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air : 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800" dirty="0">
                <a:solidFill>
                  <a:prstClr val="black"/>
                </a:solidFill>
                <a:latin typeface="Constantia"/>
              </a:rPr>
              <a:t>X12     = + 15 – 12 + 8 - 10  =  + 1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800" dirty="0">
                <a:solidFill>
                  <a:prstClr val="black"/>
                </a:solidFill>
                <a:latin typeface="Constantia"/>
              </a:rPr>
              <a:t>X23     = + 14 – 8 + 10 – 11 =  + 5</a:t>
            </a: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800" dirty="0">
              <a:solidFill>
                <a:prstClr val="black"/>
              </a:solidFill>
              <a:latin typeface="Constantia"/>
            </a:endParaRPr>
          </a:p>
          <a:p>
            <a:pPr marL="273050" lvl="0" indent="439738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800" dirty="0" err="1">
                <a:solidFill>
                  <a:prstClr val="black"/>
                </a:solidFill>
                <a:latin typeface="Constantia"/>
              </a:rPr>
              <a:t>Realokasi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dilakukan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di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sel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air X21</a:t>
            </a:r>
          </a:p>
          <a:p>
            <a:pPr marL="0" indent="0">
              <a:buNone/>
            </a:pPr>
            <a:r>
              <a:rPr lang="en-US" sz="5400" dirty="0">
                <a:solidFill>
                  <a:schemeClr val="tx1"/>
                </a:solidFill>
                <a:latin typeface="Calibri"/>
              </a:rPr>
              <a:t/>
            </a:r>
            <a:br>
              <a:rPr lang="en-US" sz="5400" dirty="0">
                <a:solidFill>
                  <a:schemeClr val="tx1"/>
                </a:solidFill>
                <a:latin typeface="Calibri"/>
              </a:rPr>
            </a:b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54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89212" y="242047"/>
            <a:ext cx="8915400" cy="645458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600" dirty="0" err="1">
                <a:latin typeface="Constantia" panose="02030602050306030303" pitchFamily="18" charset="0"/>
              </a:rPr>
              <a:t>Langkah</a:t>
            </a:r>
            <a:r>
              <a:rPr lang="en-US" sz="2600" dirty="0">
                <a:latin typeface="Constantia" panose="02030602050306030303" pitchFamily="18" charset="0"/>
              </a:rPr>
              <a:t>- </a:t>
            </a:r>
            <a:r>
              <a:rPr lang="en-US" sz="2600" dirty="0" err="1">
                <a:latin typeface="Constantia" panose="02030602050306030303" pitchFamily="18" charset="0"/>
              </a:rPr>
              <a:t>Langkah</a:t>
            </a:r>
            <a:r>
              <a:rPr lang="en-US" sz="2600" dirty="0">
                <a:latin typeface="Constantia" panose="02030602050306030303" pitchFamily="18" charset="0"/>
              </a:rPr>
              <a:t> </a:t>
            </a:r>
            <a:r>
              <a:rPr lang="en-US" sz="2600" dirty="0" err="1">
                <a:latin typeface="Constantia" panose="02030602050306030303" pitchFamily="18" charset="0"/>
              </a:rPr>
              <a:t>Penyelesaian</a:t>
            </a:r>
            <a:r>
              <a:rPr lang="en-US" sz="2600" dirty="0">
                <a:latin typeface="Constantia" panose="02030602050306030303" pitchFamily="18" charset="0"/>
              </a:rPr>
              <a:t> 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Vogel’s Approximation Method/VAM </a:t>
            </a:r>
            <a:endParaRPr lang="en-US" sz="2600" dirty="0" smtClean="0">
              <a:solidFill>
                <a:prstClr val="black"/>
              </a:solidFill>
              <a:latin typeface="Constantia"/>
            </a:endParaRPr>
          </a:p>
          <a:p>
            <a:pPr marL="0" indent="0">
              <a:buNone/>
            </a:pPr>
            <a:endParaRPr lang="en-US" sz="2600" dirty="0" smtClean="0">
              <a:solidFill>
                <a:prstClr val="black"/>
              </a:solidFill>
              <a:latin typeface="Constantia"/>
            </a:endParaRPr>
          </a:p>
          <a:p>
            <a:pPr lvl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700" dirty="0">
                <a:solidFill>
                  <a:prstClr val="black"/>
                </a:solidFill>
                <a:latin typeface="Constantia"/>
              </a:rPr>
              <a:t>1. 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Menyiapkan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tabel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transpaortasi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awal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menunjukkan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jumlah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700" dirty="0" err="1" smtClean="0">
                <a:solidFill>
                  <a:prstClr val="black"/>
                </a:solidFill>
                <a:latin typeface="Constantia"/>
              </a:rPr>
              <a:t>kebutuhan</a:t>
            </a:r>
            <a:r>
              <a:rPr lang="en-US" sz="2700" dirty="0" smtClean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konsumen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gudang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700" dirty="0" err="1" smtClean="0">
                <a:solidFill>
                  <a:prstClr val="black"/>
                </a:solidFill>
                <a:latin typeface="Constantia"/>
              </a:rPr>
              <a:t>distribusi</a:t>
            </a:r>
            <a:r>
              <a:rPr lang="en-US" sz="2700" dirty="0" smtClean="0">
                <a:solidFill>
                  <a:prstClr val="black"/>
                </a:solidFill>
                <a:latin typeface="Constantia"/>
              </a:rPr>
              <a:t> </a:t>
            </a:r>
            <a:endParaRPr lang="en-US" sz="2700" dirty="0">
              <a:solidFill>
                <a:prstClr val="black"/>
              </a:solidFill>
              <a:latin typeface="Constantia"/>
            </a:endParaRPr>
          </a:p>
          <a:p>
            <a:pPr lvl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700" dirty="0">
                <a:solidFill>
                  <a:prstClr val="black"/>
                </a:solidFill>
                <a:latin typeface="Constantia"/>
              </a:rPr>
              <a:t>2.  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Mencari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selisih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antara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dua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terkecil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yaitu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terkecil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700" dirty="0" err="1" smtClean="0">
                <a:solidFill>
                  <a:prstClr val="black"/>
                </a:solidFill>
                <a:latin typeface="Constantia"/>
              </a:rPr>
              <a:t>pertama</a:t>
            </a:r>
            <a:r>
              <a:rPr lang="en-US" sz="27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 smtClean="0">
                <a:solidFill>
                  <a:prstClr val="black"/>
                </a:solidFill>
                <a:latin typeface="Constantia"/>
              </a:rPr>
              <a:t>dan</a:t>
            </a:r>
            <a:r>
              <a:rPr lang="en-US" sz="27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terkecil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kedua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untuk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setiap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700" dirty="0" err="1" smtClean="0">
                <a:solidFill>
                  <a:prstClr val="black"/>
                </a:solidFill>
                <a:latin typeface="Constantia"/>
              </a:rPr>
              <a:t>kolom</a:t>
            </a:r>
            <a:endParaRPr lang="en-US" sz="2700" dirty="0">
              <a:solidFill>
                <a:prstClr val="black"/>
              </a:solidFill>
              <a:latin typeface="Constantia"/>
            </a:endParaRPr>
          </a:p>
          <a:p>
            <a:pPr lvl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700" dirty="0">
                <a:solidFill>
                  <a:prstClr val="black"/>
                </a:solidFill>
                <a:latin typeface="Constantia"/>
              </a:rPr>
              <a:t>3.  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Memilih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selisih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terbesar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diantara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selisih-selisih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7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700" dirty="0" err="1" smtClean="0">
                <a:solidFill>
                  <a:prstClr val="black"/>
                </a:solidFill>
                <a:latin typeface="Constantia"/>
              </a:rPr>
              <a:t>dihitung</a:t>
            </a:r>
            <a:r>
              <a:rPr lang="en-US" sz="2700" dirty="0" smtClean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700" dirty="0" err="1" smtClean="0">
                <a:solidFill>
                  <a:prstClr val="black"/>
                </a:solidFill>
                <a:latin typeface="Constantia"/>
              </a:rPr>
              <a:t>sebagai</a:t>
            </a:r>
            <a:r>
              <a:rPr lang="en-US" sz="27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calon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alokasi</a:t>
            </a:r>
            <a:endParaRPr lang="en-US" sz="2700" dirty="0">
              <a:solidFill>
                <a:prstClr val="black"/>
              </a:solidFill>
              <a:latin typeface="Constantia"/>
            </a:endParaRPr>
          </a:p>
          <a:p>
            <a:pPr lvl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700" dirty="0">
                <a:solidFill>
                  <a:prstClr val="black"/>
                </a:solidFill>
                <a:latin typeface="Constantia"/>
              </a:rPr>
              <a:t>4.  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Mengalokasikan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sejumlah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maksimum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mengingat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jumlah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700" dirty="0" err="1" smtClean="0">
                <a:solidFill>
                  <a:prstClr val="black"/>
                </a:solidFill>
                <a:latin typeface="Constantia"/>
              </a:rPr>
              <a:t>kebutuhan</a:t>
            </a:r>
            <a:r>
              <a:rPr lang="en-US" sz="27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konsumen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pabrik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700" dirty="0" err="1" smtClean="0">
                <a:solidFill>
                  <a:prstClr val="black"/>
                </a:solidFill>
                <a:latin typeface="Constantia"/>
              </a:rPr>
              <a:t>kolom</a:t>
            </a:r>
            <a:r>
              <a:rPr lang="en-US" sz="27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terpilih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terendah</a:t>
            </a:r>
            <a:endParaRPr lang="en-US" sz="2700" dirty="0">
              <a:solidFill>
                <a:prstClr val="black"/>
              </a:solidFill>
              <a:latin typeface="Constantia"/>
            </a:endParaRPr>
          </a:p>
          <a:p>
            <a:pPr lvl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700" dirty="0">
                <a:solidFill>
                  <a:prstClr val="black"/>
                </a:solidFill>
                <a:latin typeface="Constantia"/>
              </a:rPr>
              <a:t> 5.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Mencari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selisih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antara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dua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terkecil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berikutnya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700" dirty="0" err="1" smtClean="0">
                <a:solidFill>
                  <a:prstClr val="black"/>
                </a:solidFill>
                <a:latin typeface="Constantia"/>
              </a:rPr>
              <a:t>tanpa</a:t>
            </a:r>
            <a:r>
              <a:rPr lang="en-US" sz="27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memperhatikan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kolom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sudah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terisi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    </a:t>
            </a:r>
          </a:p>
          <a:p>
            <a:pPr lvl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700" dirty="0">
                <a:solidFill>
                  <a:prstClr val="black"/>
                </a:solidFill>
                <a:latin typeface="Constantia"/>
              </a:rPr>
              <a:t>6. 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Menghitung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jumlah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dikeluarkan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dari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pola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distribusi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smtClean="0">
                <a:solidFill>
                  <a:prstClr val="black"/>
                </a:solidFill>
                <a:latin typeface="Constantia"/>
              </a:rPr>
              <a:t>	yang </a:t>
            </a:r>
            <a:r>
              <a:rPr lang="en-US" sz="2700" dirty="0" err="1" smtClean="0">
                <a:solidFill>
                  <a:prstClr val="black"/>
                </a:solidFill>
                <a:latin typeface="Constantia"/>
              </a:rPr>
              <a:t>direncanakan</a:t>
            </a:r>
            <a:r>
              <a:rPr lang="en-US" sz="27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Constantia"/>
              </a:rPr>
              <a:t>metode</a:t>
            </a:r>
            <a:r>
              <a:rPr lang="en-US" sz="2700" dirty="0">
                <a:solidFill>
                  <a:prstClr val="black"/>
                </a:solidFill>
                <a:latin typeface="Constantia"/>
              </a:rPr>
              <a:t> VAM</a:t>
            </a:r>
          </a:p>
          <a:p>
            <a:pPr marL="0" indent="0">
              <a:buNone/>
            </a:pPr>
            <a:r>
              <a:rPr lang="en-US" sz="5400" dirty="0">
                <a:solidFill>
                  <a:schemeClr val="tx1"/>
                </a:solidFill>
                <a:latin typeface="Calibri"/>
              </a:rPr>
              <a:t/>
            </a:r>
            <a:br>
              <a:rPr lang="en-US" sz="5400" dirty="0">
                <a:solidFill>
                  <a:schemeClr val="tx1"/>
                </a:solidFill>
                <a:latin typeface="Calibri"/>
              </a:rPr>
            </a:b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25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89212" y="242047"/>
            <a:ext cx="8915400" cy="64545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0130" y="242047"/>
            <a:ext cx="8969188" cy="657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68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89212" y="242047"/>
            <a:ext cx="8915400" cy="64545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dirty="0">
                <a:solidFill>
                  <a:schemeClr val="tx1"/>
                </a:solidFill>
                <a:latin typeface="Constantia" panose="02030602050306030303" pitchFamily="18" charset="0"/>
              </a:rPr>
              <a:t>P</a:t>
            </a:r>
            <a:r>
              <a:rPr lang="en-US" sz="24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erhitungan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jumlah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pola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distribusi</a:t>
            </a:r>
            <a:r>
              <a:rPr lang="id-ID" sz="2400" dirty="0">
                <a:solidFill>
                  <a:schemeClr val="tx1"/>
                </a:solidFill>
                <a:latin typeface="Constantia" panose="02030602050306030303" pitchFamily="18" charset="0"/>
              </a:rPr>
              <a:t> VAM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: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273050" lvl="0" indent="358775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d-ID" sz="2800" dirty="0">
                <a:solidFill>
                  <a:prstClr val="black"/>
                </a:solidFill>
                <a:latin typeface="Constantia"/>
              </a:rPr>
              <a:t>A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- 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   K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	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           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= 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20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  x 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8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= 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 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160</a:t>
            </a:r>
            <a:endParaRPr lang="en-US" sz="2800" dirty="0">
              <a:solidFill>
                <a:prstClr val="black"/>
              </a:solidFill>
              <a:latin typeface="Constantia"/>
            </a:endParaRPr>
          </a:p>
          <a:p>
            <a:pPr marL="273050" lvl="0" indent="358775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d-ID" sz="2800" dirty="0">
                <a:solidFill>
                  <a:prstClr val="black"/>
                </a:solidFill>
                <a:latin typeface="Constantia"/>
              </a:rPr>
              <a:t>B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- 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   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M 	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           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= 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5   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 x 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1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4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= 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 70</a:t>
            </a:r>
            <a:endParaRPr lang="en-US" sz="2800" dirty="0">
              <a:solidFill>
                <a:prstClr val="black"/>
              </a:solidFill>
              <a:latin typeface="Constantia"/>
            </a:endParaRPr>
          </a:p>
          <a:p>
            <a:pPr marL="273050" lvl="0" indent="358775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d-ID" sz="2800" dirty="0">
                <a:solidFill>
                  <a:prstClr val="black"/>
                </a:solidFill>
                <a:latin typeface="Constantia"/>
              </a:rPr>
              <a:t>B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– 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   N               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	= 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30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  x 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7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= 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1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0</a:t>
            </a:r>
          </a:p>
          <a:p>
            <a:pPr marL="273050" lvl="0" indent="358775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d-ID" sz="2800" dirty="0">
                <a:solidFill>
                  <a:prstClr val="black"/>
                </a:solidFill>
                <a:latin typeface="Constantia"/>
              </a:rPr>
              <a:t>C   –    L                </a:t>
            </a:r>
            <a:r>
              <a:rPr lang="en-US" sz="2800" dirty="0" smtClean="0">
                <a:solidFill>
                  <a:prstClr val="black"/>
                </a:solidFill>
                <a:latin typeface="Constantia"/>
              </a:rPr>
              <a:t>   </a:t>
            </a:r>
            <a:r>
              <a:rPr lang="id-ID" sz="28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= 35    x  Rp 9    =  Rp   315</a:t>
            </a:r>
          </a:p>
          <a:p>
            <a:pPr marL="273050" lvl="0" indent="358775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d-ID" sz="2800" dirty="0">
                <a:solidFill>
                  <a:prstClr val="black"/>
                </a:solidFill>
                <a:latin typeface="Constantia"/>
              </a:rPr>
              <a:t>C   –    M            </a:t>
            </a:r>
            <a:r>
              <a:rPr lang="en-US" sz="2800" dirty="0" smtClean="0">
                <a:solidFill>
                  <a:prstClr val="black"/>
                </a:solidFill>
                <a:latin typeface="Constantia"/>
              </a:rPr>
              <a:t>   </a:t>
            </a:r>
            <a:r>
              <a:rPr lang="id-ID" sz="2800" dirty="0" smtClean="0">
                <a:solidFill>
                  <a:prstClr val="black"/>
                </a:solidFill>
                <a:latin typeface="Constantia"/>
              </a:rPr>
              <a:t>   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=  10   x   Rp 14  =  Rp  140</a:t>
            </a:r>
          </a:p>
          <a:p>
            <a:pPr marL="273050" lvl="0" indent="358775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d-ID" sz="2800" dirty="0">
                <a:solidFill>
                  <a:prstClr val="black"/>
                </a:solidFill>
                <a:latin typeface="Constantia"/>
              </a:rPr>
              <a:t> </a:t>
            </a:r>
            <a:endParaRPr lang="en-US" sz="2800" dirty="0">
              <a:solidFill>
                <a:prstClr val="black"/>
              </a:solidFill>
              <a:latin typeface="Constantia"/>
            </a:endParaRPr>
          </a:p>
          <a:p>
            <a:pPr marL="273050" lvl="0" indent="358775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800" dirty="0" err="1">
                <a:solidFill>
                  <a:prstClr val="black"/>
                </a:solidFill>
                <a:latin typeface="Constantia"/>
              </a:rPr>
              <a:t>Jumlah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Distribusi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                             = 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id-ID" sz="2800" dirty="0">
                <a:solidFill>
                  <a:prstClr val="black"/>
                </a:solidFill>
                <a:latin typeface="Constantia"/>
              </a:rPr>
              <a:t>895</a:t>
            </a:r>
            <a:endParaRPr lang="en-US" sz="2800" dirty="0">
              <a:solidFill>
                <a:prstClr val="black"/>
              </a:solidFill>
              <a:latin typeface="Constantia"/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1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Wisp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2003</TotalTime>
  <Words>132</Words>
  <Application>Microsoft Office PowerPoint</Application>
  <PresentationFormat>Widescreen</PresentationFormat>
  <Paragraphs>120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Century Gothic</vt:lpstr>
      <vt:lpstr>Constantia</vt:lpstr>
      <vt:lpstr>Wingdings 2</vt:lpstr>
      <vt:lpstr>Wingdings 3</vt:lpstr>
      <vt:lpstr>Wisp</vt:lpstr>
      <vt:lpstr>MANAJEMEN OPERASIONAL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OPERASIONAL II</dc:title>
  <dc:creator>user</dc:creator>
  <cp:lastModifiedBy>Azizah Fitriani</cp:lastModifiedBy>
  <cp:revision>113</cp:revision>
  <dcterms:created xsi:type="dcterms:W3CDTF">2020-05-04T11:47:11Z</dcterms:created>
  <dcterms:modified xsi:type="dcterms:W3CDTF">2022-04-11T03:56:09Z</dcterms:modified>
</cp:coreProperties>
</file>