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1" r:id="rId2"/>
  </p:sldMasterIdLst>
  <p:sldIdLst>
    <p:sldId id="256" r:id="rId3"/>
    <p:sldId id="259" r:id="rId4"/>
    <p:sldId id="264" r:id="rId5"/>
    <p:sldId id="265" r:id="rId6"/>
    <p:sldId id="260" r:id="rId7"/>
    <p:sldId id="261" r:id="rId8"/>
    <p:sldId id="266" r:id="rId9"/>
    <p:sldId id="267" r:id="rId10"/>
  </p:sldIdLst>
  <p:sldSz cx="9144000" cy="5143500" type="screen16x9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8" d="100"/>
          <a:sy n="88" d="100"/>
        </p:scale>
        <p:origin x="792" y="78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theme" Target="theme/theme1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presProps" Target="presProps.xml"/><Relationship Id="rId5" Type="http://schemas.openxmlformats.org/officeDocument/2006/relationships/slide" Target="slides/slide3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1976851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0" y="0"/>
            <a:ext cx="9144000" cy="884466"/>
          </a:xfrm>
          <a:prstGeom prst="rect">
            <a:avLst/>
          </a:prstGeom>
        </p:spPr>
        <p:txBody>
          <a:bodyPr anchor="ctr"/>
          <a:lstStyle>
            <a:lvl1pPr algn="l">
              <a:defRPr>
                <a:solidFill>
                  <a:schemeClr val="bg1"/>
                </a:solidFill>
              </a:defRPr>
            </a:lvl1pPr>
          </a:lstStyle>
          <a:p>
            <a:r>
              <a:rPr lang="en-US" altLang="ko-KR" dirty="0" smtClean="0"/>
              <a:t> Click to edit title</a:t>
            </a:r>
            <a:endParaRPr lang="ko-KR" altLang="en-US" dirty="0"/>
          </a:p>
        </p:txBody>
      </p:sp>
      <p:sp>
        <p:nvSpPr>
          <p:cNvPr id="4" name="Content Placeholder 2"/>
          <p:cNvSpPr>
            <a:spLocks noGrp="1"/>
          </p:cNvSpPr>
          <p:nvPr>
            <p:ph idx="1"/>
          </p:nvPr>
        </p:nvSpPr>
        <p:spPr>
          <a:xfrm>
            <a:off x="395536" y="1131590"/>
            <a:ext cx="8496944" cy="460648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2000">
                <a:solidFill>
                  <a:schemeClr val="accent6">
                    <a:lumMod val="50000"/>
                  </a:schemeClr>
                </a:solidFill>
              </a:defRPr>
            </a:lvl1pPr>
          </a:lstStyle>
          <a:p>
            <a:pPr lvl="0"/>
            <a:r>
              <a:rPr lang="en-US" altLang="ko-KR" dirty="0" smtClean="0"/>
              <a:t>Click to edit Master text styles</a:t>
            </a:r>
          </a:p>
        </p:txBody>
      </p:sp>
      <p:sp>
        <p:nvSpPr>
          <p:cNvPr id="5" name="Content Placeholder 2"/>
          <p:cNvSpPr>
            <a:spLocks noGrp="1"/>
          </p:cNvSpPr>
          <p:nvPr>
            <p:ph idx="10"/>
          </p:nvPr>
        </p:nvSpPr>
        <p:spPr>
          <a:xfrm>
            <a:off x="405880" y="1808261"/>
            <a:ext cx="8496944" cy="2995737"/>
          </a:xfrm>
          <a:prstGeom prst="rect">
            <a:avLst/>
          </a:prstGeom>
        </p:spPr>
        <p:txBody>
          <a:bodyPr lIns="396000" anchor="t"/>
          <a:lstStyle>
            <a:lvl1pPr marL="0" indent="0">
              <a:buNone/>
              <a:defRPr sz="1400">
                <a:solidFill>
                  <a:schemeClr val="accent6">
                    <a:lumMod val="50000"/>
                  </a:schemeClr>
                </a:solidFill>
              </a:defRPr>
            </a:lvl1pPr>
          </a:lstStyle>
          <a:p>
            <a:pPr lvl="0"/>
            <a:r>
              <a:rPr lang="en-US" altLang="ko-KR" dirty="0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1469437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619672" y="0"/>
            <a:ext cx="7524328" cy="884466"/>
          </a:xfrm>
          <a:prstGeom prst="rect">
            <a:avLst/>
          </a:prstGeom>
        </p:spPr>
        <p:txBody>
          <a:bodyPr anchor="ctr"/>
          <a:lstStyle>
            <a:lvl1pPr algn="l">
              <a:defRPr>
                <a:solidFill>
                  <a:schemeClr val="accent6">
                    <a:lumMod val="50000"/>
                  </a:schemeClr>
                </a:solidFill>
              </a:defRPr>
            </a:lvl1pPr>
          </a:lstStyle>
          <a:p>
            <a:r>
              <a:rPr lang="en-US" altLang="ko-KR" dirty="0" smtClean="0"/>
              <a:t> Click to edit title</a:t>
            </a:r>
            <a:endParaRPr lang="ko-KR" altLang="en-US" dirty="0"/>
          </a:p>
        </p:txBody>
      </p:sp>
      <p:sp>
        <p:nvSpPr>
          <p:cNvPr id="4" name="Content Placeholder 2"/>
          <p:cNvSpPr>
            <a:spLocks noGrp="1"/>
          </p:cNvSpPr>
          <p:nvPr>
            <p:ph idx="1"/>
          </p:nvPr>
        </p:nvSpPr>
        <p:spPr>
          <a:xfrm>
            <a:off x="1979712" y="987574"/>
            <a:ext cx="6912768" cy="460648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2000">
                <a:solidFill>
                  <a:schemeClr val="accent6">
                    <a:lumMod val="50000"/>
                  </a:schemeClr>
                </a:solidFill>
              </a:defRPr>
            </a:lvl1pPr>
          </a:lstStyle>
          <a:p>
            <a:pPr lvl="0"/>
            <a:r>
              <a:rPr lang="en-US" altLang="ko-KR" dirty="0" smtClean="0"/>
              <a:t>Click to edit Master text styles</a:t>
            </a:r>
          </a:p>
        </p:txBody>
      </p:sp>
      <p:sp>
        <p:nvSpPr>
          <p:cNvPr id="5" name="Content Placeholder 2"/>
          <p:cNvSpPr>
            <a:spLocks noGrp="1"/>
          </p:cNvSpPr>
          <p:nvPr>
            <p:ph idx="10"/>
          </p:nvPr>
        </p:nvSpPr>
        <p:spPr>
          <a:xfrm>
            <a:off x="1990056" y="1664245"/>
            <a:ext cx="6912768" cy="2995737"/>
          </a:xfrm>
          <a:prstGeom prst="rect">
            <a:avLst/>
          </a:prstGeom>
        </p:spPr>
        <p:txBody>
          <a:bodyPr lIns="396000" anchor="t"/>
          <a:lstStyle>
            <a:lvl1pPr marL="0" indent="0">
              <a:buNone/>
              <a:defRPr sz="1400">
                <a:solidFill>
                  <a:schemeClr val="accent6">
                    <a:lumMod val="50000"/>
                  </a:schemeClr>
                </a:solidFill>
              </a:defRPr>
            </a:lvl1pPr>
          </a:lstStyle>
          <a:p>
            <a:pPr lvl="0"/>
            <a:r>
              <a:rPr lang="en-US" altLang="ko-KR" dirty="0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9228082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98613"/>
            <a:ext cx="7772400" cy="11017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37D59-5EDB-4C39-B697-625748F703B6}" type="datetimeFigureOut">
              <a:rPr lang="en-US" smtClean="0"/>
              <a:t>10/14/2021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1DC1F-5561-484E-AB46-68C682854F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59595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37D59-5EDB-4C39-B697-625748F703B6}" type="datetimeFigureOut">
              <a:rPr lang="en-US" smtClean="0"/>
              <a:t>10/14/2021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1DC1F-5561-484E-AB46-68C682854F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513303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5"/>
            <a:ext cx="7772400" cy="102235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79638"/>
            <a:ext cx="7772400" cy="112553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37D59-5EDB-4C39-B697-625748F703B6}" type="datetimeFigureOut">
              <a:rPr lang="en-US" smtClean="0"/>
              <a:t>10/14/2021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1DC1F-5561-484E-AB46-68C682854F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04311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00150"/>
            <a:ext cx="4038600" cy="33940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00150"/>
            <a:ext cx="4038600" cy="33940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37D59-5EDB-4C39-B697-625748F703B6}" type="datetimeFigureOut">
              <a:rPr lang="en-US" smtClean="0"/>
              <a:t>10/14/2021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1DC1F-5561-484E-AB46-68C682854F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58029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50938"/>
            <a:ext cx="4040188" cy="4810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31950"/>
            <a:ext cx="4040188" cy="296227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150938"/>
            <a:ext cx="4041775" cy="4810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631950"/>
            <a:ext cx="4041775" cy="296227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37D59-5EDB-4C39-B697-625748F703B6}" type="datetimeFigureOut">
              <a:rPr lang="en-US" smtClean="0"/>
              <a:t>10/14/2021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1DC1F-5561-484E-AB46-68C682854F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87940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37D59-5EDB-4C39-B697-625748F703B6}" type="datetimeFigureOut">
              <a:rPr lang="en-US" smtClean="0"/>
              <a:t>10/14/2021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1DC1F-5561-484E-AB46-68C682854F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05109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37D59-5EDB-4C39-B697-625748F703B6}" type="datetimeFigureOut">
              <a:rPr lang="en-US" smtClean="0"/>
              <a:t>10/14/2021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1DC1F-5561-484E-AB46-68C682854F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353540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4788"/>
            <a:ext cx="3008313" cy="87153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43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076325"/>
            <a:ext cx="3008313" cy="35179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37D59-5EDB-4C39-B697-625748F703B6}" type="datetimeFigureOut">
              <a:rPr lang="en-US" smtClean="0"/>
              <a:t>10/14/2021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1DC1F-5561-484E-AB46-68C682854F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182494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4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60375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900"/>
            <a:ext cx="5486400" cy="60325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37D59-5EDB-4C39-B697-625748F703B6}" type="datetimeFigureOut">
              <a:rPr lang="en-US" smtClean="0"/>
              <a:t>10/14/2021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1DC1F-5561-484E-AB46-68C682854F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244091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37D59-5EDB-4C39-B697-625748F703B6}" type="datetimeFigureOut">
              <a:rPr lang="en-US" smtClean="0"/>
              <a:t>10/14/2021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1DC1F-5561-484E-AB46-68C682854F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087169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06375"/>
            <a:ext cx="2057400" cy="438785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06375"/>
            <a:ext cx="6019800" cy="438785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37D59-5EDB-4C39-B697-625748F703B6}" type="datetimeFigureOut">
              <a:rPr lang="en-US" smtClean="0"/>
              <a:t>10/14/2021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1DC1F-5561-484E-AB46-68C682854F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00912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.xml"/><Relationship Id="rId3" Type="http://schemas.openxmlformats.org/officeDocument/2006/relationships/slideLayout" Target="../slideLayouts/slideLayout6.xml"/><Relationship Id="rId7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5.xml"/><Relationship Id="rId1" Type="http://schemas.openxmlformats.org/officeDocument/2006/relationships/slideLayout" Target="../slideLayouts/slideLayout4.xml"/><Relationship Id="rId6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4.xml"/><Relationship Id="rId5" Type="http://schemas.openxmlformats.org/officeDocument/2006/relationships/slideLayout" Target="../slideLayouts/slideLayout8.xml"/><Relationship Id="rId10" Type="http://schemas.openxmlformats.org/officeDocument/2006/relationships/slideLayout" Target="../slideLayouts/slideLayout13.xml"/><Relationship Id="rId4" Type="http://schemas.openxmlformats.org/officeDocument/2006/relationships/slideLayout" Target="../slideLayouts/slideLayout7.xml"/><Relationship Id="rId9" Type="http://schemas.openxmlformats.org/officeDocument/2006/relationships/slideLayout" Target="../slideLayouts/slideLayout1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523917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60" r:id="rId3"/>
  </p:sldLayoutIdLst>
  <p:txStyles>
    <p:titleStyle>
      <a:lvl1pPr algn="ctr" defTabSz="914400" rtl="0" eaLnBrk="1" latinLnBrk="1" hangingPunct="1">
        <a:spcBef>
          <a:spcPct val="0"/>
        </a:spcBef>
        <a:buNone/>
        <a:defRPr sz="3600" b="1" kern="1200">
          <a:solidFill>
            <a:schemeClr val="tx1"/>
          </a:solidFill>
          <a:latin typeface="Arial" pitchFamily="34" charset="0"/>
          <a:ea typeface="+mj-ea"/>
          <a:cs typeface="Arial" pitchFamily="34" charset="0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06375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00150"/>
            <a:ext cx="8229600" cy="33940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3937D59-5EDB-4C39-B697-625748F703B6}" type="datetimeFigureOut">
              <a:rPr lang="en-US" smtClean="0"/>
              <a:t>10/14/2021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F31DC1F-5561-484E-AB46-68C682854F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12399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http://www.free-powerpoint-templates-design.com/free-powerpoint-templates-design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hlinkClick r:id="rId2"/>
          </p:cNvPr>
          <p:cNvSpPr txBox="1"/>
          <p:nvPr/>
        </p:nvSpPr>
        <p:spPr>
          <a:xfrm>
            <a:off x="0" y="4844068"/>
            <a:ext cx="91440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800" dirty="0" smtClean="0">
                <a:solidFill>
                  <a:schemeClr val="accent6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ALLPPT.com _ Free PowerPoint Templates, Diagrams and Charts</a:t>
            </a:r>
            <a:endParaRPr lang="ko-KR" altLang="en-US" sz="800" dirty="0">
              <a:solidFill>
                <a:schemeClr val="accent6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Round Same Side Corner Rectangle 7"/>
          <p:cNvSpPr/>
          <p:nvPr/>
        </p:nvSpPr>
        <p:spPr>
          <a:xfrm rot="10800000">
            <a:off x="4860032" y="0"/>
            <a:ext cx="3816424" cy="3507854"/>
          </a:xfrm>
          <a:prstGeom prst="round2SameRect">
            <a:avLst>
              <a:gd name="adj1" fmla="val 14350"/>
              <a:gd name="adj2" fmla="val 0"/>
            </a:avLst>
          </a:prstGeom>
          <a:solidFill>
            <a:schemeClr val="accent6">
              <a:lumMod val="75000"/>
              <a:alpha val="59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TextBox 8"/>
          <p:cNvSpPr txBox="1"/>
          <p:nvPr/>
        </p:nvSpPr>
        <p:spPr>
          <a:xfrm>
            <a:off x="4872473" y="2170282"/>
            <a:ext cx="381642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sz="24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OLEH : </a:t>
            </a:r>
          </a:p>
        </p:txBody>
      </p:sp>
      <p:sp>
        <p:nvSpPr>
          <p:cNvPr id="10" name="TextBox 1"/>
          <p:cNvSpPr txBox="1">
            <a:spLocks noChangeArrowheads="1"/>
          </p:cNvSpPr>
          <p:nvPr/>
        </p:nvSpPr>
        <p:spPr bwMode="auto">
          <a:xfrm>
            <a:off x="3419872" y="620688"/>
            <a:ext cx="5724128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n-US" altLang="ko-KR" sz="2800" b="1" dirty="0" smtClean="0">
                <a:solidFill>
                  <a:schemeClr val="bg1"/>
                </a:solidFill>
                <a:latin typeface="Arial" pitchFamily="34" charset="0"/>
                <a:ea typeface="맑은 고딕" pitchFamily="50" charset="-127"/>
                <a:cs typeface="Arial" pitchFamily="34" charset="0"/>
              </a:rPr>
              <a:t>SEJARAH AKUNTANSI DAN PELAPORAN KEUANGAN </a:t>
            </a:r>
            <a:endParaRPr lang="en-US" altLang="ko-KR" sz="2800" b="1" dirty="0" smtClean="0">
              <a:solidFill>
                <a:schemeClr val="bg1"/>
              </a:solidFill>
              <a:latin typeface="Arial" pitchFamily="34" charset="0"/>
              <a:ea typeface="맑은 고딕" pitchFamily="50" charset="-127"/>
              <a:cs typeface="Arial" pitchFamily="34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4889918" y="2747766"/>
            <a:ext cx="387477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AZIZAH FITRIANI,SE.,MM</a:t>
            </a:r>
          </a:p>
        </p:txBody>
      </p:sp>
    </p:spTree>
    <p:extLst>
      <p:ext uri="{BB962C8B-B14F-4D97-AF65-F5344CB8AC3E}">
        <p14:creationId xmlns:p14="http://schemas.microsoft.com/office/powerpoint/2010/main" val="3034478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619672" y="0"/>
            <a:ext cx="7524328" cy="627534"/>
          </a:xfrm>
        </p:spPr>
        <p:txBody>
          <a:bodyPr/>
          <a:lstStyle/>
          <a:p>
            <a:r>
              <a:rPr lang="en-US" sz="2000" dirty="0" smtClean="0">
                <a:solidFill>
                  <a:schemeClr val="tx1"/>
                </a:solidFill>
              </a:rPr>
              <a:t>    </a:t>
            </a:r>
            <a:r>
              <a:rPr lang="en-US" sz="1800" dirty="0" smtClean="0">
                <a:solidFill>
                  <a:schemeClr val="tx1"/>
                </a:solidFill>
              </a:rPr>
              <a:t>1</a:t>
            </a:r>
            <a:r>
              <a:rPr lang="en-US" sz="1800" dirty="0">
                <a:solidFill>
                  <a:schemeClr val="tx1"/>
                </a:solidFill>
              </a:rPr>
              <a:t>. </a:t>
            </a:r>
            <a:r>
              <a:rPr lang="en-US" sz="1800" dirty="0" smtClean="0">
                <a:solidFill>
                  <a:schemeClr val="tx1"/>
                </a:solidFill>
              </a:rPr>
              <a:t>SEJARAH AKUNTANSI PEMERINTAHAN </a:t>
            </a:r>
            <a:endParaRPr lang="ko-KR" altLang="en-US" sz="1800" dirty="0">
              <a:solidFill>
                <a:schemeClr val="tx1"/>
              </a:solidFill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0"/>
          </p:nvPr>
        </p:nvSpPr>
        <p:spPr>
          <a:xfrm>
            <a:off x="1619672" y="411510"/>
            <a:ext cx="7524328" cy="4608512"/>
          </a:xfrm>
        </p:spPr>
        <p:txBody>
          <a:bodyPr/>
          <a:lstStyle/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en-US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1). </a:t>
            </a:r>
            <a:r>
              <a:rPr lang="en-US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Tahun</a:t>
            </a:r>
            <a:r>
              <a:rPr lang="en-US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1945</a:t>
            </a:r>
          </a:p>
          <a:p>
            <a:pPr marL="533400">
              <a:lnSpc>
                <a:spcPct val="150000"/>
              </a:lnSpc>
              <a:spcBef>
                <a:spcPts val="0"/>
              </a:spcBef>
            </a:pP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  <a:r>
              <a:rPr lang="en-US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Pada</a:t>
            </a:r>
            <a:r>
              <a:rPr lang="en-US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tahun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1945, proses </a:t>
            </a: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pengelolaan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dan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pertanggungjawaban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           	</a:t>
            </a:r>
            <a:r>
              <a:rPr lang="en-US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keuangan</a:t>
            </a:r>
            <a:r>
              <a:rPr lang="en-US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Negara </a:t>
            </a: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mengacu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sepenuhnya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pada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Indische</a:t>
            </a:r>
            <a:r>
              <a:rPr lang="en-US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	</a:t>
            </a:r>
            <a:r>
              <a:rPr lang="en-US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Comptabiliteitswet</a:t>
            </a:r>
            <a:r>
              <a:rPr lang="en-US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      	(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ICW) yang </a:t>
            </a: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merupakan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produk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Pemerintah</a:t>
            </a:r>
            <a:r>
              <a:rPr lang="en-US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Kolonial</a:t>
            </a:r>
            <a:r>
              <a:rPr lang="en-US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Belanda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Masa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Ini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                       	</a:t>
            </a:r>
            <a:r>
              <a:rPr lang="en-US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berlangsung</a:t>
            </a:r>
            <a:r>
              <a:rPr lang="en-US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mulai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dari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tahun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1945 </a:t>
            </a:r>
            <a:r>
              <a:rPr lang="en-US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sampai</a:t>
            </a:r>
            <a:r>
              <a:rPr lang="en-US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dengan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tahun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1967</a:t>
            </a:r>
          </a:p>
          <a:p>
            <a:pPr marL="271463">
              <a:lnSpc>
                <a:spcPct val="150000"/>
              </a:lnSpc>
              <a:spcBef>
                <a:spcPts val="0"/>
              </a:spcBef>
            </a:pPr>
            <a:r>
              <a:rPr lang="en-US" altLang="ko-KR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2).   </a:t>
            </a:r>
            <a:r>
              <a:rPr lang="en-US" altLang="ko-KR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Tahun</a:t>
            </a:r>
            <a:r>
              <a:rPr lang="en-US" altLang="ko-KR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1967</a:t>
            </a:r>
          </a:p>
          <a:p>
            <a:pPr marL="631825">
              <a:lnSpc>
                <a:spcPct val="150000"/>
              </a:lnSpc>
              <a:spcBef>
                <a:spcPts val="0"/>
              </a:spcBef>
            </a:pPr>
            <a:r>
              <a:rPr lang="en-US" altLang="ko-KR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Tahun</a:t>
            </a:r>
            <a:r>
              <a:rPr lang="en-US" altLang="ko-KR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1967 </a:t>
            </a:r>
            <a:r>
              <a:rPr lang="en-US" altLang="ko-KR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untuk</a:t>
            </a:r>
            <a:r>
              <a:rPr lang="en-US" altLang="ko-KR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ko-KR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pertama</a:t>
            </a:r>
            <a:r>
              <a:rPr lang="en-US" altLang="ko-KR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ko-KR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kalinya</a:t>
            </a:r>
            <a:r>
              <a:rPr lang="en-US" altLang="ko-KR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altLang="ko-KR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pemerintah</a:t>
            </a:r>
            <a:r>
              <a:rPr lang="en-US" altLang="ko-KR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ko-KR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menyusun</a:t>
            </a:r>
            <a:r>
              <a:rPr lang="en-US" altLang="ko-KR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ko-KR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laporan</a:t>
            </a:r>
            <a:r>
              <a:rPr lang="en-US" altLang="ko-KR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ko-KR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pertanggung</a:t>
            </a:r>
            <a:r>
              <a:rPr lang="en-US" altLang="ko-KR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	</a:t>
            </a:r>
            <a:r>
              <a:rPr lang="en-US" altLang="ko-KR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jawaban</a:t>
            </a:r>
            <a:r>
              <a:rPr lang="en-US" altLang="ko-KR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ko-KR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pengelolaan</a:t>
            </a:r>
            <a:r>
              <a:rPr lang="en-US" altLang="ko-KR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ko-KR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keuangan</a:t>
            </a:r>
            <a:r>
              <a:rPr lang="en-US" altLang="ko-KR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ko-KR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negara</a:t>
            </a:r>
            <a:r>
              <a:rPr lang="en-US" altLang="ko-KR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yang </a:t>
            </a:r>
            <a:r>
              <a:rPr lang="en-US" altLang="ko-KR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en-US" altLang="ko-KR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disahkan</a:t>
            </a:r>
            <a:r>
              <a:rPr lang="en-US" altLang="ko-KR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ko-KR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melalui</a:t>
            </a:r>
            <a:r>
              <a:rPr lang="en-US" altLang="ko-KR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ko-KR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undang</a:t>
            </a:r>
            <a:r>
              <a:rPr lang="en-US" altLang="ko-KR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	</a:t>
            </a:r>
            <a:r>
              <a:rPr lang="en-US" altLang="ko-KR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undang</a:t>
            </a:r>
            <a:r>
              <a:rPr lang="en-US" altLang="ko-KR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ko-KR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tentang</a:t>
            </a:r>
            <a:r>
              <a:rPr lang="en-US" altLang="ko-KR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ko-KR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Perhitungan</a:t>
            </a:r>
            <a:r>
              <a:rPr lang="en-US" altLang="ko-KR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ko-KR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Anggaran</a:t>
            </a:r>
            <a:r>
              <a:rPr lang="en-US" altLang="ko-KR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ko-KR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Tahun</a:t>
            </a:r>
            <a:r>
              <a:rPr lang="en-US" altLang="ko-KR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1967.Dengan </a:t>
            </a:r>
            <a:r>
              <a:rPr lang="en-US" altLang="ko-KR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adanya</a:t>
            </a:r>
            <a:r>
              <a:rPr lang="en-US" altLang="ko-KR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ko-KR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undang</a:t>
            </a:r>
            <a:r>
              <a:rPr lang="en-US" altLang="ko-KR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	</a:t>
            </a:r>
            <a:r>
              <a:rPr lang="en-US" altLang="ko-KR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undang</a:t>
            </a:r>
            <a:r>
              <a:rPr lang="en-US" altLang="ko-KR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ko-KR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ini</a:t>
            </a:r>
            <a:r>
              <a:rPr lang="en-US" altLang="ko-KR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altLang="ko-KR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pertanggungjawaban</a:t>
            </a:r>
            <a:r>
              <a:rPr lang="en-US" altLang="ko-KR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ko-KR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pemerintah</a:t>
            </a:r>
            <a:r>
              <a:rPr lang="en-US" altLang="ko-KR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ko-KR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atas</a:t>
            </a:r>
            <a:r>
              <a:rPr lang="en-US" altLang="ko-KR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ko-KR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pengelolaan</a:t>
            </a:r>
            <a:r>
              <a:rPr lang="en-US" altLang="ko-KR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ko-KR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keuangan</a:t>
            </a:r>
            <a:r>
              <a:rPr lang="en-US" altLang="ko-KR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ko-KR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en-US" altLang="ko-KR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negara</a:t>
            </a:r>
            <a:r>
              <a:rPr lang="en-US" altLang="ko-KR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ko-KR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telah</a:t>
            </a:r>
            <a:r>
              <a:rPr lang="en-US" altLang="ko-KR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ko-KR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memenuhi</a:t>
            </a:r>
            <a:r>
              <a:rPr lang="en-US" altLang="ko-KR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ko-KR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ketentuan</a:t>
            </a:r>
            <a:r>
              <a:rPr lang="en-US" altLang="ko-KR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ko-KR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dalam</a:t>
            </a:r>
            <a:r>
              <a:rPr lang="en-US" altLang="ko-KR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ko-KR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regulasi</a:t>
            </a:r>
            <a:r>
              <a:rPr lang="en-US" altLang="ko-KR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ko-KR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keuangan</a:t>
            </a:r>
            <a:r>
              <a:rPr lang="en-US" altLang="ko-KR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ko-KR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negara</a:t>
            </a:r>
            <a:r>
              <a:rPr lang="en-US" altLang="ko-KR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ko-KR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saat</a:t>
            </a:r>
            <a:r>
              <a:rPr lang="en-US" altLang="ko-KR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ko-KR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itu</a:t>
            </a:r>
            <a:r>
              <a:rPr lang="en-US" altLang="ko-KR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altLang="ko-KR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en-US" altLang="ko-KR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seperti</a:t>
            </a:r>
            <a:r>
              <a:rPr lang="en-US" altLang="ko-KR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ko-KR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telah</a:t>
            </a:r>
            <a:r>
              <a:rPr lang="en-US" altLang="ko-KR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ko-KR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melalui</a:t>
            </a:r>
            <a:r>
              <a:rPr lang="en-US" altLang="ko-KR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ko-KR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pemeriksaan</a:t>
            </a:r>
            <a:r>
              <a:rPr lang="en-US" altLang="ko-KR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auditor </a:t>
            </a:r>
            <a:r>
              <a:rPr lang="en-US" altLang="ko-KR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ataupun</a:t>
            </a:r>
            <a:r>
              <a:rPr lang="en-US" altLang="ko-KR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ko-KR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telah</a:t>
            </a:r>
            <a:r>
              <a:rPr lang="en-US" altLang="ko-KR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ko-KR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dibahas</a:t>
            </a:r>
            <a:r>
              <a:rPr lang="en-US" altLang="ko-KR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ko-KR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bersama</a:t>
            </a:r>
            <a:r>
              <a:rPr lang="en-US" altLang="ko-KR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ko-KR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en-US" altLang="ko-KR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dewan</a:t>
            </a:r>
            <a:r>
              <a:rPr lang="en-US" altLang="ko-KR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ko-KR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legislatif</a:t>
            </a:r>
            <a:r>
              <a:rPr lang="en-US" altLang="ko-KR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ko-KR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untuk</a:t>
            </a:r>
            <a:r>
              <a:rPr lang="en-US" altLang="ko-KR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ko-KR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kemudian</a:t>
            </a:r>
            <a:r>
              <a:rPr lang="en-US" altLang="ko-KR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ko-KR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disahkan</a:t>
            </a:r>
            <a:r>
              <a:rPr lang="en-US" altLang="ko-KR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ko-KR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sebagai</a:t>
            </a:r>
            <a:r>
              <a:rPr lang="en-US" altLang="ko-KR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ko-KR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undang-undang</a:t>
            </a:r>
            <a:r>
              <a:rPr lang="en-US" altLang="ko-KR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en-US" altLang="ko-KR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791076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idx="10"/>
          </p:nvPr>
        </p:nvSpPr>
        <p:spPr>
          <a:xfrm>
            <a:off x="1619672" y="195486"/>
            <a:ext cx="7416824" cy="4824536"/>
          </a:xfrm>
        </p:spPr>
        <p:txBody>
          <a:bodyPr/>
          <a:lstStyle/>
          <a:p>
            <a:pPr marL="631825" indent="-631825">
              <a:lnSpc>
                <a:spcPct val="150000"/>
              </a:lnSpc>
            </a:pP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3). </a:t>
            </a:r>
            <a:r>
              <a:rPr lang="en-US" sz="160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Tahun</a:t>
            </a:r>
            <a:r>
              <a:rPr lang="en-US" sz="1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1991</a:t>
            </a:r>
          </a:p>
          <a:p>
            <a:pPr marL="631825" indent="-631825">
              <a:lnSpc>
                <a:spcPct val="150000"/>
              </a:lnSpc>
            </a:pPr>
            <a:r>
              <a:rPr lang="en-US" sz="1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</a:t>
            </a:r>
            <a:r>
              <a:rPr lang="en-US" sz="160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Pada</a:t>
            </a:r>
            <a:r>
              <a:rPr lang="en-US" sz="1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tahun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ini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diterbitkan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Keputusan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menteri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Keuangan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nomor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KMK-476/KMK.01/1991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tentang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Sistem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Akuntansi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Pemerintah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yang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merupakan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sistem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akuntansi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pertama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yang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digunakan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dalam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proses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penyusunan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laporan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pertanggungjawaban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pengelolaan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keuangan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negara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Implementasi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dari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peraturan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ini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merupakan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sebuah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transisi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sebelum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pemberlakuan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sistem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akuntansi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pemerintah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secara</a:t>
            </a:r>
            <a:r>
              <a:rPr lang="en-US" sz="1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631825" indent="-631825">
              <a:lnSpc>
                <a:spcPct val="150000"/>
              </a:lnSpc>
            </a:pPr>
            <a:r>
              <a:rPr lang="en-US" sz="1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4).  Tahun1998</a:t>
            </a:r>
          </a:p>
          <a:p>
            <a:pPr marL="631825" indent="-273050">
              <a:lnSpc>
                <a:spcPct val="150000"/>
              </a:lnSpc>
            </a:pP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Krisis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ekonomi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melanda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Indonesia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dan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reformasi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ekonomi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digaungkan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Reformasi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yang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terjadi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menumbuhkan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semangat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perubahan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di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segala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bidang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termasuk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dalam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bidang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Keuangan</a:t>
            </a:r>
            <a:r>
              <a:rPr lang="en-US" sz="1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Negara</a:t>
            </a:r>
            <a:r>
              <a:rPr lang="en-US" sz="1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2681858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idx="10"/>
          </p:nvPr>
        </p:nvSpPr>
        <p:spPr>
          <a:xfrm>
            <a:off x="1619672" y="0"/>
            <a:ext cx="7416824" cy="5020022"/>
          </a:xfrm>
        </p:spPr>
        <p:txBody>
          <a:bodyPr/>
          <a:lstStyle/>
          <a:p>
            <a:pPr marL="631825" indent="-631825">
              <a:lnSpc>
                <a:spcPct val="150000"/>
              </a:lnSpc>
            </a:pP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5).  </a:t>
            </a: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Tahun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2003-2004</a:t>
            </a:r>
          </a:p>
          <a:p>
            <a:pPr marL="631825" indent="-631825">
              <a:lnSpc>
                <a:spcPct val="150000"/>
              </a:lnSpc>
            </a:pP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</a:t>
            </a: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Pada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tahun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ini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Reformasi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Keuangan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Negara </a:t>
            </a: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dilaksanakan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dengan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penetapan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</a:t>
            </a:r>
            <a:r>
              <a:rPr lang="en-US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Paket</a:t>
            </a:r>
            <a:r>
              <a:rPr lang="en-US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Undang-Undang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Bidang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Keuangan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Negara yang </a:t>
            </a: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merombak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seluruh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                      </a:t>
            </a:r>
            <a:r>
              <a:rPr lang="en-US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tatanan</a:t>
            </a:r>
            <a:r>
              <a:rPr lang="en-US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pengelolaan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keuangan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negara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dari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perencanaan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hingga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pertanggung</a:t>
            </a:r>
            <a:r>
              <a:rPr lang="en-US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          </a:t>
            </a:r>
            <a:r>
              <a:rPr lang="en-US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jawaban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Reformasi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ditandai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dengan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diterbitkannya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KMK </a:t>
            </a: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Nomor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337/KMK.012/2003 </a:t>
            </a: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tentang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Sistem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Akuntansi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dan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Laporan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Keuangan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Pemerintah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Pusat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n-US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                 KMK </a:t>
            </a: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tersebut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merupakan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sistem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akuntansi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dan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pelaporan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keuangan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terakhir</a:t>
            </a:r>
            <a:r>
              <a:rPr lang="en-US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               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yang </a:t>
            </a: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ditetapkan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pada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masa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transisi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sebelum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berlakunya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Standar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Akuntansi</a:t>
            </a:r>
            <a:r>
              <a:rPr lang="en-US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             </a:t>
            </a: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Pemerintahan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(SAP) yang </a:t>
            </a: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baku</a:t>
            </a:r>
            <a:r>
              <a:rPr lang="en-US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631825" indent="-631825">
              <a:lnSpc>
                <a:spcPct val="150000"/>
              </a:lnSpc>
            </a:pPr>
            <a:r>
              <a:rPr lang="en-US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6). </a:t>
            </a:r>
            <a:r>
              <a:rPr lang="en-US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Tahun</a:t>
            </a:r>
            <a:r>
              <a:rPr lang="en-US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2005</a:t>
            </a:r>
          </a:p>
          <a:p>
            <a:pPr marL="631825" indent="-631825">
              <a:lnSpc>
                <a:spcPct val="150000"/>
              </a:lnSpc>
            </a:pPr>
            <a:r>
              <a:rPr lang="en-US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</a:t>
            </a:r>
            <a:r>
              <a:rPr lang="en-US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Pada</a:t>
            </a:r>
            <a:r>
              <a:rPr lang="en-US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tahun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ini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diterbitkan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Peraturan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Pemerintah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nomor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24 </a:t>
            </a: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tahun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2005 </a:t>
            </a: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tentang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          </a:t>
            </a:r>
            <a:r>
              <a:rPr lang="en-US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Standar</a:t>
            </a:r>
            <a:r>
              <a:rPr lang="en-US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Akuntansi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Pemerintah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(SAP) </a:t>
            </a: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sebagai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tonggak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reformasi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akuntansi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dan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pelaporan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keuangan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Pemerintah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Indonesia. SAP </a:t>
            </a: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tersebut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menggunakan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Basis Cash Toward Accrual (CTA). </a:t>
            </a:r>
          </a:p>
        </p:txBody>
      </p:sp>
    </p:spTree>
    <p:extLst>
      <p:ext uri="{BB962C8B-B14F-4D97-AF65-F5344CB8AC3E}">
        <p14:creationId xmlns:p14="http://schemas.microsoft.com/office/powerpoint/2010/main" val="13148289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idx="10"/>
          </p:nvPr>
        </p:nvSpPr>
        <p:spPr>
          <a:xfrm>
            <a:off x="1619672" y="0"/>
            <a:ext cx="7524328" cy="5236046"/>
          </a:xfrm>
        </p:spPr>
        <p:txBody>
          <a:bodyPr/>
          <a:lstStyle/>
          <a:p>
            <a:pPr>
              <a:lnSpc>
                <a:spcPct val="150000"/>
              </a:lnSpc>
            </a:pPr>
            <a:r>
              <a:rPr lang="en-US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Pengertian</a:t>
            </a:r>
            <a:r>
              <a:rPr lang="en-US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Cash Toward Accrual (CTA). </a:t>
            </a:r>
            <a:endParaRPr lang="en-US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r>
              <a:rPr lang="en-US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Pencatatan</a:t>
            </a:r>
            <a:r>
              <a:rPr lang="en-US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pada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transaksi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keuangan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Pemda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menggunakan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dua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basis </a:t>
            </a:r>
            <a:r>
              <a:rPr lang="en-US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yaitu</a:t>
            </a:r>
            <a:r>
              <a:rPr lang="en-US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:</a:t>
            </a:r>
          </a:p>
          <a:p>
            <a:pPr>
              <a:lnSpc>
                <a:spcPct val="150000"/>
              </a:lnSpc>
            </a:pPr>
            <a:r>
              <a:rPr lang="en-US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a.   Basis </a:t>
            </a: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kas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untuk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pengakuan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pendapatan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belanja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transfer </a:t>
            </a: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dan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pembiayaan</a:t>
            </a:r>
            <a:r>
              <a:rPr lang="en-US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                                    	</a:t>
            </a:r>
            <a:r>
              <a:rPr lang="en-US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Pada</a:t>
            </a:r>
            <a:r>
              <a:rPr lang="en-US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Peraturan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Pemerintah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Nomor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24 </a:t>
            </a: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Tahun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2005 </a:t>
            </a: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bahwa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standar</a:t>
            </a:r>
            <a:r>
              <a:rPr lang="en-US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akuntansi</a:t>
            </a:r>
            <a:r>
              <a:rPr lang="en-US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	</a:t>
            </a:r>
            <a:r>
              <a:rPr lang="en-US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pemerintah</a:t>
            </a:r>
            <a:r>
              <a:rPr lang="en-US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menggunakan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basis </a:t>
            </a: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kas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menuju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akrual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(cash </a:t>
            </a:r>
            <a:r>
              <a:rPr lang="en-US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towards accrual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 </a:t>
            </a:r>
            <a:r>
              <a:rPr lang="en-US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             	</a:t>
            </a:r>
            <a:r>
              <a:rPr lang="en-US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guna</a:t>
            </a:r>
            <a:r>
              <a:rPr lang="en-US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menjabatani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penggunaan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basis </a:t>
            </a: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kas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menuju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akrual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kepada</a:t>
            </a:r>
            <a:r>
              <a:rPr lang="en-US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akrual</a:t>
            </a:r>
            <a:r>
              <a:rPr lang="en-US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                    	</a:t>
            </a:r>
            <a:r>
              <a:rPr lang="en-US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secara</a:t>
            </a:r>
            <a:r>
              <a:rPr lang="en-US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penuh</a:t>
            </a:r>
            <a:r>
              <a:rPr lang="en-US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>
              <a:lnSpc>
                <a:spcPct val="150000"/>
              </a:lnSpc>
            </a:pPr>
            <a:r>
              <a:rPr lang="en-US" altLang="ko-KR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	Basis </a:t>
            </a:r>
            <a:r>
              <a:rPr lang="en-US" altLang="ko-KR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kas</a:t>
            </a:r>
            <a:r>
              <a:rPr lang="en-US" altLang="ko-KR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menuju</a:t>
            </a:r>
            <a:r>
              <a:rPr lang="en-US" altLang="ko-KR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akrual</a:t>
            </a:r>
            <a:r>
              <a:rPr lang="en-US" altLang="ko-KR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melakukan</a:t>
            </a:r>
            <a:r>
              <a:rPr lang="en-US" altLang="ko-KR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pencatatan</a:t>
            </a:r>
            <a:r>
              <a:rPr lang="en-US" altLang="ko-KR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dengan</a:t>
            </a:r>
            <a:r>
              <a:rPr lang="en-US" altLang="ko-KR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cara</a:t>
            </a:r>
            <a:r>
              <a:rPr lang="en-US" altLang="ko-KR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menggunakan</a:t>
            </a:r>
            <a:r>
              <a:rPr lang="en-US" altLang="ko-KR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	basis </a:t>
            </a:r>
            <a:r>
              <a:rPr lang="en-US" altLang="ko-KR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kas</a:t>
            </a:r>
            <a:r>
              <a:rPr lang="en-US" altLang="ko-KR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pada</a:t>
            </a:r>
            <a:r>
              <a:rPr lang="en-US" altLang="ko-KR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periode</a:t>
            </a:r>
            <a:r>
              <a:rPr lang="en-US" altLang="ko-KR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pelaksanaan</a:t>
            </a:r>
            <a:r>
              <a:rPr lang="en-US" altLang="ko-KR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anggaran</a:t>
            </a:r>
            <a:r>
              <a:rPr lang="en-US" altLang="ko-KR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(</a:t>
            </a:r>
            <a:r>
              <a:rPr lang="en-US" altLang="ko-KR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yaitu</a:t>
            </a:r>
            <a:r>
              <a:rPr lang="en-US" altLang="ko-KR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pendapatan</a:t>
            </a:r>
            <a:r>
              <a:rPr lang="en-US" altLang="ko-KR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diakui</a:t>
            </a:r>
            <a:r>
              <a:rPr lang="en-US" altLang="ko-KR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pada</a:t>
            </a:r>
            <a:r>
              <a:rPr lang="en-US" altLang="ko-KR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	</a:t>
            </a:r>
            <a:r>
              <a:rPr lang="en-US" altLang="ko-KR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saat</a:t>
            </a:r>
            <a:r>
              <a:rPr lang="en-US" altLang="ko-KR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kas</a:t>
            </a:r>
            <a:r>
              <a:rPr lang="en-US" altLang="ko-KR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diterima</a:t>
            </a:r>
            <a:r>
              <a:rPr lang="en-US" altLang="ko-KR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ke</a:t>
            </a:r>
            <a:r>
              <a:rPr lang="en-US" altLang="ko-KR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kas</a:t>
            </a:r>
            <a:r>
              <a:rPr lang="en-US" altLang="ko-KR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negara</a:t>
            </a:r>
            <a:r>
              <a:rPr lang="en-US" altLang="ko-KR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dan</a:t>
            </a:r>
            <a:r>
              <a:rPr lang="en-US" altLang="ko-KR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belanja</a:t>
            </a:r>
            <a:r>
              <a:rPr lang="en-US" altLang="ko-KR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diakui</a:t>
            </a:r>
            <a:r>
              <a:rPr lang="en-US" altLang="ko-KR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pada</a:t>
            </a:r>
            <a:r>
              <a:rPr lang="en-US" altLang="ko-KR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saat</a:t>
            </a:r>
            <a:r>
              <a:rPr lang="en-US" altLang="ko-KR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kas</a:t>
            </a:r>
            <a:r>
              <a:rPr lang="en-US" altLang="ko-KR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dikeluarkan</a:t>
            </a:r>
            <a:r>
              <a:rPr lang="en-US" altLang="ko-KR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	</a:t>
            </a:r>
            <a:r>
              <a:rPr lang="en-US" altLang="ko-KR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dari</a:t>
            </a:r>
            <a:r>
              <a:rPr lang="en-US" altLang="ko-KR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kas</a:t>
            </a:r>
            <a:r>
              <a:rPr lang="en-US" altLang="ko-KR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negara</a:t>
            </a:r>
            <a:r>
              <a:rPr lang="en-US" altLang="ko-KR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)</a:t>
            </a:r>
          </a:p>
          <a:p>
            <a:pPr>
              <a:lnSpc>
                <a:spcPct val="150000"/>
              </a:lnSpc>
            </a:pPr>
            <a:r>
              <a:rPr lang="en-US" altLang="ko-KR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b.  Basis </a:t>
            </a:r>
            <a:r>
              <a:rPr lang="en-US" altLang="ko-KR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akrual</a:t>
            </a:r>
            <a:r>
              <a:rPr lang="en-US" altLang="ko-KR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untuk</a:t>
            </a:r>
            <a:r>
              <a:rPr lang="en-US" altLang="ko-KR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neraca</a:t>
            </a:r>
            <a:r>
              <a:rPr lang="en-US" altLang="ko-KR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berarti</a:t>
            </a:r>
            <a:r>
              <a:rPr lang="en-US" altLang="ko-KR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bahwa</a:t>
            </a:r>
            <a:r>
              <a:rPr lang="en-US" altLang="ko-KR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aset</a:t>
            </a:r>
            <a:r>
              <a:rPr lang="en-US" altLang="ko-KR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en-US" altLang="ko-KR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kewajiban</a:t>
            </a:r>
            <a:r>
              <a:rPr lang="en-US" altLang="ko-KR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dan</a:t>
            </a:r>
            <a:r>
              <a:rPr lang="en-US" altLang="ko-KR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ekuitas</a:t>
            </a:r>
            <a:r>
              <a:rPr lang="en-US" altLang="ko-KR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dana </a:t>
            </a:r>
            <a:r>
              <a:rPr lang="en-US" altLang="ko-KR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diakui</a:t>
            </a:r>
            <a:r>
              <a:rPr lang="en-US" altLang="ko-KR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dan</a:t>
            </a:r>
            <a:r>
              <a:rPr lang="en-US" altLang="ko-KR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	</a:t>
            </a:r>
            <a:r>
              <a:rPr lang="en-US" altLang="ko-KR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dicatat</a:t>
            </a:r>
            <a:r>
              <a:rPr lang="en-US" altLang="ko-KR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pada</a:t>
            </a:r>
            <a:r>
              <a:rPr lang="en-US" altLang="ko-KR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saat</a:t>
            </a:r>
            <a:r>
              <a:rPr lang="en-US" altLang="ko-KR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terjadinya</a:t>
            </a:r>
            <a:r>
              <a:rPr lang="en-US" altLang="ko-KR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transaksi</a:t>
            </a:r>
            <a:r>
              <a:rPr lang="en-US" altLang="ko-KR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atau</a:t>
            </a:r>
            <a:r>
              <a:rPr lang="en-US" altLang="ko-KR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pada</a:t>
            </a:r>
            <a:r>
              <a:rPr lang="en-US" altLang="ko-KR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saat</a:t>
            </a:r>
            <a:r>
              <a:rPr lang="en-US" altLang="ko-KR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kejadian</a:t>
            </a:r>
            <a:r>
              <a:rPr lang="en-US" altLang="ko-KR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berpengaruh</a:t>
            </a:r>
            <a:r>
              <a:rPr lang="en-US" altLang="ko-KR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	</a:t>
            </a:r>
            <a:r>
              <a:rPr lang="en-US" altLang="ko-KR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pada</a:t>
            </a:r>
            <a:r>
              <a:rPr lang="en-US" altLang="ko-KR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keuangan</a:t>
            </a:r>
            <a:r>
              <a:rPr lang="en-US" altLang="ko-KR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pemerintah</a:t>
            </a:r>
            <a:r>
              <a:rPr lang="en-US" altLang="ko-KR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en-US" altLang="ko-KR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tanpa</a:t>
            </a:r>
            <a:r>
              <a:rPr lang="en-US" altLang="ko-KR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memperhatikan</a:t>
            </a:r>
            <a:r>
              <a:rPr lang="en-US" altLang="ko-KR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saat</a:t>
            </a:r>
            <a:r>
              <a:rPr lang="en-US" altLang="ko-KR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kas</a:t>
            </a:r>
            <a:r>
              <a:rPr lang="en-US" altLang="ko-KR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atau</a:t>
            </a:r>
            <a:r>
              <a:rPr lang="en-US" altLang="ko-KR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setara</a:t>
            </a:r>
            <a:r>
              <a:rPr lang="en-US" altLang="ko-KR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kas</a:t>
            </a:r>
            <a:r>
              <a:rPr lang="en-US" altLang="ko-KR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	</a:t>
            </a:r>
            <a:r>
              <a:rPr lang="en-US" altLang="ko-KR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diterima</a:t>
            </a:r>
            <a:r>
              <a:rPr lang="en-US" altLang="ko-KR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atau</a:t>
            </a:r>
            <a:r>
              <a:rPr lang="en-US" altLang="ko-KR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dibayar</a:t>
            </a:r>
            <a:r>
              <a:rPr lang="en-US" altLang="ko-KR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. </a:t>
            </a:r>
            <a:endParaRPr lang="en-US" altLang="ko-KR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>
              <a:lnSpc>
                <a:spcPct val="150000"/>
              </a:lnSpc>
            </a:pPr>
            <a:endParaRPr lang="en-US" altLang="ko-KR" sz="16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555283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idx="10"/>
          </p:nvPr>
        </p:nvSpPr>
        <p:spPr>
          <a:xfrm>
            <a:off x="1619672" y="0"/>
            <a:ext cx="7524328" cy="5143500"/>
          </a:xfrm>
        </p:spPr>
        <p:txBody>
          <a:bodyPr/>
          <a:lstStyle/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en-US" sz="13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7).   </a:t>
            </a:r>
            <a:r>
              <a:rPr lang="en-US" sz="130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Tahun</a:t>
            </a:r>
            <a:r>
              <a:rPr lang="en-US" sz="13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2009</a:t>
            </a:r>
          </a:p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en-US" sz="13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3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</a:t>
            </a:r>
            <a:r>
              <a:rPr lang="en-US" sz="130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Pemerintah</a:t>
            </a:r>
            <a:r>
              <a:rPr lang="en-US" sz="13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3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diwajibkan</a:t>
            </a:r>
            <a:r>
              <a:rPr lang="en-US" sz="13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3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untuk</a:t>
            </a:r>
            <a:r>
              <a:rPr lang="en-US" sz="13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3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menyajikan</a:t>
            </a:r>
            <a:r>
              <a:rPr lang="en-US" sz="13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3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Informasi</a:t>
            </a:r>
            <a:r>
              <a:rPr lang="en-US" sz="13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3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Pendapatan</a:t>
            </a:r>
            <a:r>
              <a:rPr lang="en-US" sz="13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3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dan</a:t>
            </a:r>
            <a:r>
              <a:rPr lang="en-US" sz="13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3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Belanja</a:t>
            </a:r>
            <a:r>
              <a:rPr lang="en-US" sz="13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3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30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Akrual</a:t>
            </a:r>
            <a:r>
              <a:rPr lang="en-US" sz="13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                               	</a:t>
            </a:r>
            <a:r>
              <a:rPr lang="en-US" sz="130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sebagai</a:t>
            </a:r>
            <a:r>
              <a:rPr lang="en-US" sz="13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30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persiapan</a:t>
            </a:r>
            <a:r>
              <a:rPr lang="en-US" sz="13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3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menuju</a:t>
            </a:r>
            <a:r>
              <a:rPr lang="en-US" sz="13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3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penerapan</a:t>
            </a:r>
            <a:r>
              <a:rPr lang="en-US" sz="13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basis </a:t>
            </a:r>
            <a:r>
              <a:rPr lang="en-US" sz="13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akrual</a:t>
            </a:r>
            <a:r>
              <a:rPr lang="en-US" sz="13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3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secara</a:t>
            </a:r>
            <a:r>
              <a:rPr lang="en-US" sz="13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3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penuh</a:t>
            </a:r>
            <a:r>
              <a:rPr lang="en-US" sz="13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 </a:t>
            </a:r>
            <a:r>
              <a:rPr lang="en-US" sz="130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Pada</a:t>
            </a:r>
            <a:r>
              <a:rPr lang="en-US" sz="13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3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tahun</a:t>
            </a:r>
            <a:r>
              <a:rPr lang="en-US" sz="13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3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                     	2009</a:t>
            </a:r>
            <a:r>
              <a:rPr lang="en-US" sz="13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13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Menteri</a:t>
            </a:r>
            <a:r>
              <a:rPr lang="en-US" sz="13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30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keuangan</a:t>
            </a:r>
            <a:r>
              <a:rPr lang="en-US" sz="13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3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mengajukan</a:t>
            </a:r>
            <a:r>
              <a:rPr lang="en-US" sz="13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3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Rancangan</a:t>
            </a:r>
            <a:r>
              <a:rPr lang="en-US" sz="13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30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Peraturan</a:t>
            </a:r>
            <a:r>
              <a:rPr lang="en-US" sz="13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en-US" sz="130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Pemerintah</a:t>
            </a:r>
            <a:r>
              <a:rPr lang="en-US" sz="13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3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(RPP) </a:t>
            </a:r>
            <a:r>
              <a:rPr lang="en-US" sz="13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        	</a:t>
            </a:r>
            <a:r>
              <a:rPr lang="en-US" sz="130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tentang</a:t>
            </a:r>
            <a:r>
              <a:rPr lang="en-US" sz="13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3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SAP </a:t>
            </a:r>
            <a:r>
              <a:rPr lang="en-US" sz="13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berbasis</a:t>
            </a:r>
            <a:r>
              <a:rPr lang="en-US" sz="13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3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30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Akrual</a:t>
            </a:r>
            <a:r>
              <a:rPr lang="en-US" sz="13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3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yang </a:t>
            </a:r>
            <a:r>
              <a:rPr lang="en-US" sz="13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disusun</a:t>
            </a:r>
            <a:r>
              <a:rPr lang="en-US" sz="13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3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oleh</a:t>
            </a:r>
            <a:r>
              <a:rPr lang="en-US" sz="13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3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KSAP  </a:t>
            </a:r>
            <a:r>
              <a:rPr lang="en-US" sz="130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kepada</a:t>
            </a:r>
            <a:r>
              <a:rPr lang="en-US" sz="13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en-US" sz="13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Menteri</a:t>
            </a:r>
            <a:r>
              <a:rPr lang="en-US" sz="13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3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Hukum</a:t>
            </a:r>
            <a:r>
              <a:rPr lang="en-US" sz="13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3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                                      	</a:t>
            </a:r>
            <a:r>
              <a:rPr lang="en-US" sz="130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dan</a:t>
            </a:r>
            <a:r>
              <a:rPr lang="en-US" sz="13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3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Hak</a:t>
            </a:r>
            <a:r>
              <a:rPr lang="en-US" sz="13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3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Asasi</a:t>
            </a:r>
            <a:r>
              <a:rPr lang="en-US" sz="13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3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Manusia</a:t>
            </a:r>
            <a:r>
              <a:rPr lang="en-US" sz="13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en-US" sz="13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8</a:t>
            </a:r>
            <a:r>
              <a:rPr lang="en-US" sz="13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).  </a:t>
            </a:r>
            <a:r>
              <a:rPr lang="en-US" sz="13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Tahun</a:t>
            </a:r>
            <a:r>
              <a:rPr lang="en-US" sz="13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3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2010</a:t>
            </a:r>
          </a:p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en-US" sz="13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</a:t>
            </a:r>
            <a:r>
              <a:rPr lang="en-US" sz="130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Pemerintah</a:t>
            </a:r>
            <a:r>
              <a:rPr lang="en-US" sz="13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3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menerbitkan</a:t>
            </a:r>
            <a:r>
              <a:rPr lang="en-US" sz="13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3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Peraturan</a:t>
            </a:r>
            <a:r>
              <a:rPr lang="en-US" sz="13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3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Pemerintah</a:t>
            </a:r>
            <a:r>
              <a:rPr lang="en-US" sz="13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3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Nomor</a:t>
            </a:r>
            <a:r>
              <a:rPr lang="en-US" sz="13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71 </a:t>
            </a:r>
            <a:r>
              <a:rPr lang="en-US" sz="13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Tahun</a:t>
            </a:r>
            <a:r>
              <a:rPr lang="en-US" sz="13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2010 </a:t>
            </a:r>
            <a:r>
              <a:rPr lang="en-US" sz="130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tentang</a:t>
            </a:r>
            <a:r>
              <a:rPr lang="en-US" sz="13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30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Standar</a:t>
            </a:r>
            <a:r>
              <a:rPr lang="en-US" sz="13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30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Aku</a:t>
            </a:r>
            <a:r>
              <a:rPr lang="en-US" sz="13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en-US" sz="130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ntansi</a:t>
            </a:r>
            <a:r>
              <a:rPr lang="en-US" sz="13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en-US" sz="130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Pemerintah</a:t>
            </a:r>
            <a:r>
              <a:rPr lang="en-US" sz="13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3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en-US" sz="13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Berbasis</a:t>
            </a:r>
            <a:r>
              <a:rPr lang="en-US" sz="13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3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Akrual</a:t>
            </a:r>
            <a:r>
              <a:rPr lang="en-US" sz="13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). </a:t>
            </a:r>
            <a:r>
              <a:rPr lang="en-US" sz="13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Ruang</a:t>
            </a:r>
            <a:r>
              <a:rPr lang="en-US" sz="13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3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lingkup</a:t>
            </a:r>
            <a:r>
              <a:rPr lang="en-US" sz="13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3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dari</a:t>
            </a:r>
            <a:r>
              <a:rPr lang="en-US" sz="13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PP </a:t>
            </a:r>
            <a:r>
              <a:rPr lang="en-US" sz="13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en-US" sz="130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Nomor</a:t>
            </a:r>
            <a:r>
              <a:rPr lang="en-US" sz="13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3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71 </a:t>
            </a:r>
            <a:r>
              <a:rPr lang="en-US" sz="13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tahun</a:t>
            </a:r>
            <a:r>
              <a:rPr lang="en-US" sz="13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3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                   	2010 </a:t>
            </a:r>
            <a:r>
              <a:rPr lang="en-US" sz="13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meliputi</a:t>
            </a:r>
            <a:r>
              <a:rPr lang="en-US" sz="13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SAP </a:t>
            </a:r>
            <a:r>
              <a:rPr lang="en-US" sz="130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berbasis</a:t>
            </a:r>
            <a:r>
              <a:rPr lang="en-US" sz="13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3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akrual</a:t>
            </a:r>
            <a:r>
              <a:rPr lang="en-US" sz="13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3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dan</a:t>
            </a:r>
            <a:r>
              <a:rPr lang="en-US" sz="13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SAP </a:t>
            </a:r>
            <a:r>
              <a:rPr lang="en-US" sz="13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berbasis</a:t>
            </a:r>
            <a:r>
              <a:rPr lang="en-US" sz="13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3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kas</a:t>
            </a:r>
            <a:r>
              <a:rPr lang="en-US" sz="13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30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menuju</a:t>
            </a:r>
            <a:r>
              <a:rPr lang="en-US" sz="13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3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akrual</a:t>
            </a:r>
            <a:r>
              <a:rPr lang="en-US" sz="13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</a:p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en-US" sz="13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9). </a:t>
            </a:r>
            <a:r>
              <a:rPr lang="en-US" sz="13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Tahun</a:t>
            </a:r>
            <a:r>
              <a:rPr lang="en-US" sz="13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3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2017-2018</a:t>
            </a:r>
          </a:p>
          <a:p>
            <a:pPr marL="271463">
              <a:lnSpc>
                <a:spcPct val="150000"/>
              </a:lnSpc>
              <a:spcBef>
                <a:spcPts val="0"/>
              </a:spcBef>
            </a:pPr>
            <a:r>
              <a:rPr lang="en-US" sz="130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Opini</a:t>
            </a:r>
            <a:r>
              <a:rPr lang="en-US" sz="13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3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Wajar</a:t>
            </a:r>
            <a:r>
              <a:rPr lang="en-US" sz="13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3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Tanpa</a:t>
            </a:r>
            <a:r>
              <a:rPr lang="en-US" sz="13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3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Pengecualian</a:t>
            </a:r>
            <a:r>
              <a:rPr lang="en-US" sz="13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(WTP) </a:t>
            </a:r>
            <a:r>
              <a:rPr lang="en-US" sz="13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atas</a:t>
            </a:r>
            <a:r>
              <a:rPr lang="en-US" sz="13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LKPP </a:t>
            </a:r>
            <a:r>
              <a:rPr lang="en-US" sz="13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 </a:t>
            </a:r>
            <a:r>
              <a:rPr lang="en-US" sz="130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Laporasn</a:t>
            </a:r>
            <a:r>
              <a:rPr lang="en-US" sz="13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30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Keuangan</a:t>
            </a:r>
            <a:r>
              <a:rPr lang="en-US" sz="13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30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Pemerintah</a:t>
            </a:r>
            <a:r>
              <a:rPr lang="en-US" sz="13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30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Pusat</a:t>
            </a:r>
            <a:r>
              <a:rPr lang="en-US" sz="13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) 2016 </a:t>
            </a:r>
            <a:r>
              <a:rPr lang="en-US" sz="130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merupakan</a:t>
            </a:r>
            <a:r>
              <a:rPr lang="en-US" sz="13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3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Opini</a:t>
            </a:r>
            <a:r>
              <a:rPr lang="en-US" sz="13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WTP yang </a:t>
            </a:r>
            <a:r>
              <a:rPr lang="en-US" sz="13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pertama</a:t>
            </a:r>
            <a:r>
              <a:rPr lang="en-US" sz="13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kali </a:t>
            </a:r>
            <a:r>
              <a:rPr lang="en-US" sz="13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diraih</a:t>
            </a:r>
            <a:r>
              <a:rPr lang="en-US" sz="13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3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sejak</a:t>
            </a:r>
            <a:r>
              <a:rPr lang="en-US" sz="13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30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penyusuna</a:t>
            </a:r>
            <a:r>
              <a:rPr lang="en-US" sz="13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en-US" sz="13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LKPP </a:t>
            </a:r>
            <a:r>
              <a:rPr lang="en-US" sz="13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                 	</a:t>
            </a:r>
            <a:r>
              <a:rPr lang="en-US" sz="130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tahun</a:t>
            </a:r>
            <a:r>
              <a:rPr lang="en-US" sz="13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3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2004</a:t>
            </a:r>
            <a:r>
              <a:rPr lang="en-US" sz="13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 </a:t>
            </a:r>
            <a:r>
              <a:rPr lang="en-US" sz="130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Capaiann</a:t>
            </a:r>
            <a:r>
              <a:rPr lang="en-US" sz="13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3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ini</a:t>
            </a:r>
            <a:r>
              <a:rPr lang="en-US" sz="13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3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diraih</a:t>
            </a:r>
            <a:r>
              <a:rPr lang="en-US" sz="13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3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pada</a:t>
            </a:r>
            <a:r>
              <a:rPr lang="en-US" sz="13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3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tahun</a:t>
            </a:r>
            <a:r>
              <a:rPr lang="en-US" sz="13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3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kedua</a:t>
            </a:r>
            <a:r>
              <a:rPr lang="en-US" sz="13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3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penerapan</a:t>
            </a:r>
            <a:r>
              <a:rPr lang="en-US" sz="13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3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akrual</a:t>
            </a:r>
            <a:r>
              <a:rPr lang="en-US" sz="13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3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yang                                    	</a:t>
            </a:r>
            <a:r>
              <a:rPr lang="en-US" sz="130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menunjukkan</a:t>
            </a:r>
            <a:r>
              <a:rPr lang="en-US" sz="13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3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tingginya</a:t>
            </a:r>
            <a:r>
              <a:rPr lang="en-US" sz="13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3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	</a:t>
            </a:r>
            <a:r>
              <a:rPr lang="en-US" sz="130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komitmen</a:t>
            </a:r>
            <a:r>
              <a:rPr lang="en-US" sz="13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3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Pemerintah</a:t>
            </a:r>
            <a:r>
              <a:rPr lang="en-US" sz="13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3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dalam</a:t>
            </a:r>
            <a:r>
              <a:rPr lang="en-US" sz="13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3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mewujudkan</a:t>
            </a:r>
            <a:r>
              <a:rPr lang="en-US" sz="13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3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30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akuntabilitas</a:t>
            </a:r>
            <a:r>
              <a:rPr lang="en-US" sz="13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                  	</a:t>
            </a:r>
            <a:r>
              <a:rPr lang="en-US" sz="130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akuntansi</a:t>
            </a:r>
            <a:r>
              <a:rPr lang="en-US" sz="13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3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dan</a:t>
            </a:r>
            <a:r>
              <a:rPr lang="en-US" sz="13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30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pelaporan</a:t>
            </a:r>
            <a:r>
              <a:rPr lang="en-US" sz="13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30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keuangan</a:t>
            </a:r>
            <a:r>
              <a:rPr lang="en-US" sz="13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n-US" sz="13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Capaian</a:t>
            </a:r>
            <a:r>
              <a:rPr lang="en-US" sz="13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3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Opini</a:t>
            </a:r>
            <a:r>
              <a:rPr lang="en-US" sz="13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WTP </a:t>
            </a:r>
            <a:r>
              <a:rPr lang="en-US" sz="130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kembali</a:t>
            </a:r>
            <a:r>
              <a:rPr lang="en-US" sz="13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3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diraih</a:t>
            </a:r>
            <a:r>
              <a:rPr lang="en-US" sz="13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3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pada</a:t>
            </a:r>
            <a:r>
              <a:rPr lang="en-US" sz="13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3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Tahun</a:t>
            </a:r>
            <a:r>
              <a:rPr lang="en-US" sz="13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3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2018 </a:t>
            </a:r>
            <a:r>
              <a:rPr lang="en-US" sz="13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untuk</a:t>
            </a:r>
            <a:r>
              <a:rPr lang="en-US" sz="13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LKPP </a:t>
            </a:r>
            <a:r>
              <a:rPr lang="en-US" sz="13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Tahun</a:t>
            </a:r>
            <a:r>
              <a:rPr lang="en-US" sz="13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2017.</a:t>
            </a:r>
            <a:endParaRPr lang="en-US" sz="13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451321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619672" y="0"/>
            <a:ext cx="7524328" cy="411510"/>
          </a:xfrm>
        </p:spPr>
        <p:txBody>
          <a:bodyPr/>
          <a:lstStyle/>
          <a:p>
            <a:r>
              <a:rPr lang="en-US" altLang="ko-KR" sz="2400" dirty="0">
                <a:solidFill>
                  <a:schemeClr val="tx1"/>
                </a:solidFill>
              </a:rPr>
              <a:t> </a:t>
            </a:r>
            <a:r>
              <a:rPr lang="en-US" altLang="ko-KR" sz="1800" dirty="0" smtClean="0">
                <a:solidFill>
                  <a:schemeClr val="tx1"/>
                </a:solidFill>
              </a:rPr>
              <a:t>2. </a:t>
            </a:r>
            <a:r>
              <a:rPr lang="en-US" altLang="ko-KR" sz="1800" dirty="0" smtClean="0">
                <a:solidFill>
                  <a:schemeClr val="tx1"/>
                </a:solidFill>
              </a:rPr>
              <a:t>PENYAJIAN </a:t>
            </a:r>
            <a:r>
              <a:rPr lang="en-US" altLang="ko-KR" sz="1800" dirty="0">
                <a:solidFill>
                  <a:schemeClr val="tx1"/>
                </a:solidFill>
              </a:rPr>
              <a:t>LAPORAN KEUANGAN</a:t>
            </a:r>
            <a:endParaRPr lang="ko-KR" altLang="en-US" sz="1800" dirty="0">
              <a:solidFill>
                <a:schemeClr val="tx1"/>
              </a:solidFill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0"/>
          </p:nvPr>
        </p:nvSpPr>
        <p:spPr>
          <a:xfrm>
            <a:off x="1619672" y="339502"/>
            <a:ext cx="7524328" cy="4803998"/>
          </a:xfrm>
        </p:spPr>
        <p:txBody>
          <a:bodyPr/>
          <a:lstStyle/>
          <a:p>
            <a:pPr fontAlgn="base">
              <a:lnSpc>
                <a:spcPct val="150000"/>
              </a:lnSpc>
            </a:pPr>
            <a:r>
              <a:rPr lang="en-US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a.   </a:t>
            </a:r>
            <a:r>
              <a:rPr lang="en-US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Pengertian</a:t>
            </a:r>
            <a:r>
              <a:rPr lang="en-US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Laporan</a:t>
            </a:r>
            <a:r>
              <a:rPr lang="en-US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Keuangan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marL="271463" fontAlgn="base">
              <a:lnSpc>
                <a:spcPct val="150000"/>
              </a:lnSpc>
            </a:pP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Laporan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keuangan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merupakan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laporan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yang </a:t>
            </a: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mencatat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semua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transaksi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keuangan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                    	yang </a:t>
            </a: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terjadi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di </a:t>
            </a: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dalam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suatu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bisnis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Laporan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keuangan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berisi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informasi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tentang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en-US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kondisi</a:t>
            </a:r>
            <a:r>
              <a:rPr lang="en-US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finansial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perusahaan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yang </a:t>
            </a: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berguna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bagi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para </a:t>
            </a: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pengguna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laporan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                  	</a:t>
            </a:r>
            <a:r>
              <a:rPr lang="en-US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keuangan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Ada </a:t>
            </a: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beberapa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jenis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dari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laporan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keuangan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akuntansi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yang paling </a:t>
            </a:r>
            <a:r>
              <a:rPr lang="en-US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         	</a:t>
            </a:r>
            <a:r>
              <a:rPr lang="en-US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umum</a:t>
            </a:r>
            <a:r>
              <a:rPr lang="en-US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yaitu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neraca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laba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rugi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dan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arus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kas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</a:p>
          <a:p>
            <a:pPr fontAlgn="base">
              <a:lnSpc>
                <a:spcPct val="150000"/>
              </a:lnSpc>
            </a:pPr>
            <a:r>
              <a:rPr lang="en-US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b.  </a:t>
            </a:r>
            <a:r>
              <a:rPr lang="en-US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Komponen</a:t>
            </a:r>
            <a:r>
              <a:rPr lang="en-US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laporan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keuangan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lengkap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terdiri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dari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  <a:p>
            <a:pPr marL="719138" indent="-447675" fontAlgn="base">
              <a:lnSpc>
                <a:spcPct val="150000"/>
              </a:lnSpc>
              <a:buFont typeface="+mj-lt"/>
              <a:buAutoNum type="arabicParenR"/>
            </a:pPr>
            <a:r>
              <a:rPr lang="en-US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Laporan</a:t>
            </a:r>
            <a:r>
              <a:rPr lang="en-US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posisi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keuangan</a:t>
            </a:r>
            <a:r>
              <a:rPr lang="en-US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/</a:t>
            </a:r>
            <a:r>
              <a:rPr lang="en-US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neraca</a:t>
            </a:r>
            <a:r>
              <a:rPr lang="en-US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pada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akhir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periode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;</a:t>
            </a:r>
          </a:p>
          <a:p>
            <a:pPr marL="719138" indent="-447675" fontAlgn="base">
              <a:lnSpc>
                <a:spcPct val="150000"/>
              </a:lnSpc>
              <a:buFont typeface="+mj-lt"/>
              <a:buAutoNum type="arabicParenR"/>
            </a:pPr>
            <a:r>
              <a:rPr lang="en-US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Laporan</a:t>
            </a:r>
            <a:r>
              <a:rPr lang="en-US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laba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rugi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dan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penghasilan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komprehensif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lain </a:t>
            </a: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selama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periode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;</a:t>
            </a:r>
          </a:p>
          <a:p>
            <a:pPr marL="719138" indent="-447675" fontAlgn="base">
              <a:lnSpc>
                <a:spcPct val="150000"/>
              </a:lnSpc>
              <a:buFont typeface="+mj-lt"/>
              <a:buAutoNum type="arabicParenR"/>
            </a:pPr>
            <a:r>
              <a:rPr lang="en-US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Laporan</a:t>
            </a:r>
            <a:r>
              <a:rPr lang="en-US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perubahan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ekuitas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selama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periode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;</a:t>
            </a:r>
          </a:p>
          <a:p>
            <a:pPr marL="719138" indent="-447675" fontAlgn="base">
              <a:lnSpc>
                <a:spcPct val="150000"/>
              </a:lnSpc>
              <a:buFont typeface="+mj-lt"/>
              <a:buAutoNum type="arabicParenR"/>
            </a:pPr>
            <a:r>
              <a:rPr lang="en-US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Laporan</a:t>
            </a:r>
            <a:r>
              <a:rPr lang="en-US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arus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kas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selama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periode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;</a:t>
            </a:r>
          </a:p>
          <a:p>
            <a:pPr marL="719138" indent="-447675" fontAlgn="base">
              <a:lnSpc>
                <a:spcPct val="150000"/>
              </a:lnSpc>
              <a:buFont typeface="+mj-lt"/>
              <a:buAutoNum type="arabicParenR"/>
            </a:pPr>
            <a:r>
              <a:rPr lang="en-US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Catatan</a:t>
            </a:r>
            <a:r>
              <a:rPr lang="en-US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atas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laporan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keuangan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berisi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ringkasan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kebijakan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akuntansi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yang </a:t>
            </a: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signifikan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dan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informasi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penjelasan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lain</a:t>
            </a:r>
            <a:r>
              <a:rPr lang="en-US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; </a:t>
            </a:r>
            <a:r>
              <a:rPr lang="en-US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informasi</a:t>
            </a:r>
            <a:r>
              <a:rPr lang="en-US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komparatif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mengenai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periode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terdekat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sebelumnya</a:t>
            </a:r>
            <a:r>
              <a:rPr lang="en-US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6970399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idx="10"/>
          </p:nvPr>
        </p:nvSpPr>
        <p:spPr>
          <a:xfrm>
            <a:off x="1619672" y="0"/>
            <a:ext cx="7524328" cy="5143500"/>
          </a:xfrm>
        </p:spPr>
        <p:txBody>
          <a:bodyPr/>
          <a:lstStyle/>
          <a:p>
            <a:pPr fontAlgn="base">
              <a:lnSpc>
                <a:spcPct val="150000"/>
              </a:lnSpc>
            </a:pPr>
            <a:r>
              <a:rPr lang="en-US" sz="16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3.  JENIS LAPORAN KEUANGAN </a:t>
            </a:r>
          </a:p>
          <a:p>
            <a:pPr fontAlgn="base">
              <a:lnSpc>
                <a:spcPct val="150000"/>
              </a:lnSpc>
            </a:pPr>
            <a:r>
              <a:rPr lang="en-US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a.   </a:t>
            </a:r>
            <a:r>
              <a:rPr lang="en-US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Neraca</a:t>
            </a:r>
            <a:r>
              <a:rPr lang="en-US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laporan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keuangan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adalah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laporan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posisi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keuangan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dari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suatu</a:t>
            </a:r>
            <a:r>
              <a:rPr lang="en-US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perusahaan</a:t>
            </a:r>
            <a:r>
              <a:rPr lang="en-US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	yang </a:t>
            </a: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dihasilkan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dari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periode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waktu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tertentu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 </a:t>
            </a:r>
            <a:r>
              <a:rPr lang="en-US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Laporan</a:t>
            </a:r>
            <a:r>
              <a:rPr lang="en-US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en-US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neraca</a:t>
            </a:r>
            <a:r>
              <a:rPr lang="en-US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berisikan</a:t>
            </a:r>
            <a:r>
              <a:rPr lang="en-US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                       	</a:t>
            </a:r>
            <a:r>
              <a:rPr lang="en-US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informasi</a:t>
            </a:r>
            <a:r>
              <a:rPr lang="en-US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keuangan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mengenai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modal, </a:t>
            </a: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kewajiban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dan</a:t>
            </a:r>
            <a:r>
              <a:rPr lang="en-US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aset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dari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suatu</a:t>
            </a:r>
            <a:r>
              <a:rPr lang="en-US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                      	</a:t>
            </a:r>
            <a:r>
              <a:rPr lang="en-US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perusahaan</a:t>
            </a:r>
            <a:r>
              <a:rPr lang="en-US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fontAlgn="base">
              <a:lnSpc>
                <a:spcPct val="150000"/>
              </a:lnSpc>
            </a:pP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b. </a:t>
            </a: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Laporan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Laba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Rugi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adalah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laporan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yang </a:t>
            </a: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berisikan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pendapatan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dan</a:t>
            </a:r>
            <a:r>
              <a:rPr lang="en-US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en-US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pengeluaran</a:t>
            </a:r>
            <a:r>
              <a:rPr lang="en-US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	</a:t>
            </a:r>
            <a:r>
              <a:rPr lang="en-US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dari</a:t>
            </a:r>
            <a:r>
              <a:rPr lang="en-US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suatu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perusahaan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dalam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periode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waktu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tertentu</a:t>
            </a:r>
            <a:r>
              <a:rPr lang="en-US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n-US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Laporan</a:t>
            </a:r>
            <a:r>
              <a:rPr lang="en-US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laba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rugi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                        	</a:t>
            </a:r>
            <a:r>
              <a:rPr lang="en-US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bertujuan</a:t>
            </a:r>
            <a:r>
              <a:rPr lang="en-US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untuk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menampilkan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laba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bersih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dari</a:t>
            </a:r>
            <a:r>
              <a:rPr lang="en-US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perusahaan</a:t>
            </a:r>
            <a:r>
              <a:rPr lang="en-US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tersebut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Gunanya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en-US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untuk</a:t>
            </a:r>
            <a:r>
              <a:rPr lang="en-US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mengetahui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keuntungan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yang </a:t>
            </a:r>
            <a:r>
              <a:rPr lang="en-US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terealisasi</a:t>
            </a:r>
            <a:r>
              <a:rPr lang="en-US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dalam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periode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waktu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yang </a:t>
            </a:r>
            <a:r>
              <a:rPr lang="en-US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                 	</a:t>
            </a:r>
            <a:r>
              <a:rPr lang="en-US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diinginkan</a:t>
            </a:r>
            <a:r>
              <a:rPr lang="en-US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perusahaan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atau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pengguna</a:t>
            </a:r>
            <a:r>
              <a:rPr lang="en-US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laporan</a:t>
            </a:r>
            <a:r>
              <a:rPr lang="en-US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fontAlgn="base">
              <a:lnSpc>
                <a:spcPct val="150000"/>
              </a:lnSpc>
            </a:pP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c. </a:t>
            </a: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Laporan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Arus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Kas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adalah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laporan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yang </a:t>
            </a: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menunjukkan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transaksi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keluar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masuknya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            	</a:t>
            </a:r>
            <a:r>
              <a:rPr lang="en-US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kas</a:t>
            </a:r>
            <a:r>
              <a:rPr lang="en-US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dari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suatu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perusahaan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dalam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periode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waktu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tertentu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Laporan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arus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kas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        	</a:t>
            </a:r>
            <a:r>
              <a:rPr lang="en-US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berisikan</a:t>
            </a:r>
            <a:r>
              <a:rPr lang="en-US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tiga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jenis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aktivitas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yang </a:t>
            </a: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dapat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menunjukkan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pergerakan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kas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                   	</a:t>
            </a:r>
            <a:r>
              <a:rPr lang="en-US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perusahaan</a:t>
            </a:r>
            <a:r>
              <a:rPr lang="en-US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didapat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dan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dialokasikan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mana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saja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Aktivitas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tersebut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berupa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en-US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aktivitas</a:t>
            </a:r>
            <a:r>
              <a:rPr lang="en-US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operasi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investasi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dan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pendanaan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en-US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357808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1062</TotalTime>
  <Words>304</Words>
  <Application>Microsoft Office PowerPoint</Application>
  <PresentationFormat>On-screen Show (16:9)</PresentationFormat>
  <Paragraphs>41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8</vt:i4>
      </vt:variant>
    </vt:vector>
  </HeadingPairs>
  <TitlesOfParts>
    <vt:vector size="13" baseType="lpstr">
      <vt:lpstr>맑은 고딕</vt:lpstr>
      <vt:lpstr>Arial</vt:lpstr>
      <vt:lpstr>Calibri</vt:lpstr>
      <vt:lpstr>Office Theme</vt:lpstr>
      <vt:lpstr>Custom Design</vt:lpstr>
      <vt:lpstr>PowerPoint Presentation</vt:lpstr>
      <vt:lpstr>    1. SEJARAH AKUNTANSI PEMERINTAHAN </vt:lpstr>
      <vt:lpstr>PowerPoint Presentation</vt:lpstr>
      <vt:lpstr>PowerPoint Presentation</vt:lpstr>
      <vt:lpstr>PowerPoint Presentation</vt:lpstr>
      <vt:lpstr>PowerPoint Presentation</vt:lpstr>
      <vt:lpstr> 2. PENYAJIAN LAPORAN KEUANGAN</vt:lpstr>
      <vt:lpstr>PowerPoint Presentation</vt:lpstr>
    </vt:vector>
  </TitlesOfParts>
  <Company>Microsoft Corporation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Registered User</dc:creator>
  <cp:lastModifiedBy>Azizah Fitriani</cp:lastModifiedBy>
  <cp:revision>54</cp:revision>
  <dcterms:created xsi:type="dcterms:W3CDTF">2014-04-01T16:27:38Z</dcterms:created>
  <dcterms:modified xsi:type="dcterms:W3CDTF">2021-10-14T06:19:24Z</dcterms:modified>
</cp:coreProperties>
</file>