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2"/>
    <p:sldId id="290" r:id="rId3"/>
    <p:sldId id="287" r:id="rId4"/>
    <p:sldId id="288" r:id="rId5"/>
    <p:sldId id="289" r:id="rId6"/>
    <p:sldId id="291" r:id="rId7"/>
    <p:sldId id="292" r:id="rId8"/>
    <p:sldId id="295" r:id="rId9"/>
    <p:sldId id="294" r:id="rId10"/>
    <p:sldId id="296" r:id="rId11"/>
    <p:sldId id="297" r:id="rId12"/>
    <p:sldId id="298" r:id="rId13"/>
    <p:sldId id="29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7297" y="1385047"/>
            <a:ext cx="6541340" cy="2262781"/>
          </a:xfrm>
        </p:spPr>
        <p:txBody>
          <a:bodyPr/>
          <a:lstStyle/>
          <a:p>
            <a:r>
              <a:rPr lang="en-US" dirty="0" smtClean="0">
                <a:latin typeface="Constantia" panose="02030602050306030303" pitchFamily="18" charset="0"/>
              </a:rPr>
              <a:t>MANAJEMEN OPERASIONAL</a:t>
            </a:r>
            <a:endParaRPr lang="en-US" dirty="0">
              <a:latin typeface="Constantia" panose="020306020503060303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49274" y="3769658"/>
            <a:ext cx="5357998" cy="1178859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OLEH : </a:t>
            </a:r>
          </a:p>
          <a:p>
            <a:r>
              <a:rPr lang="en-US" sz="24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AZIZAH FITRIANI,SE.,MM</a:t>
            </a:r>
            <a:endParaRPr lang="en-US" sz="2400" b="1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27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30" y="386829"/>
            <a:ext cx="9695329" cy="6336699"/>
          </a:xfrm>
        </p:spPr>
        <p:txBody>
          <a:bodyPr>
            <a:noAutofit/>
          </a:bodyPr>
          <a:lstStyle/>
          <a:p>
            <a:pPr lvl="0" algn="ctr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b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BAB </a:t>
            </a:r>
            <a:r>
              <a:rPr lang="en-US" sz="2000" b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VI</a:t>
            </a:r>
            <a:endParaRPr lang="en-US" sz="2000" b="1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 algn="ctr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METODE </a:t>
            </a:r>
            <a:r>
              <a:rPr lang="en-US" sz="20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PROGRAMASI LINIER DENGAN </a:t>
            </a:r>
            <a:r>
              <a:rPr lang="en-AU" sz="2000" b="1" dirty="0" smtClean="0">
                <a:solidFill>
                  <a:schemeClr val="tx1"/>
                </a:solidFill>
              </a:rPr>
              <a:t>METODE </a:t>
            </a:r>
            <a:r>
              <a:rPr lang="en-US" sz="2000" b="1" dirty="0" smtClean="0">
                <a:solidFill>
                  <a:schemeClr val="tx1"/>
                </a:solidFill>
              </a:rPr>
              <a:t>SIMPLEK</a:t>
            </a:r>
            <a:r>
              <a:rPr lang="en-US" sz="2000" b="1" dirty="0" smtClean="0">
                <a:solidFill>
                  <a:schemeClr val="tx1"/>
                </a:solidFill>
                <a:latin typeface="Constantia"/>
              </a:rPr>
              <a:t>      </a:t>
            </a:r>
          </a:p>
          <a:p>
            <a:pPr lvl="0" algn="ctr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b="1" dirty="0" smtClean="0">
                <a:solidFill>
                  <a:schemeClr val="tx1"/>
                </a:solidFill>
                <a:latin typeface="Constantia"/>
              </a:rPr>
              <a:t> </a:t>
            </a:r>
          </a:p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Metode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Simplek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pendekatan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Linier Programming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			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menentukan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kombinasi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produksi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yang optimal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dimana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	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jenis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produk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yang 		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dihasilkan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lebih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2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jenis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produk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	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mempertimbangkan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faktor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-			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faktor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produksi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dimiliki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oleh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	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>
              <a:buNone/>
            </a:pPr>
            <a:r>
              <a:rPr lang="en-US" sz="2000" dirty="0" err="1" smtClean="0">
                <a:latin typeface="Constantia" panose="02030602050306030303" pitchFamily="18" charset="0"/>
              </a:rPr>
              <a:t>Langkah-langkah</a:t>
            </a:r>
            <a:r>
              <a:rPr lang="en-US" sz="2000" dirty="0" smtClean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penyelesaian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metode</a:t>
            </a:r>
            <a:r>
              <a:rPr lang="en-US" sz="2000" dirty="0">
                <a:latin typeface="Constantia" panose="02030602050306030303" pitchFamily="18" charset="0"/>
              </a:rPr>
              <a:t> simplex </a:t>
            </a:r>
            <a:r>
              <a:rPr lang="en-US" sz="2000" dirty="0" err="1">
                <a:latin typeface="Constantia" panose="02030602050306030303" pitchFamily="18" charset="0"/>
              </a:rPr>
              <a:t>adalah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sebagai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latin typeface="Constantia" panose="02030602050306030303" pitchFamily="18" charset="0"/>
              </a:rPr>
              <a:t>berikut</a:t>
            </a:r>
            <a:r>
              <a:rPr lang="en-US" sz="2000" dirty="0" smtClean="0">
                <a:latin typeface="Constantia" panose="02030602050306030303" pitchFamily="18" charset="0"/>
              </a:rPr>
              <a:t> </a:t>
            </a:r>
            <a:r>
              <a:rPr lang="en-US" sz="2000" dirty="0">
                <a:latin typeface="Constantia" panose="02030602050306030303" pitchFamily="18" charset="0"/>
              </a:rPr>
              <a:t>:</a:t>
            </a:r>
          </a:p>
          <a:p>
            <a:pPr>
              <a:buNone/>
            </a:pPr>
            <a:r>
              <a:rPr lang="en-US" sz="2000" dirty="0">
                <a:latin typeface="Constantia" panose="02030602050306030303" pitchFamily="18" charset="0"/>
              </a:rPr>
              <a:t>              1.  </a:t>
            </a:r>
            <a:r>
              <a:rPr lang="en-US" sz="2000" dirty="0" err="1">
                <a:latin typeface="Constantia" panose="02030602050306030303" pitchFamily="18" charset="0"/>
              </a:rPr>
              <a:t>Menentukan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fungsi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obyektif</a:t>
            </a:r>
            <a:r>
              <a:rPr lang="en-US" sz="2000" dirty="0">
                <a:latin typeface="Constantia" panose="02030602050306030303" pitchFamily="18" charset="0"/>
              </a:rPr>
              <a:t> yang </a:t>
            </a:r>
            <a:r>
              <a:rPr lang="en-US" sz="2000" dirty="0" err="1">
                <a:latin typeface="Constantia" panose="02030602050306030303" pitchFamily="18" charset="0"/>
              </a:rPr>
              <a:t>akan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dicapai</a:t>
            </a:r>
            <a:endParaRPr lang="en-US" sz="2000" dirty="0">
              <a:latin typeface="Constantia" panose="02030602050306030303" pitchFamily="18" charset="0"/>
            </a:endParaRPr>
          </a:p>
          <a:p>
            <a:pPr lvl="1">
              <a:buNone/>
            </a:pPr>
            <a:r>
              <a:rPr lang="en-US" sz="2000" dirty="0">
                <a:latin typeface="Constantia" panose="02030602050306030303" pitchFamily="18" charset="0"/>
              </a:rPr>
              <a:t>       2.  </a:t>
            </a:r>
            <a:r>
              <a:rPr lang="en-US" sz="2000" dirty="0" err="1">
                <a:latin typeface="Constantia" panose="02030602050306030303" pitchFamily="18" charset="0"/>
              </a:rPr>
              <a:t>Mengidentifikasi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kendala</a:t>
            </a:r>
            <a:r>
              <a:rPr lang="en-US" sz="2000" dirty="0">
                <a:latin typeface="Constantia" panose="02030602050306030303" pitchFamily="18" charset="0"/>
              </a:rPr>
              <a:t> (Constraint) </a:t>
            </a:r>
            <a:r>
              <a:rPr lang="en-US" sz="2000" dirty="0" err="1">
                <a:latin typeface="Constantia" panose="02030602050306030303" pitchFamily="18" charset="0"/>
              </a:rPr>
              <a:t>dalam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bentuk</a:t>
            </a:r>
            <a:r>
              <a:rPr lang="en-US" sz="2000" dirty="0">
                <a:latin typeface="Constantia" panose="02030602050306030303" pitchFamily="18" charset="0"/>
              </a:rPr>
              <a:t>  </a:t>
            </a:r>
            <a:r>
              <a:rPr lang="en-US" sz="2000" dirty="0" err="1" smtClean="0">
                <a:latin typeface="Constantia" panose="02030602050306030303" pitchFamily="18" charset="0"/>
              </a:rPr>
              <a:t>ketidaksamaan</a:t>
            </a:r>
            <a:endParaRPr lang="en-US" sz="2000" dirty="0">
              <a:latin typeface="Constantia" panose="02030602050306030303" pitchFamily="18" charset="0"/>
            </a:endParaRPr>
          </a:p>
          <a:p>
            <a:pPr lvl="1">
              <a:buNone/>
            </a:pPr>
            <a:r>
              <a:rPr lang="en-US" sz="2000" dirty="0">
                <a:latin typeface="Constantia" panose="02030602050306030303" pitchFamily="18" charset="0"/>
              </a:rPr>
              <a:t>       3.  </a:t>
            </a:r>
            <a:r>
              <a:rPr lang="en-US" sz="2000" dirty="0" err="1">
                <a:latin typeface="Constantia" panose="02030602050306030303" pitchFamily="18" charset="0"/>
              </a:rPr>
              <a:t>Merubah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ketidaksamaan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dari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kendala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menjadi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bentuk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smtClean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persamaan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dengan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smtClean="0">
                <a:latin typeface="Constantia" panose="02030602050306030303" pitchFamily="18" charset="0"/>
              </a:rPr>
              <a:t>	     </a:t>
            </a:r>
            <a:r>
              <a:rPr lang="en-US" sz="2000" dirty="0" err="1" smtClean="0">
                <a:latin typeface="Constantia" panose="02030602050306030303" pitchFamily="18" charset="0"/>
              </a:rPr>
              <a:t>cara</a:t>
            </a:r>
            <a:r>
              <a:rPr lang="en-US" sz="2000" dirty="0" smtClean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menambahkan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unsur</a:t>
            </a:r>
            <a:r>
              <a:rPr lang="en-US" sz="2000" dirty="0">
                <a:latin typeface="Constantia" panose="02030602050306030303" pitchFamily="18" charset="0"/>
              </a:rPr>
              <a:t> slack </a:t>
            </a:r>
            <a:r>
              <a:rPr lang="en-US" sz="2000" dirty="0" err="1">
                <a:latin typeface="Constantia" panose="02030602050306030303" pitchFamily="18" charset="0"/>
              </a:rPr>
              <a:t>variabel</a:t>
            </a:r>
            <a:r>
              <a:rPr lang="en-US" sz="2000" dirty="0">
                <a:latin typeface="Constantia" panose="02030602050306030303" pitchFamily="18" charset="0"/>
              </a:rPr>
              <a:t>(S).</a:t>
            </a:r>
          </a:p>
          <a:p>
            <a:pPr>
              <a:buNone/>
            </a:pPr>
            <a:r>
              <a:rPr lang="en-US" sz="2000" dirty="0">
                <a:latin typeface="Constantia" panose="02030602050306030303" pitchFamily="18" charset="0"/>
              </a:rPr>
              <a:t>	        </a:t>
            </a:r>
            <a:r>
              <a:rPr lang="en-US" sz="2000" dirty="0" smtClean="0">
                <a:latin typeface="Constantia" panose="02030602050306030303" pitchFamily="18" charset="0"/>
              </a:rPr>
              <a:t>      Slack </a:t>
            </a:r>
            <a:r>
              <a:rPr lang="en-US" sz="2000" dirty="0" err="1">
                <a:latin typeface="Constantia" panose="02030602050306030303" pitchFamily="18" charset="0"/>
              </a:rPr>
              <a:t>Variabel</a:t>
            </a:r>
            <a:r>
              <a:rPr lang="en-US" sz="2000" dirty="0">
                <a:latin typeface="Constantia" panose="02030602050306030303" pitchFamily="18" charset="0"/>
              </a:rPr>
              <a:t>  </a:t>
            </a:r>
            <a:r>
              <a:rPr lang="en-US" sz="2000" dirty="0" err="1">
                <a:latin typeface="Constantia" panose="02030602050306030303" pitchFamily="18" charset="0"/>
              </a:rPr>
              <a:t>adalah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variabel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tambahan</a:t>
            </a:r>
            <a:r>
              <a:rPr lang="en-US" sz="2000" dirty="0">
                <a:latin typeface="Constantia" panose="02030602050306030303" pitchFamily="18" charset="0"/>
              </a:rPr>
              <a:t> yang </a:t>
            </a:r>
            <a:r>
              <a:rPr lang="en-US" sz="2000" dirty="0" err="1">
                <a:latin typeface="Constantia" panose="02030602050306030303" pitchFamily="18" charset="0"/>
              </a:rPr>
              <a:t>mewakili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latin typeface="Constantia" panose="02030602050306030303" pitchFamily="18" charset="0"/>
              </a:rPr>
              <a:t>tingkat</a:t>
            </a:r>
            <a:r>
              <a:rPr lang="en-US" sz="2000" dirty="0" smtClean="0">
                <a:latin typeface="Constantia" panose="02030602050306030303" pitchFamily="18" charset="0"/>
              </a:rPr>
              <a:t>    				     </a:t>
            </a:r>
            <a:r>
              <a:rPr lang="en-US" sz="2000" dirty="0" err="1" smtClean="0">
                <a:latin typeface="Constantia" panose="02030602050306030303" pitchFamily="18" charset="0"/>
              </a:rPr>
              <a:t>pengangguran</a:t>
            </a:r>
            <a:r>
              <a:rPr lang="en-US" sz="2000" dirty="0" smtClean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kapasitas</a:t>
            </a:r>
            <a:r>
              <a:rPr lang="en-US" sz="2000" dirty="0">
                <a:latin typeface="Constantia" panose="02030602050306030303" pitchFamily="18" charset="0"/>
              </a:rPr>
              <a:t>. </a:t>
            </a:r>
            <a:endParaRPr lang="en-US" sz="2000" dirty="0" smtClean="0"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US" sz="2000" dirty="0" smtClean="0">
                <a:latin typeface="Constantia" panose="02030602050306030303" pitchFamily="18" charset="0"/>
              </a:rPr>
              <a:t>              4</a:t>
            </a:r>
            <a:r>
              <a:rPr lang="en-US" sz="2000" dirty="0">
                <a:latin typeface="Constantia" panose="02030602050306030303" pitchFamily="18" charset="0"/>
              </a:rPr>
              <a:t>.  </a:t>
            </a:r>
            <a:r>
              <a:rPr lang="en-US" sz="2000" dirty="0" err="1">
                <a:latin typeface="Constantia" panose="02030602050306030303" pitchFamily="18" charset="0"/>
              </a:rPr>
              <a:t>Memasukkan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atau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menyusun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fungsi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tujuan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dan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kendala</a:t>
            </a:r>
            <a:r>
              <a:rPr lang="en-US" sz="2000" dirty="0">
                <a:latin typeface="Constantia" panose="02030602050306030303" pitchFamily="18" charset="0"/>
              </a:rPr>
              <a:t> yang </a:t>
            </a:r>
            <a:r>
              <a:rPr lang="en-US" sz="2000" dirty="0" err="1" smtClean="0">
                <a:latin typeface="Constantia" panose="02030602050306030303" pitchFamily="18" charset="0"/>
              </a:rPr>
              <a:t>ada</a:t>
            </a:r>
            <a:r>
              <a:rPr lang="en-US" sz="2000" dirty="0" smtClean="0">
                <a:latin typeface="Constantia" panose="02030602050306030303" pitchFamily="18" charset="0"/>
              </a:rPr>
              <a:t> </a:t>
            </a:r>
            <a:r>
              <a:rPr lang="en-US" sz="2000" dirty="0" err="1">
                <a:latin typeface="Constantia" panose="02030602050306030303" pitchFamily="18" charset="0"/>
              </a:rPr>
              <a:t>kedalam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000" dirty="0" smtClean="0">
                <a:latin typeface="Constantia" panose="02030602050306030303" pitchFamily="18" charset="0"/>
              </a:rPr>
              <a:t>		     </a:t>
            </a:r>
            <a:r>
              <a:rPr lang="en-US" sz="2000" dirty="0" err="1" smtClean="0">
                <a:latin typeface="Constantia" panose="02030602050306030303" pitchFamily="18" charset="0"/>
              </a:rPr>
              <a:t>tabel</a:t>
            </a:r>
            <a:r>
              <a:rPr lang="en-US" sz="2000" dirty="0" smtClean="0">
                <a:latin typeface="Constantia" panose="02030602050306030303" pitchFamily="18" charset="0"/>
              </a:rPr>
              <a:t> </a:t>
            </a:r>
            <a:r>
              <a:rPr lang="en-US" sz="2000" dirty="0">
                <a:latin typeface="Constantia" panose="02030602050306030303" pitchFamily="18" charset="0"/>
              </a:rPr>
              <a:t>simplex </a:t>
            </a:r>
            <a:r>
              <a:rPr lang="en-US" sz="2000" dirty="0" err="1">
                <a:latin typeface="Constantia" panose="02030602050306030303" pitchFamily="18" charset="0"/>
              </a:rPr>
              <a:t>pertama</a:t>
            </a:r>
            <a:endParaRPr lang="en-US" sz="2000" dirty="0">
              <a:latin typeface="Constantia" panose="02030602050306030303" pitchFamily="18" charset="0"/>
            </a:endParaRPr>
          </a:p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endParaRPr lang="en-US" sz="2000" b="1" dirty="0">
              <a:solidFill>
                <a:schemeClr val="tx1"/>
              </a:solidFill>
              <a:latin typeface="Constantia"/>
            </a:endParaRPr>
          </a:p>
          <a:p>
            <a:pPr marL="0" lvl="0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768350" algn="l"/>
              </a:tabLst>
            </a:pPr>
            <a:r>
              <a:rPr lang="en-US" sz="24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       </a:t>
            </a:r>
            <a:r>
              <a:rPr lang="en-US" sz="2000" dirty="0" smtClean="0">
                <a:solidFill>
                  <a:srgbClr val="04617B"/>
                </a:solidFill>
                <a:latin typeface="Constantia" panose="02030602050306030303" pitchFamily="18" charset="0"/>
              </a:rPr>
              <a:t/>
            </a:r>
            <a:br>
              <a:rPr lang="en-US" sz="2000" dirty="0" smtClean="0">
                <a:solidFill>
                  <a:srgbClr val="04617B"/>
                </a:solidFill>
                <a:latin typeface="Constantia" panose="02030602050306030303" pitchFamily="18" charset="0"/>
              </a:rPr>
            </a:br>
            <a:endParaRPr lang="en-US" sz="20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1" y="4853496"/>
            <a:ext cx="2231329" cy="201795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66565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</a:rPr>
              <a:t>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86591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30" y="386829"/>
            <a:ext cx="9614646" cy="6336699"/>
          </a:xfrm>
        </p:spPr>
        <p:txBody>
          <a:bodyPr>
            <a:noAutofit/>
          </a:bodyPr>
          <a:lstStyle/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/>
              </a:rPr>
              <a:t>5.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Menentukan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Kolom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Kunci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yaitu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angka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CJ – ZJ yang   	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bernilai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positif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terbesar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/>
              </a:rPr>
              <a:t>6.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Menentukan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Kunci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yaitu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mempunyai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angka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ganti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	(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Replacemen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) yang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bernilai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positif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terkecil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/>
              </a:rPr>
              <a:t>	       	R (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Angka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Ganti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)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adalah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angka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kolom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kuantitas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( Q )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dibagi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 	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angka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kolom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kunci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7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.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Menentukan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Angka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Kunci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 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yaitu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angka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terletak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perpotongan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antara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kolom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kunci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kunci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8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.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Mengganti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angka-angka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kunci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angka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baru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cara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membagi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semua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angka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ada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kunci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dengan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nomor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kunci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9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.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Menentukan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angka-angka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baru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yang lain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cara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: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/>
              </a:rPr>
              <a:t>      	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Setiap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angka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lama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bersangkutan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– (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Angka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kolom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	 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	 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kunci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ybs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X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angka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baru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kunci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)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10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.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Menyusun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angka-angka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baru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tabel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simplex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kedua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seterusnya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.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Jika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 	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CJ – ZJ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masih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ada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angka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positif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( &gt;0 ) 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maka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harus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dilakukan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perhitungan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lagi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dimulai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dari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langkah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kelima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.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11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. 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Jika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angka-angka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CJ – ZJ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sudah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tidak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lagi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bernilai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positif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 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( &gt;0 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)  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maka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kombinasi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produk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dihasilkan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sudah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optimal.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 smtClean="0">
                <a:solidFill>
                  <a:srgbClr val="04617B"/>
                </a:solidFill>
                <a:latin typeface="Calibri"/>
              </a:rPr>
              <a:t/>
            </a:r>
            <a:br>
              <a:rPr lang="en-US" sz="2000" dirty="0" smtClean="0">
                <a:solidFill>
                  <a:srgbClr val="04617B"/>
                </a:solidFill>
                <a:latin typeface="Calibri"/>
              </a:rPr>
            </a:br>
            <a:endParaRPr lang="en-US" sz="20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1" y="4853496"/>
            <a:ext cx="2231329" cy="201795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66565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</a:rPr>
              <a:t>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126220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7354" y="443183"/>
            <a:ext cx="9614646" cy="6336699"/>
          </a:xfrm>
        </p:spPr>
        <p:txBody>
          <a:bodyPr>
            <a:noAutofit/>
          </a:bodyPr>
          <a:lstStyle/>
          <a:p>
            <a:pPr lvl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Contoh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Kasus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:</a:t>
            </a:r>
            <a:b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   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Perusahaan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genteng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ANTIK 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memproduksi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3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jenis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genteng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yaitu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</a:t>
            </a:r>
            <a:r>
              <a:rPr lang="en-US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genteng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besar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(A),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genteng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sedang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(B)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genteng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kecil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(C). Proses 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</a:t>
            </a:r>
            <a:r>
              <a:rPr lang="en-US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pembuatan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</a:t>
            </a:r>
            <a:r>
              <a:rPr lang="en-US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</a:t>
            </a:r>
            <a:r>
              <a:rPr lang="en-US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lamanya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proses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pembuatan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sebagai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berikut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:</a:t>
            </a:r>
          </a:p>
          <a:p>
            <a:pPr lvl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0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lvl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4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1" y="4853496"/>
            <a:ext cx="2231329" cy="201795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2541494" y="386829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66565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</a:rPr>
              <a:t>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494" y="2390762"/>
            <a:ext cx="9412941" cy="448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78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1" y="4853496"/>
            <a:ext cx="2231329" cy="201795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380129" y="0"/>
            <a:ext cx="9466729" cy="6858000"/>
          </a:xfrm>
        </p:spPr>
        <p:txBody>
          <a:bodyPr>
            <a:noAutofit/>
          </a:bodyPr>
          <a:lstStyle/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 err="1">
                <a:solidFill>
                  <a:schemeClr val="tx1"/>
                </a:solidFill>
                <a:latin typeface="Constantia"/>
              </a:rPr>
              <a:t>Dalam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satu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minggu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mesin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tiap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bagian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dapat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bekerja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selama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: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schemeClr val="tx1"/>
                </a:solidFill>
                <a:latin typeface="Constantia"/>
              </a:rPr>
              <a:t>		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Mesin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Cetak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               :  5.410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menit</a:t>
            </a:r>
            <a:endParaRPr lang="en-AU" sz="2000" dirty="0">
              <a:solidFill>
                <a:schemeClr val="tx1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schemeClr val="tx1"/>
                </a:solidFill>
                <a:latin typeface="Constantia"/>
              </a:rPr>
              <a:t>		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Mesin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Press                 :  4.420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menit</a:t>
            </a:r>
            <a:endParaRPr lang="en-AU" sz="2000" dirty="0">
              <a:solidFill>
                <a:schemeClr val="tx1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schemeClr val="tx1"/>
                </a:solidFill>
                <a:latin typeface="Constantia"/>
              </a:rPr>
              <a:t>		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Mesin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Pengering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        :     890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menit</a:t>
            </a:r>
            <a:endParaRPr lang="en-AU" sz="2000" dirty="0">
              <a:solidFill>
                <a:schemeClr val="tx1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schemeClr val="tx1"/>
                </a:solidFill>
                <a:latin typeface="Constantia"/>
              </a:rPr>
              <a:t> 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Besarnya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keuntungan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per unit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masing-masing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jenis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genteng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	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sebagai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berikut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: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schemeClr val="tx1"/>
                </a:solidFill>
                <a:latin typeface="Constantia"/>
              </a:rPr>
              <a:t>		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Genteng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besar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( A )      :  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Rp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. 8,-   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schemeClr val="tx1"/>
                </a:solidFill>
                <a:latin typeface="Constantia"/>
              </a:rPr>
              <a:t>		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Genteng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sedang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( B )   :  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Rp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. 9,-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schemeClr val="tx1"/>
                </a:solidFill>
                <a:latin typeface="Constantia"/>
              </a:rPr>
              <a:t>		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Genteng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kecil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( C )      :  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Rp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. 15,-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schemeClr val="tx1"/>
                </a:solidFill>
                <a:latin typeface="Constantia"/>
              </a:rPr>
              <a:t> </a:t>
            </a:r>
            <a:r>
              <a:rPr lang="en-AU" sz="2000" dirty="0" smtClean="0">
                <a:solidFill>
                  <a:schemeClr val="tx1"/>
                </a:solidFill>
                <a:latin typeface="Constantia"/>
              </a:rPr>
              <a:t>   </a:t>
            </a:r>
            <a:r>
              <a:rPr lang="en-AU" sz="2000" dirty="0" err="1" smtClean="0">
                <a:solidFill>
                  <a:schemeClr val="tx1"/>
                </a:solidFill>
                <a:latin typeface="Constantia"/>
              </a:rPr>
              <a:t>Diminta</a:t>
            </a:r>
            <a:r>
              <a:rPr lang="en-AU" sz="2000" dirty="0" smtClean="0">
                <a:solidFill>
                  <a:schemeClr val="tx1"/>
                </a:solidFill>
                <a:latin typeface="Constantia"/>
              </a:rPr>
              <a:t> 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: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Berapa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harus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diproduksi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untuk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masing-masing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AU" sz="2000" dirty="0" err="1" smtClean="0">
                <a:solidFill>
                  <a:schemeClr val="tx1"/>
                </a:solidFill>
                <a:latin typeface="Constantia"/>
              </a:rPr>
              <a:t>jenis</a:t>
            </a:r>
            <a:r>
              <a:rPr lang="en-AU" sz="2000" dirty="0" smtClean="0">
                <a:solidFill>
                  <a:schemeClr val="tx1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genteng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agar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dapat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AU" sz="2000" dirty="0" smtClean="0">
                <a:solidFill>
                  <a:schemeClr val="tx1"/>
                </a:solidFill>
                <a:latin typeface="Constantia"/>
              </a:rPr>
              <a:t>	       </a:t>
            </a:r>
            <a:r>
              <a:rPr lang="en-AU" sz="2000" dirty="0" err="1" smtClean="0">
                <a:solidFill>
                  <a:schemeClr val="tx1"/>
                </a:solidFill>
                <a:latin typeface="Constantia"/>
              </a:rPr>
              <a:t>diperoleh</a:t>
            </a:r>
            <a:r>
              <a:rPr lang="en-AU" sz="2000" dirty="0" smtClean="0">
                <a:solidFill>
                  <a:schemeClr val="tx1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keuntungan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</a:t>
            </a:r>
            <a:r>
              <a:rPr lang="en-AU" sz="2000" dirty="0" smtClean="0">
                <a:solidFill>
                  <a:schemeClr val="tx1"/>
                </a:solidFill>
                <a:latin typeface="Constantia"/>
              </a:rPr>
              <a:t>yang </a:t>
            </a:r>
            <a:r>
              <a:rPr lang="en-AU" sz="2000" dirty="0" err="1">
                <a:solidFill>
                  <a:schemeClr val="tx1"/>
                </a:solidFill>
                <a:latin typeface="Constantia"/>
              </a:rPr>
              <a:t>maksimal</a:t>
            </a:r>
            <a:r>
              <a:rPr lang="en-AU" sz="2000" dirty="0">
                <a:solidFill>
                  <a:schemeClr val="tx1"/>
                </a:solidFill>
                <a:latin typeface="Constantia"/>
              </a:rPr>
              <a:t> ?</a:t>
            </a:r>
          </a:p>
          <a:p>
            <a:pPr marL="0" indent="0">
              <a:buNone/>
            </a:pPr>
            <a:r>
              <a:rPr lang="en-U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Jawab</a:t>
            </a: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  :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 		</a:t>
            </a:r>
            <a:r>
              <a:rPr lang="en-U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Langkah-langkah</a:t>
            </a: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penyelesaian</a:t>
            </a: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:</a:t>
            </a: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		1.  </a:t>
            </a:r>
            <a:r>
              <a:rPr lang="en-U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Fungsi</a:t>
            </a: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tujuan</a:t>
            </a: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 :  Z = 8A + 9B + 15 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C</a:t>
            </a: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		2.  </a:t>
            </a:r>
            <a:r>
              <a:rPr lang="en-U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Batasan</a:t>
            </a: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atau</a:t>
            </a: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 constraint 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:</a:t>
            </a: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     		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21,4A </a:t>
            </a: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+ 10B + 4C   ≤  5.410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     		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10,8A </a:t>
            </a: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+ 20B + 8C   ≤  4.420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       		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1,4A </a:t>
            </a: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+   2B + 4C   ≤     890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84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1" y="4853496"/>
            <a:ext cx="2231329" cy="201795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66565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</a:rPr>
              <a:t>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589212" y="242047"/>
            <a:ext cx="8915400" cy="6454588"/>
          </a:xfrm>
        </p:spPr>
        <p:txBody>
          <a:bodyPr>
            <a:normAutofit/>
          </a:bodyPr>
          <a:lstStyle/>
          <a:p>
            <a:pPr marL="0" lvl="1" indent="0" defTabSz="914400">
              <a:spcBef>
                <a:spcPct val="20000"/>
              </a:spcBef>
              <a:buClr>
                <a:srgbClr val="0F6FC6"/>
              </a:buClr>
              <a:buSzPct val="8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3. 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 smtClean="0">
                <a:solidFill>
                  <a:prstClr val="black"/>
                </a:solidFill>
                <a:latin typeface="Constantia"/>
              </a:rPr>
              <a:t>Merubah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ketidaksamaan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manjadi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bentuk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persamaan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	    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000" dirty="0" err="1" smtClean="0">
                <a:solidFill>
                  <a:prstClr val="black"/>
                </a:solidFill>
                <a:latin typeface="Constantia"/>
              </a:rPr>
              <a:t>menambah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slack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variabel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(S)</a:t>
            </a:r>
          </a:p>
          <a:p>
            <a:pPr marL="639763" lvl="1" indent="-639763" defTabSz="914400">
              <a:spcBef>
                <a:spcPct val="20000"/>
              </a:spcBef>
              <a:buClr>
                <a:srgbClr val="0F6FC6"/>
              </a:buClr>
              <a:buSzPct val="8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 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     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		 21,4A + 10B + 4C + S1     = 5.410</a:t>
            </a:r>
          </a:p>
          <a:p>
            <a:pPr marL="639763" lvl="1" indent="-639763" defTabSz="914400">
              <a:spcBef>
                <a:spcPct val="20000"/>
              </a:spcBef>
              <a:buClr>
                <a:srgbClr val="0F6FC6"/>
              </a:buClr>
              <a:buSzPct val="8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     		 10.8A + 20B + 8C + S2     = 4.420</a:t>
            </a:r>
          </a:p>
          <a:p>
            <a:pPr marL="639763" lvl="1" indent="-639763" defTabSz="914400">
              <a:spcBef>
                <a:spcPct val="20000"/>
              </a:spcBef>
              <a:buClr>
                <a:srgbClr val="0F6FC6"/>
              </a:buClr>
              <a:buSzPct val="8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       		 1,4A +  2B +  4C + S3     =    890  </a:t>
            </a:r>
          </a:p>
          <a:p>
            <a:pPr marL="639763" lvl="1" indent="-639763" defTabSz="914400">
              <a:spcBef>
                <a:spcPct val="20000"/>
              </a:spcBef>
              <a:buClr>
                <a:srgbClr val="0F6FC6"/>
              </a:buClr>
              <a:buSzPct val="8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   		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Dimana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: A, B, C,S1, S2, S3  ≥ 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0</a:t>
            </a:r>
          </a:p>
          <a:p>
            <a:pPr marL="639763" lvl="1" indent="-639763" defTabSz="914400">
              <a:spcBef>
                <a:spcPct val="20000"/>
              </a:spcBef>
              <a:buClr>
                <a:srgbClr val="0F6FC6"/>
              </a:buClr>
              <a:buSzPct val="85000"/>
              <a:buNone/>
            </a:pPr>
            <a:endParaRPr lang="en-AU" sz="2000" dirty="0" smtClean="0">
              <a:solidFill>
                <a:prstClr val="black"/>
              </a:solidFill>
              <a:latin typeface="Constantia"/>
            </a:endParaRPr>
          </a:p>
          <a:p>
            <a:pPr marL="0" lvl="1" indent="0" defTabSz="914400">
              <a:spcBef>
                <a:spcPct val="20000"/>
              </a:spcBef>
              <a:buClr>
                <a:srgbClr val="0F6FC6"/>
              </a:buClr>
              <a:buSzPct val="85000"/>
              <a:buNone/>
            </a:pP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AU" sz="2000" dirty="0" err="1" smtClean="0">
                <a:solidFill>
                  <a:prstClr val="black"/>
                </a:solidFill>
                <a:latin typeface="Constantia"/>
              </a:rPr>
              <a:t>Persiapan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tabel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simplex I,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semua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slack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variabel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ditampakkan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. Slack 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AU" sz="2000" dirty="0" err="1" smtClean="0">
                <a:solidFill>
                  <a:prstClr val="black"/>
                </a:solidFill>
                <a:latin typeface="Constantia"/>
              </a:rPr>
              <a:t>variabel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  yang </a:t>
            </a:r>
            <a:r>
              <a:rPr lang="en-AU" sz="2000" dirty="0" err="1" smtClean="0">
                <a:solidFill>
                  <a:prstClr val="black"/>
                </a:solidFill>
                <a:latin typeface="Constantia"/>
              </a:rPr>
              <a:t>tidak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ada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hubungannya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persamaan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semula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diberi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AU" sz="2000" dirty="0" err="1" smtClean="0">
                <a:solidFill>
                  <a:prstClr val="black"/>
                </a:solidFill>
                <a:latin typeface="Constantia"/>
              </a:rPr>
              <a:t>koefisien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(0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).</a:t>
            </a:r>
          </a:p>
          <a:p>
            <a:pPr marL="0" lvl="1" indent="0" defTabSz="914400">
              <a:spcBef>
                <a:spcPct val="20000"/>
              </a:spcBef>
              <a:buClr>
                <a:srgbClr val="0F6FC6"/>
              </a:buClr>
              <a:buSzPct val="8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/>
            </a:r>
            <a:br>
              <a:rPr lang="en-AU" sz="2000" dirty="0">
                <a:solidFill>
                  <a:prstClr val="black"/>
                </a:solidFill>
                <a:latin typeface="Constantia"/>
              </a:rPr>
            </a:br>
            <a:r>
              <a:rPr lang="en-AU" sz="2000" dirty="0">
                <a:solidFill>
                  <a:prstClr val="black"/>
                </a:solidFill>
                <a:latin typeface="Constantia"/>
              </a:rPr>
              <a:t> 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             </a:t>
            </a:r>
            <a:r>
              <a:rPr lang="en-AU" sz="2000" dirty="0" err="1" smtClean="0">
                <a:solidFill>
                  <a:prstClr val="black"/>
                </a:solidFill>
                <a:latin typeface="Constantia"/>
              </a:rPr>
              <a:t>Dengan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demikian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persamaan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berubah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menjadi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sebagai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berikut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:</a:t>
            </a:r>
          </a:p>
          <a:p>
            <a:pPr marL="0" lvl="1" indent="0" defTabSz="914400">
              <a:spcBef>
                <a:spcPct val="20000"/>
              </a:spcBef>
              <a:buClr>
                <a:srgbClr val="0F6FC6"/>
              </a:buClr>
              <a:buSzPct val="8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/>
            </a:r>
            <a:br>
              <a:rPr lang="en-AU" sz="2000" dirty="0">
                <a:solidFill>
                  <a:prstClr val="black"/>
                </a:solidFill>
                <a:latin typeface="Constantia"/>
              </a:rPr>
            </a:br>
            <a:r>
              <a:rPr lang="en-AU" sz="2000" dirty="0">
                <a:solidFill>
                  <a:prstClr val="black"/>
                </a:solidFill>
                <a:latin typeface="Constantia"/>
              </a:rPr>
              <a:t>    	    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   </a:t>
            </a:r>
            <a:r>
              <a:rPr lang="en-AU" sz="2000" dirty="0" err="1" smtClean="0">
                <a:solidFill>
                  <a:prstClr val="black"/>
                </a:solidFill>
                <a:latin typeface="Constantia"/>
              </a:rPr>
              <a:t>Fungsi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tujuan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    :   Z = 8A + 9B + 15C + 0S1 + 0S2 + 0S3</a:t>
            </a:r>
            <a:br>
              <a:rPr lang="en-AU" sz="2000" dirty="0">
                <a:solidFill>
                  <a:prstClr val="black"/>
                </a:solidFill>
                <a:latin typeface="Constantia"/>
              </a:rPr>
            </a:br>
            <a:r>
              <a:rPr lang="en-AU" sz="2000" dirty="0">
                <a:solidFill>
                  <a:prstClr val="black"/>
                </a:solidFill>
                <a:latin typeface="Constantia"/>
              </a:rPr>
              <a:t> </a:t>
            </a:r>
            <a:br>
              <a:rPr lang="en-AU" sz="2000" dirty="0">
                <a:solidFill>
                  <a:prstClr val="black"/>
                </a:solidFill>
                <a:latin typeface="Constantia"/>
              </a:rPr>
            </a:br>
            <a:r>
              <a:rPr lang="en-AU" sz="2000" dirty="0">
                <a:solidFill>
                  <a:prstClr val="black"/>
                </a:solidFill>
                <a:latin typeface="Constantia"/>
              </a:rPr>
              <a:t>   	    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   </a:t>
            </a:r>
            <a:r>
              <a:rPr lang="en-AU" sz="2000" dirty="0" err="1" smtClean="0">
                <a:solidFill>
                  <a:prstClr val="black"/>
                </a:solidFill>
                <a:latin typeface="Constantia"/>
              </a:rPr>
              <a:t>Batasan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               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:     21,4A + 10B + 4C + S1 + 0S2 + 0S3   = 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 5.410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/>
            </a:r>
            <a:br>
              <a:rPr lang="en-AU" sz="2000" dirty="0">
                <a:solidFill>
                  <a:prstClr val="black"/>
                </a:solidFill>
                <a:latin typeface="Constantia"/>
              </a:rPr>
            </a:br>
            <a:r>
              <a:rPr lang="en-AU" sz="2000" dirty="0">
                <a:solidFill>
                  <a:prstClr val="black"/>
                </a:solidFill>
                <a:latin typeface="Constantia"/>
              </a:rPr>
              <a:t>                                     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                  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10,8A + 20B + 8C + 0S1 + S2 + 0S3   = 4.420</a:t>
            </a:r>
            <a:br>
              <a:rPr lang="en-AU" sz="2000" dirty="0">
                <a:solidFill>
                  <a:prstClr val="black"/>
                </a:solidFill>
                <a:latin typeface="Constantia"/>
              </a:rPr>
            </a:br>
            <a:r>
              <a:rPr lang="en-AU" sz="2000" dirty="0">
                <a:solidFill>
                  <a:prstClr val="black"/>
                </a:solidFill>
                <a:latin typeface="Constantia"/>
              </a:rPr>
              <a:t>                                         </a:t>
            </a:r>
            <a:r>
              <a:rPr lang="en-AU" sz="2000" dirty="0" smtClean="0">
                <a:solidFill>
                  <a:prstClr val="black"/>
                </a:solidFill>
                <a:latin typeface="Constantia"/>
              </a:rPr>
              <a:t>                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1,4A +   2B + 4C + 0S1 + 0S2 + S3   =    890</a:t>
            </a:r>
            <a:br>
              <a:rPr lang="en-AU" sz="2000" dirty="0">
                <a:solidFill>
                  <a:prstClr val="black"/>
                </a:solidFill>
                <a:latin typeface="Constantia"/>
              </a:rPr>
            </a:br>
            <a:endParaRPr lang="en-AU" sz="2000" dirty="0">
              <a:solidFill>
                <a:prstClr val="black"/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184854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1" y="4853496"/>
            <a:ext cx="2231329" cy="2017951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3666565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</a:rPr>
              <a:t>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380129" y="242047"/>
            <a:ext cx="9516035" cy="64545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000" dirty="0" smtClean="0">
              <a:solidFill>
                <a:prstClr val="black"/>
              </a:solidFill>
              <a:latin typeface="Constantia"/>
            </a:endParaRPr>
          </a:p>
          <a:p>
            <a:pPr marL="0" indent="0" algn="ctr">
              <a:buNone/>
            </a:pP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TABEL 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I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400" dirty="0">
                <a:solidFill>
                  <a:prstClr val="black"/>
                </a:solidFill>
                <a:latin typeface="Constantia"/>
              </a:rPr>
              <a:t>	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0130" y="1399803"/>
            <a:ext cx="9516034" cy="545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25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1" y="4853496"/>
            <a:ext cx="2231329" cy="2017951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3666565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</a:rPr>
              <a:t>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380131" y="242046"/>
            <a:ext cx="9516034" cy="66159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1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.  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  </a:t>
            </a:r>
            <a:r>
              <a:rPr lang="en-US" sz="2200" dirty="0" err="1" smtClean="0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Cj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=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Koefisien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fungsi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tujuan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0" indent="0">
              <a:buNone/>
            </a:pP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2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.  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ZJ =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Perkalian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antara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kolom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obyektif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seluruh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 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	 	 	  </a:t>
            </a:r>
            <a:r>
              <a:rPr lang="en-US" sz="2200" dirty="0" err="1" smtClean="0">
                <a:solidFill>
                  <a:prstClr val="black"/>
                </a:solidFill>
                <a:latin typeface="Constantia"/>
              </a:rPr>
              <a:t>didepannya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.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5. 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	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Kolom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Kunci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adalah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kolom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C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nilai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15</a:t>
            </a:r>
          </a:p>
          <a:p>
            <a:pPr marL="0" indent="0">
              <a:buNone/>
            </a:pPr>
            <a:r>
              <a:rPr lang="en-US" sz="2200" dirty="0">
                <a:solidFill>
                  <a:prstClr val="black"/>
                </a:solidFill>
                <a:latin typeface="Constantia"/>
              </a:rPr>
              <a:t> 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6.    </a:t>
            </a:r>
            <a:r>
              <a:rPr lang="en-US" sz="2200" dirty="0" err="1" smtClean="0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kunci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adalah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: </a:t>
            </a:r>
            <a:endParaRPr lang="en-US" sz="2200" dirty="0" smtClean="0">
              <a:solidFill>
                <a:prstClr val="black"/>
              </a:solidFill>
              <a:latin typeface="Constantia"/>
            </a:endParaRPr>
          </a:p>
          <a:p>
            <a:pPr marL="0" indent="0">
              <a:buNone/>
            </a:pPr>
            <a:r>
              <a:rPr lang="en-US" sz="2200" dirty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			       R  </a:t>
            </a:r>
            <a:r>
              <a:rPr lang="en-US" sz="2200" dirty="0" err="1" smtClean="0">
                <a:solidFill>
                  <a:prstClr val="black"/>
                </a:solidFill>
                <a:latin typeface="Constantia"/>
              </a:rPr>
              <a:t>untuk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S1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adalah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  5.410 : 4 = 1.352,5</a:t>
            </a:r>
          </a:p>
          <a:p>
            <a:pPr marL="0" indent="0">
              <a:buNone/>
            </a:pPr>
            <a:r>
              <a:rPr lang="en-US" sz="2200" dirty="0">
                <a:solidFill>
                  <a:prstClr val="black"/>
                </a:solidFill>
                <a:latin typeface="Constantia"/>
              </a:rPr>
              <a:t>                                 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R  </a:t>
            </a:r>
            <a:r>
              <a:rPr lang="en-US" sz="2200" dirty="0" err="1" smtClean="0">
                <a:solidFill>
                  <a:prstClr val="black"/>
                </a:solidFill>
                <a:latin typeface="Constantia"/>
              </a:rPr>
              <a:t>untuk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S2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adalah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 4.420 : 8 =    552,5</a:t>
            </a:r>
          </a:p>
          <a:p>
            <a:pPr marL="0" indent="0">
              <a:buNone/>
            </a:pPr>
            <a:r>
              <a:rPr lang="en-US" sz="2200" dirty="0">
                <a:solidFill>
                  <a:prstClr val="black"/>
                </a:solidFill>
                <a:latin typeface="Constantia"/>
              </a:rPr>
              <a:t>                                 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R  </a:t>
            </a:r>
            <a:r>
              <a:rPr lang="en-US" sz="2200" dirty="0" err="1" smtClean="0">
                <a:solidFill>
                  <a:prstClr val="black"/>
                </a:solidFill>
                <a:latin typeface="Constantia"/>
              </a:rPr>
              <a:t>untuk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S3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adalah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    890 : 4 =    222,5</a:t>
            </a:r>
          </a:p>
          <a:p>
            <a:pPr marL="0" indent="0">
              <a:buNone/>
            </a:pP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7.    </a:t>
            </a:r>
            <a:r>
              <a:rPr lang="en-US" sz="2200" dirty="0" err="1" smtClean="0">
                <a:solidFill>
                  <a:prstClr val="black"/>
                </a:solidFill>
                <a:latin typeface="Constantia"/>
              </a:rPr>
              <a:t>Angka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kunci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adalah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4</a:t>
            </a:r>
          </a:p>
          <a:p>
            <a:pPr marL="0" indent="0">
              <a:buNone/>
            </a:pPr>
            <a:r>
              <a:rPr lang="en-US" sz="2200" dirty="0">
                <a:solidFill>
                  <a:prstClr val="black"/>
                </a:solidFill>
                <a:latin typeface="Constantia"/>
              </a:rPr>
              <a:t> 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8.    </a:t>
            </a:r>
            <a:r>
              <a:rPr lang="en-US" sz="2200" dirty="0" err="1" smtClean="0">
                <a:solidFill>
                  <a:prstClr val="black"/>
                </a:solidFill>
                <a:latin typeface="Constantia"/>
              </a:rPr>
              <a:t>Mencari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angka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baru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kunci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adalah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:</a:t>
            </a:r>
          </a:p>
          <a:p>
            <a:pPr marL="0" indent="0">
              <a:buNone/>
            </a:pPr>
            <a:r>
              <a:rPr lang="en-US" sz="2200" dirty="0">
                <a:solidFill>
                  <a:prstClr val="black"/>
                </a:solidFill>
                <a:latin typeface="Constantia"/>
              </a:rPr>
              <a:t> </a:t>
            </a:r>
            <a:br>
              <a:rPr lang="en-US" sz="2200" dirty="0">
                <a:solidFill>
                  <a:prstClr val="black"/>
                </a:solidFill>
                <a:latin typeface="Constantia"/>
              </a:rPr>
            </a:b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       890 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:  4  =  222,5                                  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      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0  :  4  = 0</a:t>
            </a:r>
          </a:p>
          <a:p>
            <a:pPr marL="0" indent="0">
              <a:buNone/>
            </a:pPr>
            <a:r>
              <a:rPr lang="en-US" sz="2200" dirty="0">
                <a:solidFill>
                  <a:prstClr val="black"/>
                </a:solidFill>
                <a:latin typeface="Constantia"/>
              </a:rPr>
              <a:t>      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   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1,4  :  4  =      0,35                            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          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0  :  4  = 0</a:t>
            </a:r>
          </a:p>
          <a:p>
            <a:pPr marL="0" indent="0">
              <a:buNone/>
            </a:pPr>
            <a:r>
              <a:rPr lang="en-US" sz="2200" dirty="0">
                <a:solidFill>
                  <a:prstClr val="black"/>
                </a:solidFill>
                <a:latin typeface="Constantia"/>
              </a:rPr>
              <a:t>         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  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2  :  4  =      0,5                               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          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1  :  4  = 0,25</a:t>
            </a:r>
          </a:p>
          <a:p>
            <a:pPr marL="0" indent="0">
              <a:buNone/>
            </a:pPr>
            <a:r>
              <a:rPr lang="en-US" sz="2200" dirty="0">
                <a:solidFill>
                  <a:prstClr val="black"/>
                </a:solidFill>
                <a:latin typeface="Constantia"/>
              </a:rPr>
              <a:t>          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 4  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:  4  =      1</a:t>
            </a:r>
          </a:p>
          <a:p>
            <a:pPr marL="0" indent="0">
              <a:buNone/>
            </a:pPr>
            <a:r>
              <a:rPr lang="en-US" sz="2000" dirty="0">
                <a:solidFill>
                  <a:prstClr val="black"/>
                </a:solidFill>
                <a:latin typeface="Constantia"/>
              </a:rPr>
              <a:t> 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endParaRPr lang="en-US" dirty="0" smtClean="0">
              <a:solidFill>
                <a:prstClr val="black"/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353429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1" y="4853496"/>
            <a:ext cx="2231329" cy="201795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66565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</a:rPr>
              <a:t>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589212" y="242047"/>
            <a:ext cx="8915400" cy="6454588"/>
          </a:xfrm>
        </p:spPr>
        <p:txBody>
          <a:bodyPr>
            <a:noAutofit/>
          </a:bodyPr>
          <a:lstStyle/>
          <a:p>
            <a:pPr marL="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9.   </a:t>
            </a:r>
            <a:r>
              <a:rPr lang="en-US" sz="2200" dirty="0" err="1" smtClean="0">
                <a:solidFill>
                  <a:prstClr val="black"/>
                </a:solidFill>
                <a:latin typeface="Constantia"/>
              </a:rPr>
              <a:t>Mencari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angka-angka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baru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yang lain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adalah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:</a:t>
            </a:r>
          </a:p>
          <a:p>
            <a:pPr marL="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200" dirty="0">
                <a:solidFill>
                  <a:prstClr val="black"/>
                </a:solidFill>
                <a:latin typeface="Constantia"/>
              </a:rPr>
              <a:t>		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S1                                                      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S2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200" dirty="0">
                <a:solidFill>
                  <a:prstClr val="black"/>
                </a:solidFill>
                <a:latin typeface="Constantia"/>
              </a:rPr>
              <a:t>       5.410 - ( 4 X 222,5 )  = 4520                     4.420 -  ( 8 X 222,5 )   = 2.640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200" dirty="0">
                <a:solidFill>
                  <a:prstClr val="black"/>
                </a:solidFill>
                <a:latin typeface="Constantia"/>
              </a:rPr>
              <a:t>         21,4 - ( 4 X 0,35   )  =    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20                        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10,8 -   ( 8 X 0,35   )   =     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 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8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200" dirty="0">
                <a:solidFill>
                  <a:prstClr val="black"/>
                </a:solidFill>
                <a:latin typeface="Constantia"/>
              </a:rPr>
              <a:t>            10 - ( 4 X  0,5   )   =      8                          20 -   ( 8 X  0,5    )   =      16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200" dirty="0">
                <a:solidFill>
                  <a:prstClr val="black"/>
                </a:solidFill>
                <a:latin typeface="Constantia"/>
              </a:rPr>
              <a:t>              4 - ( 4 X     1   )   =      0                             8 -   ( 8 X     1    )   =        0     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200" dirty="0">
                <a:solidFill>
                  <a:prstClr val="black"/>
                </a:solidFill>
                <a:latin typeface="Constantia"/>
              </a:rPr>
              <a:t>              1 - ( 4 X    0   )    =      1                             0 -   ( 8 X     0    )   =        0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200" dirty="0">
                <a:solidFill>
                  <a:prstClr val="black"/>
                </a:solidFill>
                <a:latin typeface="Constantia"/>
              </a:rPr>
              <a:t>             0 - ( 4 X    0   )    =      0                             1 -   ( 8 X     0    )   =        1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200" dirty="0">
                <a:solidFill>
                  <a:prstClr val="black"/>
                </a:solidFill>
                <a:latin typeface="Constantia"/>
              </a:rPr>
              <a:t>             0 - ( 4 X 0,25 )    =     -1                             0 -   ( 8 X  0,25  )   =       -2 </a:t>
            </a:r>
            <a:endParaRPr lang="en-US" sz="2200" dirty="0" smtClean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200" dirty="0" err="1">
                <a:solidFill>
                  <a:prstClr val="black"/>
                </a:solidFill>
                <a:latin typeface="Constantia"/>
              </a:rPr>
              <a:t>Menyusun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angka-angka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baru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tabel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simplex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kedua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seterusnya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. 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sz="2200" dirty="0" err="1" smtClean="0">
                <a:solidFill>
                  <a:prstClr val="black"/>
                </a:solidFill>
                <a:latin typeface="Constantia"/>
              </a:rPr>
              <a:t>Jika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 </a:t>
            </a:r>
            <a:r>
              <a:rPr lang="en-US" sz="2200" dirty="0" err="1" smtClean="0">
                <a:solidFill>
                  <a:prstClr val="black"/>
                </a:solidFill>
                <a:latin typeface="Constantia"/>
              </a:rPr>
              <a:t>pada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CJ – ZJ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masih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ada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angka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positif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( &gt;0 )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maka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sz="2200" dirty="0" err="1" smtClean="0">
                <a:solidFill>
                  <a:prstClr val="black"/>
                </a:solidFill>
                <a:latin typeface="Constantia"/>
              </a:rPr>
              <a:t>harus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 </a:t>
            </a:r>
            <a:r>
              <a:rPr lang="en-US" sz="2200" dirty="0" err="1" smtClean="0">
                <a:solidFill>
                  <a:prstClr val="black"/>
                </a:solidFill>
                <a:latin typeface="Constantia"/>
              </a:rPr>
              <a:t>dilakukan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perhitungan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lagi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dimulai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dari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langkah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kelima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.</a:t>
            </a:r>
            <a:br>
              <a:rPr lang="en-US" sz="2200" dirty="0">
                <a:solidFill>
                  <a:prstClr val="black"/>
                </a:solidFill>
                <a:latin typeface="Constantia"/>
              </a:rPr>
            </a:br>
            <a:endParaRPr lang="en-US" sz="2200" dirty="0">
              <a:solidFill>
                <a:prstClr val="black"/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30861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1" y="4853496"/>
            <a:ext cx="2231329" cy="201795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66565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</a:rPr>
              <a:t>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589212" y="242047"/>
            <a:ext cx="8915400" cy="6454588"/>
          </a:xfrm>
        </p:spPr>
        <p:txBody>
          <a:bodyPr>
            <a:noAutofit/>
          </a:bodyPr>
          <a:lstStyle/>
          <a:p>
            <a:pPr marL="0" lvl="0" indent="0" algn="ctr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200" dirty="0">
                <a:solidFill>
                  <a:prstClr val="black"/>
                </a:solidFill>
                <a:latin typeface="Constantia"/>
              </a:rPr>
              <a:t> TABEL II</a:t>
            </a:r>
            <a:br>
              <a:rPr lang="en-US" sz="2200" dirty="0">
                <a:solidFill>
                  <a:prstClr val="black"/>
                </a:solidFill>
                <a:latin typeface="Constantia"/>
              </a:rPr>
            </a:br>
            <a:endParaRPr lang="en-US" sz="2200" dirty="0" smtClean="0">
              <a:solidFill>
                <a:prstClr val="black"/>
              </a:solidFill>
              <a:latin typeface="Constantia"/>
            </a:endParaRPr>
          </a:p>
          <a:p>
            <a:pPr marL="0" lvl="0" indent="0" algn="ctr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200" dirty="0">
              <a:solidFill>
                <a:prstClr val="black"/>
              </a:solidFill>
              <a:latin typeface="Constanti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0130" y="1021977"/>
            <a:ext cx="9681882" cy="584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1" y="4853496"/>
            <a:ext cx="2231329" cy="201795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66565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</a:rPr>
              <a:t>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589212" y="134469"/>
            <a:ext cx="9306953" cy="6736977"/>
          </a:xfrm>
        </p:spPr>
        <p:txBody>
          <a:bodyPr>
            <a:noAutofit/>
          </a:bodyPr>
          <a:lstStyle/>
          <a:p>
            <a:pPr marL="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dirty="0" smtClean="0">
                <a:solidFill>
                  <a:prstClr val="black"/>
                </a:solidFill>
                <a:latin typeface="Constantia"/>
              </a:rPr>
              <a:t> 5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.  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Constantia"/>
              </a:rPr>
              <a:t>Kolom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Kunci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adalah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kolom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A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nilai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2,75</a:t>
            </a:r>
          </a:p>
          <a:p>
            <a:pPr marL="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dirty="0" smtClean="0">
                <a:solidFill>
                  <a:prstClr val="black"/>
                </a:solidFill>
                <a:latin typeface="Constantia"/>
              </a:rPr>
              <a:t> 6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.  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kunci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adalah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:</a:t>
            </a:r>
          </a:p>
          <a:p>
            <a:pPr marL="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dirty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     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R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untuk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S1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adalah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 4.520 :    20  =  226</a:t>
            </a:r>
          </a:p>
          <a:p>
            <a:pPr marL="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dirty="0">
                <a:solidFill>
                  <a:prstClr val="black"/>
                </a:solidFill>
                <a:latin typeface="Constantia"/>
              </a:rPr>
              <a:t>                     R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untuk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S2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adalah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 2.640 :     8 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=  330</a:t>
            </a:r>
          </a:p>
          <a:p>
            <a:pPr marL="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dirty="0">
                <a:solidFill>
                  <a:prstClr val="black"/>
                </a:solidFill>
                <a:latin typeface="Constantia"/>
              </a:rPr>
              <a:t>                     R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untuk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C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adalah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 222,5 : 0,35   =  635,7</a:t>
            </a:r>
          </a:p>
          <a:p>
            <a:pPr marL="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dirty="0" smtClean="0">
                <a:solidFill>
                  <a:prstClr val="black"/>
                </a:solidFill>
                <a:latin typeface="Constantia"/>
              </a:rPr>
              <a:t>7.   </a:t>
            </a:r>
            <a:r>
              <a:rPr lang="en-US" dirty="0" err="1" smtClean="0">
                <a:solidFill>
                  <a:prstClr val="black"/>
                </a:solidFill>
                <a:latin typeface="Constantia"/>
              </a:rPr>
              <a:t>Angka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kunci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adalah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20</a:t>
            </a:r>
          </a:p>
          <a:p>
            <a:pPr marL="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dirty="0" smtClean="0">
                <a:solidFill>
                  <a:prstClr val="black"/>
                </a:solidFill>
                <a:latin typeface="Constantia"/>
              </a:rPr>
              <a:t>8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.  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Constantia"/>
              </a:rPr>
              <a:t>Mencari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angka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baru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kunci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adalah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:</a:t>
            </a:r>
          </a:p>
          <a:p>
            <a:pPr marL="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dirty="0">
                <a:solidFill>
                  <a:prstClr val="black"/>
                </a:solidFill>
                <a:latin typeface="Constantia"/>
              </a:rPr>
              <a:t>       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	4.520  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:  20  =  226                          1  :  20    =  0,05</a:t>
            </a:r>
          </a:p>
          <a:p>
            <a:pPr marL="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dirty="0">
                <a:solidFill>
                  <a:prstClr val="black"/>
                </a:solidFill>
                <a:latin typeface="Constantia"/>
              </a:rPr>
              <a:t>            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	     20  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:  20  =      1                          0  :  20    =  0</a:t>
            </a:r>
          </a:p>
          <a:p>
            <a:pPr marL="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dirty="0">
                <a:solidFill>
                  <a:prstClr val="black"/>
                </a:solidFill>
                <a:latin typeface="Constantia"/>
              </a:rPr>
              <a:t>             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	       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8  :  20  =      0,4                      -1 :   20    = -0,05</a:t>
            </a:r>
          </a:p>
          <a:p>
            <a:pPr marL="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dirty="0">
                <a:solidFill>
                  <a:prstClr val="black"/>
                </a:solidFill>
                <a:latin typeface="Constantia"/>
              </a:rPr>
              <a:t>           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            0  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:  20  =      0 </a:t>
            </a:r>
          </a:p>
          <a:p>
            <a:pPr marL="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dirty="0" smtClean="0">
                <a:solidFill>
                  <a:prstClr val="black"/>
                </a:solidFill>
                <a:latin typeface="Constantia"/>
              </a:rPr>
              <a:t>9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.  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Constantia"/>
              </a:rPr>
              <a:t>Mencari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angka-angka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baru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yang lain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adalah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: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 </a:t>
            </a:r>
          </a:p>
          <a:p>
            <a:pPr marL="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dirty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      </a:t>
            </a:r>
            <a:r>
              <a:rPr lang="en-US" dirty="0" err="1" smtClean="0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S2                                                     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          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C</a:t>
            </a:r>
          </a:p>
          <a:p>
            <a:pPr marL="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dirty="0">
                <a:solidFill>
                  <a:prstClr val="black"/>
                </a:solidFill>
                <a:latin typeface="Constantia"/>
              </a:rPr>
              <a:t>       2.640 - ( 8 X 226  )  =   832                           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     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222,5    -  ( 0,35 X 226  )   =  143,4</a:t>
            </a:r>
          </a:p>
          <a:p>
            <a:pPr marL="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dirty="0">
                <a:solidFill>
                  <a:prstClr val="black"/>
                </a:solidFill>
                <a:latin typeface="Constantia"/>
              </a:rPr>
              <a:t>               8 - ( 8 X 1      )  =       0                        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         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0,35     -  ( 0,35 X 1      )    =        0  </a:t>
            </a:r>
          </a:p>
          <a:p>
            <a:pPr marL="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dirty="0">
                <a:solidFill>
                  <a:prstClr val="black"/>
                </a:solidFill>
                <a:latin typeface="Constantia"/>
              </a:rPr>
              <a:t>             16 - ( 8 X  0,4  )  =   12,8                            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      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0,5     -  ( 0,35 X  0,4  )   =   0,36</a:t>
            </a:r>
          </a:p>
          <a:p>
            <a:pPr marL="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dirty="0">
                <a:solidFill>
                  <a:prstClr val="black"/>
                </a:solidFill>
                <a:latin typeface="Constantia"/>
              </a:rPr>
              <a:t>              0 - ( 8 X     0  )  =       0                             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         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1     -  ( 0,35 X  0     )    =         1     </a:t>
            </a:r>
          </a:p>
          <a:p>
            <a:pPr marL="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dirty="0">
                <a:solidFill>
                  <a:prstClr val="black"/>
                </a:solidFill>
                <a:latin typeface="Constantia"/>
              </a:rPr>
              <a:t>              0 - ( 8 X 0,05 )  =  -0,4                              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        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0     -  ( 0,35 X  0,05)   = -0,0175</a:t>
            </a:r>
          </a:p>
          <a:p>
            <a:pPr marL="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dirty="0">
                <a:solidFill>
                  <a:prstClr val="black"/>
                </a:solidFill>
                <a:latin typeface="Constantia"/>
              </a:rPr>
              <a:t>               1 - ( 8 X    0   )  =       1                              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        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0     -   ( 0,35 X  0    )    =     0</a:t>
            </a:r>
          </a:p>
          <a:p>
            <a:pPr marL="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dirty="0">
                <a:solidFill>
                  <a:prstClr val="black"/>
                </a:solidFill>
                <a:latin typeface="Constantia"/>
              </a:rPr>
              <a:t>            -2 - ( 8 X -0,05 )  =  -1,6                            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     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0,25     -   ( 0,35 X -0,05)  =   0,2675 </a:t>
            </a:r>
          </a:p>
          <a:p>
            <a:pPr marL="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200" dirty="0">
                <a:solidFill>
                  <a:prstClr val="black"/>
                </a:solidFill>
                <a:latin typeface="Constantia"/>
              </a:rPr>
              <a:t/>
            </a:r>
            <a:br>
              <a:rPr lang="en-US" sz="2200" dirty="0">
                <a:solidFill>
                  <a:prstClr val="black"/>
                </a:solidFill>
                <a:latin typeface="Constantia"/>
              </a:rPr>
            </a:br>
            <a:endParaRPr lang="en-US" sz="2200" dirty="0" smtClean="0">
              <a:solidFill>
                <a:prstClr val="black"/>
              </a:solidFill>
              <a:latin typeface="Constantia"/>
            </a:endParaRPr>
          </a:p>
          <a:p>
            <a:pPr marL="0" lvl="0" indent="0" algn="ctr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200" dirty="0">
              <a:solidFill>
                <a:prstClr val="black"/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105882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1" y="4853496"/>
            <a:ext cx="2231329" cy="201795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66565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</a:rPr>
              <a:t>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589212" y="134469"/>
            <a:ext cx="9306953" cy="6736977"/>
          </a:xfrm>
        </p:spPr>
        <p:txBody>
          <a:bodyPr>
            <a:noAutofit/>
          </a:bodyPr>
          <a:lstStyle/>
          <a:p>
            <a:pPr marL="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dirty="0" err="1">
                <a:solidFill>
                  <a:prstClr val="black"/>
                </a:solidFill>
                <a:latin typeface="Constantia"/>
              </a:rPr>
              <a:t>Menyusun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angka-angka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baru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tabel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simplex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kedua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seterusnya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.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Jika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 </a:t>
            </a:r>
            <a:r>
              <a:rPr lang="en-US" dirty="0" err="1" smtClean="0">
                <a:solidFill>
                  <a:prstClr val="black"/>
                </a:solidFill>
                <a:latin typeface="Constantia"/>
              </a:rPr>
              <a:t>pada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baris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        	CJ 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– ZJ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masih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ada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angka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positif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( &gt;0 )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maka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harus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Constantia"/>
              </a:rPr>
              <a:t>dilakukan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perhitungan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lagi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dirty="0" err="1" smtClean="0">
                <a:solidFill>
                  <a:prstClr val="black"/>
                </a:solidFill>
                <a:latin typeface="Constantia"/>
              </a:rPr>
              <a:t>dimulai</a:t>
            </a:r>
            <a:r>
              <a:rPr lang="en-US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dari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langkah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</a:rPr>
              <a:t>kelima</a:t>
            </a:r>
            <a:r>
              <a:rPr lang="en-US" dirty="0">
                <a:solidFill>
                  <a:prstClr val="black"/>
                </a:solidFill>
                <a:latin typeface="Constantia"/>
              </a:rPr>
              <a:t>.</a:t>
            </a:r>
            <a:br>
              <a:rPr lang="en-US" dirty="0">
                <a:solidFill>
                  <a:prstClr val="black"/>
                </a:solidFill>
                <a:latin typeface="Constantia"/>
              </a:rPr>
            </a:br>
            <a:r>
              <a:rPr lang="en-US" dirty="0">
                <a:solidFill>
                  <a:prstClr val="black"/>
                </a:solidFill>
                <a:latin typeface="Constantia"/>
              </a:rPr>
              <a:t>                                                       </a:t>
            </a:r>
            <a:br>
              <a:rPr lang="en-US" dirty="0">
                <a:solidFill>
                  <a:prstClr val="black"/>
                </a:solidFill>
                <a:latin typeface="Constantia"/>
              </a:rPr>
            </a:br>
            <a:r>
              <a:rPr lang="en-US" dirty="0" smtClean="0">
                <a:solidFill>
                  <a:prstClr val="black"/>
                </a:solidFill>
                <a:latin typeface="Constantia"/>
              </a:rPr>
              <a:t>                                                                      TABEL III</a:t>
            </a:r>
          </a:p>
          <a:p>
            <a:pPr marL="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200" dirty="0">
              <a:solidFill>
                <a:prstClr val="black"/>
              </a:solidFill>
              <a:latin typeface="Constanti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9436" y="1796086"/>
            <a:ext cx="9578788" cy="506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560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1" y="4853496"/>
            <a:ext cx="2231329" cy="201795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66565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</a:rPr>
              <a:t>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589212" y="134469"/>
            <a:ext cx="9306953" cy="6736977"/>
          </a:xfrm>
        </p:spPr>
        <p:txBody>
          <a:bodyPr>
            <a:noAutofit/>
          </a:bodyPr>
          <a:lstStyle/>
          <a:p>
            <a:pPr marL="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Jika</a:t>
            </a: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angka-angka</a:t>
            </a: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pada</a:t>
            </a: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baris</a:t>
            </a: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 CJ – ZJ </a:t>
            </a:r>
            <a:r>
              <a:rPr lang="en-U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sudah</a:t>
            </a: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bernilai</a:t>
            </a: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negatif</a:t>
            </a: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  ( 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0 </a:t>
            </a: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)  </a:t>
            </a:r>
            <a:r>
              <a:rPr lang="en-U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maka</a:t>
            </a: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kombinasi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	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produk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yang </a:t>
            </a:r>
            <a:r>
              <a:rPr lang="en-U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dihasilkan</a:t>
            </a: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onstantia" panose="02030602050306030303" pitchFamily="18" charset="0"/>
              </a:rPr>
              <a:t>sudah</a:t>
            </a: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 optimal.</a:t>
            </a:r>
            <a:b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</a:b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               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Z  </a:t>
            </a:r>
            <a:r>
              <a:rPr lang="en-AU" sz="2000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en-AU" sz="2000" dirty="0">
                <a:solidFill>
                  <a:schemeClr val="tx1"/>
                </a:solidFill>
                <a:latin typeface="Constantia" pitchFamily="18" charset="0"/>
              </a:rPr>
              <a:t>= </a:t>
            </a:r>
            <a:r>
              <a:rPr lang="en-AU" sz="2000" dirty="0" smtClean="0">
                <a:solidFill>
                  <a:schemeClr val="tx1"/>
                </a:solidFill>
                <a:latin typeface="Constantia" pitchFamily="18" charset="0"/>
              </a:rPr>
              <a:t>  8A </a:t>
            </a:r>
            <a:r>
              <a:rPr lang="en-AU" sz="2000" dirty="0">
                <a:solidFill>
                  <a:schemeClr val="tx1"/>
                </a:solidFill>
                <a:latin typeface="Constantia" pitchFamily="18" charset="0"/>
              </a:rPr>
              <a:t>+ 9B + 15C + 0S</a:t>
            </a:r>
            <a:r>
              <a:rPr lang="en-AU" sz="2000" baseline="-25000" dirty="0">
                <a:solidFill>
                  <a:schemeClr val="tx1"/>
                </a:solidFill>
                <a:latin typeface="Constantia" pitchFamily="18" charset="0"/>
              </a:rPr>
              <a:t>1</a:t>
            </a:r>
            <a:r>
              <a:rPr lang="en-AU" sz="2000" dirty="0">
                <a:solidFill>
                  <a:schemeClr val="tx1"/>
                </a:solidFill>
                <a:latin typeface="Constantia" pitchFamily="18" charset="0"/>
              </a:rPr>
              <a:t> + 0S</a:t>
            </a:r>
            <a:r>
              <a:rPr lang="en-AU" sz="2000" baseline="-25000" dirty="0">
                <a:solidFill>
                  <a:schemeClr val="tx1"/>
                </a:solidFill>
                <a:latin typeface="Constantia" pitchFamily="18" charset="0"/>
              </a:rPr>
              <a:t>2 </a:t>
            </a:r>
            <a:r>
              <a:rPr lang="en-AU" sz="2000" dirty="0">
                <a:solidFill>
                  <a:schemeClr val="tx1"/>
                </a:solidFill>
                <a:latin typeface="Constantia" pitchFamily="18" charset="0"/>
              </a:rPr>
              <a:t>+ 0S</a:t>
            </a:r>
            <a:br>
              <a:rPr lang="en-AU" sz="2000" dirty="0">
                <a:solidFill>
                  <a:schemeClr val="tx1"/>
                </a:solidFill>
                <a:latin typeface="Constantia" pitchFamily="18" charset="0"/>
              </a:rPr>
            </a:br>
            <a:r>
              <a:rPr lang="en-AU" sz="2000" dirty="0">
                <a:solidFill>
                  <a:schemeClr val="tx1"/>
                </a:solidFill>
                <a:latin typeface="Constantia" pitchFamily="18" charset="0"/>
              </a:rPr>
              <a:t>	  </a:t>
            </a:r>
            <a:r>
              <a:rPr lang="en-AU" sz="2000" dirty="0" smtClean="0">
                <a:solidFill>
                  <a:schemeClr val="tx1"/>
                </a:solidFill>
                <a:latin typeface="Constantia" pitchFamily="18" charset="0"/>
              </a:rPr>
              <a:t>    </a:t>
            </a:r>
            <a:r>
              <a:rPr lang="en-AU" sz="2000" dirty="0">
                <a:solidFill>
                  <a:schemeClr val="tx1"/>
                </a:solidFill>
                <a:latin typeface="Constantia" pitchFamily="18" charset="0"/>
              </a:rPr>
              <a:t>= </a:t>
            </a:r>
            <a:r>
              <a:rPr lang="en-AU" sz="2000" baseline="-25000" dirty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en-AU" sz="2000" baseline="-25000" dirty="0" smtClean="0">
                <a:solidFill>
                  <a:schemeClr val="tx1"/>
                </a:solidFill>
                <a:latin typeface="Constantia" pitchFamily="18" charset="0"/>
              </a:rPr>
              <a:t>  </a:t>
            </a:r>
            <a:r>
              <a:rPr lang="en-AU" sz="2000" dirty="0" smtClean="0">
                <a:solidFill>
                  <a:schemeClr val="tx1"/>
                </a:solidFill>
                <a:latin typeface="Constantia" pitchFamily="18" charset="0"/>
              </a:rPr>
              <a:t>8(200</a:t>
            </a:r>
            <a:r>
              <a:rPr lang="en-AU" sz="2000" dirty="0">
                <a:solidFill>
                  <a:schemeClr val="tx1"/>
                </a:solidFill>
                <a:latin typeface="Constantia" pitchFamily="18" charset="0"/>
              </a:rPr>
              <a:t>) + 9(64) + 15(120) + 0(0) + 0(0)</a:t>
            </a:r>
            <a:r>
              <a:rPr lang="en-AU" sz="2000" baseline="-25000" dirty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en-AU" sz="2000" dirty="0">
                <a:solidFill>
                  <a:schemeClr val="tx1"/>
                </a:solidFill>
                <a:latin typeface="Constantia" pitchFamily="18" charset="0"/>
              </a:rPr>
              <a:t>+ 0(0)  =  1.600 + 576 + 1.800</a:t>
            </a:r>
            <a:r>
              <a:rPr lang="en-AU" sz="2000" baseline="-25000" dirty="0">
                <a:solidFill>
                  <a:schemeClr val="tx1"/>
                </a:solidFill>
                <a:latin typeface="Constantia" pitchFamily="18" charset="0"/>
              </a:rPr>
              <a:t>  </a:t>
            </a: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/>
            </a:r>
            <a:b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</a:b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</a:rPr>
              <a:t>                   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=  3.976</a:t>
            </a:r>
          </a:p>
          <a:p>
            <a:pPr marL="0" lvl="0" indent="0" algn="ctr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TABEL 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IV</a:t>
            </a:r>
          </a:p>
          <a:p>
            <a:pPr marL="0" lvl="0" indent="0" algn="ctr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3410" y="2164977"/>
            <a:ext cx="9614814" cy="469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667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1931</TotalTime>
  <Words>164</Words>
  <Application>Microsoft Office PowerPoint</Application>
  <PresentationFormat>Widescreen</PresentationFormat>
  <Paragraphs>127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Century Gothic</vt:lpstr>
      <vt:lpstr>Constantia</vt:lpstr>
      <vt:lpstr>Wingdings 2</vt:lpstr>
      <vt:lpstr>Wingdings 3</vt:lpstr>
      <vt:lpstr>Wisp</vt:lpstr>
      <vt:lpstr>MANAJEMEN OPERASIONAL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MANAJEMEN OPERASIONAL II</dc:title>
  <dc:creator>user</dc:creator>
  <cp:lastModifiedBy>Azizah Fitriani</cp:lastModifiedBy>
  <cp:revision>131</cp:revision>
  <dcterms:created xsi:type="dcterms:W3CDTF">2020-05-04T11:47:11Z</dcterms:created>
  <dcterms:modified xsi:type="dcterms:W3CDTF">2022-04-11T03:57:31Z</dcterms:modified>
</cp:coreProperties>
</file>