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73" r:id="rId6"/>
    <p:sldId id="274" r:id="rId7"/>
    <p:sldId id="271" r:id="rId8"/>
    <p:sldId id="275" r:id="rId9"/>
    <p:sldId id="276" r:id="rId10"/>
    <p:sldId id="277" r:id="rId11"/>
    <p:sldId id="278" r:id="rId1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283968" y="620688"/>
            <a:ext cx="48600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ANALISA RASIO KEUANGAN 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555526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1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Laporan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K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euangan</a:t>
            </a:r>
            <a:endParaRPr lang="ko-KR" altLang="en-US" sz="1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555526"/>
            <a:ext cx="7560840" cy="4587974"/>
          </a:xfrm>
        </p:spPr>
        <p:txBody>
          <a:bodyPr/>
          <a:lstStyle/>
          <a:p>
            <a:pPr marL="271463" algn="just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Laporan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alat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sangat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penting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memperoleh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sehubungan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posisi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hasil-hasil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dicapai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bersangkutan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begitu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laporan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membantu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para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pengguna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membuat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keputusan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bersifat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finansial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</a:p>
          <a:p>
            <a:pPr marL="271463" algn="just">
              <a:lnSpc>
                <a:spcPct val="150000"/>
              </a:lnSpc>
            </a:pP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2.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Manfaat</a:t>
            </a: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Laporan</a:t>
            </a: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endParaRPr lang="en-US" altLang="ko-KR" sz="18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mengetahui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posisi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tertentu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baik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harta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modal,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maupun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dicapai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beberapa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b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mengetahui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kelemahan-kelemahan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apa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saja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menjadi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kekurangan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;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0200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2.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Manfaat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Laporan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endParaRPr lang="en-US" sz="1800" b="1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mengetahui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kekuatan-kekuatan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dimiliki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d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mengetahui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langkah-langkah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apa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saja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perlu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dilakukan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kedepan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yang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berkaitan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posisi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saat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e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melakukan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penilaian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kinerja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manajemen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depan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apakah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perlu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penyelenggaraan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tidak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karena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sudah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dianggap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berhasil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gagal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f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Dapat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juga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digunakan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pembanding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sejenis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tentang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mereka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capai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-92546"/>
            <a:ext cx="7812360" cy="523604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3.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Pengertian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instrumen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analisis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prestasi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menjelaskan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berbagai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hubungan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indikator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ditujukan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menunjukkan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perubahan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kondisi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prestasi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operasi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lalu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membantu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menggambarkan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trend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pola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perubahan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menunjukkan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risiko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peluang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	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melekat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4.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Jenis-Jenis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endParaRPr lang="en-US" sz="18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1).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 Likuiditas </a:t>
            </a:r>
            <a:endParaRPr lang="fi-FI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Merupakan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menggambarkan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kemampuan perusahaan dalam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	memenuhi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 pendeknya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segera jatuh tempo.</a:t>
            </a:r>
          </a:p>
          <a:p>
            <a:pPr algn="just">
              <a:lnSpc>
                <a:spcPct val="150000"/>
              </a:lnSpc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Untuk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menilai likuiditas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menggunakan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:</a:t>
            </a:r>
            <a:endParaRPr lang="fi-FI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18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6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0"/>
            <a:ext cx="7920880" cy="5020022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Current ratio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mengukur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memenuhi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pendeknya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segera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jatuh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tempo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total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asset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tersedia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rumus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0"/>
              </a:spcBef>
            </a:pPr>
            <a:r>
              <a:rPr lang="en-US" sz="12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Aset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2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2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157.952.450 </a:t>
            </a:r>
            <a:endParaRPr lang="en-US" sz="12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2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=                                         x 100 % =                                                   x 100 % = 283,62 %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2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</a:t>
            </a:r>
            <a:r>
              <a:rPr lang="en-US" sz="12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2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55.691.700</a:t>
            </a:r>
            <a:endParaRPr lang="en-US" sz="12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Dari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analisis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diketahi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bahwa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Current Ratio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sebesar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283,62% yang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berarti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setiap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1000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dijamin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2.836,2.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b)    Quick Ratio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memenuhi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kewajiban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pendeknya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segera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jatuh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tempo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sangat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lancar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termasuk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dagangan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lancar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lainnya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rumus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rumus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: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</a:t>
            </a:r>
            <a:r>
              <a:rPr lang="en-US" sz="105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Aset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- </a:t>
            </a:r>
            <a:r>
              <a:rPr lang="en-US" sz="105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persediaan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</a:t>
            </a:r>
            <a:r>
              <a:rPr lang="en-US" sz="105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157.952.450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– </a:t>
            </a:r>
            <a:r>
              <a:rPr lang="en-US" sz="105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74.163.749</a:t>
            </a:r>
            <a:endParaRPr lang="en-US" sz="105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</a:t>
            </a:r>
            <a:r>
              <a:rPr lang="en-US" sz="105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=                             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x 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100 % =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                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x 100 % =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150,46 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%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</a:t>
            </a:r>
            <a:r>
              <a:rPr lang="en-US" sz="105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</a:t>
            </a:r>
            <a:r>
              <a:rPr lang="en-US" sz="105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</a:t>
            </a:r>
            <a:r>
              <a:rPr lang="en-US" sz="105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05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55.691.700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Dari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Quick Ratio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diketahi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Quick Ratio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sebesar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150,46%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berarti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setiap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1000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kewajiban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lanncar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dijamin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1.504,6.</a:t>
            </a: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713311" y="1275606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347614"/>
            <a:ext cx="1450974" cy="121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126" y="4011910"/>
            <a:ext cx="1450974" cy="12193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724128" y="4011910"/>
            <a:ext cx="19442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4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-164554"/>
            <a:ext cx="7596336" cy="518457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2).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Solvabilitas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menggambarkan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memenuhi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seluruh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kewajibannya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a).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terhadap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mengukur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perbandingan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total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total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rumus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:</a:t>
            </a: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Total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55.691.700</a:t>
            </a:r>
          </a:p>
          <a:p>
            <a:pPr lvl="0">
              <a:spcBef>
                <a:spcPts val="0"/>
              </a:spcBef>
            </a:pP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Debt to Asset ratio  =                            x 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100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%   =                                         x 100 %  =  35,28 %</a:t>
            </a: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Total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Aset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157.952.450 </a:t>
            </a:r>
            <a:endParaRPr lang="en-US" sz="1100" dirty="0" smtClean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endParaRPr lang="en-US" sz="1100" dirty="0" smtClean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Dari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analisis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Debt to asset ratio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sebesar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35,28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%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menunjukkan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bahwa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setiap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total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hutang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1,00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dijamin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0,3528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b).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terhadap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besarnya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proporsi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terhadap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modal.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rumus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Total </a:t>
            </a:r>
            <a:r>
              <a:rPr lang="en-US" sz="1100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</a:t>
            </a:r>
            <a:r>
              <a:rPr lang="en-US" sz="1100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55.691.700</a:t>
            </a:r>
          </a:p>
          <a:p>
            <a:pPr lvl="0">
              <a:spcBef>
                <a:spcPts val="0"/>
              </a:spcBef>
            </a:pP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Debt to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equity 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ratio  =              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x 100 %   =                                         x 100 %  =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54,46 %</a:t>
            </a: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              Total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                             </a:t>
            </a:r>
            <a:r>
              <a:rPr lang="en-US" sz="1100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102.260.750 </a:t>
            </a:r>
          </a:p>
          <a:p>
            <a:pPr lvl="0">
              <a:spcBef>
                <a:spcPts val="0"/>
              </a:spcBef>
            </a:pPr>
            <a:endParaRPr lang="en-US" sz="1100" dirty="0" smtClean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Dari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analisis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Debt to </a:t>
            </a: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equity 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ratio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sebesar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54,46%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menunjukkan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bahwa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setiap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	total </a:t>
            </a:r>
            <a:r>
              <a:rPr lang="en-US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hutang</a:t>
            </a: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1,00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dijamin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0,5446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aktiva</a:t>
            </a:r>
            <a:r>
              <a:rPr lang="en-US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endParaRPr lang="en-US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211960" y="2067694"/>
            <a:ext cx="719269" cy="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081301"/>
            <a:ext cx="871804" cy="1219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283968" y="4011910"/>
            <a:ext cx="719269" cy="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84168" y="4011910"/>
            <a:ext cx="10801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61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23478"/>
            <a:ext cx="7596336" cy="489654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3).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efisiensi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pemanfaatan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sumber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menilai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menjalankan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sehari-hari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a).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Perputara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(Inventory Turn Over)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merupkan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berapa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kali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dana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ditanam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rumus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Penjualan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523.797.800                                                 360</a:t>
            </a: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Perputaran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=                         =                              = 7 kali, Lama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=               =  51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hari</a:t>
            </a:r>
            <a:endParaRPr lang="en-US" sz="1100" dirty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74.163.749                                                    7</a:t>
            </a:r>
          </a:p>
          <a:p>
            <a:pPr lvl="0">
              <a:spcBef>
                <a:spcPts val="0"/>
              </a:spcBef>
            </a:pPr>
            <a:endParaRPr lang="en-US" sz="1100" dirty="0" smtClean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Dari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analisis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perputaran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(Inventory Turn Over)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sebesar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 kali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lamanya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51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artinya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1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tahun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persedian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berputar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aktivitasnya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7 kali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membutuhkan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waktu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51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27984" y="2980556"/>
            <a:ext cx="719269" cy="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436096" y="2980556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956376" y="2979085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62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23478"/>
            <a:ext cx="7596336" cy="489654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3).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efisiensi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pemanfaatan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sumber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menilai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menjalankan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sehari-hari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b).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Perputaran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modal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(Working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Capital Turn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Over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keefektifan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modal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rumus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                      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Penjualan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523.797.800                                             </a:t>
            </a:r>
          </a:p>
          <a:p>
            <a:pPr lvl="0">
              <a:spcBef>
                <a:spcPts val="0"/>
              </a:spcBef>
            </a:pP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Perputaran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modal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=                         =                                  = 3,316 kali</a:t>
            </a:r>
          </a:p>
          <a:p>
            <a:pPr lvl="0">
              <a:spcBef>
                <a:spcPts val="0"/>
              </a:spcBef>
            </a:pP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    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Aktiva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</a:t>
            </a:r>
            <a:r>
              <a:rPr lang="en-US" sz="1100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157.952.450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</a:t>
            </a:r>
          </a:p>
          <a:p>
            <a:pPr lvl="0">
              <a:spcBef>
                <a:spcPts val="0"/>
              </a:spcBef>
            </a:pPr>
            <a:endParaRPr lang="en-US" sz="1100" dirty="0" smtClean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Dari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Working Capital Turn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Over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diperoleh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sebesar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3,316  kali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berarti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1,00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lancar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turut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berkontribusi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menciptakan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3,316.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27984" y="3219822"/>
            <a:ext cx="719269" cy="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08104" y="3194890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0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496855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4).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Profitabilitas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menggambarkan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kemampuan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menghasilkan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digunakan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a).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pengembalian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invertasi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(Return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on Investment (ROI)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menunjukkan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menggunakan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                                   </a:t>
            </a:r>
            <a:r>
              <a:rPr lang="en-US" sz="11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Penjualan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1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523.797.800                                             </a:t>
            </a:r>
          </a:p>
          <a:p>
            <a:pPr lvl="0">
              <a:spcBef>
                <a:spcPts val="0"/>
              </a:spcBef>
            </a:pP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</a:t>
            </a:r>
            <a:r>
              <a:rPr lang="en-US" sz="11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Perputaran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modal </a:t>
            </a:r>
            <a:r>
              <a:rPr lang="en-US" sz="11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=                         =                                     = 3,316 kali</a:t>
            </a:r>
          </a:p>
          <a:p>
            <a:pPr lvl="0">
              <a:spcBef>
                <a:spcPts val="0"/>
              </a:spcBef>
            </a:pP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                 </a:t>
            </a:r>
            <a:r>
              <a:rPr lang="en-US" sz="11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Aktiva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Lancar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</a:t>
            </a:r>
            <a:r>
              <a:rPr lang="en-US" sz="1100" dirty="0" err="1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157.952.450 </a:t>
            </a:r>
            <a:r>
              <a:rPr lang="en-US" sz="11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</a:t>
            </a:r>
          </a:p>
          <a:p>
            <a:pPr lvl="0">
              <a:spcBef>
                <a:spcPts val="0"/>
              </a:spcBef>
            </a:pPr>
            <a:endParaRPr lang="en-US" sz="1100" dirty="0" smtClean="0">
              <a:solidFill>
                <a:srgbClr val="FF0000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 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Working Capital Turn 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Over 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diperoleh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hasil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sebesar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3,316  kali  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yang 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	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berarti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setiap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tantia" panose="02030602050306030303" pitchFamily="18" charset="0"/>
              </a:rPr>
              <a:t>Rp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. 1,00 </a:t>
            </a:r>
            <a:r>
              <a:rPr lang="en-US" sz="1600" dirty="0" err="1">
                <a:solidFill>
                  <a:srgbClr val="FF0000"/>
                </a:solidFill>
                <a:latin typeface="Constantia" panose="02030602050306030303" pitchFamily="18" charset="0"/>
              </a:rPr>
              <a:t>aset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tantia" panose="02030602050306030303" pitchFamily="18" charset="0"/>
              </a:rPr>
              <a:t>lancar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tantia" panose="02030602050306030303" pitchFamily="18" charset="0"/>
              </a:rPr>
              <a:t>turut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tantia" panose="02030602050306030303" pitchFamily="18" charset="0"/>
              </a:rPr>
              <a:t>berkontribusi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tantia" panose="02030602050306030303" pitchFamily="18" charset="0"/>
              </a:rPr>
              <a:t>menciptakan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             	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</a:t>
            </a:r>
            <a:r>
              <a:rPr lang="en-US" sz="1600" dirty="0" err="1" smtClean="0">
                <a:solidFill>
                  <a:srgbClr val="FF0000"/>
                </a:solidFill>
                <a:latin typeface="Constantia" panose="02030602050306030303" pitchFamily="18" charset="0"/>
              </a:rPr>
              <a:t>Rp</a:t>
            </a:r>
            <a:r>
              <a:rPr lang="en-US" sz="1600" dirty="0">
                <a:solidFill>
                  <a:srgbClr val="FF0000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3,316. </a:t>
            </a:r>
            <a:r>
              <a:rPr lang="en-US" sz="1600" dirty="0" smtClean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427984" y="2571158"/>
            <a:ext cx="719269" cy="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08104" y="2571158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39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95486"/>
            <a:ext cx="7596336" cy="482453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4).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Profitabilitas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menggambarkan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kemampuan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menghasilkan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digunakan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b).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pengembalian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ekuitas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(Return on equity) 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rasio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mengukur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bersih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sesudah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pajak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sendiri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menggunakan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                      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Laba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bersih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76.459.550                                             </a:t>
            </a:r>
          </a:p>
          <a:p>
            <a:pPr lvl="0">
              <a:spcBef>
                <a:spcPts val="0"/>
              </a:spcBef>
            </a:pP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</a:t>
            </a:r>
            <a:r>
              <a:rPr lang="en-US" sz="11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Return on equity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=                                       =                                     = 74,76 %</a:t>
            </a:r>
          </a:p>
          <a:p>
            <a:pPr lvl="0">
              <a:spcBef>
                <a:spcPts val="0"/>
              </a:spcBef>
            </a:pP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                  Modal </a:t>
            </a:r>
            <a:r>
              <a:rPr lang="en-US" sz="1100" dirty="0" err="1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Sendiri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</a:t>
            </a:r>
            <a:r>
              <a:rPr lang="en-US" sz="1100" dirty="0" err="1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Rp</a:t>
            </a:r>
            <a:r>
              <a:rPr lang="en-US" sz="1100" dirty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</a:t>
            </a:r>
            <a:r>
              <a:rPr lang="en-US" sz="1100" dirty="0" smtClean="0">
                <a:solidFill>
                  <a:prstClr val="black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102.260.750</a:t>
            </a:r>
          </a:p>
          <a:p>
            <a:pPr lvl="0">
              <a:spcBef>
                <a:spcPts val="0"/>
              </a:spcBef>
            </a:pPr>
            <a:endParaRPr lang="en-US" sz="1100" dirty="0" smtClean="0">
              <a:solidFill>
                <a:prstClr val="black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Dari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hasil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Working Return on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equity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diperoleh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sebesar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74,76 % yang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berarti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1,00 modal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menghasilkan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0,7476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427984" y="2715766"/>
            <a:ext cx="719269" cy="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08104" y="2715766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2878</TotalTime>
  <Words>136</Words>
  <Application>Microsoft Office PowerPoint</Application>
  <PresentationFormat>On-screen Show (16:9)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    1. Pengertian Laporan  Keuangan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85</cp:revision>
  <dcterms:created xsi:type="dcterms:W3CDTF">2014-04-01T16:27:38Z</dcterms:created>
  <dcterms:modified xsi:type="dcterms:W3CDTF">2021-11-19T11:07:12Z</dcterms:modified>
</cp:coreProperties>
</file>