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9" r:id="rId2"/>
    <p:sldId id="271" r:id="rId3"/>
    <p:sldId id="273" r:id="rId4"/>
    <p:sldId id="276" r:id="rId5"/>
    <p:sldId id="277" r:id="rId6"/>
    <p:sldId id="280" r:id="rId7"/>
    <p:sldId id="283" r:id="rId8"/>
    <p:sldId id="284" r:id="rId9"/>
    <p:sldId id="285" r:id="rId10"/>
    <p:sldId id="286" r:id="rId11"/>
    <p:sldId id="287"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61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4/11/2022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4/11/2022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4/11/2022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4/11/2022</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27297" y="1385047"/>
            <a:ext cx="6541340" cy="2262781"/>
          </a:xfrm>
        </p:spPr>
        <p:txBody>
          <a:bodyPr/>
          <a:lstStyle/>
          <a:p>
            <a:r>
              <a:rPr lang="en-US" dirty="0" smtClean="0">
                <a:latin typeface="Constantia" panose="02030602050306030303" pitchFamily="18" charset="0"/>
              </a:rPr>
              <a:t>MANAJEMEN OPERASIONAL</a:t>
            </a:r>
            <a:endParaRPr lang="en-US" dirty="0">
              <a:latin typeface="Constantia" panose="02030602050306030303" pitchFamily="18" charset="0"/>
            </a:endParaRPr>
          </a:p>
        </p:txBody>
      </p:sp>
      <p:sp>
        <p:nvSpPr>
          <p:cNvPr id="3" name="Subtitle 2"/>
          <p:cNvSpPr>
            <a:spLocks noGrp="1"/>
          </p:cNvSpPr>
          <p:nvPr>
            <p:ph type="subTitle" idx="1"/>
          </p:nvPr>
        </p:nvSpPr>
        <p:spPr>
          <a:xfrm>
            <a:off x="5749274" y="3769658"/>
            <a:ext cx="5357998" cy="1178859"/>
          </a:xfrm>
        </p:spPr>
        <p:txBody>
          <a:bodyPr>
            <a:noAutofit/>
          </a:bodyPr>
          <a:lstStyle/>
          <a:p>
            <a:r>
              <a:rPr lang="en-US" sz="2400" b="1" dirty="0" smtClean="0">
                <a:solidFill>
                  <a:schemeClr val="tx1"/>
                </a:solidFill>
                <a:latin typeface="Constantia" panose="02030602050306030303" pitchFamily="18" charset="0"/>
              </a:rPr>
              <a:t>OLEH : </a:t>
            </a:r>
          </a:p>
          <a:p>
            <a:r>
              <a:rPr lang="en-US" sz="2400" b="1" dirty="0" smtClean="0">
                <a:solidFill>
                  <a:schemeClr val="tx1"/>
                </a:solidFill>
                <a:latin typeface="Constantia" panose="02030602050306030303" pitchFamily="18" charset="0"/>
              </a:rPr>
              <a:t>AZIZAH FITRIANI,SE.,MM</a:t>
            </a:r>
            <a:endParaRPr lang="en-US" sz="2400" b="1" dirty="0">
              <a:solidFill>
                <a:schemeClr val="tx1"/>
              </a:solidFill>
              <a:latin typeface="Constantia" panose="02030602050306030303" pitchFamily="18" charset="0"/>
            </a:endParaRPr>
          </a:p>
        </p:txBody>
      </p:sp>
    </p:spTree>
    <p:extLst>
      <p:ext uri="{BB962C8B-B14F-4D97-AF65-F5344CB8AC3E}">
        <p14:creationId xmlns:p14="http://schemas.microsoft.com/office/powerpoint/2010/main" val="40942782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80129" y="510988"/>
            <a:ext cx="9412942" cy="6347012"/>
          </a:xfrm>
        </p:spPr>
        <p:txBody>
          <a:bodyPr>
            <a:noAutofit/>
          </a:bodyPr>
          <a:lstStyle/>
          <a:p>
            <a:pPr lvl="0" algn="ctr">
              <a:lnSpc>
                <a:spcPct val="120000"/>
              </a:lnSpc>
              <a:spcBef>
                <a:spcPts val="1200"/>
              </a:spcBef>
              <a:buClr>
                <a:srgbClr val="0F6FC6"/>
              </a:buClr>
              <a:buNone/>
            </a:pPr>
            <a:r>
              <a:rPr lang="en-US" sz="2400" b="1" dirty="0"/>
              <a:t>BAB </a:t>
            </a:r>
            <a:r>
              <a:rPr lang="en-US" sz="2400" b="1" dirty="0" smtClean="0"/>
              <a:t>VII</a:t>
            </a:r>
            <a:r>
              <a:rPr lang="en-US" sz="2400" b="1" dirty="0"/>
              <a:t/>
            </a:r>
            <a:br>
              <a:rPr lang="en-US" sz="2400" b="1" dirty="0"/>
            </a:br>
            <a:r>
              <a:rPr lang="en-US" sz="2400" b="1" dirty="0" smtClean="0"/>
              <a:t>PENGELOLAAN </a:t>
            </a:r>
            <a:r>
              <a:rPr lang="en-US" sz="2400" b="1" dirty="0" smtClean="0"/>
              <a:t>TENAGA </a:t>
            </a:r>
            <a:r>
              <a:rPr lang="en-US" sz="2400" b="1" dirty="0" smtClean="0"/>
              <a:t>KERJA </a:t>
            </a:r>
          </a:p>
          <a:p>
            <a:pPr lvl="0">
              <a:lnSpc>
                <a:spcPct val="120000"/>
              </a:lnSpc>
              <a:spcBef>
                <a:spcPts val="1200"/>
              </a:spcBef>
              <a:buClr>
                <a:srgbClr val="0F6FC6"/>
              </a:buClr>
              <a:buNone/>
            </a:pPr>
            <a:r>
              <a:rPr lang="en-US" sz="2000" b="1" dirty="0" smtClean="0">
                <a:solidFill>
                  <a:schemeClr val="tx1"/>
                </a:solidFill>
                <a:latin typeface="Constantia"/>
              </a:rPr>
              <a:t>I</a:t>
            </a:r>
            <a:r>
              <a:rPr lang="en-US" sz="2000" b="1" dirty="0">
                <a:solidFill>
                  <a:schemeClr val="tx1"/>
                </a:solidFill>
                <a:latin typeface="Constantia"/>
              </a:rPr>
              <a:t>.  ALASAN PENGELOLAAN TENAGA KERJA</a:t>
            </a:r>
          </a:p>
          <a:p>
            <a:pPr lvl="0">
              <a:lnSpc>
                <a:spcPct val="120000"/>
              </a:lnSpc>
              <a:spcBef>
                <a:spcPts val="1200"/>
              </a:spcBef>
              <a:buClr>
                <a:srgbClr val="0F6FC6"/>
              </a:buClr>
              <a:buNone/>
            </a:pPr>
            <a:r>
              <a:rPr lang="en-US" sz="2000" b="1" dirty="0">
                <a:solidFill>
                  <a:schemeClr val="tx1"/>
                </a:solidFill>
                <a:latin typeface="Constantia"/>
              </a:rPr>
              <a:t> </a:t>
            </a:r>
            <a:r>
              <a:rPr lang="en-US" sz="2000" dirty="0" smtClean="0">
                <a:solidFill>
                  <a:schemeClr val="tx1"/>
                </a:solidFill>
                <a:latin typeface="Constantia"/>
              </a:rPr>
              <a:t>    1</a:t>
            </a:r>
            <a:r>
              <a:rPr lang="en-US" sz="2000" dirty="0">
                <a:solidFill>
                  <a:schemeClr val="tx1"/>
                </a:solidFill>
                <a:latin typeface="Constantia"/>
              </a:rPr>
              <a:t>.  </a:t>
            </a:r>
            <a:r>
              <a:rPr lang="en-US" sz="2000" dirty="0" err="1">
                <a:solidFill>
                  <a:schemeClr val="tx1"/>
                </a:solidFill>
                <a:latin typeface="Constantia"/>
              </a:rPr>
              <a:t>Pada</a:t>
            </a:r>
            <a:r>
              <a:rPr lang="en-US" sz="2000" dirty="0">
                <a:solidFill>
                  <a:schemeClr val="tx1"/>
                </a:solidFill>
                <a:latin typeface="Constantia"/>
              </a:rPr>
              <a:t> </a:t>
            </a:r>
            <a:r>
              <a:rPr lang="en-US" sz="2000" dirty="0" err="1">
                <a:solidFill>
                  <a:schemeClr val="tx1"/>
                </a:solidFill>
                <a:latin typeface="Constantia"/>
              </a:rPr>
              <a:t>hakekatnya</a:t>
            </a:r>
            <a:r>
              <a:rPr lang="en-US" sz="2000" dirty="0">
                <a:solidFill>
                  <a:schemeClr val="tx1"/>
                </a:solidFill>
                <a:latin typeface="Constantia"/>
              </a:rPr>
              <a:t> </a:t>
            </a:r>
            <a:r>
              <a:rPr lang="en-US" sz="2000" dirty="0" err="1">
                <a:solidFill>
                  <a:schemeClr val="tx1"/>
                </a:solidFill>
                <a:latin typeface="Constantia"/>
              </a:rPr>
              <a:t>sering</a:t>
            </a:r>
            <a:r>
              <a:rPr lang="en-US" sz="2000" dirty="0">
                <a:solidFill>
                  <a:schemeClr val="tx1"/>
                </a:solidFill>
                <a:latin typeface="Constantia"/>
              </a:rPr>
              <a:t> </a:t>
            </a:r>
            <a:r>
              <a:rPr lang="en-US" sz="2000" dirty="0" err="1">
                <a:solidFill>
                  <a:schemeClr val="tx1"/>
                </a:solidFill>
                <a:latin typeface="Constantia"/>
              </a:rPr>
              <a:t>terjadi</a:t>
            </a:r>
            <a:r>
              <a:rPr lang="en-US" sz="2000" dirty="0">
                <a:solidFill>
                  <a:schemeClr val="tx1"/>
                </a:solidFill>
                <a:latin typeface="Constantia"/>
              </a:rPr>
              <a:t> </a:t>
            </a:r>
            <a:r>
              <a:rPr lang="en-US" sz="2000" dirty="0" err="1">
                <a:solidFill>
                  <a:schemeClr val="tx1"/>
                </a:solidFill>
                <a:latin typeface="Constantia"/>
              </a:rPr>
              <a:t>konflik</a:t>
            </a:r>
            <a:r>
              <a:rPr lang="en-US" sz="2000" dirty="0">
                <a:solidFill>
                  <a:schemeClr val="tx1"/>
                </a:solidFill>
                <a:latin typeface="Constantia"/>
              </a:rPr>
              <a:t> </a:t>
            </a:r>
            <a:r>
              <a:rPr lang="en-US" sz="2000" dirty="0" err="1">
                <a:solidFill>
                  <a:schemeClr val="tx1"/>
                </a:solidFill>
                <a:latin typeface="Constantia"/>
              </a:rPr>
              <a:t>antara</a:t>
            </a:r>
            <a:r>
              <a:rPr lang="en-US" sz="2000" dirty="0">
                <a:solidFill>
                  <a:schemeClr val="tx1"/>
                </a:solidFill>
                <a:latin typeface="Constantia"/>
              </a:rPr>
              <a:t> </a:t>
            </a:r>
            <a:r>
              <a:rPr lang="en-US" sz="2000" dirty="0" err="1">
                <a:solidFill>
                  <a:schemeClr val="tx1"/>
                </a:solidFill>
                <a:latin typeface="Constantia"/>
              </a:rPr>
              <a:t>kebutuhan</a:t>
            </a:r>
            <a:r>
              <a:rPr lang="en-US" sz="2000" dirty="0">
                <a:solidFill>
                  <a:schemeClr val="tx1"/>
                </a:solidFill>
                <a:latin typeface="Constantia"/>
              </a:rPr>
              <a:t> </a:t>
            </a:r>
            <a:r>
              <a:rPr lang="en-US" sz="2000" dirty="0" smtClean="0">
                <a:solidFill>
                  <a:schemeClr val="tx1"/>
                </a:solidFill>
                <a:latin typeface="Constantia"/>
              </a:rPr>
              <a:t> </a:t>
            </a:r>
            <a:r>
              <a:rPr lang="en-US" sz="2000" dirty="0" err="1">
                <a:solidFill>
                  <a:schemeClr val="tx1"/>
                </a:solidFill>
                <a:latin typeface="Constantia"/>
              </a:rPr>
              <a:t>dan</a:t>
            </a:r>
            <a:r>
              <a:rPr lang="en-US" sz="2000" dirty="0">
                <a:solidFill>
                  <a:schemeClr val="tx1"/>
                </a:solidFill>
                <a:latin typeface="Constantia"/>
              </a:rPr>
              <a:t>  	</a:t>
            </a:r>
            <a:r>
              <a:rPr lang="en-US" sz="2000" dirty="0" err="1">
                <a:solidFill>
                  <a:schemeClr val="tx1"/>
                </a:solidFill>
                <a:latin typeface="Constantia"/>
              </a:rPr>
              <a:t>tujuan</a:t>
            </a:r>
            <a:r>
              <a:rPr lang="en-US" sz="2000" dirty="0">
                <a:solidFill>
                  <a:schemeClr val="tx1"/>
                </a:solidFill>
                <a:latin typeface="Constantia"/>
              </a:rPr>
              <a:t> </a:t>
            </a:r>
            <a:r>
              <a:rPr lang="en-US" sz="2000" dirty="0" smtClean="0">
                <a:solidFill>
                  <a:schemeClr val="tx1"/>
                </a:solidFill>
                <a:latin typeface="Constantia"/>
              </a:rPr>
              <a:t>				</a:t>
            </a:r>
            <a:r>
              <a:rPr lang="en-US" sz="2000" dirty="0" err="1" smtClean="0">
                <a:solidFill>
                  <a:schemeClr val="tx1"/>
                </a:solidFill>
                <a:latin typeface="Constantia"/>
              </a:rPr>
              <a:t>pekerja</a:t>
            </a:r>
            <a:r>
              <a:rPr lang="en-US" sz="2000" dirty="0" smtClean="0">
                <a:solidFill>
                  <a:schemeClr val="tx1"/>
                </a:solidFill>
                <a:latin typeface="Constantia"/>
              </a:rPr>
              <a:t> </a:t>
            </a:r>
            <a:r>
              <a:rPr lang="en-US" sz="2000" dirty="0" err="1">
                <a:solidFill>
                  <a:schemeClr val="tx1"/>
                </a:solidFill>
                <a:latin typeface="Constantia"/>
              </a:rPr>
              <a:t>dengan</a:t>
            </a:r>
            <a:r>
              <a:rPr lang="en-US" sz="2000" dirty="0">
                <a:solidFill>
                  <a:schemeClr val="tx1"/>
                </a:solidFill>
                <a:latin typeface="Constantia"/>
              </a:rPr>
              <a:t> </a:t>
            </a:r>
            <a:r>
              <a:rPr lang="en-US" sz="2000" dirty="0" err="1">
                <a:solidFill>
                  <a:schemeClr val="tx1"/>
                </a:solidFill>
                <a:latin typeface="Constantia"/>
              </a:rPr>
              <a:t>kebutuhan</a:t>
            </a:r>
            <a:r>
              <a:rPr lang="en-US" sz="2000" dirty="0">
                <a:solidFill>
                  <a:schemeClr val="tx1"/>
                </a:solidFill>
                <a:latin typeface="Constantia"/>
              </a:rPr>
              <a:t> </a:t>
            </a:r>
            <a:r>
              <a:rPr lang="en-US" sz="2000" dirty="0" err="1">
                <a:solidFill>
                  <a:schemeClr val="tx1"/>
                </a:solidFill>
                <a:latin typeface="Constantia"/>
              </a:rPr>
              <a:t>dan</a:t>
            </a:r>
            <a:r>
              <a:rPr lang="en-US" sz="2000" dirty="0">
                <a:solidFill>
                  <a:schemeClr val="tx1"/>
                </a:solidFill>
                <a:latin typeface="Constantia"/>
              </a:rPr>
              <a:t> </a:t>
            </a:r>
            <a:r>
              <a:rPr lang="en-US" sz="2000" dirty="0" err="1">
                <a:solidFill>
                  <a:schemeClr val="tx1"/>
                </a:solidFill>
                <a:latin typeface="Constantia"/>
              </a:rPr>
              <a:t>tujuan</a:t>
            </a:r>
            <a:r>
              <a:rPr lang="en-US" sz="2000" dirty="0">
                <a:solidFill>
                  <a:schemeClr val="tx1"/>
                </a:solidFill>
                <a:latin typeface="Constantia"/>
              </a:rPr>
              <a:t> </a:t>
            </a:r>
            <a:r>
              <a:rPr lang="en-US" sz="2000" dirty="0" err="1" smtClean="0">
                <a:solidFill>
                  <a:schemeClr val="tx1"/>
                </a:solidFill>
                <a:latin typeface="Constantia"/>
              </a:rPr>
              <a:t>organisasi</a:t>
            </a:r>
            <a:r>
              <a:rPr lang="en-US" sz="2000" dirty="0" smtClean="0">
                <a:solidFill>
                  <a:schemeClr val="tx1"/>
                </a:solidFill>
                <a:latin typeface="Constantia"/>
              </a:rPr>
              <a:t>/</a:t>
            </a:r>
            <a:r>
              <a:rPr lang="en-US" sz="2000" dirty="0" err="1" smtClean="0">
                <a:solidFill>
                  <a:schemeClr val="tx1"/>
                </a:solidFill>
                <a:latin typeface="Constantia"/>
              </a:rPr>
              <a:t>pemilik</a:t>
            </a:r>
            <a:r>
              <a:rPr lang="en-US" sz="2000" dirty="0">
                <a:solidFill>
                  <a:schemeClr val="tx1"/>
                </a:solidFill>
                <a:latin typeface="Constantia"/>
              </a:rPr>
              <a:t>.</a:t>
            </a:r>
          </a:p>
          <a:p>
            <a:pPr lvl="0">
              <a:lnSpc>
                <a:spcPct val="120000"/>
              </a:lnSpc>
              <a:spcBef>
                <a:spcPts val="1200"/>
              </a:spcBef>
              <a:buClr>
                <a:srgbClr val="0F6FC6"/>
              </a:buClr>
              <a:buNone/>
            </a:pPr>
            <a:r>
              <a:rPr lang="en-US" sz="2000" dirty="0">
                <a:solidFill>
                  <a:schemeClr val="tx1"/>
                </a:solidFill>
                <a:latin typeface="Constantia"/>
              </a:rPr>
              <a:t> </a:t>
            </a:r>
            <a:r>
              <a:rPr lang="en-US" sz="2000" dirty="0" smtClean="0">
                <a:solidFill>
                  <a:schemeClr val="tx1"/>
                </a:solidFill>
                <a:latin typeface="Constantia"/>
              </a:rPr>
              <a:t>   </a:t>
            </a:r>
            <a:r>
              <a:rPr lang="en-US" sz="2000" dirty="0">
                <a:solidFill>
                  <a:schemeClr val="tx1"/>
                </a:solidFill>
                <a:latin typeface="Constantia"/>
              </a:rPr>
              <a:t>2.  </a:t>
            </a:r>
            <a:r>
              <a:rPr lang="en-US" sz="2000" dirty="0" err="1">
                <a:solidFill>
                  <a:schemeClr val="tx1"/>
                </a:solidFill>
                <a:latin typeface="Constantia"/>
              </a:rPr>
              <a:t>Sifat</a:t>
            </a:r>
            <a:r>
              <a:rPr lang="en-US" sz="2000" dirty="0">
                <a:solidFill>
                  <a:schemeClr val="tx1"/>
                </a:solidFill>
                <a:latin typeface="Constantia"/>
              </a:rPr>
              <a:t> </a:t>
            </a:r>
            <a:r>
              <a:rPr lang="en-US" sz="2000" dirty="0" err="1">
                <a:solidFill>
                  <a:schemeClr val="tx1"/>
                </a:solidFill>
                <a:latin typeface="Constantia"/>
              </a:rPr>
              <a:t>unik</a:t>
            </a:r>
            <a:r>
              <a:rPr lang="en-US" sz="2000" dirty="0">
                <a:solidFill>
                  <a:schemeClr val="tx1"/>
                </a:solidFill>
                <a:latin typeface="Constantia"/>
              </a:rPr>
              <a:t> </a:t>
            </a:r>
            <a:r>
              <a:rPr lang="en-US" sz="2000" dirty="0" err="1">
                <a:solidFill>
                  <a:schemeClr val="tx1"/>
                </a:solidFill>
                <a:latin typeface="Constantia"/>
              </a:rPr>
              <a:t>setiap</a:t>
            </a:r>
            <a:r>
              <a:rPr lang="en-US" sz="2000" dirty="0">
                <a:solidFill>
                  <a:schemeClr val="tx1"/>
                </a:solidFill>
                <a:latin typeface="Constantia"/>
              </a:rPr>
              <a:t> </a:t>
            </a:r>
            <a:r>
              <a:rPr lang="en-US" sz="2000" dirty="0" err="1">
                <a:solidFill>
                  <a:schemeClr val="tx1"/>
                </a:solidFill>
                <a:latin typeface="Constantia"/>
              </a:rPr>
              <a:t>individu</a:t>
            </a:r>
            <a:r>
              <a:rPr lang="en-US" sz="2000" dirty="0">
                <a:solidFill>
                  <a:schemeClr val="tx1"/>
                </a:solidFill>
                <a:latin typeface="Constantia"/>
              </a:rPr>
              <a:t> </a:t>
            </a:r>
            <a:r>
              <a:rPr lang="en-US" sz="2000" dirty="0" err="1">
                <a:solidFill>
                  <a:schemeClr val="tx1"/>
                </a:solidFill>
                <a:latin typeface="Constantia"/>
              </a:rPr>
              <a:t>mengakibatkan</a:t>
            </a:r>
            <a:r>
              <a:rPr lang="en-US" sz="2000" dirty="0">
                <a:solidFill>
                  <a:schemeClr val="tx1"/>
                </a:solidFill>
                <a:latin typeface="Constantia"/>
              </a:rPr>
              <a:t> </a:t>
            </a:r>
            <a:r>
              <a:rPr lang="en-US" sz="2000" dirty="0" err="1">
                <a:solidFill>
                  <a:schemeClr val="tx1"/>
                </a:solidFill>
                <a:latin typeface="Constantia"/>
              </a:rPr>
              <a:t>munculnya</a:t>
            </a:r>
            <a:r>
              <a:rPr lang="en-US" sz="2000" dirty="0">
                <a:solidFill>
                  <a:schemeClr val="tx1"/>
                </a:solidFill>
                <a:latin typeface="Constantia"/>
              </a:rPr>
              <a:t> </a:t>
            </a:r>
            <a:r>
              <a:rPr lang="en-US" sz="2000" dirty="0" err="1" smtClean="0">
                <a:solidFill>
                  <a:schemeClr val="tx1"/>
                </a:solidFill>
                <a:latin typeface="Constantia"/>
              </a:rPr>
              <a:t>berbagai</a:t>
            </a:r>
            <a:r>
              <a:rPr lang="en-US" sz="2000" dirty="0" smtClean="0">
                <a:solidFill>
                  <a:schemeClr val="tx1"/>
                </a:solidFill>
                <a:latin typeface="Constantia"/>
              </a:rPr>
              <a:t> 						</a:t>
            </a:r>
            <a:r>
              <a:rPr lang="en-US" sz="2000" dirty="0" err="1" smtClean="0">
                <a:solidFill>
                  <a:schemeClr val="tx1"/>
                </a:solidFill>
                <a:latin typeface="Constantia"/>
              </a:rPr>
              <a:t>tanggapan</a:t>
            </a:r>
            <a:r>
              <a:rPr lang="en-US" sz="2000" dirty="0" smtClean="0">
                <a:solidFill>
                  <a:schemeClr val="tx1"/>
                </a:solidFill>
                <a:latin typeface="Constantia"/>
              </a:rPr>
              <a:t> </a:t>
            </a:r>
            <a:r>
              <a:rPr lang="en-US" sz="2000" dirty="0" err="1">
                <a:solidFill>
                  <a:schemeClr val="tx1"/>
                </a:solidFill>
                <a:latin typeface="Constantia"/>
              </a:rPr>
              <a:t>dalam</a:t>
            </a:r>
            <a:r>
              <a:rPr lang="en-US" sz="2000" dirty="0">
                <a:solidFill>
                  <a:schemeClr val="tx1"/>
                </a:solidFill>
                <a:latin typeface="Constantia"/>
              </a:rPr>
              <a:t> </a:t>
            </a:r>
            <a:r>
              <a:rPr lang="en-US" sz="2000" dirty="0" err="1">
                <a:solidFill>
                  <a:schemeClr val="tx1"/>
                </a:solidFill>
                <a:latin typeface="Constantia"/>
              </a:rPr>
              <a:t>wujud</a:t>
            </a:r>
            <a:r>
              <a:rPr lang="en-US" sz="2000" dirty="0">
                <a:solidFill>
                  <a:schemeClr val="tx1"/>
                </a:solidFill>
                <a:latin typeface="Constantia"/>
              </a:rPr>
              <a:t> </a:t>
            </a:r>
            <a:r>
              <a:rPr lang="en-US" sz="2000" dirty="0" err="1">
                <a:solidFill>
                  <a:schemeClr val="tx1"/>
                </a:solidFill>
                <a:latin typeface="Constantia"/>
              </a:rPr>
              <a:t>sikap</a:t>
            </a:r>
            <a:r>
              <a:rPr lang="en-US" sz="2000" dirty="0">
                <a:solidFill>
                  <a:schemeClr val="tx1"/>
                </a:solidFill>
                <a:latin typeface="Constantia"/>
              </a:rPr>
              <a:t>, </a:t>
            </a:r>
            <a:r>
              <a:rPr lang="en-US" sz="2000" dirty="0" err="1">
                <a:solidFill>
                  <a:schemeClr val="tx1"/>
                </a:solidFill>
                <a:latin typeface="Constantia"/>
              </a:rPr>
              <a:t>kegiatan</a:t>
            </a:r>
            <a:r>
              <a:rPr lang="en-US" sz="2000" dirty="0">
                <a:solidFill>
                  <a:schemeClr val="tx1"/>
                </a:solidFill>
                <a:latin typeface="Constantia"/>
              </a:rPr>
              <a:t> </a:t>
            </a:r>
            <a:r>
              <a:rPr lang="en-US" sz="2000" dirty="0" err="1">
                <a:solidFill>
                  <a:schemeClr val="tx1"/>
                </a:solidFill>
                <a:latin typeface="Constantia"/>
              </a:rPr>
              <a:t>phisik</a:t>
            </a:r>
            <a:r>
              <a:rPr lang="en-US" sz="2000" dirty="0">
                <a:solidFill>
                  <a:schemeClr val="tx1"/>
                </a:solidFill>
                <a:latin typeface="Constantia"/>
              </a:rPr>
              <a:t> </a:t>
            </a:r>
            <a:r>
              <a:rPr lang="en-US" sz="2000" dirty="0" err="1" smtClean="0">
                <a:solidFill>
                  <a:schemeClr val="tx1"/>
                </a:solidFill>
                <a:latin typeface="Constantia"/>
              </a:rPr>
              <a:t>dan</a:t>
            </a:r>
            <a:r>
              <a:rPr lang="en-US" sz="2000" dirty="0" smtClean="0">
                <a:solidFill>
                  <a:schemeClr val="tx1"/>
                </a:solidFill>
                <a:latin typeface="Constantia"/>
              </a:rPr>
              <a:t> </a:t>
            </a:r>
            <a:r>
              <a:rPr lang="en-US" sz="2000" dirty="0" err="1">
                <a:solidFill>
                  <a:schemeClr val="tx1"/>
                </a:solidFill>
                <a:latin typeface="Constantia"/>
              </a:rPr>
              <a:t>produktivitas</a:t>
            </a:r>
            <a:r>
              <a:rPr lang="en-US" sz="2000" dirty="0">
                <a:solidFill>
                  <a:schemeClr val="tx1"/>
                </a:solidFill>
                <a:latin typeface="Constantia"/>
              </a:rPr>
              <a:t> </a:t>
            </a:r>
            <a:r>
              <a:rPr lang="en-US" sz="2000" dirty="0" smtClean="0">
                <a:solidFill>
                  <a:schemeClr val="tx1"/>
                </a:solidFill>
                <a:latin typeface="Constantia"/>
              </a:rPr>
              <a:t>					</a:t>
            </a:r>
            <a:r>
              <a:rPr lang="en-US" sz="2000" dirty="0" err="1" smtClean="0">
                <a:solidFill>
                  <a:schemeClr val="tx1"/>
                </a:solidFill>
                <a:latin typeface="Constantia"/>
              </a:rPr>
              <a:t>dalam</a:t>
            </a:r>
            <a:r>
              <a:rPr lang="en-US" sz="2000" dirty="0" smtClean="0">
                <a:solidFill>
                  <a:schemeClr val="tx1"/>
                </a:solidFill>
                <a:latin typeface="Constantia"/>
              </a:rPr>
              <a:t> </a:t>
            </a:r>
            <a:r>
              <a:rPr lang="en-US" sz="2000" dirty="0" err="1">
                <a:solidFill>
                  <a:schemeClr val="tx1"/>
                </a:solidFill>
                <a:latin typeface="Constantia"/>
              </a:rPr>
              <a:t>pelaksanaan</a:t>
            </a:r>
            <a:r>
              <a:rPr lang="en-US" sz="2000" dirty="0">
                <a:solidFill>
                  <a:schemeClr val="tx1"/>
                </a:solidFill>
                <a:latin typeface="Constantia"/>
              </a:rPr>
              <a:t> </a:t>
            </a:r>
            <a:r>
              <a:rPr lang="en-US" sz="2000" dirty="0" err="1">
                <a:solidFill>
                  <a:schemeClr val="tx1"/>
                </a:solidFill>
                <a:latin typeface="Constantia"/>
              </a:rPr>
              <a:t>tugas</a:t>
            </a:r>
            <a:endParaRPr lang="en-US" sz="2000" dirty="0">
              <a:solidFill>
                <a:schemeClr val="tx1"/>
              </a:solidFill>
              <a:latin typeface="Constantia"/>
            </a:endParaRPr>
          </a:p>
          <a:p>
            <a:pPr lvl="0">
              <a:lnSpc>
                <a:spcPct val="120000"/>
              </a:lnSpc>
              <a:spcBef>
                <a:spcPts val="1200"/>
              </a:spcBef>
              <a:buClr>
                <a:srgbClr val="0F6FC6"/>
              </a:buClr>
              <a:buNone/>
            </a:pPr>
            <a:r>
              <a:rPr lang="en-US" sz="2000" dirty="0">
                <a:solidFill>
                  <a:schemeClr val="tx1"/>
                </a:solidFill>
                <a:latin typeface="Constantia"/>
              </a:rPr>
              <a:t> </a:t>
            </a:r>
            <a:r>
              <a:rPr lang="en-US" sz="2000" dirty="0" smtClean="0">
                <a:solidFill>
                  <a:schemeClr val="tx1"/>
                </a:solidFill>
                <a:latin typeface="Constantia"/>
              </a:rPr>
              <a:t>  </a:t>
            </a:r>
            <a:r>
              <a:rPr lang="en-US" sz="2000" dirty="0">
                <a:solidFill>
                  <a:schemeClr val="tx1"/>
                </a:solidFill>
                <a:latin typeface="Constantia"/>
              </a:rPr>
              <a:t>3.  </a:t>
            </a:r>
            <a:r>
              <a:rPr lang="en-US" sz="2000" dirty="0" err="1">
                <a:solidFill>
                  <a:schemeClr val="tx1"/>
                </a:solidFill>
                <a:latin typeface="Constantia"/>
              </a:rPr>
              <a:t>Perubahan</a:t>
            </a:r>
            <a:r>
              <a:rPr lang="en-US" sz="2000" dirty="0">
                <a:solidFill>
                  <a:schemeClr val="tx1"/>
                </a:solidFill>
                <a:latin typeface="Constantia"/>
              </a:rPr>
              <a:t> </a:t>
            </a:r>
            <a:r>
              <a:rPr lang="en-US" sz="2000" dirty="0" err="1">
                <a:solidFill>
                  <a:schemeClr val="tx1"/>
                </a:solidFill>
                <a:latin typeface="Constantia"/>
              </a:rPr>
              <a:t>karakter</a:t>
            </a:r>
            <a:r>
              <a:rPr lang="en-US" sz="2000" dirty="0">
                <a:solidFill>
                  <a:schemeClr val="tx1"/>
                </a:solidFill>
                <a:latin typeface="Constantia"/>
              </a:rPr>
              <a:t> </a:t>
            </a:r>
            <a:r>
              <a:rPr lang="en-US" sz="2000" dirty="0" err="1">
                <a:solidFill>
                  <a:schemeClr val="tx1"/>
                </a:solidFill>
                <a:latin typeface="Constantia"/>
              </a:rPr>
              <a:t>dari</a:t>
            </a:r>
            <a:r>
              <a:rPr lang="en-US" sz="2000" dirty="0">
                <a:solidFill>
                  <a:schemeClr val="tx1"/>
                </a:solidFill>
                <a:latin typeface="Constantia"/>
              </a:rPr>
              <a:t> </a:t>
            </a:r>
            <a:r>
              <a:rPr lang="en-US" sz="2000" dirty="0" err="1">
                <a:solidFill>
                  <a:schemeClr val="tx1"/>
                </a:solidFill>
                <a:latin typeface="Constantia"/>
              </a:rPr>
              <a:t>pekerjaan</a:t>
            </a:r>
            <a:r>
              <a:rPr lang="en-US" sz="2000" dirty="0">
                <a:solidFill>
                  <a:schemeClr val="tx1"/>
                </a:solidFill>
                <a:latin typeface="Constantia"/>
              </a:rPr>
              <a:t> </a:t>
            </a:r>
            <a:r>
              <a:rPr lang="en-US" sz="2000" dirty="0" err="1">
                <a:solidFill>
                  <a:schemeClr val="tx1"/>
                </a:solidFill>
                <a:latin typeface="Constantia"/>
              </a:rPr>
              <a:t>dan</a:t>
            </a:r>
            <a:r>
              <a:rPr lang="en-US" sz="2000" dirty="0">
                <a:solidFill>
                  <a:schemeClr val="tx1"/>
                </a:solidFill>
                <a:latin typeface="Constantia"/>
              </a:rPr>
              <a:t> </a:t>
            </a:r>
            <a:r>
              <a:rPr lang="en-US" sz="2000" dirty="0" err="1">
                <a:solidFill>
                  <a:schemeClr val="tx1"/>
                </a:solidFill>
                <a:latin typeface="Constantia"/>
              </a:rPr>
              <a:t>sifat</a:t>
            </a:r>
            <a:r>
              <a:rPr lang="en-US" sz="2000" dirty="0">
                <a:solidFill>
                  <a:schemeClr val="tx1"/>
                </a:solidFill>
                <a:latin typeface="Constantia"/>
              </a:rPr>
              <a:t> </a:t>
            </a:r>
            <a:r>
              <a:rPr lang="en-US" sz="2000" dirty="0" err="1">
                <a:solidFill>
                  <a:schemeClr val="tx1"/>
                </a:solidFill>
                <a:latin typeface="Constantia"/>
              </a:rPr>
              <a:t>tenaga</a:t>
            </a:r>
            <a:r>
              <a:rPr lang="en-US" sz="2000" dirty="0">
                <a:solidFill>
                  <a:schemeClr val="tx1"/>
                </a:solidFill>
                <a:latin typeface="Constantia"/>
              </a:rPr>
              <a:t> </a:t>
            </a:r>
            <a:r>
              <a:rPr lang="en-US" sz="2000" dirty="0" err="1">
                <a:solidFill>
                  <a:schemeClr val="tx1"/>
                </a:solidFill>
                <a:latin typeface="Constantia"/>
              </a:rPr>
              <a:t>kerja</a:t>
            </a:r>
            <a:r>
              <a:rPr lang="en-US" sz="2000" dirty="0">
                <a:solidFill>
                  <a:schemeClr val="tx1"/>
                </a:solidFill>
                <a:latin typeface="Constantia"/>
              </a:rPr>
              <a:t> 	   </a:t>
            </a:r>
            <a:r>
              <a:rPr lang="en-US" sz="2000" dirty="0" err="1">
                <a:solidFill>
                  <a:schemeClr val="tx1"/>
                </a:solidFill>
                <a:latin typeface="Constantia"/>
              </a:rPr>
              <a:t>itu</a:t>
            </a:r>
            <a:r>
              <a:rPr lang="en-US" sz="2000" dirty="0">
                <a:solidFill>
                  <a:schemeClr val="tx1"/>
                </a:solidFill>
                <a:latin typeface="Constantia"/>
              </a:rPr>
              <a:t> </a:t>
            </a:r>
            <a:r>
              <a:rPr lang="en-US" sz="2000" dirty="0" err="1" smtClean="0">
                <a:solidFill>
                  <a:schemeClr val="tx1"/>
                </a:solidFill>
                <a:latin typeface="Constantia"/>
              </a:rPr>
              <a:t>sendiri</a:t>
            </a:r>
            <a:endParaRPr lang="en-US" sz="2000" dirty="0" smtClean="0">
              <a:solidFill>
                <a:schemeClr val="tx1"/>
              </a:solidFill>
              <a:latin typeface="Constantia"/>
            </a:endParaRPr>
          </a:p>
          <a:p>
            <a:pPr lvl="0">
              <a:lnSpc>
                <a:spcPct val="120000"/>
              </a:lnSpc>
              <a:spcBef>
                <a:spcPts val="1200"/>
              </a:spcBef>
              <a:buClr>
                <a:srgbClr val="0F6FC6"/>
              </a:buClr>
              <a:buNone/>
            </a:pPr>
            <a:r>
              <a:rPr lang="en-US" sz="2000" b="1" dirty="0" smtClean="0">
                <a:solidFill>
                  <a:schemeClr val="tx1"/>
                </a:solidFill>
                <a:latin typeface="Constantia"/>
              </a:rPr>
              <a:t>II</a:t>
            </a:r>
            <a:r>
              <a:rPr lang="en-US" sz="2000" b="1" dirty="0">
                <a:solidFill>
                  <a:schemeClr val="tx1"/>
                </a:solidFill>
                <a:latin typeface="Constantia"/>
              </a:rPr>
              <a:t>.  </a:t>
            </a:r>
            <a:r>
              <a:rPr lang="en-US" sz="2000" b="1" dirty="0" smtClean="0">
                <a:solidFill>
                  <a:schemeClr val="tx1"/>
                </a:solidFill>
                <a:latin typeface="Constantia"/>
              </a:rPr>
              <a:t>DISAIN </a:t>
            </a:r>
            <a:r>
              <a:rPr lang="en-US" sz="2000" b="1" dirty="0">
                <a:solidFill>
                  <a:schemeClr val="tx1"/>
                </a:solidFill>
                <a:latin typeface="Constantia"/>
              </a:rPr>
              <a:t>PEKERJAAN</a:t>
            </a:r>
            <a:r>
              <a:rPr lang="en-US" sz="2000" dirty="0">
                <a:solidFill>
                  <a:schemeClr val="tx1"/>
                </a:solidFill>
                <a:latin typeface="Constantia"/>
              </a:rPr>
              <a:t/>
            </a:r>
            <a:br>
              <a:rPr lang="en-US" sz="2000" dirty="0">
                <a:solidFill>
                  <a:schemeClr val="tx1"/>
                </a:solidFill>
                <a:latin typeface="Constantia"/>
              </a:rPr>
            </a:br>
            <a:r>
              <a:rPr lang="en-US" sz="2000" dirty="0">
                <a:solidFill>
                  <a:schemeClr val="tx1"/>
                </a:solidFill>
                <a:latin typeface="Constantia"/>
              </a:rPr>
              <a:t>  </a:t>
            </a:r>
            <a:r>
              <a:rPr lang="en-US" sz="2000" dirty="0" err="1" smtClean="0">
                <a:solidFill>
                  <a:schemeClr val="tx1"/>
                </a:solidFill>
                <a:latin typeface="Constantia"/>
              </a:rPr>
              <a:t>Pengertian</a:t>
            </a:r>
            <a:r>
              <a:rPr lang="en-US" sz="2000" dirty="0" smtClean="0">
                <a:solidFill>
                  <a:schemeClr val="tx1"/>
                </a:solidFill>
                <a:latin typeface="Constantia"/>
              </a:rPr>
              <a:t> </a:t>
            </a:r>
            <a:r>
              <a:rPr lang="en-US" sz="2000" dirty="0" err="1">
                <a:solidFill>
                  <a:schemeClr val="tx1"/>
                </a:solidFill>
                <a:latin typeface="Constantia"/>
              </a:rPr>
              <a:t>dari</a:t>
            </a:r>
            <a:r>
              <a:rPr lang="en-US" sz="2000" dirty="0">
                <a:solidFill>
                  <a:schemeClr val="tx1"/>
                </a:solidFill>
                <a:latin typeface="Constantia"/>
              </a:rPr>
              <a:t> </a:t>
            </a:r>
            <a:r>
              <a:rPr lang="en-US" sz="2000" dirty="0" err="1">
                <a:solidFill>
                  <a:schemeClr val="tx1"/>
                </a:solidFill>
                <a:latin typeface="Constantia"/>
              </a:rPr>
              <a:t>disain</a:t>
            </a:r>
            <a:r>
              <a:rPr lang="en-US" sz="2000" dirty="0">
                <a:solidFill>
                  <a:schemeClr val="tx1"/>
                </a:solidFill>
                <a:latin typeface="Constantia"/>
              </a:rPr>
              <a:t> </a:t>
            </a:r>
            <a:r>
              <a:rPr lang="en-US" sz="2000" dirty="0" err="1">
                <a:solidFill>
                  <a:schemeClr val="tx1"/>
                </a:solidFill>
                <a:latin typeface="Constantia"/>
              </a:rPr>
              <a:t>pekerjaan</a:t>
            </a:r>
            <a:r>
              <a:rPr lang="en-US" sz="2000" dirty="0">
                <a:solidFill>
                  <a:schemeClr val="tx1"/>
                </a:solidFill>
                <a:latin typeface="Constantia"/>
              </a:rPr>
              <a:t> </a:t>
            </a:r>
            <a:r>
              <a:rPr lang="en-US" sz="2000" dirty="0" err="1">
                <a:solidFill>
                  <a:schemeClr val="tx1"/>
                </a:solidFill>
                <a:latin typeface="Constantia"/>
              </a:rPr>
              <a:t>adalah</a:t>
            </a:r>
            <a:r>
              <a:rPr lang="en-US" sz="2000" dirty="0">
                <a:solidFill>
                  <a:schemeClr val="tx1"/>
                </a:solidFill>
                <a:latin typeface="Constantia"/>
              </a:rPr>
              <a:t> </a:t>
            </a:r>
            <a:r>
              <a:rPr lang="en-US" sz="2000" dirty="0" err="1">
                <a:solidFill>
                  <a:schemeClr val="tx1"/>
                </a:solidFill>
                <a:latin typeface="Constantia"/>
              </a:rPr>
              <a:t>sebagai</a:t>
            </a:r>
            <a:r>
              <a:rPr lang="en-US" sz="2000" dirty="0">
                <a:solidFill>
                  <a:schemeClr val="tx1"/>
                </a:solidFill>
                <a:latin typeface="Constantia"/>
              </a:rPr>
              <a:t> </a:t>
            </a:r>
            <a:r>
              <a:rPr lang="en-US" sz="2000" dirty="0" err="1">
                <a:solidFill>
                  <a:schemeClr val="tx1"/>
                </a:solidFill>
                <a:latin typeface="Constantia"/>
              </a:rPr>
              <a:t>fungsi</a:t>
            </a:r>
            <a:r>
              <a:rPr lang="en-US" sz="2000" dirty="0">
                <a:solidFill>
                  <a:schemeClr val="tx1"/>
                </a:solidFill>
                <a:latin typeface="Constantia"/>
              </a:rPr>
              <a:t> </a:t>
            </a:r>
            <a:r>
              <a:rPr lang="en-US" sz="2000" dirty="0" err="1">
                <a:solidFill>
                  <a:schemeClr val="tx1"/>
                </a:solidFill>
                <a:latin typeface="Constantia"/>
              </a:rPr>
              <a:t>penetapan</a:t>
            </a:r>
            <a:r>
              <a:rPr lang="en-US" sz="2000" dirty="0">
                <a:solidFill>
                  <a:schemeClr val="tx1"/>
                </a:solidFill>
                <a:latin typeface="Constantia"/>
              </a:rPr>
              <a:t>-	</a:t>
            </a:r>
            <a:r>
              <a:rPr lang="en-US" sz="2000" dirty="0" err="1">
                <a:solidFill>
                  <a:schemeClr val="tx1"/>
                </a:solidFill>
                <a:latin typeface="Constantia"/>
              </a:rPr>
              <a:t>penetapan</a:t>
            </a:r>
            <a:r>
              <a:rPr lang="en-US" sz="2000" dirty="0">
                <a:solidFill>
                  <a:schemeClr val="tx1"/>
                </a:solidFill>
                <a:latin typeface="Constantia"/>
              </a:rPr>
              <a:t> </a:t>
            </a:r>
            <a:r>
              <a:rPr lang="en-US" sz="2000" dirty="0" smtClean="0">
                <a:solidFill>
                  <a:schemeClr val="tx1"/>
                </a:solidFill>
                <a:latin typeface="Constantia"/>
              </a:rPr>
              <a:t>			</a:t>
            </a:r>
            <a:r>
              <a:rPr lang="en-US" sz="2000" dirty="0" err="1" smtClean="0">
                <a:solidFill>
                  <a:schemeClr val="tx1"/>
                </a:solidFill>
                <a:latin typeface="Constantia"/>
              </a:rPr>
              <a:t>kegiatan</a:t>
            </a:r>
            <a:r>
              <a:rPr lang="en-US" sz="2000" dirty="0" smtClean="0">
                <a:solidFill>
                  <a:schemeClr val="tx1"/>
                </a:solidFill>
                <a:latin typeface="Constantia"/>
              </a:rPr>
              <a:t> </a:t>
            </a:r>
            <a:r>
              <a:rPr lang="en-US" sz="2000" dirty="0" err="1">
                <a:solidFill>
                  <a:schemeClr val="tx1"/>
                </a:solidFill>
                <a:latin typeface="Constantia"/>
              </a:rPr>
              <a:t>kerja</a:t>
            </a:r>
            <a:r>
              <a:rPr lang="en-US" sz="2000" dirty="0">
                <a:solidFill>
                  <a:schemeClr val="tx1"/>
                </a:solidFill>
                <a:latin typeface="Constantia"/>
              </a:rPr>
              <a:t>  </a:t>
            </a:r>
            <a:r>
              <a:rPr lang="en-US" sz="2000" dirty="0" err="1">
                <a:solidFill>
                  <a:schemeClr val="tx1"/>
                </a:solidFill>
                <a:latin typeface="Constantia"/>
              </a:rPr>
              <a:t>seorang</a:t>
            </a:r>
            <a:r>
              <a:rPr lang="en-US" sz="2000" dirty="0">
                <a:solidFill>
                  <a:schemeClr val="tx1"/>
                </a:solidFill>
                <a:latin typeface="Constantia"/>
              </a:rPr>
              <a:t> </a:t>
            </a:r>
            <a:r>
              <a:rPr lang="en-US" sz="2000" dirty="0" err="1">
                <a:solidFill>
                  <a:schemeClr val="tx1"/>
                </a:solidFill>
                <a:latin typeface="Constantia"/>
              </a:rPr>
              <a:t>individu</a:t>
            </a:r>
            <a:r>
              <a:rPr lang="en-US" sz="2000" dirty="0">
                <a:solidFill>
                  <a:schemeClr val="tx1"/>
                </a:solidFill>
                <a:latin typeface="Constantia"/>
              </a:rPr>
              <a:t> </a:t>
            </a:r>
            <a:r>
              <a:rPr lang="en-US" sz="2000" dirty="0" err="1">
                <a:solidFill>
                  <a:schemeClr val="tx1"/>
                </a:solidFill>
                <a:latin typeface="Constantia"/>
              </a:rPr>
              <a:t>atau</a:t>
            </a:r>
            <a:r>
              <a:rPr lang="en-US" sz="2000" dirty="0">
                <a:solidFill>
                  <a:schemeClr val="tx1"/>
                </a:solidFill>
                <a:latin typeface="Constantia"/>
              </a:rPr>
              <a:t> </a:t>
            </a:r>
            <a:r>
              <a:rPr lang="en-US" sz="2000" dirty="0" err="1">
                <a:solidFill>
                  <a:schemeClr val="tx1"/>
                </a:solidFill>
                <a:latin typeface="Constantia"/>
              </a:rPr>
              <a:t>kelompok</a:t>
            </a:r>
            <a:r>
              <a:rPr lang="en-US" sz="2000" dirty="0">
                <a:solidFill>
                  <a:schemeClr val="tx1"/>
                </a:solidFill>
                <a:latin typeface="Constantia"/>
              </a:rPr>
              <a:t> </a:t>
            </a:r>
            <a:r>
              <a:rPr lang="en-US" sz="2000" dirty="0" err="1">
                <a:solidFill>
                  <a:schemeClr val="tx1"/>
                </a:solidFill>
                <a:latin typeface="Constantia"/>
              </a:rPr>
              <a:t>kerja</a:t>
            </a:r>
            <a:r>
              <a:rPr lang="en-US" sz="2000" dirty="0">
                <a:solidFill>
                  <a:schemeClr val="tx1"/>
                </a:solidFill>
                <a:latin typeface="Constantia"/>
              </a:rPr>
              <a:t> </a:t>
            </a:r>
            <a:r>
              <a:rPr lang="en-US" sz="2000" dirty="0" err="1">
                <a:solidFill>
                  <a:schemeClr val="tx1"/>
                </a:solidFill>
                <a:latin typeface="Constantia"/>
              </a:rPr>
              <a:t>secara</a:t>
            </a:r>
            <a:r>
              <a:rPr lang="en-US" sz="2000" dirty="0">
                <a:solidFill>
                  <a:schemeClr val="tx1"/>
                </a:solidFill>
                <a:latin typeface="Constantia"/>
              </a:rPr>
              <a:t> </a:t>
            </a:r>
            <a:r>
              <a:rPr lang="en-US" sz="2000" dirty="0" err="1" smtClean="0">
                <a:solidFill>
                  <a:schemeClr val="tx1"/>
                </a:solidFill>
                <a:latin typeface="Constantia"/>
              </a:rPr>
              <a:t>organisasional</a:t>
            </a:r>
            <a:r>
              <a:rPr lang="en-US" sz="2000" dirty="0">
                <a:solidFill>
                  <a:schemeClr val="tx1"/>
                </a:solidFill>
                <a:latin typeface="Constantia"/>
              </a:rPr>
              <a:t/>
            </a:r>
            <a:br>
              <a:rPr lang="en-US" sz="2000" dirty="0">
                <a:solidFill>
                  <a:schemeClr val="tx1"/>
                </a:solidFill>
                <a:latin typeface="Constantia"/>
              </a:rPr>
            </a:br>
            <a:endParaRPr lang="en-US" sz="2000" dirty="0">
              <a:solidFill>
                <a:schemeClr val="tx1"/>
              </a:solidFill>
              <a:latin typeface="Constantia"/>
            </a:endParaRPr>
          </a:p>
          <a:p>
            <a:pPr lvl="0">
              <a:lnSpc>
                <a:spcPct val="120000"/>
              </a:lnSpc>
              <a:spcBef>
                <a:spcPts val="1200"/>
              </a:spcBef>
              <a:buClr>
                <a:srgbClr val="0F6FC6"/>
              </a:buClr>
              <a:buNone/>
            </a:pPr>
            <a:endParaRPr lang="en-US" sz="2400" b="1" dirty="0" smtClean="0">
              <a:solidFill>
                <a:schemeClr val="tx1"/>
              </a:solidFill>
              <a:latin typeface="Constantia"/>
            </a:endParaRPr>
          </a:p>
          <a:p>
            <a:pPr marL="571500" lvl="0" indent="-571500" defTabSz="914400">
              <a:spcBef>
                <a:spcPct val="20000"/>
              </a:spcBef>
              <a:buClr>
                <a:srgbClr val="0BD0D9"/>
              </a:buClr>
              <a:buSzPct val="95000"/>
              <a:buNone/>
            </a:pPr>
            <a:r>
              <a:rPr lang="en-US" sz="2400" dirty="0" smtClean="0">
                <a:latin typeface="Constantia" panose="02030602050306030303" pitchFamily="18" charset="0"/>
              </a:rPr>
              <a:t> </a:t>
            </a:r>
            <a:endParaRPr lang="en-US" sz="2600" b="1" dirty="0">
              <a:solidFill>
                <a:prstClr val="black"/>
              </a:solidFill>
              <a:latin typeface="Constantia"/>
            </a:endParaRPr>
          </a:p>
          <a:p>
            <a:pPr algn="just">
              <a:lnSpc>
                <a:spcPct val="120000"/>
              </a:lnSpc>
              <a:spcBef>
                <a:spcPts val="1200"/>
              </a:spcBef>
              <a:buNone/>
            </a:pPr>
            <a:r>
              <a:rPr lang="en-US" sz="2400" dirty="0" smtClean="0">
                <a:latin typeface="Constantia" panose="02030602050306030303" pitchFamily="18" charset="0"/>
              </a:rPr>
              <a:t>    </a:t>
            </a:r>
            <a:endParaRPr lang="en-US" sz="2400" dirty="0">
              <a:latin typeface="Constantia" panose="02030602050306030303" pitchFamily="18" charset="0"/>
            </a:endParaRPr>
          </a:p>
        </p:txBody>
      </p:sp>
      <p:pic>
        <p:nvPicPr>
          <p:cNvPr id="2" name="Picture 1"/>
          <p:cNvPicPr>
            <a:picLocks noChangeAspect="1"/>
          </p:cNvPicPr>
          <p:nvPr/>
        </p:nvPicPr>
        <p:blipFill>
          <a:blip r:embed="rId2"/>
          <a:stretch>
            <a:fillRect/>
          </a:stretch>
        </p:blipFill>
        <p:spPr>
          <a:xfrm>
            <a:off x="147090" y="4840941"/>
            <a:ext cx="2233039" cy="2017059"/>
          </a:xfrm>
          <a:prstGeom prst="rect">
            <a:avLst/>
          </a:prstGeom>
        </p:spPr>
      </p:pic>
    </p:spTree>
    <p:extLst>
      <p:ext uri="{BB962C8B-B14F-4D97-AF65-F5344CB8AC3E}">
        <p14:creationId xmlns:p14="http://schemas.microsoft.com/office/powerpoint/2010/main" val="28388047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80130" y="400277"/>
            <a:ext cx="9399494" cy="5974976"/>
          </a:xfrm>
        </p:spPr>
        <p:txBody>
          <a:bodyPr>
            <a:normAutofit fontScale="92500" lnSpcReduction="20000"/>
          </a:bodyPr>
          <a:lstStyle/>
          <a:p>
            <a:pPr marL="120650" indent="-120650">
              <a:lnSpc>
                <a:spcPct val="120000"/>
              </a:lnSpc>
              <a:spcBef>
                <a:spcPts val="0"/>
              </a:spcBef>
              <a:buNone/>
            </a:pPr>
            <a:r>
              <a:rPr lang="en-US" sz="2400" b="1" dirty="0">
                <a:solidFill>
                  <a:schemeClr val="tx1"/>
                </a:solidFill>
                <a:latin typeface="Constantia"/>
              </a:rPr>
              <a:t>III.   FAKTOR-FAKTOR DALAN PENYUSUNAN DISAIN PEKERJAAN </a:t>
            </a:r>
          </a:p>
          <a:p>
            <a:pPr marL="120650" indent="-120650">
              <a:lnSpc>
                <a:spcPct val="120000"/>
              </a:lnSpc>
              <a:spcBef>
                <a:spcPts val="0"/>
              </a:spcBef>
              <a:buNone/>
            </a:pPr>
            <a:r>
              <a:rPr lang="en-US" sz="2400" dirty="0">
                <a:solidFill>
                  <a:schemeClr val="tx1"/>
                </a:solidFill>
                <a:latin typeface="Constantia"/>
              </a:rPr>
              <a:t> </a:t>
            </a:r>
          </a:p>
          <a:p>
            <a:pPr marL="120650" indent="-120650">
              <a:lnSpc>
                <a:spcPct val="120000"/>
              </a:lnSpc>
              <a:spcBef>
                <a:spcPts val="0"/>
              </a:spcBef>
              <a:buNone/>
            </a:pPr>
            <a:r>
              <a:rPr lang="en-US" sz="2400" dirty="0">
                <a:solidFill>
                  <a:schemeClr val="tx1"/>
                </a:solidFill>
                <a:latin typeface="Constantia"/>
              </a:rPr>
              <a:t>	  </a:t>
            </a:r>
            <a:r>
              <a:rPr lang="en-US" sz="2400" dirty="0" smtClean="0">
                <a:solidFill>
                  <a:schemeClr val="tx1"/>
                </a:solidFill>
                <a:latin typeface="Constantia"/>
              </a:rPr>
              <a:t>     </a:t>
            </a:r>
            <a:r>
              <a:rPr lang="en-US" sz="2400" dirty="0" err="1">
                <a:solidFill>
                  <a:schemeClr val="tx1"/>
                </a:solidFill>
                <a:latin typeface="Constantia"/>
              </a:rPr>
              <a:t>Beberapa</a:t>
            </a:r>
            <a:r>
              <a:rPr lang="en-US" sz="2400" dirty="0">
                <a:solidFill>
                  <a:schemeClr val="tx1"/>
                </a:solidFill>
                <a:latin typeface="Constantia"/>
              </a:rPr>
              <a:t> </a:t>
            </a:r>
            <a:r>
              <a:rPr lang="en-US" sz="2400" dirty="0" err="1">
                <a:solidFill>
                  <a:schemeClr val="tx1"/>
                </a:solidFill>
                <a:latin typeface="Constantia"/>
              </a:rPr>
              <a:t>faktor</a:t>
            </a:r>
            <a:r>
              <a:rPr lang="en-US" sz="2400" dirty="0">
                <a:solidFill>
                  <a:schemeClr val="tx1"/>
                </a:solidFill>
                <a:latin typeface="Constantia"/>
              </a:rPr>
              <a:t> yang </a:t>
            </a:r>
            <a:r>
              <a:rPr lang="en-US" sz="2400" dirty="0" err="1">
                <a:solidFill>
                  <a:schemeClr val="tx1"/>
                </a:solidFill>
                <a:latin typeface="Constantia"/>
              </a:rPr>
              <a:t>perlu</a:t>
            </a:r>
            <a:r>
              <a:rPr lang="en-US" sz="2400" dirty="0">
                <a:solidFill>
                  <a:schemeClr val="tx1"/>
                </a:solidFill>
                <a:latin typeface="Constantia"/>
              </a:rPr>
              <a:t> </a:t>
            </a:r>
            <a:r>
              <a:rPr lang="en-US" sz="2400" dirty="0" err="1">
                <a:solidFill>
                  <a:schemeClr val="tx1"/>
                </a:solidFill>
                <a:latin typeface="Constantia"/>
              </a:rPr>
              <a:t>dipertimbangkan</a:t>
            </a:r>
            <a:r>
              <a:rPr lang="en-US" sz="2400" dirty="0">
                <a:solidFill>
                  <a:schemeClr val="tx1"/>
                </a:solidFill>
                <a:latin typeface="Constantia"/>
              </a:rPr>
              <a:t> </a:t>
            </a:r>
            <a:r>
              <a:rPr lang="en-US" sz="2400" dirty="0" err="1">
                <a:solidFill>
                  <a:schemeClr val="tx1"/>
                </a:solidFill>
                <a:latin typeface="Constantia"/>
              </a:rPr>
              <a:t>adalah</a:t>
            </a:r>
            <a:r>
              <a:rPr lang="en-US" sz="2400" dirty="0">
                <a:solidFill>
                  <a:schemeClr val="tx1"/>
                </a:solidFill>
                <a:latin typeface="Constantia"/>
              </a:rPr>
              <a:t> :</a:t>
            </a:r>
          </a:p>
          <a:p>
            <a:pPr marL="120650" indent="-120650">
              <a:lnSpc>
                <a:spcPct val="120000"/>
              </a:lnSpc>
              <a:spcBef>
                <a:spcPts val="0"/>
              </a:spcBef>
              <a:buNone/>
            </a:pPr>
            <a:r>
              <a:rPr lang="en-US" sz="2400" dirty="0">
                <a:solidFill>
                  <a:schemeClr val="tx1"/>
                </a:solidFill>
                <a:latin typeface="Constantia"/>
              </a:rPr>
              <a:t> 	       1.  </a:t>
            </a:r>
            <a:r>
              <a:rPr lang="en-US" sz="2400" dirty="0" err="1">
                <a:solidFill>
                  <a:schemeClr val="tx1"/>
                </a:solidFill>
                <a:latin typeface="Constantia"/>
              </a:rPr>
              <a:t>Apa</a:t>
            </a:r>
            <a:endParaRPr lang="en-US" sz="2400" dirty="0">
              <a:solidFill>
                <a:schemeClr val="tx1"/>
              </a:solidFill>
              <a:latin typeface="Constantia"/>
            </a:endParaRPr>
          </a:p>
          <a:p>
            <a:pPr marL="120650" indent="-120650">
              <a:lnSpc>
                <a:spcPct val="120000"/>
              </a:lnSpc>
              <a:spcBef>
                <a:spcPts val="0"/>
              </a:spcBef>
              <a:buNone/>
            </a:pPr>
            <a:r>
              <a:rPr lang="en-US" sz="2400" dirty="0">
                <a:solidFill>
                  <a:schemeClr val="tx1"/>
                </a:solidFill>
                <a:latin typeface="Constantia"/>
              </a:rPr>
              <a:t>	           </a:t>
            </a:r>
            <a:r>
              <a:rPr lang="en-US" sz="2400" dirty="0" err="1">
                <a:solidFill>
                  <a:schemeClr val="tx1"/>
                </a:solidFill>
                <a:latin typeface="Constantia"/>
              </a:rPr>
              <a:t>Menjelaskan</a:t>
            </a:r>
            <a:r>
              <a:rPr lang="en-US" sz="2400" dirty="0">
                <a:solidFill>
                  <a:schemeClr val="tx1"/>
                </a:solidFill>
                <a:latin typeface="Constantia"/>
              </a:rPr>
              <a:t> </a:t>
            </a:r>
            <a:r>
              <a:rPr lang="en-US" sz="2400" dirty="0" err="1">
                <a:solidFill>
                  <a:schemeClr val="tx1"/>
                </a:solidFill>
                <a:latin typeface="Constantia"/>
              </a:rPr>
              <a:t>tentang</a:t>
            </a:r>
            <a:r>
              <a:rPr lang="en-US" sz="2400" dirty="0">
                <a:solidFill>
                  <a:schemeClr val="tx1"/>
                </a:solidFill>
                <a:latin typeface="Constantia"/>
              </a:rPr>
              <a:t> </a:t>
            </a:r>
            <a:r>
              <a:rPr lang="en-US" sz="2400" dirty="0" err="1">
                <a:solidFill>
                  <a:schemeClr val="tx1"/>
                </a:solidFill>
                <a:latin typeface="Constantia"/>
              </a:rPr>
              <a:t>tugas-tugas</a:t>
            </a:r>
            <a:r>
              <a:rPr lang="en-US" sz="2400" dirty="0">
                <a:solidFill>
                  <a:schemeClr val="tx1"/>
                </a:solidFill>
                <a:latin typeface="Constantia"/>
              </a:rPr>
              <a:t> </a:t>
            </a:r>
            <a:r>
              <a:rPr lang="en-US" sz="2400" dirty="0" err="1">
                <a:solidFill>
                  <a:schemeClr val="tx1"/>
                </a:solidFill>
                <a:latin typeface="Constantia"/>
              </a:rPr>
              <a:t>apa</a:t>
            </a:r>
            <a:r>
              <a:rPr lang="en-US" sz="2400" dirty="0">
                <a:solidFill>
                  <a:schemeClr val="tx1"/>
                </a:solidFill>
                <a:latin typeface="Constantia"/>
              </a:rPr>
              <a:t> yang </a:t>
            </a:r>
            <a:r>
              <a:rPr lang="en-US" sz="2400" dirty="0" err="1">
                <a:solidFill>
                  <a:schemeClr val="tx1"/>
                </a:solidFill>
                <a:latin typeface="Constantia"/>
              </a:rPr>
              <a:t>akan</a:t>
            </a:r>
            <a:r>
              <a:rPr lang="en-US" sz="2400" dirty="0">
                <a:solidFill>
                  <a:schemeClr val="tx1"/>
                </a:solidFill>
                <a:latin typeface="Constantia"/>
              </a:rPr>
              <a:t> </a:t>
            </a:r>
            <a:r>
              <a:rPr lang="en-US" sz="2400" dirty="0" err="1">
                <a:solidFill>
                  <a:schemeClr val="tx1"/>
                </a:solidFill>
                <a:latin typeface="Constantia"/>
              </a:rPr>
              <a:t>dilaksanakan</a:t>
            </a:r>
            <a:endParaRPr lang="en-US" sz="2400" dirty="0">
              <a:solidFill>
                <a:schemeClr val="tx1"/>
              </a:solidFill>
              <a:latin typeface="Constantia"/>
            </a:endParaRPr>
          </a:p>
          <a:p>
            <a:pPr marL="120650" indent="-120650">
              <a:lnSpc>
                <a:spcPct val="120000"/>
              </a:lnSpc>
              <a:spcBef>
                <a:spcPts val="0"/>
              </a:spcBef>
              <a:buNone/>
            </a:pPr>
            <a:r>
              <a:rPr lang="en-US" sz="2400" dirty="0" smtClean="0">
                <a:solidFill>
                  <a:schemeClr val="tx1"/>
                </a:solidFill>
                <a:latin typeface="Constantia"/>
              </a:rPr>
              <a:t>         2</a:t>
            </a:r>
            <a:r>
              <a:rPr lang="en-US" sz="2400" dirty="0">
                <a:solidFill>
                  <a:schemeClr val="tx1"/>
                </a:solidFill>
                <a:latin typeface="Constantia"/>
              </a:rPr>
              <a:t>. </a:t>
            </a:r>
            <a:r>
              <a:rPr lang="en-US" sz="2400" dirty="0" err="1">
                <a:solidFill>
                  <a:schemeClr val="tx1"/>
                </a:solidFill>
                <a:latin typeface="Constantia"/>
              </a:rPr>
              <a:t>Siapa</a:t>
            </a:r>
            <a:endParaRPr lang="en-US" sz="2400" dirty="0">
              <a:solidFill>
                <a:schemeClr val="tx1"/>
              </a:solidFill>
              <a:latin typeface="Constantia"/>
            </a:endParaRPr>
          </a:p>
          <a:p>
            <a:pPr marL="120650" indent="-120650">
              <a:lnSpc>
                <a:spcPct val="120000"/>
              </a:lnSpc>
              <a:spcBef>
                <a:spcPts val="0"/>
              </a:spcBef>
              <a:buNone/>
            </a:pPr>
            <a:r>
              <a:rPr lang="en-US" sz="2400" dirty="0">
                <a:solidFill>
                  <a:schemeClr val="tx1"/>
                </a:solidFill>
                <a:latin typeface="Constantia"/>
              </a:rPr>
              <a:t>	           </a:t>
            </a:r>
            <a:r>
              <a:rPr lang="en-US" sz="2400" dirty="0" err="1">
                <a:solidFill>
                  <a:schemeClr val="tx1"/>
                </a:solidFill>
                <a:latin typeface="Constantia"/>
              </a:rPr>
              <a:t>Menjelaskan</a:t>
            </a:r>
            <a:r>
              <a:rPr lang="en-US" sz="2400" dirty="0">
                <a:solidFill>
                  <a:schemeClr val="tx1"/>
                </a:solidFill>
                <a:latin typeface="Constantia"/>
              </a:rPr>
              <a:t> </a:t>
            </a:r>
            <a:r>
              <a:rPr lang="en-US" sz="2400" dirty="0" err="1">
                <a:solidFill>
                  <a:schemeClr val="tx1"/>
                </a:solidFill>
                <a:latin typeface="Constantia"/>
              </a:rPr>
              <a:t>tentang</a:t>
            </a:r>
            <a:r>
              <a:rPr lang="en-US" sz="2400" dirty="0">
                <a:solidFill>
                  <a:schemeClr val="tx1"/>
                </a:solidFill>
                <a:latin typeface="Constantia"/>
              </a:rPr>
              <a:t> </a:t>
            </a:r>
            <a:r>
              <a:rPr lang="en-US" sz="2400" dirty="0" err="1">
                <a:solidFill>
                  <a:schemeClr val="tx1"/>
                </a:solidFill>
                <a:latin typeface="Constantia"/>
              </a:rPr>
              <a:t>karakteristik</a:t>
            </a:r>
            <a:r>
              <a:rPr lang="en-US" sz="2400" dirty="0">
                <a:solidFill>
                  <a:schemeClr val="tx1"/>
                </a:solidFill>
                <a:latin typeface="Constantia"/>
              </a:rPr>
              <a:t> mental </a:t>
            </a:r>
            <a:r>
              <a:rPr lang="en-US" sz="2400" dirty="0" err="1">
                <a:solidFill>
                  <a:schemeClr val="tx1"/>
                </a:solidFill>
                <a:latin typeface="Constantia"/>
              </a:rPr>
              <a:t>dan</a:t>
            </a:r>
            <a:r>
              <a:rPr lang="en-US" sz="2400" dirty="0">
                <a:solidFill>
                  <a:schemeClr val="tx1"/>
                </a:solidFill>
                <a:latin typeface="Constantia"/>
              </a:rPr>
              <a:t> </a:t>
            </a:r>
            <a:r>
              <a:rPr lang="en-US" sz="2400" dirty="0" err="1">
                <a:solidFill>
                  <a:schemeClr val="tx1"/>
                </a:solidFill>
                <a:latin typeface="Constantia"/>
              </a:rPr>
              <a:t>phisik</a:t>
            </a:r>
            <a:r>
              <a:rPr lang="en-US" sz="2400" dirty="0">
                <a:solidFill>
                  <a:schemeClr val="tx1"/>
                </a:solidFill>
                <a:latin typeface="Constantia"/>
              </a:rPr>
              <a:t> </a:t>
            </a:r>
            <a:r>
              <a:rPr lang="en-US" sz="2400" dirty="0" err="1">
                <a:solidFill>
                  <a:schemeClr val="tx1"/>
                </a:solidFill>
                <a:latin typeface="Constantia"/>
              </a:rPr>
              <a:t>tenaga</a:t>
            </a:r>
            <a:r>
              <a:rPr lang="en-US" sz="2400" dirty="0">
                <a:solidFill>
                  <a:schemeClr val="tx1"/>
                </a:solidFill>
                <a:latin typeface="Constantia"/>
              </a:rPr>
              <a:t> </a:t>
            </a:r>
            <a:r>
              <a:rPr lang="en-US" sz="2400" dirty="0" err="1">
                <a:solidFill>
                  <a:schemeClr val="tx1"/>
                </a:solidFill>
                <a:latin typeface="Constantia"/>
              </a:rPr>
              <a:t>kerja</a:t>
            </a:r>
            <a:endParaRPr lang="en-US" sz="2400" dirty="0">
              <a:solidFill>
                <a:schemeClr val="tx1"/>
              </a:solidFill>
              <a:latin typeface="Constantia"/>
            </a:endParaRPr>
          </a:p>
          <a:p>
            <a:pPr marL="120650" indent="-120650">
              <a:lnSpc>
                <a:spcPct val="120000"/>
              </a:lnSpc>
              <a:spcBef>
                <a:spcPts val="0"/>
              </a:spcBef>
              <a:buNone/>
            </a:pPr>
            <a:r>
              <a:rPr lang="en-US" sz="2400" dirty="0" smtClean="0">
                <a:solidFill>
                  <a:schemeClr val="tx1"/>
                </a:solidFill>
                <a:latin typeface="Constantia"/>
              </a:rPr>
              <a:t>         3</a:t>
            </a:r>
            <a:r>
              <a:rPr lang="en-US" sz="2400" dirty="0">
                <a:solidFill>
                  <a:schemeClr val="tx1"/>
                </a:solidFill>
                <a:latin typeface="Constantia"/>
              </a:rPr>
              <a:t>. </a:t>
            </a:r>
            <a:r>
              <a:rPr lang="en-US" sz="2400" dirty="0" err="1">
                <a:solidFill>
                  <a:schemeClr val="tx1"/>
                </a:solidFill>
                <a:latin typeface="Constantia"/>
              </a:rPr>
              <a:t>Dimana</a:t>
            </a:r>
            <a:endParaRPr lang="en-US" sz="2400" dirty="0">
              <a:solidFill>
                <a:schemeClr val="tx1"/>
              </a:solidFill>
              <a:latin typeface="Constantia"/>
            </a:endParaRPr>
          </a:p>
          <a:p>
            <a:pPr marL="120650" indent="-120650">
              <a:lnSpc>
                <a:spcPct val="120000"/>
              </a:lnSpc>
              <a:spcBef>
                <a:spcPts val="0"/>
              </a:spcBef>
              <a:buNone/>
            </a:pPr>
            <a:r>
              <a:rPr lang="en-US" sz="2400" dirty="0">
                <a:solidFill>
                  <a:schemeClr val="tx1"/>
                </a:solidFill>
                <a:latin typeface="Constantia"/>
              </a:rPr>
              <a:t>	           </a:t>
            </a:r>
            <a:r>
              <a:rPr lang="en-US" sz="2400" dirty="0" err="1">
                <a:solidFill>
                  <a:schemeClr val="tx1"/>
                </a:solidFill>
                <a:latin typeface="Constantia"/>
              </a:rPr>
              <a:t>Menjelaskan</a:t>
            </a:r>
            <a:r>
              <a:rPr lang="en-US" sz="2400" dirty="0">
                <a:solidFill>
                  <a:schemeClr val="tx1"/>
                </a:solidFill>
                <a:latin typeface="Constantia"/>
              </a:rPr>
              <a:t> </a:t>
            </a:r>
            <a:r>
              <a:rPr lang="en-US" sz="2400" dirty="0" err="1">
                <a:solidFill>
                  <a:schemeClr val="tx1"/>
                </a:solidFill>
                <a:latin typeface="Constantia"/>
              </a:rPr>
              <a:t>tentang</a:t>
            </a:r>
            <a:r>
              <a:rPr lang="en-US" sz="2400" dirty="0">
                <a:solidFill>
                  <a:schemeClr val="tx1"/>
                </a:solidFill>
                <a:latin typeface="Constantia"/>
              </a:rPr>
              <a:t> </a:t>
            </a:r>
            <a:r>
              <a:rPr lang="en-US" sz="2400" dirty="0" err="1">
                <a:solidFill>
                  <a:schemeClr val="tx1"/>
                </a:solidFill>
                <a:latin typeface="Constantia"/>
              </a:rPr>
              <a:t>lokasi</a:t>
            </a:r>
            <a:r>
              <a:rPr lang="en-US" sz="2400" dirty="0">
                <a:solidFill>
                  <a:schemeClr val="tx1"/>
                </a:solidFill>
                <a:latin typeface="Constantia"/>
              </a:rPr>
              <a:t> </a:t>
            </a:r>
            <a:r>
              <a:rPr lang="en-US" sz="2400" dirty="0" err="1">
                <a:solidFill>
                  <a:schemeClr val="tx1"/>
                </a:solidFill>
                <a:latin typeface="Constantia"/>
              </a:rPr>
              <a:t>geografis</a:t>
            </a:r>
            <a:r>
              <a:rPr lang="en-US" sz="2400" dirty="0">
                <a:solidFill>
                  <a:schemeClr val="tx1"/>
                </a:solidFill>
                <a:latin typeface="Constantia"/>
              </a:rPr>
              <a:t> </a:t>
            </a:r>
            <a:r>
              <a:rPr lang="en-US" sz="2400" dirty="0" err="1">
                <a:solidFill>
                  <a:schemeClr val="tx1"/>
                </a:solidFill>
                <a:latin typeface="Constantia"/>
              </a:rPr>
              <a:t>organisasi</a:t>
            </a:r>
            <a:r>
              <a:rPr lang="en-US" sz="2400" dirty="0">
                <a:solidFill>
                  <a:schemeClr val="tx1"/>
                </a:solidFill>
                <a:latin typeface="Constantia"/>
              </a:rPr>
              <a:t> </a:t>
            </a:r>
            <a:r>
              <a:rPr lang="en-US" sz="2400" dirty="0" err="1">
                <a:solidFill>
                  <a:schemeClr val="tx1"/>
                </a:solidFill>
                <a:latin typeface="Constantia"/>
              </a:rPr>
              <a:t>atau</a:t>
            </a:r>
            <a:r>
              <a:rPr lang="en-US" sz="2400" dirty="0">
                <a:solidFill>
                  <a:schemeClr val="tx1"/>
                </a:solidFill>
                <a:latin typeface="Constantia"/>
              </a:rPr>
              <a:t> </a:t>
            </a:r>
            <a:r>
              <a:rPr lang="en-US" sz="2400" dirty="0" err="1">
                <a:solidFill>
                  <a:schemeClr val="tx1"/>
                </a:solidFill>
                <a:latin typeface="Constantia"/>
              </a:rPr>
              <a:t>lokasi</a:t>
            </a:r>
            <a:r>
              <a:rPr lang="en-US" sz="2400" dirty="0">
                <a:solidFill>
                  <a:schemeClr val="tx1"/>
                </a:solidFill>
                <a:latin typeface="Constantia"/>
              </a:rPr>
              <a:t> </a:t>
            </a:r>
            <a:r>
              <a:rPr lang="en-US" sz="2400" dirty="0" err="1">
                <a:solidFill>
                  <a:schemeClr val="tx1"/>
                </a:solidFill>
                <a:latin typeface="Constantia"/>
              </a:rPr>
              <a:t>tempat</a:t>
            </a:r>
            <a:r>
              <a:rPr lang="en-US" sz="2400" dirty="0">
                <a:solidFill>
                  <a:schemeClr val="tx1"/>
                </a:solidFill>
                <a:latin typeface="Constantia"/>
              </a:rPr>
              <a:t> 	</a:t>
            </a:r>
            <a:r>
              <a:rPr lang="en-US" sz="2400" dirty="0" smtClean="0">
                <a:solidFill>
                  <a:schemeClr val="tx1"/>
                </a:solidFill>
                <a:latin typeface="Constantia"/>
              </a:rPr>
              <a:t>   		</a:t>
            </a:r>
            <a:r>
              <a:rPr lang="en-US" sz="2400" dirty="0" err="1" smtClean="0">
                <a:solidFill>
                  <a:schemeClr val="tx1"/>
                </a:solidFill>
                <a:latin typeface="Constantia"/>
              </a:rPr>
              <a:t>pekerjaan</a:t>
            </a:r>
            <a:r>
              <a:rPr lang="en-US" sz="2400" dirty="0" smtClean="0">
                <a:solidFill>
                  <a:schemeClr val="tx1"/>
                </a:solidFill>
                <a:latin typeface="Constantia"/>
              </a:rPr>
              <a:t> </a:t>
            </a:r>
            <a:r>
              <a:rPr lang="en-US" sz="2400" dirty="0" err="1">
                <a:solidFill>
                  <a:schemeClr val="tx1"/>
                </a:solidFill>
                <a:latin typeface="Constantia"/>
              </a:rPr>
              <a:t>akan</a:t>
            </a:r>
            <a:r>
              <a:rPr lang="en-US" sz="2400" dirty="0">
                <a:solidFill>
                  <a:schemeClr val="tx1"/>
                </a:solidFill>
                <a:latin typeface="Constantia"/>
              </a:rPr>
              <a:t> </a:t>
            </a:r>
            <a:r>
              <a:rPr lang="en-US" sz="2400" dirty="0" err="1">
                <a:solidFill>
                  <a:schemeClr val="tx1"/>
                </a:solidFill>
                <a:latin typeface="Constantia"/>
              </a:rPr>
              <a:t>dilaksanakan</a:t>
            </a:r>
            <a:endParaRPr lang="en-US" sz="2400" dirty="0">
              <a:solidFill>
                <a:schemeClr val="tx1"/>
              </a:solidFill>
              <a:latin typeface="Constantia"/>
            </a:endParaRPr>
          </a:p>
          <a:p>
            <a:pPr marL="120650" indent="-120650">
              <a:lnSpc>
                <a:spcPct val="120000"/>
              </a:lnSpc>
              <a:spcBef>
                <a:spcPts val="0"/>
              </a:spcBef>
              <a:buNone/>
            </a:pPr>
            <a:r>
              <a:rPr lang="en-US" sz="2400" dirty="0" smtClean="0">
                <a:solidFill>
                  <a:schemeClr val="tx1"/>
                </a:solidFill>
                <a:latin typeface="Constantia"/>
              </a:rPr>
              <a:t>        4</a:t>
            </a:r>
            <a:r>
              <a:rPr lang="en-US" sz="2400" dirty="0">
                <a:solidFill>
                  <a:schemeClr val="tx1"/>
                </a:solidFill>
                <a:latin typeface="Constantia"/>
              </a:rPr>
              <a:t>. </a:t>
            </a:r>
            <a:r>
              <a:rPr lang="en-US" sz="2400" dirty="0" err="1">
                <a:solidFill>
                  <a:schemeClr val="tx1"/>
                </a:solidFill>
                <a:latin typeface="Constantia"/>
              </a:rPr>
              <a:t>Kapan</a:t>
            </a:r>
            <a:endParaRPr lang="en-US" sz="2400" dirty="0">
              <a:solidFill>
                <a:schemeClr val="tx1"/>
              </a:solidFill>
              <a:latin typeface="Constantia"/>
            </a:endParaRPr>
          </a:p>
          <a:p>
            <a:pPr marL="120650" indent="-120650">
              <a:lnSpc>
                <a:spcPct val="120000"/>
              </a:lnSpc>
              <a:spcBef>
                <a:spcPts val="0"/>
              </a:spcBef>
              <a:buNone/>
            </a:pPr>
            <a:r>
              <a:rPr lang="en-US" sz="2400" dirty="0">
                <a:solidFill>
                  <a:schemeClr val="tx1"/>
                </a:solidFill>
                <a:latin typeface="Constantia"/>
              </a:rPr>
              <a:t>	          </a:t>
            </a:r>
            <a:r>
              <a:rPr lang="en-US" sz="2400" dirty="0" err="1" smtClean="0">
                <a:solidFill>
                  <a:schemeClr val="tx1"/>
                </a:solidFill>
                <a:latin typeface="Constantia"/>
              </a:rPr>
              <a:t>Menjelaskan</a:t>
            </a:r>
            <a:r>
              <a:rPr lang="en-US" sz="2400" dirty="0" smtClean="0">
                <a:solidFill>
                  <a:schemeClr val="tx1"/>
                </a:solidFill>
                <a:latin typeface="Constantia"/>
              </a:rPr>
              <a:t> </a:t>
            </a:r>
            <a:r>
              <a:rPr lang="en-US" sz="2400" dirty="0" err="1">
                <a:solidFill>
                  <a:schemeClr val="tx1"/>
                </a:solidFill>
                <a:latin typeface="Constantia"/>
              </a:rPr>
              <a:t>tentang</a:t>
            </a:r>
            <a:r>
              <a:rPr lang="en-US" sz="2400" dirty="0">
                <a:solidFill>
                  <a:schemeClr val="tx1"/>
                </a:solidFill>
                <a:latin typeface="Constantia"/>
              </a:rPr>
              <a:t> </a:t>
            </a:r>
            <a:r>
              <a:rPr lang="en-US" sz="2400" dirty="0" err="1">
                <a:solidFill>
                  <a:schemeClr val="tx1"/>
                </a:solidFill>
                <a:latin typeface="Constantia"/>
              </a:rPr>
              <a:t>periode</a:t>
            </a:r>
            <a:r>
              <a:rPr lang="en-US" sz="2400" dirty="0">
                <a:solidFill>
                  <a:schemeClr val="tx1"/>
                </a:solidFill>
                <a:latin typeface="Constantia"/>
              </a:rPr>
              <a:t> </a:t>
            </a:r>
            <a:r>
              <a:rPr lang="en-US" sz="2400" dirty="0" err="1">
                <a:solidFill>
                  <a:schemeClr val="tx1"/>
                </a:solidFill>
                <a:latin typeface="Constantia"/>
              </a:rPr>
              <a:t>waktu</a:t>
            </a:r>
            <a:r>
              <a:rPr lang="en-US" sz="2400" dirty="0">
                <a:solidFill>
                  <a:schemeClr val="tx1"/>
                </a:solidFill>
                <a:latin typeface="Constantia"/>
              </a:rPr>
              <a:t> </a:t>
            </a:r>
            <a:r>
              <a:rPr lang="en-US" sz="2400" dirty="0" err="1">
                <a:solidFill>
                  <a:schemeClr val="tx1"/>
                </a:solidFill>
                <a:latin typeface="Constantia"/>
              </a:rPr>
              <a:t>dalam</a:t>
            </a:r>
            <a:r>
              <a:rPr lang="en-US" sz="2400" dirty="0">
                <a:solidFill>
                  <a:schemeClr val="tx1"/>
                </a:solidFill>
                <a:latin typeface="Constantia"/>
              </a:rPr>
              <a:t> </a:t>
            </a:r>
            <a:r>
              <a:rPr lang="en-US" sz="2400" dirty="0" err="1">
                <a:solidFill>
                  <a:schemeClr val="tx1"/>
                </a:solidFill>
                <a:latin typeface="Constantia"/>
              </a:rPr>
              <a:t>pelaksanaan</a:t>
            </a:r>
            <a:r>
              <a:rPr lang="en-US" sz="2400" dirty="0">
                <a:solidFill>
                  <a:schemeClr val="tx1"/>
                </a:solidFill>
                <a:latin typeface="Constantia"/>
              </a:rPr>
              <a:t> </a:t>
            </a:r>
            <a:r>
              <a:rPr lang="en-US" sz="2400" dirty="0" err="1">
                <a:solidFill>
                  <a:schemeClr val="tx1"/>
                </a:solidFill>
                <a:latin typeface="Constantia"/>
              </a:rPr>
              <a:t>kerja</a:t>
            </a:r>
            <a:r>
              <a:rPr lang="en-US" sz="2400" dirty="0">
                <a:solidFill>
                  <a:schemeClr val="tx1"/>
                </a:solidFill>
                <a:latin typeface="Constantia"/>
              </a:rPr>
              <a:t> </a:t>
            </a:r>
            <a:r>
              <a:rPr lang="en-US" sz="2400" dirty="0" err="1">
                <a:solidFill>
                  <a:schemeClr val="tx1"/>
                </a:solidFill>
                <a:latin typeface="Constantia"/>
              </a:rPr>
              <a:t>dari</a:t>
            </a:r>
            <a:r>
              <a:rPr lang="en-US" sz="2400" dirty="0">
                <a:solidFill>
                  <a:schemeClr val="tx1"/>
                </a:solidFill>
                <a:latin typeface="Constantia"/>
              </a:rPr>
              <a:t> </a:t>
            </a:r>
            <a:r>
              <a:rPr lang="en-US" sz="2400" dirty="0" smtClean="0">
                <a:solidFill>
                  <a:schemeClr val="tx1"/>
                </a:solidFill>
                <a:latin typeface="Constantia"/>
              </a:rPr>
              <a:t>			</a:t>
            </a:r>
            <a:r>
              <a:rPr lang="en-US" sz="2400" dirty="0" err="1" smtClean="0">
                <a:solidFill>
                  <a:schemeClr val="tx1"/>
                </a:solidFill>
                <a:latin typeface="Constantia"/>
              </a:rPr>
              <a:t>awal</a:t>
            </a:r>
            <a:r>
              <a:rPr lang="en-US" sz="2400" dirty="0" smtClean="0">
                <a:solidFill>
                  <a:schemeClr val="tx1"/>
                </a:solidFill>
                <a:latin typeface="Constantia"/>
              </a:rPr>
              <a:t> </a:t>
            </a:r>
            <a:r>
              <a:rPr lang="en-US" sz="2400" dirty="0" err="1" smtClean="0">
                <a:solidFill>
                  <a:schemeClr val="tx1"/>
                </a:solidFill>
                <a:latin typeface="Constantia"/>
              </a:rPr>
              <a:t>sampai</a:t>
            </a:r>
            <a:r>
              <a:rPr lang="en-US" sz="2400" dirty="0" smtClean="0">
                <a:solidFill>
                  <a:schemeClr val="tx1"/>
                </a:solidFill>
                <a:latin typeface="Constantia"/>
              </a:rPr>
              <a:t> </a:t>
            </a:r>
            <a:r>
              <a:rPr lang="en-US" sz="2400" dirty="0" err="1">
                <a:solidFill>
                  <a:schemeClr val="tx1"/>
                </a:solidFill>
                <a:latin typeface="Constantia"/>
              </a:rPr>
              <a:t>selesai</a:t>
            </a:r>
            <a:endParaRPr lang="en-US" sz="2400" dirty="0">
              <a:solidFill>
                <a:schemeClr val="tx1"/>
              </a:solidFill>
              <a:latin typeface="Constantia"/>
            </a:endParaRPr>
          </a:p>
          <a:p>
            <a:pPr marL="120650" indent="-120650">
              <a:lnSpc>
                <a:spcPct val="120000"/>
              </a:lnSpc>
              <a:spcBef>
                <a:spcPts val="0"/>
              </a:spcBef>
              <a:buNone/>
            </a:pPr>
            <a:r>
              <a:rPr lang="en-US" sz="2400" dirty="0" smtClean="0">
                <a:solidFill>
                  <a:schemeClr val="tx1"/>
                </a:solidFill>
                <a:latin typeface="Constantia"/>
              </a:rPr>
              <a:t>        5</a:t>
            </a:r>
            <a:r>
              <a:rPr lang="en-US" sz="2400" dirty="0">
                <a:solidFill>
                  <a:schemeClr val="tx1"/>
                </a:solidFill>
                <a:latin typeface="Constantia"/>
              </a:rPr>
              <a:t>. </a:t>
            </a:r>
            <a:r>
              <a:rPr lang="en-US" sz="2400" dirty="0" err="1">
                <a:solidFill>
                  <a:schemeClr val="tx1"/>
                </a:solidFill>
                <a:latin typeface="Constantia"/>
              </a:rPr>
              <a:t>Mengapa</a:t>
            </a:r>
            <a:endParaRPr lang="en-US" sz="2400" dirty="0">
              <a:solidFill>
                <a:schemeClr val="tx1"/>
              </a:solidFill>
              <a:latin typeface="Constantia"/>
            </a:endParaRPr>
          </a:p>
          <a:p>
            <a:pPr marL="120650" indent="-120650">
              <a:lnSpc>
                <a:spcPct val="120000"/>
              </a:lnSpc>
              <a:spcBef>
                <a:spcPts val="0"/>
              </a:spcBef>
              <a:buNone/>
            </a:pPr>
            <a:r>
              <a:rPr lang="en-US" sz="2400" dirty="0">
                <a:solidFill>
                  <a:schemeClr val="tx1"/>
                </a:solidFill>
                <a:latin typeface="Constantia"/>
              </a:rPr>
              <a:t>	          </a:t>
            </a:r>
            <a:r>
              <a:rPr lang="en-US" sz="2400" dirty="0" err="1" smtClean="0">
                <a:solidFill>
                  <a:schemeClr val="tx1"/>
                </a:solidFill>
                <a:latin typeface="Constantia"/>
              </a:rPr>
              <a:t>Menjelaskan</a:t>
            </a:r>
            <a:r>
              <a:rPr lang="en-US" sz="2400" dirty="0" smtClean="0">
                <a:solidFill>
                  <a:schemeClr val="tx1"/>
                </a:solidFill>
                <a:latin typeface="Constantia"/>
              </a:rPr>
              <a:t> </a:t>
            </a:r>
            <a:r>
              <a:rPr lang="en-US" sz="2400" dirty="0" err="1">
                <a:solidFill>
                  <a:schemeClr val="tx1"/>
                </a:solidFill>
                <a:latin typeface="Constantia"/>
              </a:rPr>
              <a:t>tentang</a:t>
            </a:r>
            <a:r>
              <a:rPr lang="en-US" sz="2400" dirty="0">
                <a:solidFill>
                  <a:schemeClr val="tx1"/>
                </a:solidFill>
                <a:latin typeface="Constantia"/>
              </a:rPr>
              <a:t> </a:t>
            </a:r>
            <a:r>
              <a:rPr lang="en-US" sz="2400" dirty="0" err="1">
                <a:solidFill>
                  <a:schemeClr val="tx1"/>
                </a:solidFill>
                <a:latin typeface="Constantia"/>
              </a:rPr>
              <a:t>misi</a:t>
            </a:r>
            <a:r>
              <a:rPr lang="en-US" sz="2400" dirty="0">
                <a:solidFill>
                  <a:schemeClr val="tx1"/>
                </a:solidFill>
                <a:latin typeface="Constantia"/>
              </a:rPr>
              <a:t> </a:t>
            </a:r>
            <a:r>
              <a:rPr lang="en-US" sz="2400" dirty="0" err="1">
                <a:solidFill>
                  <a:schemeClr val="tx1"/>
                </a:solidFill>
                <a:latin typeface="Constantia"/>
              </a:rPr>
              <a:t>dan</a:t>
            </a:r>
            <a:r>
              <a:rPr lang="en-US" sz="2400" dirty="0">
                <a:solidFill>
                  <a:schemeClr val="tx1"/>
                </a:solidFill>
                <a:latin typeface="Constantia"/>
              </a:rPr>
              <a:t> </a:t>
            </a:r>
            <a:r>
              <a:rPr lang="en-US" sz="2400" dirty="0" err="1">
                <a:solidFill>
                  <a:schemeClr val="tx1"/>
                </a:solidFill>
                <a:latin typeface="Constantia"/>
              </a:rPr>
              <a:t>tujuan</a:t>
            </a:r>
            <a:r>
              <a:rPr lang="en-US" sz="2400" dirty="0">
                <a:solidFill>
                  <a:schemeClr val="tx1"/>
                </a:solidFill>
                <a:latin typeface="Constantia"/>
              </a:rPr>
              <a:t> </a:t>
            </a:r>
            <a:r>
              <a:rPr lang="en-US" sz="2400" dirty="0" err="1">
                <a:solidFill>
                  <a:schemeClr val="tx1"/>
                </a:solidFill>
                <a:latin typeface="Constantia"/>
              </a:rPr>
              <a:t>organisasi</a:t>
            </a:r>
            <a:r>
              <a:rPr lang="en-US" sz="2400" dirty="0">
                <a:solidFill>
                  <a:schemeClr val="tx1"/>
                </a:solidFill>
                <a:latin typeface="Constantia"/>
              </a:rPr>
              <a:t> </a:t>
            </a:r>
            <a:r>
              <a:rPr lang="en-US" sz="2400" dirty="0" err="1">
                <a:solidFill>
                  <a:schemeClr val="tx1"/>
                </a:solidFill>
                <a:latin typeface="Constantia"/>
              </a:rPr>
              <a:t>atau</a:t>
            </a:r>
            <a:r>
              <a:rPr lang="en-US" sz="2400" dirty="0">
                <a:solidFill>
                  <a:schemeClr val="tx1"/>
                </a:solidFill>
                <a:latin typeface="Constantia"/>
              </a:rPr>
              <a:t> </a:t>
            </a:r>
            <a:r>
              <a:rPr lang="en-US" sz="2400" dirty="0" err="1">
                <a:solidFill>
                  <a:schemeClr val="tx1"/>
                </a:solidFill>
                <a:latin typeface="Constantia"/>
              </a:rPr>
              <a:t>motivasi</a:t>
            </a:r>
            <a:r>
              <a:rPr lang="en-US" sz="2400" dirty="0">
                <a:solidFill>
                  <a:schemeClr val="tx1"/>
                </a:solidFill>
                <a:latin typeface="Constantia"/>
              </a:rPr>
              <a:t> </a:t>
            </a:r>
            <a:r>
              <a:rPr lang="en-US" sz="2400" dirty="0" err="1">
                <a:solidFill>
                  <a:schemeClr val="tx1"/>
                </a:solidFill>
                <a:latin typeface="Constantia"/>
              </a:rPr>
              <a:t>pekerja</a:t>
            </a:r>
            <a:endParaRPr lang="en-US" sz="2400" dirty="0">
              <a:solidFill>
                <a:schemeClr val="tx1"/>
              </a:solidFill>
              <a:latin typeface="Constantia"/>
            </a:endParaRPr>
          </a:p>
          <a:p>
            <a:pPr marL="120650" indent="-120650">
              <a:lnSpc>
                <a:spcPct val="120000"/>
              </a:lnSpc>
              <a:spcBef>
                <a:spcPts val="0"/>
              </a:spcBef>
              <a:buNone/>
            </a:pPr>
            <a:r>
              <a:rPr lang="en-US" sz="2400" dirty="0" smtClean="0">
                <a:solidFill>
                  <a:schemeClr val="tx1"/>
                </a:solidFill>
                <a:latin typeface="Constantia"/>
              </a:rPr>
              <a:t>        6</a:t>
            </a:r>
            <a:r>
              <a:rPr lang="en-US" sz="2400" dirty="0">
                <a:solidFill>
                  <a:schemeClr val="tx1"/>
                </a:solidFill>
                <a:latin typeface="Constantia"/>
              </a:rPr>
              <a:t>. </a:t>
            </a:r>
            <a:r>
              <a:rPr lang="en-US" sz="2400" dirty="0" err="1">
                <a:solidFill>
                  <a:schemeClr val="tx1"/>
                </a:solidFill>
                <a:latin typeface="Constantia"/>
              </a:rPr>
              <a:t>Bagaimana</a:t>
            </a:r>
            <a:endParaRPr lang="en-US" sz="2400" dirty="0">
              <a:solidFill>
                <a:schemeClr val="tx1"/>
              </a:solidFill>
              <a:latin typeface="Constantia"/>
            </a:endParaRPr>
          </a:p>
          <a:p>
            <a:pPr marL="120650" indent="-120650">
              <a:lnSpc>
                <a:spcPct val="120000"/>
              </a:lnSpc>
              <a:spcBef>
                <a:spcPts val="0"/>
              </a:spcBef>
              <a:buNone/>
            </a:pPr>
            <a:r>
              <a:rPr lang="en-US" sz="2400" dirty="0">
                <a:solidFill>
                  <a:schemeClr val="tx1"/>
                </a:solidFill>
                <a:latin typeface="Constantia"/>
              </a:rPr>
              <a:t>	          </a:t>
            </a:r>
            <a:r>
              <a:rPr lang="en-US" sz="2400" dirty="0" err="1" smtClean="0">
                <a:solidFill>
                  <a:schemeClr val="tx1"/>
                </a:solidFill>
                <a:latin typeface="Constantia"/>
              </a:rPr>
              <a:t>Menjelaskan</a:t>
            </a:r>
            <a:r>
              <a:rPr lang="en-US" sz="2400" dirty="0" smtClean="0">
                <a:solidFill>
                  <a:schemeClr val="tx1"/>
                </a:solidFill>
                <a:latin typeface="Constantia"/>
              </a:rPr>
              <a:t> </a:t>
            </a:r>
            <a:r>
              <a:rPr lang="en-US" sz="2400" dirty="0" err="1">
                <a:solidFill>
                  <a:schemeClr val="tx1"/>
                </a:solidFill>
                <a:latin typeface="Constantia"/>
              </a:rPr>
              <a:t>tentang</a:t>
            </a:r>
            <a:r>
              <a:rPr lang="en-US" sz="2400" dirty="0">
                <a:solidFill>
                  <a:schemeClr val="tx1"/>
                </a:solidFill>
                <a:latin typeface="Constantia"/>
              </a:rPr>
              <a:t> </a:t>
            </a:r>
            <a:r>
              <a:rPr lang="en-US" sz="2400" dirty="0" err="1">
                <a:solidFill>
                  <a:schemeClr val="tx1"/>
                </a:solidFill>
                <a:latin typeface="Constantia"/>
              </a:rPr>
              <a:t>metode</a:t>
            </a:r>
            <a:r>
              <a:rPr lang="en-US" sz="2400" dirty="0">
                <a:solidFill>
                  <a:schemeClr val="tx1"/>
                </a:solidFill>
                <a:latin typeface="Constantia"/>
              </a:rPr>
              <a:t> </a:t>
            </a:r>
            <a:r>
              <a:rPr lang="en-US" sz="2400" dirty="0" err="1">
                <a:solidFill>
                  <a:schemeClr val="tx1"/>
                </a:solidFill>
                <a:latin typeface="Constantia"/>
              </a:rPr>
              <a:t>pelaksanaan</a:t>
            </a:r>
            <a:r>
              <a:rPr lang="en-US" sz="2400" dirty="0">
                <a:solidFill>
                  <a:schemeClr val="tx1"/>
                </a:solidFill>
                <a:latin typeface="Constantia"/>
              </a:rPr>
              <a:t> </a:t>
            </a:r>
            <a:r>
              <a:rPr lang="en-US" sz="2400" dirty="0" err="1">
                <a:solidFill>
                  <a:schemeClr val="tx1"/>
                </a:solidFill>
                <a:latin typeface="Constantia"/>
              </a:rPr>
              <a:t>kerja</a:t>
            </a:r>
            <a:r>
              <a:rPr lang="en-US" sz="2400" dirty="0">
                <a:solidFill>
                  <a:schemeClr val="tx1"/>
                </a:solidFill>
                <a:latin typeface="Constantia"/>
              </a:rPr>
              <a:t> </a:t>
            </a:r>
            <a:r>
              <a:rPr lang="en-US" sz="2400" dirty="0" err="1">
                <a:solidFill>
                  <a:schemeClr val="tx1"/>
                </a:solidFill>
                <a:latin typeface="Constantia"/>
              </a:rPr>
              <a:t>dan</a:t>
            </a:r>
            <a:r>
              <a:rPr lang="en-US" sz="2400" dirty="0">
                <a:solidFill>
                  <a:schemeClr val="tx1"/>
                </a:solidFill>
                <a:latin typeface="Constantia"/>
              </a:rPr>
              <a:t> </a:t>
            </a:r>
            <a:r>
              <a:rPr lang="en-US" sz="2400" dirty="0" err="1">
                <a:solidFill>
                  <a:schemeClr val="tx1"/>
                </a:solidFill>
                <a:latin typeface="Constantia"/>
              </a:rPr>
              <a:t>pengukuran</a:t>
            </a:r>
            <a:r>
              <a:rPr lang="en-US" sz="2400" dirty="0">
                <a:solidFill>
                  <a:schemeClr val="tx1"/>
                </a:solidFill>
                <a:latin typeface="Constantia"/>
              </a:rPr>
              <a:t> </a:t>
            </a:r>
            <a:r>
              <a:rPr lang="en-US" sz="2400" dirty="0" err="1">
                <a:solidFill>
                  <a:schemeClr val="tx1"/>
                </a:solidFill>
                <a:latin typeface="Constantia"/>
              </a:rPr>
              <a:t>kerja</a:t>
            </a:r>
            <a:endParaRPr lang="en-US" sz="2400" dirty="0">
              <a:solidFill>
                <a:schemeClr val="tx1"/>
              </a:solidFill>
              <a:latin typeface="Constantia"/>
            </a:endParaRPr>
          </a:p>
          <a:p>
            <a:pPr marL="120650" indent="-120650">
              <a:lnSpc>
                <a:spcPct val="120000"/>
              </a:lnSpc>
              <a:spcBef>
                <a:spcPts val="0"/>
              </a:spcBef>
              <a:buNone/>
            </a:pPr>
            <a:endParaRPr lang="en-US" sz="2400" dirty="0">
              <a:solidFill>
                <a:schemeClr val="tx1"/>
              </a:solidFill>
              <a:latin typeface="Constantia"/>
            </a:endParaRPr>
          </a:p>
        </p:txBody>
      </p:sp>
      <p:pic>
        <p:nvPicPr>
          <p:cNvPr id="2" name="Picture 1"/>
          <p:cNvPicPr>
            <a:picLocks noChangeAspect="1"/>
          </p:cNvPicPr>
          <p:nvPr/>
        </p:nvPicPr>
        <p:blipFill>
          <a:blip r:embed="rId2"/>
          <a:stretch>
            <a:fillRect/>
          </a:stretch>
        </p:blipFill>
        <p:spPr>
          <a:xfrm>
            <a:off x="148801" y="4840049"/>
            <a:ext cx="2231329" cy="2017951"/>
          </a:xfrm>
          <a:prstGeom prst="rect">
            <a:avLst/>
          </a:prstGeom>
        </p:spPr>
      </p:pic>
      <p:sp>
        <p:nvSpPr>
          <p:cNvPr id="7" name="Content Placeholder 2"/>
          <p:cNvSpPr txBox="1">
            <a:spLocks/>
          </p:cNvSpPr>
          <p:nvPr/>
        </p:nvSpPr>
        <p:spPr>
          <a:xfrm>
            <a:off x="457200" y="1935480"/>
            <a:ext cx="8229600" cy="438912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dirty="0" smtClean="0"/>
              <a:t> </a:t>
            </a:r>
            <a:endParaRPr lang="en-US" dirty="0"/>
          </a:p>
        </p:txBody>
      </p:sp>
      <p:sp>
        <p:nvSpPr>
          <p:cNvPr id="8" name="Content Placeholder 2"/>
          <p:cNvSpPr txBox="1">
            <a:spLocks/>
          </p:cNvSpPr>
          <p:nvPr/>
        </p:nvSpPr>
        <p:spPr>
          <a:xfrm>
            <a:off x="3666565" y="1935480"/>
            <a:ext cx="8229600" cy="4389120"/>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
                <a:srgbClr val="0BD0D9"/>
              </a:buClr>
              <a:buSzPct val="95000"/>
              <a:buNone/>
              <a:tabLst/>
              <a:defRPr/>
            </a:pPr>
            <a:r>
              <a:rPr kumimoji="0" lang="en-US" sz="2600" b="0" i="0" u="none" strike="noStrike" kern="1200" cap="none" spc="0" normalizeH="0" baseline="0" noProof="0" dirty="0" smtClean="0">
                <a:ln>
                  <a:noFill/>
                </a:ln>
                <a:solidFill>
                  <a:sysClr val="windowText" lastClr="000000"/>
                </a:solidFill>
                <a:effectLst/>
                <a:uLnTx/>
                <a:uFillTx/>
                <a:latin typeface="Constantia"/>
              </a:rPr>
              <a:t> </a:t>
            </a:r>
            <a:endParaRPr kumimoji="0" lang="en-US" sz="2600" b="0" i="0" u="none" strike="noStrike" kern="1200" cap="none" spc="0" normalizeH="0" baseline="0" noProof="0" dirty="0">
              <a:ln>
                <a:noFill/>
              </a:ln>
              <a:solidFill>
                <a:sysClr val="windowText" lastClr="000000"/>
              </a:solidFill>
              <a:effectLst/>
              <a:uLnTx/>
              <a:uFillTx/>
              <a:latin typeface="Constantia"/>
            </a:endParaRPr>
          </a:p>
        </p:txBody>
      </p:sp>
    </p:spTree>
    <p:extLst>
      <p:ext uri="{BB962C8B-B14F-4D97-AF65-F5344CB8AC3E}">
        <p14:creationId xmlns:p14="http://schemas.microsoft.com/office/powerpoint/2010/main" val="1031467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81430" y="206186"/>
            <a:ext cx="9049872" cy="6463555"/>
          </a:xfrm>
        </p:spPr>
        <p:txBody>
          <a:bodyPr>
            <a:noAutofit/>
          </a:bodyPr>
          <a:lstStyle/>
          <a:p>
            <a:pPr marL="0" lvl="0" indent="0" defTabSz="914400">
              <a:spcBef>
                <a:spcPts val="0"/>
              </a:spcBef>
              <a:buClrTx/>
              <a:buNone/>
            </a:pPr>
            <a:r>
              <a:rPr lang="en-AU" sz="2000" b="1" dirty="0" smtClean="0">
                <a:solidFill>
                  <a:prstClr val="black"/>
                </a:solidFill>
                <a:latin typeface="Constantia"/>
              </a:rPr>
              <a:t>IV</a:t>
            </a:r>
            <a:r>
              <a:rPr lang="en-AU" sz="2000" b="1" dirty="0">
                <a:solidFill>
                  <a:prstClr val="black"/>
                </a:solidFill>
                <a:latin typeface="Constantia"/>
              </a:rPr>
              <a:t>.  SASARAN DALAM DISAIN PEKERJAAN</a:t>
            </a:r>
          </a:p>
          <a:p>
            <a:pPr marL="0" lvl="0" indent="0" defTabSz="914400">
              <a:spcBef>
                <a:spcPts val="0"/>
              </a:spcBef>
              <a:buClrTx/>
              <a:buNone/>
            </a:pPr>
            <a:r>
              <a:rPr lang="en-AU" sz="2400" b="1" dirty="0">
                <a:solidFill>
                  <a:prstClr val="black"/>
                </a:solidFill>
                <a:latin typeface="Constantia"/>
              </a:rPr>
              <a:t> </a:t>
            </a:r>
            <a:endParaRPr lang="en-AU" sz="2400" dirty="0">
              <a:solidFill>
                <a:prstClr val="black"/>
              </a:solidFill>
              <a:latin typeface="Constantia"/>
            </a:endParaRPr>
          </a:p>
          <a:p>
            <a:pPr marL="0" lvl="0" indent="0" defTabSz="914400">
              <a:spcBef>
                <a:spcPts val="0"/>
              </a:spcBef>
              <a:buClrTx/>
              <a:buNone/>
            </a:pPr>
            <a:r>
              <a:rPr lang="en-AU" sz="2200" dirty="0" smtClean="0">
                <a:solidFill>
                  <a:prstClr val="black"/>
                </a:solidFill>
                <a:latin typeface="Constantia"/>
              </a:rPr>
              <a:t>     </a:t>
            </a:r>
            <a:r>
              <a:rPr lang="en-AU" sz="2200" dirty="0" err="1">
                <a:solidFill>
                  <a:prstClr val="black"/>
                </a:solidFill>
                <a:latin typeface="Constantia"/>
              </a:rPr>
              <a:t>Sasaran</a:t>
            </a:r>
            <a:r>
              <a:rPr lang="en-AU" sz="2200" dirty="0">
                <a:solidFill>
                  <a:prstClr val="black"/>
                </a:solidFill>
                <a:latin typeface="Constantia"/>
              </a:rPr>
              <a:t> </a:t>
            </a:r>
            <a:r>
              <a:rPr lang="en-AU" sz="2200" dirty="0" err="1">
                <a:solidFill>
                  <a:prstClr val="black"/>
                </a:solidFill>
                <a:latin typeface="Constantia"/>
              </a:rPr>
              <a:t>pokok</a:t>
            </a:r>
            <a:r>
              <a:rPr lang="en-AU" sz="2200" dirty="0">
                <a:solidFill>
                  <a:prstClr val="black"/>
                </a:solidFill>
                <a:latin typeface="Constantia"/>
              </a:rPr>
              <a:t> </a:t>
            </a:r>
            <a:r>
              <a:rPr lang="en-AU" sz="2200" dirty="0" err="1">
                <a:solidFill>
                  <a:prstClr val="black"/>
                </a:solidFill>
                <a:latin typeface="Constantia"/>
              </a:rPr>
              <a:t>dalam</a:t>
            </a:r>
            <a:r>
              <a:rPr lang="en-AU" sz="2200" dirty="0">
                <a:solidFill>
                  <a:prstClr val="black"/>
                </a:solidFill>
                <a:latin typeface="Constantia"/>
              </a:rPr>
              <a:t> </a:t>
            </a:r>
            <a:r>
              <a:rPr lang="en-AU" sz="2200" dirty="0" err="1">
                <a:solidFill>
                  <a:prstClr val="black"/>
                </a:solidFill>
                <a:latin typeface="Constantia"/>
              </a:rPr>
              <a:t>disain</a:t>
            </a:r>
            <a:r>
              <a:rPr lang="en-AU" sz="2200" dirty="0">
                <a:solidFill>
                  <a:prstClr val="black"/>
                </a:solidFill>
                <a:latin typeface="Constantia"/>
              </a:rPr>
              <a:t> </a:t>
            </a:r>
            <a:r>
              <a:rPr lang="en-AU" sz="2200" dirty="0" err="1">
                <a:solidFill>
                  <a:prstClr val="black"/>
                </a:solidFill>
                <a:latin typeface="Constantia"/>
              </a:rPr>
              <a:t>pekerjaan</a:t>
            </a:r>
            <a:r>
              <a:rPr lang="en-AU" sz="2200" dirty="0">
                <a:solidFill>
                  <a:prstClr val="black"/>
                </a:solidFill>
                <a:latin typeface="Constantia"/>
              </a:rPr>
              <a:t> </a:t>
            </a:r>
            <a:r>
              <a:rPr lang="en-AU" sz="2200" dirty="0" err="1">
                <a:solidFill>
                  <a:prstClr val="black"/>
                </a:solidFill>
                <a:latin typeface="Constantia"/>
              </a:rPr>
              <a:t>adalah</a:t>
            </a:r>
            <a:r>
              <a:rPr lang="en-AU" sz="2200" dirty="0">
                <a:solidFill>
                  <a:prstClr val="black"/>
                </a:solidFill>
                <a:latin typeface="Constantia"/>
              </a:rPr>
              <a:t> :</a:t>
            </a:r>
          </a:p>
          <a:p>
            <a:pPr marL="0" lvl="0" indent="0" defTabSz="914400">
              <a:spcBef>
                <a:spcPts val="0"/>
              </a:spcBef>
              <a:buClrTx/>
              <a:buNone/>
            </a:pPr>
            <a:r>
              <a:rPr lang="en-AU" sz="2200" dirty="0">
                <a:solidFill>
                  <a:prstClr val="black"/>
                </a:solidFill>
                <a:latin typeface="Constantia"/>
              </a:rPr>
              <a:t> </a:t>
            </a:r>
          </a:p>
          <a:p>
            <a:pPr marL="0" lvl="0" indent="0" defTabSz="914400">
              <a:spcBef>
                <a:spcPts val="0"/>
              </a:spcBef>
              <a:buClrTx/>
              <a:buNone/>
            </a:pPr>
            <a:r>
              <a:rPr lang="en-AU" sz="2200" dirty="0">
                <a:solidFill>
                  <a:prstClr val="black"/>
                </a:solidFill>
                <a:latin typeface="Constantia"/>
              </a:rPr>
              <a:t>        1.  </a:t>
            </a:r>
            <a:r>
              <a:rPr lang="en-AU" sz="2200" dirty="0" err="1">
                <a:solidFill>
                  <a:prstClr val="black"/>
                </a:solidFill>
                <a:latin typeface="Constantia"/>
              </a:rPr>
              <a:t>Untuk</a:t>
            </a:r>
            <a:r>
              <a:rPr lang="en-AU" sz="2200" dirty="0">
                <a:solidFill>
                  <a:prstClr val="black"/>
                </a:solidFill>
                <a:latin typeface="Constantia"/>
              </a:rPr>
              <a:t> </a:t>
            </a:r>
            <a:r>
              <a:rPr lang="en-AU" sz="2200" dirty="0" err="1">
                <a:solidFill>
                  <a:prstClr val="black"/>
                </a:solidFill>
                <a:latin typeface="Constantia"/>
              </a:rPr>
              <a:t>menghemat</a:t>
            </a:r>
            <a:r>
              <a:rPr lang="en-AU" sz="2200" dirty="0">
                <a:solidFill>
                  <a:prstClr val="black"/>
                </a:solidFill>
                <a:latin typeface="Constantia"/>
              </a:rPr>
              <a:t> </a:t>
            </a:r>
            <a:r>
              <a:rPr lang="en-AU" sz="2200" dirty="0" err="1">
                <a:solidFill>
                  <a:prstClr val="black"/>
                </a:solidFill>
                <a:latin typeface="Constantia"/>
              </a:rPr>
              <a:t>tenaga</a:t>
            </a:r>
            <a:r>
              <a:rPr lang="en-AU" sz="2200" dirty="0">
                <a:solidFill>
                  <a:prstClr val="black"/>
                </a:solidFill>
                <a:latin typeface="Constantia"/>
              </a:rPr>
              <a:t> </a:t>
            </a:r>
            <a:r>
              <a:rPr lang="en-AU" sz="2200" dirty="0" err="1" smtClean="0">
                <a:solidFill>
                  <a:prstClr val="black"/>
                </a:solidFill>
                <a:latin typeface="Constantia"/>
              </a:rPr>
              <a:t>manusia</a:t>
            </a:r>
            <a:r>
              <a:rPr lang="en-AU" sz="2200" dirty="0" smtClean="0">
                <a:solidFill>
                  <a:prstClr val="black"/>
                </a:solidFill>
                <a:latin typeface="Constantia"/>
              </a:rPr>
              <a:t> </a:t>
            </a:r>
            <a:endParaRPr lang="en-AU" sz="2200" dirty="0">
              <a:solidFill>
                <a:prstClr val="black"/>
              </a:solidFill>
              <a:latin typeface="Constantia"/>
            </a:endParaRPr>
          </a:p>
          <a:p>
            <a:pPr marL="0" lvl="0" indent="0" defTabSz="914400">
              <a:spcBef>
                <a:spcPts val="0"/>
              </a:spcBef>
              <a:buClrTx/>
              <a:buNone/>
            </a:pPr>
            <a:r>
              <a:rPr lang="en-AU" sz="2200" dirty="0">
                <a:solidFill>
                  <a:prstClr val="black"/>
                </a:solidFill>
                <a:latin typeface="Constantia"/>
              </a:rPr>
              <a:t> </a:t>
            </a:r>
            <a:r>
              <a:rPr lang="en-AU" sz="2200" dirty="0" smtClean="0">
                <a:solidFill>
                  <a:prstClr val="black"/>
                </a:solidFill>
                <a:latin typeface="Constantia"/>
              </a:rPr>
              <a:t>       </a:t>
            </a:r>
            <a:r>
              <a:rPr lang="en-AU" sz="2200" dirty="0">
                <a:solidFill>
                  <a:prstClr val="black"/>
                </a:solidFill>
                <a:latin typeface="Constantia"/>
              </a:rPr>
              <a:t>2.  </a:t>
            </a:r>
            <a:r>
              <a:rPr lang="en-AU" sz="2200" dirty="0" err="1">
                <a:solidFill>
                  <a:prstClr val="black"/>
                </a:solidFill>
                <a:latin typeface="Constantia"/>
              </a:rPr>
              <a:t>Menentukan</a:t>
            </a:r>
            <a:r>
              <a:rPr lang="en-AU" sz="2200" dirty="0">
                <a:solidFill>
                  <a:prstClr val="black"/>
                </a:solidFill>
                <a:latin typeface="Constantia"/>
              </a:rPr>
              <a:t> </a:t>
            </a:r>
            <a:r>
              <a:rPr lang="en-AU" sz="2200" dirty="0" err="1">
                <a:solidFill>
                  <a:prstClr val="black"/>
                </a:solidFill>
                <a:latin typeface="Constantia"/>
              </a:rPr>
              <a:t>campuran</a:t>
            </a:r>
            <a:r>
              <a:rPr lang="en-AU" sz="2200" dirty="0">
                <a:solidFill>
                  <a:prstClr val="black"/>
                </a:solidFill>
                <a:latin typeface="Constantia"/>
              </a:rPr>
              <a:t> </a:t>
            </a:r>
            <a:r>
              <a:rPr lang="en-AU" sz="2200" dirty="0" err="1">
                <a:solidFill>
                  <a:prstClr val="black"/>
                </a:solidFill>
                <a:latin typeface="Constantia"/>
              </a:rPr>
              <a:t>atau</a:t>
            </a:r>
            <a:r>
              <a:rPr lang="en-AU" sz="2200" dirty="0">
                <a:solidFill>
                  <a:prstClr val="black"/>
                </a:solidFill>
                <a:latin typeface="Constantia"/>
              </a:rPr>
              <a:t> </a:t>
            </a:r>
            <a:r>
              <a:rPr lang="en-AU" sz="2200" dirty="0" err="1">
                <a:solidFill>
                  <a:prstClr val="black"/>
                </a:solidFill>
                <a:latin typeface="Constantia"/>
              </a:rPr>
              <a:t>kombinasi</a:t>
            </a:r>
            <a:r>
              <a:rPr lang="en-AU" sz="2200" dirty="0">
                <a:solidFill>
                  <a:prstClr val="black"/>
                </a:solidFill>
                <a:latin typeface="Constantia"/>
              </a:rPr>
              <a:t> </a:t>
            </a:r>
            <a:r>
              <a:rPr lang="en-AU" sz="2200" dirty="0" err="1">
                <a:solidFill>
                  <a:prstClr val="black"/>
                </a:solidFill>
                <a:latin typeface="Constantia"/>
              </a:rPr>
              <a:t>antara</a:t>
            </a:r>
            <a:r>
              <a:rPr lang="en-AU" sz="2200" dirty="0">
                <a:solidFill>
                  <a:prstClr val="black"/>
                </a:solidFill>
                <a:latin typeface="Constantia"/>
              </a:rPr>
              <a:t>  </a:t>
            </a:r>
            <a:r>
              <a:rPr lang="en-AU" sz="2200" dirty="0" err="1" smtClean="0">
                <a:solidFill>
                  <a:prstClr val="black"/>
                </a:solidFill>
                <a:latin typeface="Constantia"/>
              </a:rPr>
              <a:t>karyawan</a:t>
            </a:r>
            <a:r>
              <a:rPr lang="en-AU" sz="2200" dirty="0" smtClean="0">
                <a:solidFill>
                  <a:prstClr val="black"/>
                </a:solidFill>
                <a:latin typeface="Constantia"/>
              </a:rPr>
              <a:t> </a:t>
            </a:r>
            <a:r>
              <a:rPr lang="en-AU" sz="2200" dirty="0" err="1">
                <a:solidFill>
                  <a:prstClr val="black"/>
                </a:solidFill>
                <a:latin typeface="Constantia"/>
              </a:rPr>
              <a:t>dengan</a:t>
            </a:r>
            <a:r>
              <a:rPr lang="en-AU" sz="2200" dirty="0">
                <a:solidFill>
                  <a:prstClr val="black"/>
                </a:solidFill>
                <a:latin typeface="Constantia"/>
              </a:rPr>
              <a:t> </a:t>
            </a:r>
            <a:r>
              <a:rPr lang="en-AU" sz="2200" dirty="0" smtClean="0">
                <a:solidFill>
                  <a:prstClr val="black"/>
                </a:solidFill>
                <a:latin typeface="Constantia"/>
              </a:rPr>
              <a:t>	</a:t>
            </a:r>
            <a:r>
              <a:rPr lang="en-AU" sz="2200" dirty="0" err="1" smtClean="0">
                <a:solidFill>
                  <a:prstClr val="black"/>
                </a:solidFill>
                <a:latin typeface="Constantia"/>
              </a:rPr>
              <a:t>mesin</a:t>
            </a:r>
            <a:r>
              <a:rPr lang="en-AU" sz="2200" dirty="0" smtClean="0">
                <a:solidFill>
                  <a:prstClr val="black"/>
                </a:solidFill>
                <a:latin typeface="Constantia"/>
              </a:rPr>
              <a:t> </a:t>
            </a:r>
            <a:r>
              <a:rPr lang="en-AU" sz="2200" dirty="0">
                <a:solidFill>
                  <a:prstClr val="black"/>
                </a:solidFill>
                <a:latin typeface="Constantia"/>
              </a:rPr>
              <a:t>yang paling </a:t>
            </a:r>
            <a:r>
              <a:rPr lang="en-AU" sz="2200" dirty="0" err="1" smtClean="0">
                <a:solidFill>
                  <a:prstClr val="black"/>
                </a:solidFill>
                <a:latin typeface="Constantia"/>
              </a:rPr>
              <a:t>ekonomik</a:t>
            </a:r>
            <a:endParaRPr lang="en-AU" sz="2200" dirty="0">
              <a:solidFill>
                <a:prstClr val="black"/>
              </a:solidFill>
              <a:latin typeface="Constantia"/>
            </a:endParaRPr>
          </a:p>
          <a:p>
            <a:pPr marL="0" lvl="0" indent="0" defTabSz="914400">
              <a:spcBef>
                <a:spcPts val="0"/>
              </a:spcBef>
              <a:buClrTx/>
              <a:buNone/>
            </a:pPr>
            <a:r>
              <a:rPr lang="en-AU" sz="2200" dirty="0" smtClean="0">
                <a:solidFill>
                  <a:prstClr val="black"/>
                </a:solidFill>
                <a:latin typeface="Constantia"/>
              </a:rPr>
              <a:t>        </a:t>
            </a:r>
            <a:r>
              <a:rPr lang="en-AU" sz="2200" dirty="0">
                <a:solidFill>
                  <a:prstClr val="black"/>
                </a:solidFill>
                <a:latin typeface="Constantia"/>
              </a:rPr>
              <a:t>3.  </a:t>
            </a:r>
            <a:r>
              <a:rPr lang="en-AU" sz="2200" dirty="0" err="1">
                <a:solidFill>
                  <a:prstClr val="black"/>
                </a:solidFill>
                <a:latin typeface="Constantia"/>
              </a:rPr>
              <a:t>Merancang</a:t>
            </a:r>
            <a:r>
              <a:rPr lang="en-AU" sz="2200" dirty="0">
                <a:solidFill>
                  <a:prstClr val="black"/>
                </a:solidFill>
                <a:latin typeface="Constantia"/>
              </a:rPr>
              <a:t> </a:t>
            </a:r>
            <a:r>
              <a:rPr lang="en-AU" sz="2200" dirty="0" err="1">
                <a:solidFill>
                  <a:prstClr val="black"/>
                </a:solidFill>
                <a:latin typeface="Constantia"/>
              </a:rPr>
              <a:t>pekerjaan</a:t>
            </a:r>
            <a:r>
              <a:rPr lang="en-AU" sz="2200" dirty="0">
                <a:solidFill>
                  <a:prstClr val="black"/>
                </a:solidFill>
                <a:latin typeface="Constantia"/>
              </a:rPr>
              <a:t> yang </a:t>
            </a:r>
            <a:r>
              <a:rPr lang="en-AU" sz="2200" dirty="0" err="1">
                <a:solidFill>
                  <a:prstClr val="black"/>
                </a:solidFill>
                <a:latin typeface="Constantia"/>
              </a:rPr>
              <a:t>dapat</a:t>
            </a:r>
            <a:r>
              <a:rPr lang="en-AU" sz="2200" dirty="0">
                <a:solidFill>
                  <a:prstClr val="black"/>
                </a:solidFill>
                <a:latin typeface="Constantia"/>
              </a:rPr>
              <a:t> </a:t>
            </a:r>
            <a:r>
              <a:rPr lang="en-AU" sz="2200" dirty="0" err="1">
                <a:solidFill>
                  <a:prstClr val="black"/>
                </a:solidFill>
                <a:latin typeface="Constantia"/>
              </a:rPr>
              <a:t>meningkatkan</a:t>
            </a:r>
            <a:r>
              <a:rPr lang="en-AU" sz="2200" dirty="0">
                <a:solidFill>
                  <a:prstClr val="black"/>
                </a:solidFill>
                <a:latin typeface="Constantia"/>
              </a:rPr>
              <a:t> 	</a:t>
            </a:r>
            <a:r>
              <a:rPr lang="en-AU" sz="2200" dirty="0" err="1">
                <a:solidFill>
                  <a:prstClr val="black"/>
                </a:solidFill>
                <a:latin typeface="Constantia"/>
              </a:rPr>
              <a:t>kepuasan</a:t>
            </a:r>
            <a:r>
              <a:rPr lang="en-AU" sz="2200" dirty="0">
                <a:solidFill>
                  <a:prstClr val="black"/>
                </a:solidFill>
                <a:latin typeface="Constantia"/>
              </a:rPr>
              <a:t> </a:t>
            </a:r>
            <a:r>
              <a:rPr lang="en-AU" sz="2200" dirty="0" smtClean="0">
                <a:solidFill>
                  <a:prstClr val="black"/>
                </a:solidFill>
                <a:latin typeface="Constantia"/>
              </a:rPr>
              <a:t>	</a:t>
            </a:r>
            <a:r>
              <a:rPr lang="en-AU" sz="2200" dirty="0" err="1" smtClean="0">
                <a:solidFill>
                  <a:prstClr val="black"/>
                </a:solidFill>
                <a:latin typeface="Constantia"/>
              </a:rPr>
              <a:t>karyawan</a:t>
            </a:r>
            <a:endParaRPr lang="en-AU" sz="2200" dirty="0">
              <a:solidFill>
                <a:prstClr val="black"/>
              </a:solidFill>
              <a:latin typeface="Constantia"/>
            </a:endParaRPr>
          </a:p>
          <a:p>
            <a:pPr marL="514350" lvl="0" indent="-514350" defTabSz="914400">
              <a:spcBef>
                <a:spcPts val="0"/>
              </a:spcBef>
              <a:buClrTx/>
              <a:buAutoNum type="romanUcPeriod" startAt="5"/>
            </a:pPr>
            <a:r>
              <a:rPr lang="en-AU" sz="2000" b="1" dirty="0" smtClean="0">
                <a:solidFill>
                  <a:prstClr val="black"/>
                </a:solidFill>
                <a:latin typeface="Constantia"/>
              </a:rPr>
              <a:t>MASALAH </a:t>
            </a:r>
            <a:r>
              <a:rPr lang="en-AU" sz="2000" b="1" dirty="0">
                <a:solidFill>
                  <a:prstClr val="black"/>
                </a:solidFill>
                <a:latin typeface="Constantia"/>
              </a:rPr>
              <a:t>ALOKASI TENAGA </a:t>
            </a:r>
            <a:r>
              <a:rPr lang="en-AU" sz="2000" b="1" dirty="0" smtClean="0">
                <a:solidFill>
                  <a:prstClr val="black"/>
                </a:solidFill>
                <a:latin typeface="Constantia"/>
              </a:rPr>
              <a:t>KERJA</a:t>
            </a:r>
          </a:p>
          <a:p>
            <a:pPr marL="0" lvl="0" indent="0" defTabSz="914400">
              <a:spcBef>
                <a:spcPts val="0"/>
              </a:spcBef>
              <a:buClrTx/>
              <a:buNone/>
            </a:pPr>
            <a:endParaRPr lang="en-AU" sz="2000" b="1" dirty="0">
              <a:solidFill>
                <a:prstClr val="black"/>
              </a:solidFill>
              <a:latin typeface="Constantia"/>
            </a:endParaRPr>
          </a:p>
          <a:p>
            <a:pPr marL="0" lvl="0" indent="0" defTabSz="914400">
              <a:spcBef>
                <a:spcPts val="0"/>
              </a:spcBef>
              <a:buClrTx/>
              <a:buNone/>
            </a:pPr>
            <a:r>
              <a:rPr lang="en-AU" sz="2200" dirty="0">
                <a:solidFill>
                  <a:prstClr val="black"/>
                </a:solidFill>
                <a:latin typeface="Constantia"/>
              </a:rPr>
              <a:t> </a:t>
            </a:r>
            <a:r>
              <a:rPr lang="en-AU" sz="2200" dirty="0" smtClean="0">
                <a:solidFill>
                  <a:prstClr val="black"/>
                </a:solidFill>
                <a:latin typeface="Constantia"/>
              </a:rPr>
              <a:t>    </a:t>
            </a:r>
            <a:r>
              <a:rPr lang="en-AU" sz="2200" dirty="0">
                <a:solidFill>
                  <a:prstClr val="black"/>
                </a:solidFill>
                <a:latin typeface="Constantia"/>
              </a:rPr>
              <a:t>Model </a:t>
            </a:r>
            <a:r>
              <a:rPr lang="en-AU" sz="2200" dirty="0" err="1">
                <a:solidFill>
                  <a:prstClr val="black"/>
                </a:solidFill>
                <a:latin typeface="Constantia"/>
              </a:rPr>
              <a:t>penugasan</a:t>
            </a:r>
            <a:r>
              <a:rPr lang="en-AU" sz="2200" dirty="0">
                <a:solidFill>
                  <a:prstClr val="black"/>
                </a:solidFill>
                <a:latin typeface="Constantia"/>
              </a:rPr>
              <a:t> </a:t>
            </a:r>
            <a:r>
              <a:rPr lang="en-AU" sz="2200" dirty="0" err="1">
                <a:solidFill>
                  <a:prstClr val="black"/>
                </a:solidFill>
                <a:latin typeface="Constantia"/>
              </a:rPr>
              <a:t>metode</a:t>
            </a:r>
            <a:r>
              <a:rPr lang="en-AU" sz="2200" dirty="0">
                <a:solidFill>
                  <a:prstClr val="black"/>
                </a:solidFill>
                <a:latin typeface="Constantia"/>
              </a:rPr>
              <a:t> Hungarian </a:t>
            </a:r>
            <a:r>
              <a:rPr lang="en-AU" sz="2200" dirty="0" err="1">
                <a:solidFill>
                  <a:prstClr val="black"/>
                </a:solidFill>
                <a:latin typeface="Constantia"/>
              </a:rPr>
              <a:t>bertujuan</a:t>
            </a:r>
            <a:r>
              <a:rPr lang="en-AU" sz="2200" dirty="0">
                <a:solidFill>
                  <a:prstClr val="black"/>
                </a:solidFill>
                <a:latin typeface="Constantia"/>
              </a:rPr>
              <a:t> </a:t>
            </a:r>
            <a:r>
              <a:rPr lang="en-AU" sz="2200" dirty="0" err="1">
                <a:solidFill>
                  <a:prstClr val="black"/>
                </a:solidFill>
                <a:latin typeface="Constantia"/>
              </a:rPr>
              <a:t>untuk</a:t>
            </a:r>
            <a:r>
              <a:rPr lang="en-AU" sz="2200" dirty="0">
                <a:solidFill>
                  <a:prstClr val="black"/>
                </a:solidFill>
                <a:latin typeface="Constantia"/>
              </a:rPr>
              <a:t> </a:t>
            </a:r>
            <a:r>
              <a:rPr lang="en-AU" sz="2200" dirty="0" err="1">
                <a:solidFill>
                  <a:prstClr val="black"/>
                </a:solidFill>
                <a:latin typeface="Constantia"/>
              </a:rPr>
              <a:t>mengalokasikan</a:t>
            </a:r>
            <a:r>
              <a:rPr lang="en-AU" sz="2200" dirty="0">
                <a:solidFill>
                  <a:prstClr val="black"/>
                </a:solidFill>
                <a:latin typeface="Constantia"/>
              </a:rPr>
              <a:t> 	</a:t>
            </a:r>
            <a:r>
              <a:rPr lang="en-AU" sz="2200" dirty="0" err="1">
                <a:solidFill>
                  <a:prstClr val="black"/>
                </a:solidFill>
                <a:latin typeface="Constantia"/>
              </a:rPr>
              <a:t>sejumlah</a:t>
            </a:r>
            <a:r>
              <a:rPr lang="en-AU" sz="2200" dirty="0">
                <a:solidFill>
                  <a:prstClr val="black"/>
                </a:solidFill>
                <a:latin typeface="Constantia"/>
              </a:rPr>
              <a:t> </a:t>
            </a:r>
            <a:r>
              <a:rPr lang="en-AU" sz="2200" dirty="0" err="1">
                <a:solidFill>
                  <a:prstClr val="black"/>
                </a:solidFill>
                <a:latin typeface="Constantia"/>
              </a:rPr>
              <a:t>sumber</a:t>
            </a:r>
            <a:r>
              <a:rPr lang="en-AU" sz="2200" dirty="0">
                <a:solidFill>
                  <a:prstClr val="black"/>
                </a:solidFill>
                <a:latin typeface="Constantia"/>
              </a:rPr>
              <a:t> </a:t>
            </a:r>
            <a:r>
              <a:rPr lang="en-AU" sz="2200" dirty="0" err="1">
                <a:solidFill>
                  <a:prstClr val="black"/>
                </a:solidFill>
                <a:latin typeface="Constantia"/>
              </a:rPr>
              <a:t>daya</a:t>
            </a:r>
            <a:r>
              <a:rPr lang="en-AU" sz="2200" dirty="0">
                <a:solidFill>
                  <a:prstClr val="black"/>
                </a:solidFill>
                <a:latin typeface="Constantia"/>
              </a:rPr>
              <a:t> (</a:t>
            </a:r>
            <a:r>
              <a:rPr lang="en-AU" sz="2200" dirty="0" err="1">
                <a:solidFill>
                  <a:prstClr val="black"/>
                </a:solidFill>
                <a:latin typeface="Constantia"/>
              </a:rPr>
              <a:t>Karyawan</a:t>
            </a:r>
            <a:r>
              <a:rPr lang="en-AU" sz="2200" dirty="0">
                <a:solidFill>
                  <a:prstClr val="black"/>
                </a:solidFill>
                <a:latin typeface="Constantia"/>
              </a:rPr>
              <a:t>) </a:t>
            </a:r>
            <a:r>
              <a:rPr lang="en-AU" sz="2200" dirty="0" err="1">
                <a:solidFill>
                  <a:prstClr val="black"/>
                </a:solidFill>
                <a:latin typeface="Constantia"/>
              </a:rPr>
              <a:t>untuk</a:t>
            </a:r>
            <a:r>
              <a:rPr lang="en-AU" sz="2200" dirty="0">
                <a:solidFill>
                  <a:prstClr val="black"/>
                </a:solidFill>
                <a:latin typeface="Constantia"/>
              </a:rPr>
              <a:t> </a:t>
            </a:r>
            <a:r>
              <a:rPr lang="en-AU" sz="2200" dirty="0" err="1">
                <a:solidFill>
                  <a:prstClr val="black"/>
                </a:solidFill>
                <a:latin typeface="Constantia"/>
              </a:rPr>
              <a:t>sejumlah</a:t>
            </a:r>
            <a:r>
              <a:rPr lang="en-AU" sz="2200" dirty="0">
                <a:solidFill>
                  <a:prstClr val="black"/>
                </a:solidFill>
                <a:latin typeface="Constantia"/>
              </a:rPr>
              <a:t> </a:t>
            </a:r>
            <a:r>
              <a:rPr lang="en-AU" sz="2200" dirty="0" err="1">
                <a:solidFill>
                  <a:prstClr val="black"/>
                </a:solidFill>
                <a:latin typeface="Constantia"/>
              </a:rPr>
              <a:t>sama</a:t>
            </a:r>
            <a:r>
              <a:rPr lang="en-AU" sz="2200" dirty="0">
                <a:solidFill>
                  <a:prstClr val="black"/>
                </a:solidFill>
                <a:latin typeface="Constantia"/>
              </a:rPr>
              <a:t> </a:t>
            </a:r>
            <a:r>
              <a:rPr lang="en-AU" sz="2200" dirty="0" smtClean="0">
                <a:solidFill>
                  <a:prstClr val="black"/>
                </a:solidFill>
                <a:latin typeface="Constantia"/>
              </a:rPr>
              <a:t>	</a:t>
            </a:r>
            <a:r>
              <a:rPr lang="en-AU" sz="2200" dirty="0" err="1" smtClean="0">
                <a:solidFill>
                  <a:prstClr val="black"/>
                </a:solidFill>
                <a:latin typeface="Constantia"/>
              </a:rPr>
              <a:t>pekerjaan</a:t>
            </a:r>
            <a:r>
              <a:rPr lang="en-AU" sz="2200" dirty="0" smtClean="0">
                <a:solidFill>
                  <a:prstClr val="black"/>
                </a:solidFill>
                <a:latin typeface="Constantia"/>
              </a:rPr>
              <a:t> </a:t>
            </a:r>
            <a:r>
              <a:rPr lang="en-AU" sz="2200" dirty="0" err="1">
                <a:solidFill>
                  <a:prstClr val="black"/>
                </a:solidFill>
                <a:latin typeface="Constantia"/>
              </a:rPr>
              <a:t>pada</a:t>
            </a:r>
            <a:r>
              <a:rPr lang="en-AU" sz="2200" dirty="0">
                <a:solidFill>
                  <a:prstClr val="black"/>
                </a:solidFill>
                <a:latin typeface="Constantia"/>
              </a:rPr>
              <a:t> </a:t>
            </a:r>
            <a:r>
              <a:rPr lang="en-AU" sz="2200" dirty="0" err="1" smtClean="0">
                <a:solidFill>
                  <a:prstClr val="black"/>
                </a:solidFill>
                <a:latin typeface="Constantia"/>
              </a:rPr>
              <a:t>biaya</a:t>
            </a:r>
            <a:r>
              <a:rPr lang="en-AU" sz="2200" dirty="0" smtClean="0">
                <a:solidFill>
                  <a:prstClr val="black"/>
                </a:solidFill>
                <a:latin typeface="Constantia"/>
              </a:rPr>
              <a:t> </a:t>
            </a:r>
            <a:r>
              <a:rPr lang="en-AU" sz="2200" dirty="0">
                <a:solidFill>
                  <a:prstClr val="black"/>
                </a:solidFill>
                <a:latin typeface="Constantia"/>
              </a:rPr>
              <a:t>total minimum. </a:t>
            </a:r>
            <a:r>
              <a:rPr lang="en-AU" sz="2200" dirty="0" err="1">
                <a:solidFill>
                  <a:prstClr val="black"/>
                </a:solidFill>
                <a:latin typeface="Constantia"/>
              </a:rPr>
              <a:t>Langkah</a:t>
            </a:r>
            <a:r>
              <a:rPr lang="en-AU" sz="2200" dirty="0">
                <a:solidFill>
                  <a:prstClr val="black"/>
                </a:solidFill>
                <a:latin typeface="Constantia"/>
              </a:rPr>
              <a:t> –</a:t>
            </a:r>
            <a:r>
              <a:rPr lang="en-AU" sz="2200" dirty="0" err="1">
                <a:solidFill>
                  <a:prstClr val="black"/>
                </a:solidFill>
                <a:latin typeface="Constantia"/>
              </a:rPr>
              <a:t>langkah</a:t>
            </a:r>
            <a:r>
              <a:rPr lang="en-AU" sz="2200" dirty="0">
                <a:solidFill>
                  <a:prstClr val="black"/>
                </a:solidFill>
                <a:latin typeface="Constantia"/>
              </a:rPr>
              <a:t> </a:t>
            </a:r>
            <a:r>
              <a:rPr lang="en-AU" sz="2200" dirty="0" err="1">
                <a:solidFill>
                  <a:prstClr val="black"/>
                </a:solidFill>
                <a:latin typeface="Constantia"/>
              </a:rPr>
              <a:t>dalam</a:t>
            </a:r>
            <a:r>
              <a:rPr lang="en-AU" sz="2200" dirty="0">
                <a:solidFill>
                  <a:prstClr val="black"/>
                </a:solidFill>
                <a:latin typeface="Constantia"/>
              </a:rPr>
              <a:t> </a:t>
            </a:r>
            <a:r>
              <a:rPr lang="en-AU" sz="2200" dirty="0" smtClean="0">
                <a:solidFill>
                  <a:prstClr val="black"/>
                </a:solidFill>
                <a:latin typeface="Constantia"/>
              </a:rPr>
              <a:t>	</a:t>
            </a:r>
            <a:r>
              <a:rPr lang="en-AU" sz="2200" dirty="0" err="1" smtClean="0">
                <a:solidFill>
                  <a:prstClr val="black"/>
                </a:solidFill>
                <a:latin typeface="Constantia"/>
              </a:rPr>
              <a:t>masalah</a:t>
            </a:r>
            <a:r>
              <a:rPr lang="en-AU" sz="2200" dirty="0" smtClean="0">
                <a:solidFill>
                  <a:prstClr val="black"/>
                </a:solidFill>
                <a:latin typeface="Constantia"/>
              </a:rPr>
              <a:t> </a:t>
            </a:r>
            <a:r>
              <a:rPr lang="en-AU" sz="2200" dirty="0" err="1">
                <a:solidFill>
                  <a:prstClr val="black"/>
                </a:solidFill>
                <a:latin typeface="Constantia"/>
              </a:rPr>
              <a:t>penugasan</a:t>
            </a:r>
            <a:r>
              <a:rPr lang="en-AU" sz="2200" dirty="0">
                <a:solidFill>
                  <a:prstClr val="black"/>
                </a:solidFill>
                <a:latin typeface="Constantia"/>
              </a:rPr>
              <a:t> 	</a:t>
            </a:r>
            <a:r>
              <a:rPr lang="en-AU" sz="2200" dirty="0" err="1">
                <a:solidFill>
                  <a:prstClr val="black"/>
                </a:solidFill>
                <a:latin typeface="Constantia"/>
              </a:rPr>
              <a:t>sebagai</a:t>
            </a:r>
            <a:r>
              <a:rPr lang="en-AU" sz="2200" dirty="0">
                <a:solidFill>
                  <a:prstClr val="black"/>
                </a:solidFill>
                <a:latin typeface="Constantia"/>
              </a:rPr>
              <a:t> </a:t>
            </a:r>
            <a:r>
              <a:rPr lang="en-AU" sz="2200" dirty="0" err="1">
                <a:solidFill>
                  <a:prstClr val="black"/>
                </a:solidFill>
                <a:latin typeface="Constantia"/>
              </a:rPr>
              <a:t>berikut</a:t>
            </a:r>
            <a:r>
              <a:rPr lang="en-AU" sz="2200" dirty="0">
                <a:solidFill>
                  <a:prstClr val="black"/>
                </a:solidFill>
                <a:latin typeface="Constantia"/>
              </a:rPr>
              <a:t> :</a:t>
            </a:r>
          </a:p>
          <a:p>
            <a:pPr marL="0" lvl="0" indent="0" defTabSz="914400">
              <a:spcBef>
                <a:spcPts val="0"/>
              </a:spcBef>
              <a:buClrTx/>
              <a:buNone/>
            </a:pPr>
            <a:r>
              <a:rPr lang="en-AU" sz="2200" dirty="0">
                <a:solidFill>
                  <a:prstClr val="black"/>
                </a:solidFill>
                <a:latin typeface="Constantia"/>
              </a:rPr>
              <a:t>	</a:t>
            </a:r>
            <a:r>
              <a:rPr lang="en-AU" sz="2200" dirty="0" smtClean="0">
                <a:solidFill>
                  <a:prstClr val="black"/>
                </a:solidFill>
                <a:latin typeface="Constantia"/>
              </a:rPr>
              <a:t>1</a:t>
            </a:r>
            <a:r>
              <a:rPr lang="en-AU" sz="2200" dirty="0">
                <a:solidFill>
                  <a:prstClr val="black"/>
                </a:solidFill>
                <a:latin typeface="Constantia"/>
              </a:rPr>
              <a:t>.  </a:t>
            </a:r>
            <a:r>
              <a:rPr lang="en-AU" sz="2200" dirty="0" err="1">
                <a:solidFill>
                  <a:prstClr val="black"/>
                </a:solidFill>
                <a:latin typeface="Constantia"/>
              </a:rPr>
              <a:t>Menentukan</a:t>
            </a:r>
            <a:r>
              <a:rPr lang="en-AU" sz="2200" dirty="0">
                <a:solidFill>
                  <a:prstClr val="black"/>
                </a:solidFill>
                <a:latin typeface="Constantia"/>
              </a:rPr>
              <a:t> </a:t>
            </a:r>
            <a:r>
              <a:rPr lang="en-AU" sz="2200" dirty="0" err="1">
                <a:solidFill>
                  <a:prstClr val="black"/>
                </a:solidFill>
                <a:latin typeface="Constantia"/>
              </a:rPr>
              <a:t>matrik</a:t>
            </a:r>
            <a:r>
              <a:rPr lang="en-AU" sz="2200" dirty="0">
                <a:solidFill>
                  <a:prstClr val="black"/>
                </a:solidFill>
                <a:latin typeface="Constantia"/>
              </a:rPr>
              <a:t> opportunity cost </a:t>
            </a:r>
            <a:r>
              <a:rPr lang="en-AU" sz="2200" dirty="0" err="1">
                <a:solidFill>
                  <a:prstClr val="black"/>
                </a:solidFill>
                <a:latin typeface="Constantia"/>
              </a:rPr>
              <a:t>yaitu</a:t>
            </a:r>
            <a:r>
              <a:rPr lang="en-AU" sz="2200" dirty="0">
                <a:solidFill>
                  <a:prstClr val="black"/>
                </a:solidFill>
                <a:latin typeface="Constantia"/>
              </a:rPr>
              <a:t> </a:t>
            </a:r>
            <a:r>
              <a:rPr lang="en-AU" sz="2200" dirty="0" err="1">
                <a:solidFill>
                  <a:prstClr val="black"/>
                </a:solidFill>
                <a:latin typeface="Constantia"/>
              </a:rPr>
              <a:t>memilih</a:t>
            </a:r>
            <a:r>
              <a:rPr lang="en-AU" sz="2200" dirty="0">
                <a:solidFill>
                  <a:prstClr val="black"/>
                </a:solidFill>
                <a:latin typeface="Constantia"/>
              </a:rPr>
              <a:t> </a:t>
            </a:r>
            <a:r>
              <a:rPr lang="en-AU" sz="2200" dirty="0" err="1">
                <a:solidFill>
                  <a:prstClr val="black"/>
                </a:solidFill>
                <a:latin typeface="Constantia"/>
              </a:rPr>
              <a:t>angka</a:t>
            </a:r>
            <a:r>
              <a:rPr lang="en-AU" sz="2200" dirty="0">
                <a:solidFill>
                  <a:prstClr val="black"/>
                </a:solidFill>
                <a:latin typeface="Constantia"/>
              </a:rPr>
              <a:t> </a:t>
            </a:r>
            <a:r>
              <a:rPr lang="en-AU" sz="2200" dirty="0" smtClean="0">
                <a:solidFill>
                  <a:prstClr val="black"/>
                </a:solidFill>
                <a:latin typeface="Constantia"/>
              </a:rPr>
              <a:t>	     </a:t>
            </a:r>
            <a:r>
              <a:rPr lang="en-AU" sz="2200" dirty="0" err="1" smtClean="0">
                <a:solidFill>
                  <a:prstClr val="black"/>
                </a:solidFill>
                <a:latin typeface="Constantia"/>
              </a:rPr>
              <a:t>terkecil</a:t>
            </a:r>
            <a:r>
              <a:rPr lang="en-AU" sz="2200" dirty="0" smtClean="0">
                <a:solidFill>
                  <a:prstClr val="black"/>
                </a:solidFill>
                <a:latin typeface="Constantia"/>
              </a:rPr>
              <a:t> </a:t>
            </a:r>
            <a:r>
              <a:rPr lang="en-AU" sz="2200" dirty="0" err="1">
                <a:solidFill>
                  <a:prstClr val="black"/>
                </a:solidFill>
                <a:latin typeface="Constantia"/>
              </a:rPr>
              <a:t>disetiap</a:t>
            </a:r>
            <a:r>
              <a:rPr lang="en-AU" sz="2200" dirty="0">
                <a:solidFill>
                  <a:prstClr val="black"/>
                </a:solidFill>
                <a:latin typeface="Constantia"/>
              </a:rPr>
              <a:t> </a:t>
            </a:r>
            <a:r>
              <a:rPr lang="en-AU" sz="2200" dirty="0" err="1" smtClean="0">
                <a:solidFill>
                  <a:prstClr val="black"/>
                </a:solidFill>
                <a:latin typeface="Constantia"/>
              </a:rPr>
              <a:t>baris</a:t>
            </a:r>
            <a:r>
              <a:rPr lang="en-AU" sz="2200" dirty="0" smtClean="0">
                <a:solidFill>
                  <a:prstClr val="black"/>
                </a:solidFill>
                <a:latin typeface="Constantia"/>
              </a:rPr>
              <a:t> </a:t>
            </a:r>
            <a:r>
              <a:rPr lang="en-AU" sz="2200" dirty="0" err="1">
                <a:solidFill>
                  <a:prstClr val="black"/>
                </a:solidFill>
                <a:latin typeface="Constantia"/>
              </a:rPr>
              <a:t>untuk</a:t>
            </a:r>
            <a:r>
              <a:rPr lang="en-AU" sz="2200" dirty="0">
                <a:solidFill>
                  <a:prstClr val="black"/>
                </a:solidFill>
                <a:latin typeface="Constantia"/>
              </a:rPr>
              <a:t> </a:t>
            </a:r>
            <a:r>
              <a:rPr lang="en-AU" sz="2200" dirty="0" err="1">
                <a:solidFill>
                  <a:prstClr val="black"/>
                </a:solidFill>
                <a:latin typeface="Constantia"/>
              </a:rPr>
              <a:t>kemudian</a:t>
            </a:r>
            <a:r>
              <a:rPr lang="en-AU" sz="2200" dirty="0">
                <a:solidFill>
                  <a:prstClr val="black"/>
                </a:solidFill>
                <a:latin typeface="Constantia"/>
              </a:rPr>
              <a:t> </a:t>
            </a:r>
            <a:r>
              <a:rPr lang="en-AU" sz="2200" dirty="0" err="1">
                <a:solidFill>
                  <a:prstClr val="black"/>
                </a:solidFill>
                <a:latin typeface="Constantia"/>
              </a:rPr>
              <a:t>mengurangkan</a:t>
            </a:r>
            <a:r>
              <a:rPr lang="en-AU" sz="2200" dirty="0">
                <a:solidFill>
                  <a:prstClr val="black"/>
                </a:solidFill>
                <a:latin typeface="Constantia"/>
              </a:rPr>
              <a:t> </a:t>
            </a:r>
            <a:r>
              <a:rPr lang="en-AU" sz="2200" dirty="0" err="1">
                <a:solidFill>
                  <a:prstClr val="black"/>
                </a:solidFill>
                <a:latin typeface="Constantia"/>
              </a:rPr>
              <a:t>angka</a:t>
            </a:r>
            <a:r>
              <a:rPr lang="en-AU" sz="2200" dirty="0">
                <a:solidFill>
                  <a:prstClr val="black"/>
                </a:solidFill>
                <a:latin typeface="Constantia"/>
              </a:rPr>
              <a:t> </a:t>
            </a:r>
            <a:r>
              <a:rPr lang="en-AU" sz="2200" dirty="0" smtClean="0">
                <a:solidFill>
                  <a:prstClr val="black"/>
                </a:solidFill>
                <a:latin typeface="Constantia"/>
              </a:rPr>
              <a:t>    	     </a:t>
            </a:r>
            <a:r>
              <a:rPr lang="en-AU" sz="2200" dirty="0" err="1" smtClean="0">
                <a:solidFill>
                  <a:prstClr val="black"/>
                </a:solidFill>
                <a:latin typeface="Constantia"/>
              </a:rPr>
              <a:t>tersebut</a:t>
            </a:r>
            <a:r>
              <a:rPr lang="en-AU" sz="2200" dirty="0" smtClean="0">
                <a:solidFill>
                  <a:prstClr val="black"/>
                </a:solidFill>
                <a:latin typeface="Constantia"/>
              </a:rPr>
              <a:t> </a:t>
            </a:r>
            <a:r>
              <a:rPr lang="en-AU" sz="2200" dirty="0" err="1">
                <a:solidFill>
                  <a:prstClr val="black"/>
                </a:solidFill>
                <a:latin typeface="Constantia"/>
              </a:rPr>
              <a:t>pada</a:t>
            </a:r>
            <a:r>
              <a:rPr lang="en-AU" sz="2200" dirty="0">
                <a:solidFill>
                  <a:prstClr val="black"/>
                </a:solidFill>
                <a:latin typeface="Constantia"/>
              </a:rPr>
              <a:t> </a:t>
            </a:r>
            <a:r>
              <a:rPr lang="en-AU" sz="2200" dirty="0" err="1">
                <a:solidFill>
                  <a:prstClr val="black"/>
                </a:solidFill>
                <a:latin typeface="Constantia"/>
              </a:rPr>
              <a:t>angka</a:t>
            </a:r>
            <a:r>
              <a:rPr lang="en-AU" sz="2200" dirty="0">
                <a:solidFill>
                  <a:prstClr val="black"/>
                </a:solidFill>
                <a:latin typeface="Constantia"/>
              </a:rPr>
              <a:t> lain </a:t>
            </a:r>
            <a:r>
              <a:rPr lang="en-AU" sz="2200" dirty="0" err="1" smtClean="0">
                <a:solidFill>
                  <a:prstClr val="black"/>
                </a:solidFill>
                <a:latin typeface="Constantia"/>
              </a:rPr>
              <a:t>pada</a:t>
            </a:r>
            <a:r>
              <a:rPr lang="en-AU" sz="2200" dirty="0" smtClean="0">
                <a:solidFill>
                  <a:prstClr val="black"/>
                </a:solidFill>
                <a:latin typeface="Constantia"/>
              </a:rPr>
              <a:t> </a:t>
            </a:r>
            <a:r>
              <a:rPr lang="en-AU" sz="2200" dirty="0" err="1">
                <a:solidFill>
                  <a:prstClr val="black"/>
                </a:solidFill>
                <a:latin typeface="Constantia"/>
              </a:rPr>
              <a:t>baris</a:t>
            </a:r>
            <a:r>
              <a:rPr lang="en-AU" sz="2200" dirty="0">
                <a:solidFill>
                  <a:prstClr val="black"/>
                </a:solidFill>
                <a:latin typeface="Constantia"/>
              </a:rPr>
              <a:t> yang </a:t>
            </a:r>
            <a:r>
              <a:rPr lang="en-AU" sz="2200" dirty="0" err="1">
                <a:solidFill>
                  <a:prstClr val="black"/>
                </a:solidFill>
                <a:latin typeface="Constantia"/>
              </a:rPr>
              <a:t>sama</a:t>
            </a:r>
            <a:r>
              <a:rPr lang="en-AU" sz="2200" dirty="0">
                <a:solidFill>
                  <a:prstClr val="black"/>
                </a:solidFill>
                <a:latin typeface="Constantia"/>
              </a:rPr>
              <a:t>.</a:t>
            </a:r>
          </a:p>
          <a:p>
            <a:pPr marL="0" lvl="0" indent="0" defTabSz="914400">
              <a:spcBef>
                <a:spcPts val="0"/>
              </a:spcBef>
              <a:buClrTx/>
              <a:buNone/>
            </a:pPr>
            <a:endParaRPr lang="en-AU" sz="2400" dirty="0">
              <a:solidFill>
                <a:prstClr val="black"/>
              </a:solidFill>
              <a:latin typeface="Constantia"/>
            </a:endParaRPr>
          </a:p>
        </p:txBody>
      </p:sp>
      <p:pic>
        <p:nvPicPr>
          <p:cNvPr id="2" name="Picture 1"/>
          <p:cNvPicPr>
            <a:picLocks noChangeAspect="1"/>
          </p:cNvPicPr>
          <p:nvPr/>
        </p:nvPicPr>
        <p:blipFill>
          <a:blip r:embed="rId2"/>
          <a:stretch>
            <a:fillRect/>
          </a:stretch>
        </p:blipFill>
        <p:spPr>
          <a:xfrm>
            <a:off x="150101" y="4840049"/>
            <a:ext cx="2231329" cy="2017951"/>
          </a:xfrm>
          <a:prstGeom prst="rect">
            <a:avLst/>
          </a:prstGeom>
        </p:spPr>
      </p:pic>
    </p:spTree>
    <p:extLst>
      <p:ext uri="{BB962C8B-B14F-4D97-AF65-F5344CB8AC3E}">
        <p14:creationId xmlns:p14="http://schemas.microsoft.com/office/powerpoint/2010/main" val="41770739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80129" y="309282"/>
            <a:ext cx="9453283" cy="6548717"/>
          </a:xfrm>
        </p:spPr>
        <p:txBody>
          <a:bodyPr>
            <a:noAutofit/>
          </a:bodyPr>
          <a:lstStyle/>
          <a:p>
            <a:pPr lvl="0">
              <a:buNone/>
            </a:pPr>
            <a:r>
              <a:rPr lang="en-AU" sz="2400" b="1" dirty="0"/>
              <a:t> </a:t>
            </a:r>
            <a:r>
              <a:rPr lang="sv-SE" sz="2200" dirty="0">
                <a:solidFill>
                  <a:schemeClr val="tx1"/>
                </a:solidFill>
                <a:latin typeface="Constantia"/>
                <a:cs typeface="Arial" pitchFamily="34" charset="0"/>
              </a:rPr>
              <a:t>2.  Memilih angka terkecil disetiap kolom untuk kemudian mengurangkan 	angka tersebut pada angka lain pada kolom yang sama. Apabila pada 	kolom sudah terdapat angka nol minimal 1 tidak perlu ada pengurangan.</a:t>
            </a:r>
          </a:p>
          <a:p>
            <a:pPr lvl="0">
              <a:buNone/>
            </a:pPr>
            <a:r>
              <a:rPr lang="sv-SE" sz="2200" dirty="0">
                <a:solidFill>
                  <a:schemeClr val="tx1"/>
                </a:solidFill>
                <a:latin typeface="Constantia"/>
                <a:cs typeface="Arial" pitchFamily="34" charset="0"/>
              </a:rPr>
              <a:t> </a:t>
            </a:r>
            <a:r>
              <a:rPr lang="sv-SE" sz="2200" dirty="0" smtClean="0">
                <a:solidFill>
                  <a:schemeClr val="tx1"/>
                </a:solidFill>
                <a:latin typeface="Constantia"/>
                <a:cs typeface="Arial" pitchFamily="34" charset="0"/>
              </a:rPr>
              <a:t>3</a:t>
            </a:r>
            <a:r>
              <a:rPr lang="sv-SE" sz="2200" dirty="0">
                <a:solidFill>
                  <a:schemeClr val="tx1"/>
                </a:solidFill>
                <a:latin typeface="Constantia"/>
                <a:cs typeface="Arial" pitchFamily="34" charset="0"/>
              </a:rPr>
              <a:t>.  Menentukan apakah penugasan sudah optimal yaitu dengan menarik </a:t>
            </a:r>
            <a:r>
              <a:rPr lang="sv-SE" sz="2200" dirty="0" smtClean="0">
                <a:solidFill>
                  <a:schemeClr val="tx1"/>
                </a:solidFill>
                <a:latin typeface="Constantia"/>
                <a:cs typeface="Arial" pitchFamily="34" charset="0"/>
              </a:rPr>
              <a:t>	garis peliput </a:t>
            </a:r>
            <a:r>
              <a:rPr lang="sv-SE" sz="2200" dirty="0">
                <a:solidFill>
                  <a:schemeClr val="tx1"/>
                </a:solidFill>
                <a:latin typeface="Constantia"/>
                <a:cs typeface="Arial" pitchFamily="34" charset="0"/>
              </a:rPr>
              <a:t>secara vertikal maupun horisontal melalui angka nol. </a:t>
            </a:r>
            <a:r>
              <a:rPr lang="sv-SE" sz="2200" dirty="0" smtClean="0">
                <a:solidFill>
                  <a:schemeClr val="tx1"/>
                </a:solidFill>
                <a:latin typeface="Constantia"/>
                <a:cs typeface="Arial" pitchFamily="34" charset="0"/>
              </a:rPr>
              <a:t>	Apabila jumlah </a:t>
            </a:r>
            <a:r>
              <a:rPr lang="sv-SE" sz="2200" dirty="0">
                <a:solidFill>
                  <a:schemeClr val="tx1"/>
                </a:solidFill>
                <a:latin typeface="Constantia"/>
                <a:cs typeface="Arial" pitchFamily="34" charset="0"/>
              </a:rPr>
              <a:t>garis yang ditarik sudah sama dengan jumlah baris </a:t>
            </a:r>
            <a:r>
              <a:rPr lang="sv-SE" sz="2200" dirty="0" smtClean="0">
                <a:solidFill>
                  <a:schemeClr val="tx1"/>
                </a:solidFill>
                <a:latin typeface="Constantia"/>
                <a:cs typeface="Arial" pitchFamily="34" charset="0"/>
              </a:rPr>
              <a:t>	maupun kolom </a:t>
            </a:r>
            <a:r>
              <a:rPr lang="sv-SE" sz="2200" dirty="0">
                <a:solidFill>
                  <a:schemeClr val="tx1"/>
                </a:solidFill>
                <a:latin typeface="Constantia"/>
                <a:cs typeface="Arial" pitchFamily="34" charset="0"/>
              </a:rPr>
              <a:t>maka penugasan sudah optimal.</a:t>
            </a:r>
          </a:p>
          <a:p>
            <a:pPr lvl="0">
              <a:buNone/>
            </a:pPr>
            <a:r>
              <a:rPr lang="sv-SE" sz="2200" dirty="0" smtClean="0">
                <a:solidFill>
                  <a:schemeClr val="tx1"/>
                </a:solidFill>
                <a:latin typeface="Constantia"/>
                <a:cs typeface="Arial" pitchFamily="34" charset="0"/>
              </a:rPr>
              <a:t> </a:t>
            </a:r>
            <a:r>
              <a:rPr lang="sv-SE" sz="2200" dirty="0">
                <a:solidFill>
                  <a:schemeClr val="tx1"/>
                </a:solidFill>
                <a:latin typeface="Constantia"/>
                <a:cs typeface="Arial" pitchFamily="34" charset="0"/>
              </a:rPr>
              <a:t>4.  Apabila jumlah garis yang ditarik belum sama dengan jumlah baris 	maupun kolom maka harus dilakukan revisi dengan cara memilih angka 	terkecil yang tidak terliput garis peliput untuk kemudian mengurangkan 	angka tersebut pada semua angka yang ada. Selanjutnya angka terkecil 	yang terpilih tadi ditambahkan pada angka yang terliput dua garis 	peliput bersilangan</a:t>
            </a:r>
            <a:r>
              <a:rPr lang="sv-SE" sz="2200" dirty="0" smtClean="0">
                <a:solidFill>
                  <a:schemeClr val="tx1"/>
                </a:solidFill>
                <a:latin typeface="Constantia"/>
                <a:cs typeface="Arial" pitchFamily="34" charset="0"/>
              </a:rPr>
              <a:t>.</a:t>
            </a:r>
          </a:p>
          <a:p>
            <a:pPr lvl="0">
              <a:buNone/>
            </a:pPr>
            <a:r>
              <a:rPr lang="sv-SE" sz="2200" dirty="0" smtClean="0">
                <a:solidFill>
                  <a:schemeClr val="tx1"/>
                </a:solidFill>
                <a:latin typeface="Constantia"/>
                <a:cs typeface="Arial" pitchFamily="34" charset="0"/>
              </a:rPr>
              <a:t> 5</a:t>
            </a:r>
            <a:r>
              <a:rPr lang="sv-SE" sz="2200" dirty="0">
                <a:solidFill>
                  <a:schemeClr val="tx1"/>
                </a:solidFill>
                <a:latin typeface="Constantia"/>
                <a:cs typeface="Arial" pitchFamily="34" charset="0"/>
              </a:rPr>
              <a:t>.  Menarik garis peliput kembali secara vertikal </a:t>
            </a:r>
            <a:r>
              <a:rPr lang="sv-SE" sz="2200" dirty="0" smtClean="0">
                <a:solidFill>
                  <a:schemeClr val="tx1"/>
                </a:solidFill>
                <a:latin typeface="Constantia"/>
                <a:cs typeface="Arial" pitchFamily="34" charset="0"/>
              </a:rPr>
              <a:t>maupun </a:t>
            </a:r>
            <a:r>
              <a:rPr lang="sv-SE" sz="2200" dirty="0">
                <a:solidFill>
                  <a:schemeClr val="tx1"/>
                </a:solidFill>
                <a:latin typeface="Constantia"/>
                <a:cs typeface="Arial" pitchFamily="34" charset="0"/>
              </a:rPr>
              <a:t>horisontal sampai </a:t>
            </a:r>
            <a:r>
              <a:rPr lang="sv-SE" sz="2200" dirty="0" smtClean="0">
                <a:solidFill>
                  <a:schemeClr val="tx1"/>
                </a:solidFill>
                <a:latin typeface="Constantia"/>
                <a:cs typeface="Arial" pitchFamily="34" charset="0"/>
              </a:rPr>
              <a:t>  	jumlah </a:t>
            </a:r>
            <a:r>
              <a:rPr lang="sv-SE" sz="2200" dirty="0">
                <a:solidFill>
                  <a:schemeClr val="tx1"/>
                </a:solidFill>
                <a:latin typeface="Constantia"/>
                <a:cs typeface="Arial" pitchFamily="34" charset="0"/>
              </a:rPr>
              <a:t>garis sama </a:t>
            </a:r>
            <a:r>
              <a:rPr lang="sv-SE" sz="2200" dirty="0" smtClean="0">
                <a:solidFill>
                  <a:schemeClr val="tx1"/>
                </a:solidFill>
                <a:latin typeface="Constantia"/>
                <a:cs typeface="Arial" pitchFamily="34" charset="0"/>
              </a:rPr>
              <a:t>dengan </a:t>
            </a:r>
            <a:r>
              <a:rPr lang="sv-SE" sz="2200" dirty="0">
                <a:solidFill>
                  <a:schemeClr val="tx1"/>
                </a:solidFill>
                <a:latin typeface="Constantia"/>
                <a:cs typeface="Arial" pitchFamily="34" charset="0"/>
              </a:rPr>
              <a:t>jumlah baris maupun kolom.</a:t>
            </a:r>
          </a:p>
          <a:p>
            <a:pPr lvl="0">
              <a:buNone/>
            </a:pPr>
            <a:r>
              <a:rPr lang="sv-SE" sz="2200" dirty="0" smtClean="0">
                <a:solidFill>
                  <a:schemeClr val="tx1"/>
                </a:solidFill>
                <a:latin typeface="Constantia"/>
                <a:cs typeface="Arial" pitchFamily="34" charset="0"/>
              </a:rPr>
              <a:t> 6</a:t>
            </a:r>
            <a:r>
              <a:rPr lang="sv-SE" sz="2200" dirty="0">
                <a:solidFill>
                  <a:schemeClr val="tx1"/>
                </a:solidFill>
                <a:latin typeface="Constantia"/>
                <a:cs typeface="Arial" pitchFamily="34" charset="0"/>
              </a:rPr>
              <a:t>.  Mengalokasikan karyawan sesuai dengan hasil </a:t>
            </a:r>
            <a:r>
              <a:rPr lang="sv-SE" sz="2200" dirty="0" smtClean="0">
                <a:solidFill>
                  <a:schemeClr val="tx1"/>
                </a:solidFill>
                <a:latin typeface="Constantia"/>
                <a:cs typeface="Arial" pitchFamily="34" charset="0"/>
              </a:rPr>
              <a:t>penugasan </a:t>
            </a:r>
            <a:r>
              <a:rPr lang="sv-SE" sz="2200" dirty="0">
                <a:solidFill>
                  <a:schemeClr val="tx1"/>
                </a:solidFill>
                <a:latin typeface="Constantia"/>
                <a:cs typeface="Arial" pitchFamily="34" charset="0"/>
              </a:rPr>
              <a:t>dengan biaya  </a:t>
            </a:r>
            <a:r>
              <a:rPr lang="sv-SE" sz="2200" dirty="0" smtClean="0">
                <a:solidFill>
                  <a:schemeClr val="tx1"/>
                </a:solidFill>
                <a:latin typeface="Constantia"/>
                <a:cs typeface="Arial" pitchFamily="34" charset="0"/>
              </a:rPr>
              <a:t>	yang </a:t>
            </a:r>
            <a:r>
              <a:rPr lang="sv-SE" sz="2200" dirty="0">
                <a:solidFill>
                  <a:schemeClr val="tx1"/>
                </a:solidFill>
                <a:latin typeface="Constantia"/>
                <a:cs typeface="Arial" pitchFamily="34" charset="0"/>
              </a:rPr>
              <a:t>minimal. </a:t>
            </a:r>
          </a:p>
        </p:txBody>
      </p:sp>
      <p:pic>
        <p:nvPicPr>
          <p:cNvPr id="2" name="Picture 1"/>
          <p:cNvPicPr>
            <a:picLocks noChangeAspect="1"/>
          </p:cNvPicPr>
          <p:nvPr/>
        </p:nvPicPr>
        <p:blipFill>
          <a:blip r:embed="rId2"/>
          <a:stretch>
            <a:fillRect/>
          </a:stretch>
        </p:blipFill>
        <p:spPr>
          <a:xfrm>
            <a:off x="148800" y="4840048"/>
            <a:ext cx="2231329" cy="2017951"/>
          </a:xfrm>
          <a:prstGeom prst="rect">
            <a:avLst/>
          </a:prstGeom>
        </p:spPr>
      </p:pic>
    </p:spTree>
    <p:extLst>
      <p:ext uri="{BB962C8B-B14F-4D97-AF65-F5344CB8AC3E}">
        <p14:creationId xmlns:p14="http://schemas.microsoft.com/office/powerpoint/2010/main" val="3593895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20789" y="389965"/>
            <a:ext cx="8229600" cy="6035683"/>
          </a:xfrm>
        </p:spPr>
        <p:txBody>
          <a:bodyPr>
            <a:normAutofit/>
          </a:bodyPr>
          <a:lstStyle/>
          <a:p>
            <a:pPr marL="0" indent="0">
              <a:buNone/>
            </a:pPr>
            <a:r>
              <a:rPr lang="es-ES" dirty="0"/>
              <a:t> </a:t>
            </a:r>
            <a:r>
              <a:rPr lang="es-ES" sz="2000" dirty="0">
                <a:solidFill>
                  <a:schemeClr val="tx1"/>
                </a:solidFill>
                <a:latin typeface="Constantia" panose="02030602050306030303" pitchFamily="18" charset="0"/>
              </a:rPr>
              <a:t>CONTOH KASUS PENUGASAN :</a:t>
            </a:r>
          </a:p>
          <a:p>
            <a:pPr marL="0" indent="0">
              <a:buNone/>
            </a:pPr>
            <a:r>
              <a:rPr lang="es-ES" sz="2000" dirty="0" smtClean="0">
                <a:solidFill>
                  <a:schemeClr val="tx1"/>
                </a:solidFill>
                <a:latin typeface="Constantia" panose="02030602050306030303" pitchFamily="18" charset="0"/>
              </a:rPr>
              <a:t> </a:t>
            </a:r>
            <a:r>
              <a:rPr lang="es-ES" sz="2000" dirty="0" err="1" smtClean="0">
                <a:solidFill>
                  <a:schemeClr val="tx1"/>
                </a:solidFill>
                <a:latin typeface="Constantia" panose="02030602050306030303" pitchFamily="18" charset="0"/>
              </a:rPr>
              <a:t>Sebuah</a:t>
            </a:r>
            <a:r>
              <a:rPr lang="es-ES" sz="2000" dirty="0" smtClean="0">
                <a:solidFill>
                  <a:schemeClr val="tx1"/>
                </a:solidFill>
                <a:latin typeface="Constantia" panose="02030602050306030303" pitchFamily="18" charset="0"/>
              </a:rPr>
              <a:t> </a:t>
            </a:r>
            <a:r>
              <a:rPr lang="es-ES" sz="2000" dirty="0" err="1">
                <a:solidFill>
                  <a:schemeClr val="tx1"/>
                </a:solidFill>
                <a:latin typeface="Constantia" panose="02030602050306030303" pitchFamily="18" charset="0"/>
              </a:rPr>
              <a:t>perusahaan</a:t>
            </a:r>
            <a:r>
              <a:rPr lang="es-ES" sz="2000" dirty="0">
                <a:solidFill>
                  <a:schemeClr val="tx1"/>
                </a:solidFill>
                <a:latin typeface="Constantia" panose="02030602050306030303" pitchFamily="18" charset="0"/>
              </a:rPr>
              <a:t> </a:t>
            </a:r>
            <a:r>
              <a:rPr lang="es-ES" sz="2000" dirty="0" err="1">
                <a:solidFill>
                  <a:schemeClr val="tx1"/>
                </a:solidFill>
                <a:latin typeface="Constantia" panose="02030602050306030303" pitchFamily="18" charset="0"/>
              </a:rPr>
              <a:t>menerima</a:t>
            </a:r>
            <a:r>
              <a:rPr lang="es-ES" sz="2000" dirty="0">
                <a:solidFill>
                  <a:schemeClr val="tx1"/>
                </a:solidFill>
                <a:latin typeface="Constantia" panose="02030602050306030303" pitchFamily="18" charset="0"/>
              </a:rPr>
              <a:t> </a:t>
            </a:r>
            <a:r>
              <a:rPr lang="es-ES" sz="2000" dirty="0" err="1">
                <a:solidFill>
                  <a:schemeClr val="tx1"/>
                </a:solidFill>
                <a:latin typeface="Constantia" panose="02030602050306030303" pitchFamily="18" charset="0"/>
              </a:rPr>
              <a:t>tiga</a:t>
            </a:r>
            <a:r>
              <a:rPr lang="es-ES" sz="2000" dirty="0">
                <a:solidFill>
                  <a:schemeClr val="tx1"/>
                </a:solidFill>
                <a:latin typeface="Constantia" panose="02030602050306030303" pitchFamily="18" charset="0"/>
              </a:rPr>
              <a:t> </a:t>
            </a:r>
            <a:r>
              <a:rPr lang="es-ES" sz="2000" dirty="0" err="1">
                <a:solidFill>
                  <a:schemeClr val="tx1"/>
                </a:solidFill>
                <a:latin typeface="Constantia" panose="02030602050306030303" pitchFamily="18" charset="0"/>
              </a:rPr>
              <a:t>karyawan</a:t>
            </a:r>
            <a:r>
              <a:rPr lang="es-ES" sz="2000" dirty="0">
                <a:solidFill>
                  <a:schemeClr val="tx1"/>
                </a:solidFill>
                <a:latin typeface="Constantia" panose="02030602050306030303" pitchFamily="18" charset="0"/>
              </a:rPr>
              <a:t> </a:t>
            </a:r>
            <a:r>
              <a:rPr lang="es-ES" sz="2000" dirty="0" err="1">
                <a:solidFill>
                  <a:schemeClr val="tx1"/>
                </a:solidFill>
                <a:latin typeface="Constantia" panose="02030602050306030303" pitchFamily="18" charset="0"/>
              </a:rPr>
              <a:t>untuk</a:t>
            </a:r>
            <a:r>
              <a:rPr lang="es-ES" sz="2000" dirty="0">
                <a:solidFill>
                  <a:schemeClr val="tx1"/>
                </a:solidFill>
                <a:latin typeface="Constantia" panose="02030602050306030303" pitchFamily="18" charset="0"/>
              </a:rPr>
              <a:t> 	</a:t>
            </a:r>
            <a:r>
              <a:rPr lang="es-ES" sz="2000" dirty="0" err="1">
                <a:solidFill>
                  <a:schemeClr val="tx1"/>
                </a:solidFill>
                <a:latin typeface="Constantia" panose="02030602050306030303" pitchFamily="18" charset="0"/>
              </a:rPr>
              <a:t>ditempatkan</a:t>
            </a:r>
            <a:r>
              <a:rPr lang="es-ES" sz="2000" dirty="0">
                <a:solidFill>
                  <a:schemeClr val="tx1"/>
                </a:solidFill>
                <a:latin typeface="Constantia" panose="02030602050306030303" pitchFamily="18" charset="0"/>
              </a:rPr>
              <a:t> pada </a:t>
            </a:r>
            <a:r>
              <a:rPr lang="es-ES" sz="2000" dirty="0" smtClean="0">
                <a:solidFill>
                  <a:schemeClr val="tx1"/>
                </a:solidFill>
                <a:latin typeface="Constantia" panose="02030602050306030303" pitchFamily="18" charset="0"/>
              </a:rPr>
              <a:t>  	</a:t>
            </a:r>
            <a:r>
              <a:rPr lang="es-ES" sz="2000" dirty="0" err="1" smtClean="0">
                <a:solidFill>
                  <a:schemeClr val="tx1"/>
                </a:solidFill>
                <a:latin typeface="Constantia" panose="02030602050306030303" pitchFamily="18" charset="0"/>
              </a:rPr>
              <a:t>tiga</a:t>
            </a:r>
            <a:r>
              <a:rPr lang="es-ES" sz="2000" dirty="0" smtClean="0">
                <a:solidFill>
                  <a:schemeClr val="tx1"/>
                </a:solidFill>
                <a:latin typeface="Constantia" panose="02030602050306030303" pitchFamily="18" charset="0"/>
              </a:rPr>
              <a:t> </a:t>
            </a:r>
            <a:r>
              <a:rPr lang="es-ES" sz="2000" dirty="0" err="1">
                <a:solidFill>
                  <a:schemeClr val="tx1"/>
                </a:solidFill>
                <a:latin typeface="Constantia" panose="02030602050306030303" pitchFamily="18" charset="0"/>
              </a:rPr>
              <a:t>bidang</a:t>
            </a:r>
            <a:r>
              <a:rPr lang="es-ES" sz="2000" dirty="0">
                <a:solidFill>
                  <a:schemeClr val="tx1"/>
                </a:solidFill>
                <a:latin typeface="Constantia" panose="02030602050306030303" pitchFamily="18" charset="0"/>
              </a:rPr>
              <a:t> </a:t>
            </a:r>
            <a:r>
              <a:rPr lang="es-ES" sz="2000" dirty="0" err="1">
                <a:solidFill>
                  <a:schemeClr val="tx1"/>
                </a:solidFill>
                <a:latin typeface="Constantia" panose="02030602050306030303" pitchFamily="18" charset="0"/>
              </a:rPr>
              <a:t>pekerjaan</a:t>
            </a:r>
            <a:r>
              <a:rPr lang="es-ES" sz="2000" dirty="0" smtClean="0">
                <a:solidFill>
                  <a:schemeClr val="tx1"/>
                </a:solidFill>
                <a:latin typeface="Constantia" panose="02030602050306030303" pitchFamily="18" charset="0"/>
              </a:rPr>
              <a:t>. </a:t>
            </a:r>
            <a:r>
              <a:rPr lang="es-ES" sz="2000" dirty="0" err="1" smtClean="0">
                <a:solidFill>
                  <a:schemeClr val="tx1"/>
                </a:solidFill>
                <a:latin typeface="Constantia" panose="02030602050306030303" pitchFamily="18" charset="0"/>
              </a:rPr>
              <a:t>Jumlah</a:t>
            </a:r>
            <a:r>
              <a:rPr lang="es-ES" sz="2000" dirty="0" smtClean="0">
                <a:solidFill>
                  <a:schemeClr val="tx1"/>
                </a:solidFill>
                <a:latin typeface="Constantia" panose="02030602050306030303" pitchFamily="18" charset="0"/>
              </a:rPr>
              <a:t> </a:t>
            </a:r>
            <a:r>
              <a:rPr lang="es-ES" sz="2000" dirty="0" err="1">
                <a:solidFill>
                  <a:schemeClr val="tx1"/>
                </a:solidFill>
                <a:latin typeface="Constantia" panose="02030602050306030303" pitchFamily="18" charset="0"/>
              </a:rPr>
              <a:t>biaya</a:t>
            </a:r>
            <a:r>
              <a:rPr lang="es-ES" sz="2000" dirty="0">
                <a:solidFill>
                  <a:schemeClr val="tx1"/>
                </a:solidFill>
                <a:latin typeface="Constantia" panose="02030602050306030303" pitchFamily="18" charset="0"/>
              </a:rPr>
              <a:t> yang </a:t>
            </a:r>
            <a:r>
              <a:rPr lang="es-ES" sz="2000" dirty="0" err="1">
                <a:solidFill>
                  <a:schemeClr val="tx1"/>
                </a:solidFill>
                <a:latin typeface="Constantia" panose="02030602050306030303" pitchFamily="18" charset="0"/>
              </a:rPr>
              <a:t>akan</a:t>
            </a:r>
            <a:r>
              <a:rPr lang="es-ES" sz="2000" dirty="0">
                <a:solidFill>
                  <a:schemeClr val="tx1"/>
                </a:solidFill>
                <a:latin typeface="Constantia" panose="02030602050306030303" pitchFamily="18" charset="0"/>
              </a:rPr>
              <a:t> </a:t>
            </a:r>
            <a:r>
              <a:rPr lang="es-ES" sz="2000" dirty="0" err="1">
                <a:solidFill>
                  <a:schemeClr val="tx1"/>
                </a:solidFill>
                <a:latin typeface="Constantia" panose="02030602050306030303" pitchFamily="18" charset="0"/>
              </a:rPr>
              <a:t>dikeluarkan</a:t>
            </a:r>
            <a:r>
              <a:rPr lang="es-ES" sz="2000" dirty="0">
                <a:solidFill>
                  <a:schemeClr val="tx1"/>
                </a:solidFill>
                <a:latin typeface="Constantia" panose="02030602050306030303" pitchFamily="18" charset="0"/>
              </a:rPr>
              <a:t> </a:t>
            </a:r>
            <a:r>
              <a:rPr lang="es-ES" sz="2000" dirty="0" err="1">
                <a:solidFill>
                  <a:schemeClr val="tx1"/>
                </a:solidFill>
                <a:latin typeface="Constantia" panose="02030602050306030303" pitchFamily="18" charset="0"/>
              </a:rPr>
              <a:t>untuk</a:t>
            </a:r>
            <a:r>
              <a:rPr lang="es-ES" sz="2000" dirty="0">
                <a:solidFill>
                  <a:schemeClr val="tx1"/>
                </a:solidFill>
                <a:latin typeface="Constantia" panose="02030602050306030303" pitchFamily="18" charset="0"/>
              </a:rPr>
              <a:t> </a:t>
            </a:r>
            <a:r>
              <a:rPr lang="es-ES" sz="2000" dirty="0" smtClean="0">
                <a:solidFill>
                  <a:schemeClr val="tx1"/>
                </a:solidFill>
                <a:latin typeface="Constantia" panose="02030602050306030303" pitchFamily="18" charset="0"/>
              </a:rPr>
              <a:t>	</a:t>
            </a:r>
            <a:r>
              <a:rPr lang="es-ES" sz="2000" dirty="0" err="1" smtClean="0">
                <a:solidFill>
                  <a:schemeClr val="tx1"/>
                </a:solidFill>
                <a:latin typeface="Constantia" panose="02030602050306030303" pitchFamily="18" charset="0"/>
              </a:rPr>
              <a:t>setiap</a:t>
            </a:r>
            <a:r>
              <a:rPr lang="es-ES" sz="2000" dirty="0" smtClean="0">
                <a:solidFill>
                  <a:schemeClr val="tx1"/>
                </a:solidFill>
                <a:latin typeface="Constantia" panose="02030602050306030303" pitchFamily="18" charset="0"/>
              </a:rPr>
              <a:t> </a:t>
            </a:r>
            <a:r>
              <a:rPr lang="es-ES" sz="2000" dirty="0" err="1" smtClean="0">
                <a:solidFill>
                  <a:schemeClr val="tx1"/>
                </a:solidFill>
                <a:latin typeface="Constantia" panose="02030602050306030303" pitchFamily="18" charset="0"/>
              </a:rPr>
              <a:t>karyawan</a:t>
            </a:r>
            <a:r>
              <a:rPr lang="es-ES" sz="2000" dirty="0" smtClean="0">
                <a:solidFill>
                  <a:schemeClr val="tx1"/>
                </a:solidFill>
                <a:latin typeface="Constantia" panose="02030602050306030303" pitchFamily="18" charset="0"/>
              </a:rPr>
              <a:t> </a:t>
            </a:r>
            <a:r>
              <a:rPr lang="es-ES" sz="2000" dirty="0">
                <a:solidFill>
                  <a:schemeClr val="tx1"/>
                </a:solidFill>
                <a:latin typeface="Constantia" panose="02030602050306030303" pitchFamily="18" charset="0"/>
              </a:rPr>
              <a:t>pada </a:t>
            </a:r>
            <a:r>
              <a:rPr lang="es-ES" sz="2000" dirty="0" err="1">
                <a:solidFill>
                  <a:schemeClr val="tx1"/>
                </a:solidFill>
                <a:latin typeface="Constantia" panose="02030602050306030303" pitchFamily="18" charset="0"/>
              </a:rPr>
              <a:t>setiap</a:t>
            </a:r>
            <a:r>
              <a:rPr lang="es-ES" sz="2000" dirty="0">
                <a:solidFill>
                  <a:schemeClr val="tx1"/>
                </a:solidFill>
                <a:latin typeface="Constantia" panose="02030602050306030303" pitchFamily="18" charset="0"/>
              </a:rPr>
              <a:t> </a:t>
            </a:r>
            <a:r>
              <a:rPr lang="es-ES" sz="2000" dirty="0" err="1">
                <a:solidFill>
                  <a:schemeClr val="tx1"/>
                </a:solidFill>
                <a:latin typeface="Constantia" panose="02030602050306030303" pitchFamily="18" charset="0"/>
              </a:rPr>
              <a:t>bidang</a:t>
            </a:r>
            <a:r>
              <a:rPr lang="es-ES" sz="2000" dirty="0">
                <a:solidFill>
                  <a:schemeClr val="tx1"/>
                </a:solidFill>
                <a:latin typeface="Constantia" panose="02030602050306030303" pitchFamily="18" charset="0"/>
              </a:rPr>
              <a:t> </a:t>
            </a:r>
            <a:r>
              <a:rPr lang="es-ES" sz="2000" dirty="0" err="1">
                <a:solidFill>
                  <a:schemeClr val="tx1"/>
                </a:solidFill>
                <a:latin typeface="Constantia" panose="02030602050306030303" pitchFamily="18" charset="0"/>
              </a:rPr>
              <a:t>pekerjaan</a:t>
            </a:r>
            <a:r>
              <a:rPr lang="es-ES" sz="2000" dirty="0">
                <a:solidFill>
                  <a:schemeClr val="tx1"/>
                </a:solidFill>
                <a:latin typeface="Constantia" panose="02030602050306030303" pitchFamily="18" charset="0"/>
              </a:rPr>
              <a:t> </a:t>
            </a:r>
            <a:r>
              <a:rPr lang="es-ES" sz="2000" dirty="0" err="1">
                <a:solidFill>
                  <a:schemeClr val="tx1"/>
                </a:solidFill>
                <a:latin typeface="Constantia" panose="02030602050306030303" pitchFamily="18" charset="0"/>
              </a:rPr>
              <a:t>berbeda</a:t>
            </a:r>
            <a:r>
              <a:rPr lang="es-ES" sz="2000" dirty="0">
                <a:solidFill>
                  <a:schemeClr val="tx1"/>
                </a:solidFill>
                <a:latin typeface="Constantia" panose="02030602050306030303" pitchFamily="18" charset="0"/>
              </a:rPr>
              <a:t> </a:t>
            </a:r>
            <a:r>
              <a:rPr lang="es-ES" sz="2000" dirty="0" err="1" smtClean="0">
                <a:solidFill>
                  <a:schemeClr val="tx1"/>
                </a:solidFill>
                <a:latin typeface="Constantia" panose="02030602050306030303" pitchFamily="18" charset="0"/>
              </a:rPr>
              <a:t>karena</a:t>
            </a:r>
            <a:r>
              <a:rPr lang="es-ES" sz="2000" dirty="0" smtClean="0">
                <a:solidFill>
                  <a:schemeClr val="tx1"/>
                </a:solidFill>
                <a:latin typeface="Constantia" panose="02030602050306030303" pitchFamily="18" charset="0"/>
              </a:rPr>
              <a:t> </a:t>
            </a:r>
            <a:r>
              <a:rPr lang="es-ES" sz="2000" dirty="0" err="1">
                <a:solidFill>
                  <a:schemeClr val="tx1"/>
                </a:solidFill>
                <a:latin typeface="Constantia" panose="02030602050306030303" pitchFamily="18" charset="0"/>
              </a:rPr>
              <a:t>latar</a:t>
            </a:r>
            <a:r>
              <a:rPr lang="es-ES" sz="2000" dirty="0">
                <a:solidFill>
                  <a:schemeClr val="tx1"/>
                </a:solidFill>
                <a:latin typeface="Constantia" panose="02030602050306030303" pitchFamily="18" charset="0"/>
              </a:rPr>
              <a:t> </a:t>
            </a:r>
            <a:r>
              <a:rPr lang="es-ES" sz="2000" dirty="0" smtClean="0">
                <a:solidFill>
                  <a:schemeClr val="tx1"/>
                </a:solidFill>
                <a:latin typeface="Constantia" panose="02030602050306030303" pitchFamily="18" charset="0"/>
              </a:rPr>
              <a:t>	</a:t>
            </a:r>
            <a:r>
              <a:rPr lang="es-ES" sz="2000" dirty="0" err="1" smtClean="0">
                <a:solidFill>
                  <a:schemeClr val="tx1"/>
                </a:solidFill>
                <a:latin typeface="Constantia" panose="02030602050306030303" pitchFamily="18" charset="0"/>
              </a:rPr>
              <a:t>belakang</a:t>
            </a:r>
            <a:r>
              <a:rPr lang="es-ES" sz="2000" dirty="0" smtClean="0">
                <a:solidFill>
                  <a:schemeClr val="tx1"/>
                </a:solidFill>
                <a:latin typeface="Constantia" panose="02030602050306030303" pitchFamily="18" charset="0"/>
              </a:rPr>
              <a:t> </a:t>
            </a:r>
            <a:r>
              <a:rPr lang="es-ES" sz="2000" dirty="0" err="1">
                <a:solidFill>
                  <a:schemeClr val="tx1"/>
                </a:solidFill>
                <a:latin typeface="Constantia" panose="02030602050306030303" pitchFamily="18" charset="0"/>
              </a:rPr>
              <a:t>pendidikan</a:t>
            </a:r>
            <a:r>
              <a:rPr lang="es-ES" sz="2000" dirty="0">
                <a:solidFill>
                  <a:schemeClr val="tx1"/>
                </a:solidFill>
                <a:latin typeface="Constantia" panose="02030602050306030303" pitchFamily="18" charset="0"/>
              </a:rPr>
              <a:t>, </a:t>
            </a:r>
            <a:r>
              <a:rPr lang="es-ES" sz="2000" dirty="0" err="1">
                <a:solidFill>
                  <a:schemeClr val="tx1"/>
                </a:solidFill>
                <a:latin typeface="Constantia" panose="02030602050306030303" pitchFamily="18" charset="0"/>
              </a:rPr>
              <a:t>pengalaman</a:t>
            </a:r>
            <a:r>
              <a:rPr lang="es-ES" sz="2000" dirty="0">
                <a:solidFill>
                  <a:schemeClr val="tx1"/>
                </a:solidFill>
                <a:latin typeface="Constantia" panose="02030602050306030303" pitchFamily="18" charset="0"/>
              </a:rPr>
              <a:t> </a:t>
            </a:r>
            <a:r>
              <a:rPr lang="es-ES" sz="2000" dirty="0" err="1">
                <a:solidFill>
                  <a:schemeClr val="tx1"/>
                </a:solidFill>
                <a:latin typeface="Constantia" panose="02030602050306030303" pitchFamily="18" charset="0"/>
              </a:rPr>
              <a:t>kerja</a:t>
            </a:r>
            <a:r>
              <a:rPr lang="es-ES" sz="2000" dirty="0">
                <a:solidFill>
                  <a:schemeClr val="tx1"/>
                </a:solidFill>
                <a:latin typeface="Constantia" panose="02030602050306030303" pitchFamily="18" charset="0"/>
              </a:rPr>
              <a:t> 	yang </a:t>
            </a:r>
            <a:r>
              <a:rPr lang="es-ES" sz="2000" dirty="0" err="1">
                <a:solidFill>
                  <a:schemeClr val="tx1"/>
                </a:solidFill>
                <a:latin typeface="Constantia" panose="02030602050306030303" pitchFamily="18" charset="0"/>
              </a:rPr>
              <a:t>berbeda</a:t>
            </a:r>
            <a:r>
              <a:rPr lang="es-ES" sz="2000" dirty="0">
                <a:solidFill>
                  <a:schemeClr val="tx1"/>
                </a:solidFill>
                <a:latin typeface="Constantia" panose="02030602050306030303" pitchFamily="18" charset="0"/>
              </a:rPr>
              <a:t>. </a:t>
            </a:r>
            <a:r>
              <a:rPr lang="es-ES" sz="2000" dirty="0" err="1">
                <a:solidFill>
                  <a:schemeClr val="tx1"/>
                </a:solidFill>
                <a:latin typeface="Constantia" panose="02030602050306030303" pitchFamily="18" charset="0"/>
              </a:rPr>
              <a:t>Adapun</a:t>
            </a:r>
            <a:r>
              <a:rPr lang="es-ES" sz="2000" dirty="0">
                <a:solidFill>
                  <a:schemeClr val="tx1"/>
                </a:solidFill>
                <a:latin typeface="Constantia" panose="02030602050306030303" pitchFamily="18" charset="0"/>
              </a:rPr>
              <a:t> data </a:t>
            </a:r>
            <a:r>
              <a:rPr lang="es-ES" sz="2000" dirty="0" smtClean="0">
                <a:solidFill>
                  <a:schemeClr val="tx1"/>
                </a:solidFill>
                <a:latin typeface="Constantia" panose="02030602050306030303" pitchFamily="18" charset="0"/>
              </a:rPr>
              <a:t>	</a:t>
            </a:r>
            <a:r>
              <a:rPr lang="es-ES" sz="2000" dirty="0" err="1" smtClean="0">
                <a:solidFill>
                  <a:schemeClr val="tx1"/>
                </a:solidFill>
                <a:latin typeface="Constantia" panose="02030602050306030303" pitchFamily="18" charset="0"/>
              </a:rPr>
              <a:t>biaya</a:t>
            </a:r>
            <a:r>
              <a:rPr lang="es-ES" sz="2000" dirty="0" smtClean="0">
                <a:solidFill>
                  <a:schemeClr val="tx1"/>
                </a:solidFill>
                <a:latin typeface="Constantia" panose="02030602050306030303" pitchFamily="18" charset="0"/>
              </a:rPr>
              <a:t> </a:t>
            </a:r>
            <a:r>
              <a:rPr lang="es-ES" sz="2000" dirty="0" err="1">
                <a:solidFill>
                  <a:schemeClr val="tx1"/>
                </a:solidFill>
                <a:latin typeface="Constantia" panose="02030602050306030303" pitchFamily="18" charset="0"/>
              </a:rPr>
              <a:t>sebagai</a:t>
            </a:r>
            <a:r>
              <a:rPr lang="es-ES" sz="2000" dirty="0">
                <a:solidFill>
                  <a:schemeClr val="tx1"/>
                </a:solidFill>
                <a:latin typeface="Constantia" panose="02030602050306030303" pitchFamily="18" charset="0"/>
              </a:rPr>
              <a:t> </a:t>
            </a:r>
            <a:r>
              <a:rPr lang="es-ES" sz="2000" dirty="0" err="1">
                <a:solidFill>
                  <a:schemeClr val="tx1"/>
                </a:solidFill>
                <a:latin typeface="Constantia" panose="02030602050306030303" pitchFamily="18" charset="0"/>
              </a:rPr>
              <a:t>berikut</a:t>
            </a:r>
            <a:r>
              <a:rPr lang="es-ES" sz="2000" dirty="0">
                <a:solidFill>
                  <a:schemeClr val="tx1"/>
                </a:solidFill>
                <a:latin typeface="Constantia" panose="02030602050306030303" pitchFamily="18" charset="0"/>
              </a:rPr>
              <a:t> </a:t>
            </a:r>
            <a:r>
              <a:rPr lang="es-ES" sz="2000" dirty="0" smtClean="0">
                <a:solidFill>
                  <a:schemeClr val="tx1"/>
                </a:solidFill>
                <a:latin typeface="Constantia" panose="02030602050306030303" pitchFamily="18" charset="0"/>
              </a:rPr>
              <a:t>:</a:t>
            </a:r>
          </a:p>
          <a:p>
            <a:pPr marL="0" indent="0">
              <a:buNone/>
            </a:pPr>
            <a:endParaRPr lang="es-ES" sz="2400" dirty="0">
              <a:solidFill>
                <a:schemeClr val="tx1"/>
              </a:solidFill>
              <a:latin typeface="Constantia" panose="02030602050306030303" pitchFamily="18" charset="0"/>
            </a:endParaRPr>
          </a:p>
          <a:p>
            <a:pPr marL="0" indent="0">
              <a:buNone/>
            </a:pPr>
            <a:endParaRPr lang="en-US" sz="2800" b="1" dirty="0" smtClean="0">
              <a:solidFill>
                <a:schemeClr val="tx1"/>
              </a:solidFill>
              <a:latin typeface="Constantia"/>
            </a:endParaRPr>
          </a:p>
          <a:p>
            <a:pPr algn="ctr">
              <a:buNone/>
            </a:pPr>
            <a:endParaRPr lang="en-US" sz="1900" dirty="0">
              <a:solidFill>
                <a:schemeClr val="tx1"/>
              </a:solidFill>
            </a:endParaRPr>
          </a:p>
        </p:txBody>
      </p:sp>
      <p:pic>
        <p:nvPicPr>
          <p:cNvPr id="2" name="Picture 1"/>
          <p:cNvPicPr>
            <a:picLocks noChangeAspect="1"/>
          </p:cNvPicPr>
          <p:nvPr/>
        </p:nvPicPr>
        <p:blipFill>
          <a:blip r:embed="rId2"/>
          <a:stretch>
            <a:fillRect/>
          </a:stretch>
        </p:blipFill>
        <p:spPr>
          <a:xfrm>
            <a:off x="193182" y="4840049"/>
            <a:ext cx="2231329" cy="2017951"/>
          </a:xfrm>
          <a:prstGeom prst="rect">
            <a:avLst/>
          </a:prstGeom>
        </p:spPr>
      </p:pic>
      <p:pic>
        <p:nvPicPr>
          <p:cNvPr id="5" name="Picture 4"/>
          <p:cNvPicPr>
            <a:picLocks noChangeAspect="1"/>
          </p:cNvPicPr>
          <p:nvPr/>
        </p:nvPicPr>
        <p:blipFill>
          <a:blip r:embed="rId3"/>
          <a:stretch>
            <a:fillRect/>
          </a:stretch>
        </p:blipFill>
        <p:spPr>
          <a:xfrm>
            <a:off x="2931459" y="2528047"/>
            <a:ext cx="8807823" cy="4343400"/>
          </a:xfrm>
          <a:prstGeom prst="rect">
            <a:avLst/>
          </a:prstGeom>
        </p:spPr>
      </p:pic>
    </p:spTree>
    <p:extLst>
      <p:ext uri="{BB962C8B-B14F-4D97-AF65-F5344CB8AC3E}">
        <p14:creationId xmlns:p14="http://schemas.microsoft.com/office/powerpoint/2010/main" val="18650905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20788" y="201706"/>
            <a:ext cx="9341223" cy="6656294"/>
          </a:xfrm>
        </p:spPr>
        <p:txBody>
          <a:bodyPr>
            <a:normAutofit/>
          </a:bodyPr>
          <a:lstStyle/>
          <a:p>
            <a:pPr marL="0" indent="0">
              <a:buNone/>
            </a:pPr>
            <a:r>
              <a:rPr lang="es-ES" dirty="0"/>
              <a:t> </a:t>
            </a:r>
            <a:r>
              <a:rPr lang="es-ES" sz="2200" dirty="0" err="1">
                <a:solidFill>
                  <a:schemeClr val="tx1"/>
                </a:solidFill>
                <a:latin typeface="Constantia" panose="02030602050306030303" pitchFamily="18" charset="0"/>
              </a:rPr>
              <a:t>Penyelesaian</a:t>
            </a:r>
            <a:r>
              <a:rPr lang="es-ES" sz="2200" dirty="0">
                <a:solidFill>
                  <a:schemeClr val="tx1"/>
                </a:solidFill>
                <a:latin typeface="Constantia" panose="02030602050306030303" pitchFamily="18" charset="0"/>
              </a:rPr>
              <a:t> </a:t>
            </a:r>
            <a:r>
              <a:rPr lang="es-ES" sz="2200" dirty="0" err="1">
                <a:solidFill>
                  <a:schemeClr val="tx1"/>
                </a:solidFill>
                <a:latin typeface="Constantia" panose="02030602050306030303" pitchFamily="18" charset="0"/>
              </a:rPr>
              <a:t>soal</a:t>
            </a:r>
            <a:r>
              <a:rPr lang="es-ES" sz="2200" dirty="0">
                <a:solidFill>
                  <a:schemeClr val="tx1"/>
                </a:solidFill>
                <a:latin typeface="Constantia" panose="02030602050306030303" pitchFamily="18" charset="0"/>
              </a:rPr>
              <a:t> :</a:t>
            </a:r>
            <a:br>
              <a:rPr lang="es-ES" sz="2200" dirty="0">
                <a:solidFill>
                  <a:schemeClr val="tx1"/>
                </a:solidFill>
                <a:latin typeface="Constantia" panose="02030602050306030303" pitchFamily="18" charset="0"/>
              </a:rPr>
            </a:br>
            <a:r>
              <a:rPr lang="es-ES" sz="2200" dirty="0">
                <a:solidFill>
                  <a:schemeClr val="tx1"/>
                </a:solidFill>
                <a:latin typeface="Constantia" panose="02030602050306030303" pitchFamily="18" charset="0"/>
              </a:rPr>
              <a:t/>
            </a:r>
            <a:br>
              <a:rPr lang="es-ES" sz="2200" dirty="0">
                <a:solidFill>
                  <a:schemeClr val="tx1"/>
                </a:solidFill>
                <a:latin typeface="Constantia" panose="02030602050306030303" pitchFamily="18" charset="0"/>
              </a:rPr>
            </a:br>
            <a:r>
              <a:rPr lang="es-ES" sz="2200" dirty="0" smtClean="0">
                <a:solidFill>
                  <a:schemeClr val="tx1"/>
                </a:solidFill>
                <a:latin typeface="Constantia" panose="02030602050306030303" pitchFamily="18" charset="0"/>
              </a:rPr>
              <a:t> </a:t>
            </a:r>
            <a:r>
              <a:rPr lang="es-ES" sz="2200" dirty="0" err="1" smtClean="0">
                <a:solidFill>
                  <a:schemeClr val="tx1"/>
                </a:solidFill>
                <a:latin typeface="Constantia" panose="02030602050306030303" pitchFamily="18" charset="0"/>
              </a:rPr>
              <a:t>Tabel</a:t>
            </a:r>
            <a:r>
              <a:rPr lang="es-ES" sz="2200" dirty="0" smtClean="0">
                <a:solidFill>
                  <a:schemeClr val="tx1"/>
                </a:solidFill>
                <a:latin typeface="Constantia" panose="02030602050306030303" pitchFamily="18" charset="0"/>
              </a:rPr>
              <a:t> </a:t>
            </a:r>
            <a:r>
              <a:rPr lang="es-ES" sz="2200" dirty="0" err="1">
                <a:solidFill>
                  <a:schemeClr val="tx1"/>
                </a:solidFill>
                <a:latin typeface="Constantia" panose="02030602050306030303" pitchFamily="18" charset="0"/>
              </a:rPr>
              <a:t>Penugasan</a:t>
            </a:r>
            <a:r>
              <a:rPr lang="es-ES" sz="2200" dirty="0">
                <a:solidFill>
                  <a:schemeClr val="tx1"/>
                </a:solidFill>
                <a:latin typeface="Constantia" panose="02030602050306030303" pitchFamily="18" charset="0"/>
              </a:rPr>
              <a:t> </a:t>
            </a:r>
            <a:r>
              <a:rPr lang="es-ES" sz="2200" dirty="0" err="1">
                <a:solidFill>
                  <a:schemeClr val="tx1"/>
                </a:solidFill>
                <a:latin typeface="Constantia" panose="02030602050306030303" pitchFamily="18" charset="0"/>
              </a:rPr>
              <a:t>Pertama</a:t>
            </a:r>
            <a:r>
              <a:rPr lang="es-ES" sz="2200" dirty="0">
                <a:solidFill>
                  <a:schemeClr val="tx1"/>
                </a:solidFill>
                <a:latin typeface="Constantia" panose="02030602050306030303" pitchFamily="18" charset="0"/>
              </a:rPr>
              <a:t> :</a:t>
            </a:r>
            <a:br>
              <a:rPr lang="es-ES" sz="2200" dirty="0">
                <a:solidFill>
                  <a:schemeClr val="tx1"/>
                </a:solidFill>
                <a:latin typeface="Constantia" panose="02030602050306030303" pitchFamily="18" charset="0"/>
              </a:rPr>
            </a:br>
            <a:r>
              <a:rPr lang="es-ES" sz="2200" dirty="0">
                <a:solidFill>
                  <a:schemeClr val="tx1"/>
                </a:solidFill>
                <a:latin typeface="Constantia" panose="02030602050306030303" pitchFamily="18" charset="0"/>
              </a:rPr>
              <a:t> </a:t>
            </a:r>
            <a:r>
              <a:rPr lang="es-ES" sz="2200" dirty="0" smtClean="0">
                <a:solidFill>
                  <a:schemeClr val="tx1"/>
                </a:solidFill>
                <a:latin typeface="Constantia" panose="02030602050306030303" pitchFamily="18" charset="0"/>
              </a:rPr>
              <a:t>1</a:t>
            </a:r>
            <a:r>
              <a:rPr lang="es-ES" sz="2200" dirty="0">
                <a:solidFill>
                  <a:schemeClr val="tx1"/>
                </a:solidFill>
                <a:latin typeface="Constantia" panose="02030602050306030303" pitchFamily="18" charset="0"/>
              </a:rPr>
              <a:t>. </a:t>
            </a:r>
            <a:r>
              <a:rPr lang="es-ES" sz="2200" dirty="0" smtClean="0">
                <a:solidFill>
                  <a:schemeClr val="tx1"/>
                </a:solidFill>
                <a:latin typeface="Constantia" panose="02030602050306030303" pitchFamily="18" charset="0"/>
              </a:rPr>
              <a:t>  </a:t>
            </a:r>
            <a:r>
              <a:rPr lang="es-ES" sz="2200" dirty="0" err="1">
                <a:solidFill>
                  <a:schemeClr val="tx1"/>
                </a:solidFill>
                <a:latin typeface="Constantia" panose="02030602050306030303" pitchFamily="18" charset="0"/>
              </a:rPr>
              <a:t>Mencari</a:t>
            </a:r>
            <a:r>
              <a:rPr lang="es-ES" sz="2200" dirty="0">
                <a:solidFill>
                  <a:schemeClr val="tx1"/>
                </a:solidFill>
                <a:latin typeface="Constantia" panose="02030602050306030303" pitchFamily="18" charset="0"/>
              </a:rPr>
              <a:t> </a:t>
            </a:r>
            <a:r>
              <a:rPr lang="es-ES" sz="2200" dirty="0" err="1">
                <a:solidFill>
                  <a:schemeClr val="tx1"/>
                </a:solidFill>
                <a:latin typeface="Constantia" panose="02030602050306030303" pitchFamily="18" charset="0"/>
              </a:rPr>
              <a:t>biaya</a:t>
            </a:r>
            <a:r>
              <a:rPr lang="es-ES" sz="2200" dirty="0">
                <a:solidFill>
                  <a:schemeClr val="tx1"/>
                </a:solidFill>
                <a:latin typeface="Constantia" panose="02030602050306030303" pitchFamily="18" charset="0"/>
              </a:rPr>
              <a:t> </a:t>
            </a:r>
            <a:r>
              <a:rPr lang="es-ES" sz="2200" dirty="0" err="1">
                <a:solidFill>
                  <a:schemeClr val="tx1"/>
                </a:solidFill>
                <a:latin typeface="Constantia" panose="02030602050306030303" pitchFamily="18" charset="0"/>
              </a:rPr>
              <a:t>terkecil</a:t>
            </a:r>
            <a:r>
              <a:rPr lang="es-ES" sz="2200" dirty="0">
                <a:solidFill>
                  <a:schemeClr val="tx1"/>
                </a:solidFill>
                <a:latin typeface="Constantia" panose="02030602050306030303" pitchFamily="18" charset="0"/>
              </a:rPr>
              <a:t> </a:t>
            </a:r>
            <a:r>
              <a:rPr lang="es-ES" sz="2200" dirty="0" err="1">
                <a:solidFill>
                  <a:schemeClr val="tx1"/>
                </a:solidFill>
                <a:latin typeface="Constantia" panose="02030602050306030303" pitchFamily="18" charset="0"/>
              </a:rPr>
              <a:t>untuk</a:t>
            </a:r>
            <a:r>
              <a:rPr lang="es-ES" sz="2200" dirty="0">
                <a:solidFill>
                  <a:schemeClr val="tx1"/>
                </a:solidFill>
                <a:latin typeface="Constantia" panose="02030602050306030303" pitchFamily="18" charset="0"/>
              </a:rPr>
              <a:t> </a:t>
            </a:r>
            <a:r>
              <a:rPr lang="es-ES" sz="2200" dirty="0" err="1">
                <a:solidFill>
                  <a:schemeClr val="tx1"/>
                </a:solidFill>
                <a:latin typeface="Constantia" panose="02030602050306030303" pitchFamily="18" charset="0"/>
              </a:rPr>
              <a:t>setiap</a:t>
            </a:r>
            <a:r>
              <a:rPr lang="es-ES" sz="2200" dirty="0">
                <a:solidFill>
                  <a:schemeClr val="tx1"/>
                </a:solidFill>
                <a:latin typeface="Constantia" panose="02030602050306030303" pitchFamily="18" charset="0"/>
              </a:rPr>
              <a:t> </a:t>
            </a:r>
            <a:r>
              <a:rPr lang="es-ES" sz="2200" dirty="0" err="1">
                <a:solidFill>
                  <a:schemeClr val="tx1"/>
                </a:solidFill>
                <a:latin typeface="Constantia" panose="02030602050306030303" pitchFamily="18" charset="0"/>
              </a:rPr>
              <a:t>baris</a:t>
            </a:r>
            <a:r>
              <a:rPr lang="es-ES" sz="2200" dirty="0">
                <a:solidFill>
                  <a:schemeClr val="tx1"/>
                </a:solidFill>
                <a:latin typeface="Constantia" panose="02030602050306030303" pitchFamily="18" charset="0"/>
              </a:rPr>
              <a:t> </a:t>
            </a:r>
            <a:r>
              <a:rPr lang="es-ES" sz="2200" dirty="0" err="1">
                <a:solidFill>
                  <a:schemeClr val="tx1"/>
                </a:solidFill>
                <a:latin typeface="Constantia" panose="02030602050306030303" pitchFamily="18" charset="0"/>
              </a:rPr>
              <a:t>untuk</a:t>
            </a:r>
            <a:r>
              <a:rPr lang="es-ES" sz="2200" dirty="0">
                <a:solidFill>
                  <a:schemeClr val="tx1"/>
                </a:solidFill>
                <a:latin typeface="Constantia" panose="02030602050306030303" pitchFamily="18" charset="0"/>
              </a:rPr>
              <a:t> </a:t>
            </a:r>
            <a:r>
              <a:rPr lang="es-ES" sz="2200" dirty="0" err="1" smtClean="0">
                <a:solidFill>
                  <a:schemeClr val="tx1"/>
                </a:solidFill>
                <a:latin typeface="Constantia" panose="02030602050306030303" pitchFamily="18" charset="0"/>
              </a:rPr>
              <a:t>mengurangi</a:t>
            </a:r>
            <a:r>
              <a:rPr lang="es-ES" sz="2200" dirty="0" smtClean="0">
                <a:solidFill>
                  <a:schemeClr val="tx1"/>
                </a:solidFill>
                <a:latin typeface="Constantia" panose="02030602050306030303" pitchFamily="18" charset="0"/>
              </a:rPr>
              <a:t> </a:t>
            </a:r>
            <a:r>
              <a:rPr lang="es-ES" sz="2200" dirty="0" err="1">
                <a:solidFill>
                  <a:schemeClr val="tx1"/>
                </a:solidFill>
                <a:latin typeface="Constantia" panose="02030602050306030303" pitchFamily="18" charset="0"/>
              </a:rPr>
              <a:t>seluruh</a:t>
            </a:r>
            <a:r>
              <a:rPr lang="es-ES" sz="2200" dirty="0">
                <a:solidFill>
                  <a:schemeClr val="tx1"/>
                </a:solidFill>
                <a:latin typeface="Constantia" panose="02030602050306030303" pitchFamily="18" charset="0"/>
              </a:rPr>
              <a:t> </a:t>
            </a:r>
            <a:r>
              <a:rPr lang="es-ES" sz="2200" dirty="0" smtClean="0">
                <a:solidFill>
                  <a:schemeClr val="tx1"/>
                </a:solidFill>
                <a:latin typeface="Constantia" panose="02030602050306030303" pitchFamily="18" charset="0"/>
              </a:rPr>
              <a:t>	</a:t>
            </a:r>
            <a:r>
              <a:rPr lang="es-ES" sz="2200" dirty="0" err="1" smtClean="0">
                <a:solidFill>
                  <a:schemeClr val="tx1"/>
                </a:solidFill>
                <a:latin typeface="Constantia" panose="02030602050306030303" pitchFamily="18" charset="0"/>
              </a:rPr>
              <a:t>biaya</a:t>
            </a:r>
            <a:r>
              <a:rPr lang="es-ES" sz="2200" dirty="0" smtClean="0">
                <a:solidFill>
                  <a:schemeClr val="tx1"/>
                </a:solidFill>
                <a:latin typeface="Constantia" panose="02030602050306030303" pitchFamily="18" charset="0"/>
              </a:rPr>
              <a:t> </a:t>
            </a:r>
            <a:r>
              <a:rPr lang="es-ES" sz="2200" dirty="0">
                <a:solidFill>
                  <a:schemeClr val="tx1"/>
                </a:solidFill>
                <a:latin typeface="Constantia" panose="02030602050306030303" pitchFamily="18" charset="0"/>
              </a:rPr>
              <a:t>pada </a:t>
            </a:r>
            <a:r>
              <a:rPr lang="es-ES" sz="2200" dirty="0" err="1">
                <a:solidFill>
                  <a:schemeClr val="tx1"/>
                </a:solidFill>
                <a:latin typeface="Constantia" panose="02030602050306030303" pitchFamily="18" charset="0"/>
              </a:rPr>
              <a:t>setiap</a:t>
            </a:r>
            <a:r>
              <a:rPr lang="es-ES" sz="2200" dirty="0">
                <a:solidFill>
                  <a:schemeClr val="tx1"/>
                </a:solidFill>
                <a:latin typeface="Constantia" panose="02030602050306030303" pitchFamily="18" charset="0"/>
              </a:rPr>
              <a:t> </a:t>
            </a:r>
            <a:r>
              <a:rPr lang="es-ES" sz="2200" dirty="0" err="1">
                <a:solidFill>
                  <a:schemeClr val="tx1"/>
                </a:solidFill>
                <a:latin typeface="Constantia" panose="02030602050306030303" pitchFamily="18" charset="0"/>
              </a:rPr>
              <a:t>baris</a:t>
            </a:r>
            <a:r>
              <a:rPr lang="es-ES" sz="2200" dirty="0">
                <a:solidFill>
                  <a:schemeClr val="tx1"/>
                </a:solidFill>
                <a:latin typeface="Constantia" panose="02030602050306030303" pitchFamily="18" charset="0"/>
              </a:rPr>
              <a:t> yang </a:t>
            </a:r>
            <a:r>
              <a:rPr lang="es-ES" sz="2200" dirty="0" err="1" smtClean="0">
                <a:solidFill>
                  <a:schemeClr val="tx1"/>
                </a:solidFill>
                <a:latin typeface="Constantia" panose="02030602050306030303" pitchFamily="18" charset="0"/>
              </a:rPr>
              <a:t>ada</a:t>
            </a:r>
            <a:endParaRPr lang="es-ES" sz="2200" dirty="0" smtClean="0">
              <a:solidFill>
                <a:schemeClr val="tx1"/>
              </a:solidFill>
              <a:latin typeface="Constantia" panose="02030602050306030303" pitchFamily="18" charset="0"/>
            </a:endParaRPr>
          </a:p>
          <a:p>
            <a:pPr marL="0" indent="0">
              <a:buNone/>
            </a:pPr>
            <a:r>
              <a:rPr lang="es-ES" sz="2200" dirty="0">
                <a:solidFill>
                  <a:schemeClr val="tx1"/>
                </a:solidFill>
                <a:latin typeface="Constantia" panose="02030602050306030303" pitchFamily="18" charset="0"/>
              </a:rPr>
              <a:t/>
            </a:r>
            <a:br>
              <a:rPr lang="es-ES" sz="2200" dirty="0">
                <a:solidFill>
                  <a:schemeClr val="tx1"/>
                </a:solidFill>
                <a:latin typeface="Constantia" panose="02030602050306030303" pitchFamily="18" charset="0"/>
              </a:rPr>
            </a:br>
            <a:endParaRPr lang="es-ES" sz="2200" dirty="0">
              <a:solidFill>
                <a:schemeClr val="tx1"/>
              </a:solidFill>
              <a:latin typeface="Constantia" panose="02030602050306030303" pitchFamily="18" charset="0"/>
            </a:endParaRPr>
          </a:p>
          <a:p>
            <a:pPr marL="0" indent="0">
              <a:buNone/>
            </a:pPr>
            <a:endParaRPr lang="en-US" sz="2800" b="1" dirty="0" smtClean="0">
              <a:solidFill>
                <a:schemeClr val="tx1"/>
              </a:solidFill>
              <a:latin typeface="Constantia"/>
            </a:endParaRPr>
          </a:p>
          <a:p>
            <a:pPr algn="ctr">
              <a:buNone/>
            </a:pPr>
            <a:endParaRPr lang="en-US" sz="1900" dirty="0">
              <a:solidFill>
                <a:schemeClr val="tx1"/>
              </a:solidFill>
            </a:endParaRPr>
          </a:p>
        </p:txBody>
      </p:sp>
      <p:pic>
        <p:nvPicPr>
          <p:cNvPr id="2" name="Picture 1"/>
          <p:cNvPicPr>
            <a:picLocks noChangeAspect="1"/>
          </p:cNvPicPr>
          <p:nvPr/>
        </p:nvPicPr>
        <p:blipFill>
          <a:blip r:embed="rId2"/>
          <a:stretch>
            <a:fillRect/>
          </a:stretch>
        </p:blipFill>
        <p:spPr>
          <a:xfrm>
            <a:off x="193182" y="4840049"/>
            <a:ext cx="2621736" cy="2017951"/>
          </a:xfrm>
          <a:prstGeom prst="rect">
            <a:avLst/>
          </a:prstGeom>
        </p:spPr>
      </p:pic>
      <p:pic>
        <p:nvPicPr>
          <p:cNvPr id="4" name="Picture 3"/>
          <p:cNvPicPr>
            <a:picLocks noChangeAspect="1"/>
          </p:cNvPicPr>
          <p:nvPr/>
        </p:nvPicPr>
        <p:blipFill>
          <a:blip r:embed="rId3"/>
          <a:stretch>
            <a:fillRect/>
          </a:stretch>
        </p:blipFill>
        <p:spPr>
          <a:xfrm>
            <a:off x="2814918" y="2171802"/>
            <a:ext cx="8978153" cy="4686198"/>
          </a:xfrm>
          <a:prstGeom prst="rect">
            <a:avLst/>
          </a:prstGeom>
        </p:spPr>
      </p:pic>
    </p:spTree>
    <p:extLst>
      <p:ext uri="{BB962C8B-B14F-4D97-AF65-F5344CB8AC3E}">
        <p14:creationId xmlns:p14="http://schemas.microsoft.com/office/powerpoint/2010/main" val="7415779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20788" y="201706"/>
            <a:ext cx="9341223" cy="6656294"/>
          </a:xfrm>
        </p:spPr>
        <p:txBody>
          <a:bodyPr>
            <a:normAutofit/>
          </a:bodyPr>
          <a:lstStyle/>
          <a:p>
            <a:pPr marL="0" indent="0">
              <a:buNone/>
            </a:pPr>
            <a:r>
              <a:rPr lang="es-ES" sz="2000" dirty="0">
                <a:latin typeface="Constantia" panose="02030602050306030303" pitchFamily="18" charset="0"/>
              </a:rPr>
              <a:t> 2.  </a:t>
            </a:r>
            <a:r>
              <a:rPr lang="es-ES" sz="2000" dirty="0" smtClean="0">
                <a:latin typeface="Constantia" panose="02030602050306030303" pitchFamily="18" charset="0"/>
              </a:rPr>
              <a:t> </a:t>
            </a:r>
            <a:r>
              <a:rPr lang="es-ES" sz="2000" dirty="0" err="1" smtClean="0">
                <a:latin typeface="Constantia" panose="02030602050306030303" pitchFamily="18" charset="0"/>
              </a:rPr>
              <a:t>Mencari</a:t>
            </a:r>
            <a:r>
              <a:rPr lang="es-ES" sz="2000" dirty="0" smtClean="0">
                <a:latin typeface="Constantia" panose="02030602050306030303" pitchFamily="18" charset="0"/>
              </a:rPr>
              <a:t> </a:t>
            </a:r>
            <a:r>
              <a:rPr lang="es-ES" sz="2000" dirty="0" err="1">
                <a:latin typeface="Constantia" panose="02030602050306030303" pitchFamily="18" charset="0"/>
              </a:rPr>
              <a:t>biaya</a:t>
            </a:r>
            <a:r>
              <a:rPr lang="es-ES" sz="2000" dirty="0">
                <a:latin typeface="Constantia" panose="02030602050306030303" pitchFamily="18" charset="0"/>
              </a:rPr>
              <a:t> </a:t>
            </a:r>
            <a:r>
              <a:rPr lang="es-ES" sz="2000" dirty="0" err="1">
                <a:latin typeface="Constantia" panose="02030602050306030303" pitchFamily="18" charset="0"/>
              </a:rPr>
              <a:t>terkecil</a:t>
            </a:r>
            <a:r>
              <a:rPr lang="es-ES" sz="2000" dirty="0">
                <a:latin typeface="Constantia" panose="02030602050306030303" pitchFamily="18" charset="0"/>
              </a:rPr>
              <a:t> </a:t>
            </a:r>
            <a:r>
              <a:rPr lang="es-ES" sz="2000" dirty="0" err="1">
                <a:latin typeface="Constantia" panose="02030602050306030303" pitchFamily="18" charset="0"/>
              </a:rPr>
              <a:t>untuk</a:t>
            </a:r>
            <a:r>
              <a:rPr lang="es-ES" sz="2000" dirty="0">
                <a:latin typeface="Constantia" panose="02030602050306030303" pitchFamily="18" charset="0"/>
              </a:rPr>
              <a:t> </a:t>
            </a:r>
            <a:r>
              <a:rPr lang="es-ES" sz="2000" dirty="0" err="1">
                <a:latin typeface="Constantia" panose="02030602050306030303" pitchFamily="18" charset="0"/>
              </a:rPr>
              <a:t>setiap</a:t>
            </a:r>
            <a:r>
              <a:rPr lang="es-ES" sz="2000" dirty="0">
                <a:latin typeface="Constantia" panose="02030602050306030303" pitchFamily="18" charset="0"/>
              </a:rPr>
              <a:t> </a:t>
            </a:r>
            <a:r>
              <a:rPr lang="es-ES" sz="2000" dirty="0" err="1">
                <a:latin typeface="Constantia" panose="02030602050306030303" pitchFamily="18" charset="0"/>
              </a:rPr>
              <a:t>kolom</a:t>
            </a:r>
            <a:r>
              <a:rPr lang="es-ES" sz="2000" dirty="0">
                <a:latin typeface="Constantia" panose="02030602050306030303" pitchFamily="18" charset="0"/>
              </a:rPr>
              <a:t> </a:t>
            </a:r>
            <a:r>
              <a:rPr lang="es-ES" sz="2000" dirty="0" err="1">
                <a:latin typeface="Constantia" panose="02030602050306030303" pitchFamily="18" charset="0"/>
              </a:rPr>
              <a:t>untuk</a:t>
            </a:r>
            <a:r>
              <a:rPr lang="es-ES" sz="2000" dirty="0">
                <a:latin typeface="Constantia" panose="02030602050306030303" pitchFamily="18" charset="0"/>
              </a:rPr>
              <a:t> </a:t>
            </a:r>
            <a:r>
              <a:rPr lang="es-ES" sz="2000" dirty="0" err="1" smtClean="0">
                <a:latin typeface="Constantia" panose="02030602050306030303" pitchFamily="18" charset="0"/>
              </a:rPr>
              <a:t>mengurangi</a:t>
            </a:r>
            <a:r>
              <a:rPr lang="es-ES" sz="2000" dirty="0" smtClean="0">
                <a:latin typeface="Constantia" panose="02030602050306030303" pitchFamily="18" charset="0"/>
              </a:rPr>
              <a:t> </a:t>
            </a:r>
            <a:r>
              <a:rPr lang="es-ES" sz="2000" dirty="0" err="1">
                <a:latin typeface="Constantia" panose="02030602050306030303" pitchFamily="18" charset="0"/>
              </a:rPr>
              <a:t>seluruh</a:t>
            </a:r>
            <a:r>
              <a:rPr lang="es-ES" sz="2000" dirty="0">
                <a:latin typeface="Constantia" panose="02030602050306030303" pitchFamily="18" charset="0"/>
              </a:rPr>
              <a:t> </a:t>
            </a:r>
            <a:r>
              <a:rPr lang="es-ES" sz="2000" dirty="0" err="1">
                <a:latin typeface="Constantia" panose="02030602050306030303" pitchFamily="18" charset="0"/>
              </a:rPr>
              <a:t>biaya</a:t>
            </a:r>
            <a:r>
              <a:rPr lang="es-ES" sz="2000" dirty="0">
                <a:latin typeface="Constantia" panose="02030602050306030303" pitchFamily="18" charset="0"/>
              </a:rPr>
              <a:t> </a:t>
            </a:r>
            <a:r>
              <a:rPr lang="es-ES" sz="2000" dirty="0" smtClean="0">
                <a:latin typeface="Constantia" panose="02030602050306030303" pitchFamily="18" charset="0"/>
              </a:rPr>
              <a:t>	pada </a:t>
            </a:r>
            <a:r>
              <a:rPr lang="es-ES" sz="2000" dirty="0" err="1">
                <a:latin typeface="Constantia" panose="02030602050306030303" pitchFamily="18" charset="0"/>
              </a:rPr>
              <a:t>setiap</a:t>
            </a:r>
            <a:r>
              <a:rPr lang="es-ES" sz="2000" dirty="0">
                <a:latin typeface="Constantia" panose="02030602050306030303" pitchFamily="18" charset="0"/>
              </a:rPr>
              <a:t> </a:t>
            </a:r>
            <a:r>
              <a:rPr lang="es-ES" sz="2000" dirty="0" err="1">
                <a:latin typeface="Constantia" panose="02030602050306030303" pitchFamily="18" charset="0"/>
              </a:rPr>
              <a:t>kolom</a:t>
            </a:r>
            <a:r>
              <a:rPr lang="es-ES" sz="2000" dirty="0">
                <a:latin typeface="Constantia" panose="02030602050306030303" pitchFamily="18" charset="0"/>
              </a:rPr>
              <a:t> yang </a:t>
            </a:r>
            <a:r>
              <a:rPr lang="es-ES" sz="2000" dirty="0" err="1">
                <a:latin typeface="Constantia" panose="02030602050306030303" pitchFamily="18" charset="0"/>
              </a:rPr>
              <a:t>ada</a:t>
            </a:r>
            <a:r>
              <a:rPr lang="es-ES" sz="2000" dirty="0">
                <a:latin typeface="Constantia" panose="02030602050306030303" pitchFamily="18" charset="0"/>
              </a:rPr>
              <a:t>. 	</a:t>
            </a:r>
            <a:r>
              <a:rPr lang="es-ES" sz="2000" dirty="0" smtClean="0">
                <a:latin typeface="Constantia" panose="02030602050306030303" pitchFamily="18" charset="0"/>
              </a:rPr>
              <a:t>Apabila </a:t>
            </a:r>
            <a:r>
              <a:rPr lang="es-ES" sz="2000" dirty="0">
                <a:latin typeface="Constantia" panose="02030602050306030303" pitchFamily="18" charset="0"/>
              </a:rPr>
              <a:t>	pada </a:t>
            </a:r>
            <a:r>
              <a:rPr lang="es-ES" sz="2000" dirty="0" err="1">
                <a:latin typeface="Constantia" panose="02030602050306030303" pitchFamily="18" charset="0"/>
              </a:rPr>
              <a:t>kolom</a:t>
            </a:r>
            <a:r>
              <a:rPr lang="es-ES" sz="2000" dirty="0">
                <a:latin typeface="Constantia" panose="02030602050306030303" pitchFamily="18" charset="0"/>
              </a:rPr>
              <a:t> </a:t>
            </a:r>
            <a:r>
              <a:rPr lang="es-ES" sz="2000" dirty="0" err="1">
                <a:latin typeface="Constantia" panose="02030602050306030303" pitchFamily="18" charset="0"/>
              </a:rPr>
              <a:t>sudah</a:t>
            </a:r>
            <a:r>
              <a:rPr lang="es-ES" sz="2000" dirty="0">
                <a:latin typeface="Constantia" panose="02030602050306030303" pitchFamily="18" charset="0"/>
              </a:rPr>
              <a:t> </a:t>
            </a:r>
            <a:r>
              <a:rPr lang="es-ES" sz="2000" dirty="0" err="1">
                <a:latin typeface="Constantia" panose="02030602050306030303" pitchFamily="18" charset="0"/>
              </a:rPr>
              <a:t>ada</a:t>
            </a:r>
            <a:r>
              <a:rPr lang="es-ES" sz="2000" dirty="0">
                <a:latin typeface="Constantia" panose="02030602050306030303" pitchFamily="18" charset="0"/>
              </a:rPr>
              <a:t> </a:t>
            </a:r>
            <a:r>
              <a:rPr lang="es-ES" sz="2000" dirty="0" err="1">
                <a:latin typeface="Constantia" panose="02030602050306030303" pitchFamily="18" charset="0"/>
              </a:rPr>
              <a:t>nilai</a:t>
            </a:r>
            <a:r>
              <a:rPr lang="es-ES" sz="2000" dirty="0">
                <a:latin typeface="Constantia" panose="02030602050306030303" pitchFamily="18" charset="0"/>
              </a:rPr>
              <a:t> </a:t>
            </a:r>
            <a:r>
              <a:rPr lang="es-ES" sz="2000" dirty="0" err="1">
                <a:latin typeface="Constantia" panose="02030602050306030303" pitchFamily="18" charset="0"/>
              </a:rPr>
              <a:t>nol</a:t>
            </a:r>
            <a:r>
              <a:rPr lang="es-ES" sz="2000" dirty="0">
                <a:latin typeface="Constantia" panose="02030602050306030303" pitchFamily="18" charset="0"/>
              </a:rPr>
              <a:t> </a:t>
            </a:r>
            <a:r>
              <a:rPr lang="es-ES" sz="2000" dirty="0" err="1">
                <a:latin typeface="Constantia" panose="02030602050306030303" pitchFamily="18" charset="0"/>
              </a:rPr>
              <a:t>maka</a:t>
            </a:r>
            <a:r>
              <a:rPr lang="es-ES" sz="2000" dirty="0">
                <a:latin typeface="Constantia" panose="02030602050306030303" pitchFamily="18" charset="0"/>
              </a:rPr>
              <a:t> </a:t>
            </a:r>
            <a:r>
              <a:rPr lang="es-ES" sz="2000" dirty="0" smtClean="0">
                <a:latin typeface="Constantia" panose="02030602050306030303" pitchFamily="18" charset="0"/>
              </a:rPr>
              <a:t>	</a:t>
            </a:r>
            <a:r>
              <a:rPr lang="es-ES" sz="2000" dirty="0" err="1" smtClean="0">
                <a:latin typeface="Constantia" panose="02030602050306030303" pitchFamily="18" charset="0"/>
              </a:rPr>
              <a:t>tidak</a:t>
            </a:r>
            <a:r>
              <a:rPr lang="es-ES" sz="2000" dirty="0" smtClean="0">
                <a:latin typeface="Constantia" panose="02030602050306030303" pitchFamily="18" charset="0"/>
              </a:rPr>
              <a:t> </a:t>
            </a:r>
            <a:r>
              <a:rPr lang="es-ES" sz="2000" dirty="0" err="1">
                <a:latin typeface="Constantia" panose="02030602050306030303" pitchFamily="18" charset="0"/>
              </a:rPr>
              <a:t>perlu</a:t>
            </a:r>
            <a:r>
              <a:rPr lang="es-ES" sz="2000" dirty="0">
                <a:latin typeface="Constantia" panose="02030602050306030303" pitchFamily="18" charset="0"/>
              </a:rPr>
              <a:t> 	</a:t>
            </a:r>
            <a:r>
              <a:rPr lang="es-ES" sz="2000" dirty="0" err="1" smtClean="0">
                <a:latin typeface="Constantia" panose="02030602050306030303" pitchFamily="18" charset="0"/>
              </a:rPr>
              <a:t>ada</a:t>
            </a:r>
            <a:r>
              <a:rPr lang="es-ES" sz="2000" dirty="0" smtClean="0">
                <a:latin typeface="Constantia" panose="02030602050306030303" pitchFamily="18" charset="0"/>
              </a:rPr>
              <a:t> </a:t>
            </a:r>
            <a:r>
              <a:rPr lang="es-ES" sz="2000" dirty="0" err="1">
                <a:latin typeface="Constantia" panose="02030602050306030303" pitchFamily="18" charset="0"/>
              </a:rPr>
              <a:t>pengurangan</a:t>
            </a:r>
            <a:r>
              <a:rPr lang="es-ES" sz="2000" dirty="0">
                <a:latin typeface="Constantia" panose="02030602050306030303" pitchFamily="18" charset="0"/>
              </a:rPr>
              <a:t>.</a:t>
            </a:r>
            <a:br>
              <a:rPr lang="es-ES" sz="2000" dirty="0">
                <a:latin typeface="Constantia" panose="02030602050306030303" pitchFamily="18" charset="0"/>
              </a:rPr>
            </a:br>
            <a:r>
              <a:rPr lang="es-ES" sz="2000" dirty="0">
                <a:latin typeface="Constantia" panose="02030602050306030303" pitchFamily="18" charset="0"/>
              </a:rPr>
              <a:t>	</a:t>
            </a:r>
            <a:r>
              <a:rPr lang="es-ES" sz="2000" dirty="0" err="1" smtClean="0">
                <a:latin typeface="Constantia" panose="02030602050306030303" pitchFamily="18" charset="0"/>
              </a:rPr>
              <a:t>Tabel</a:t>
            </a:r>
            <a:r>
              <a:rPr lang="es-ES" sz="2000" dirty="0" smtClean="0">
                <a:latin typeface="Constantia" panose="02030602050306030303" pitchFamily="18" charset="0"/>
              </a:rPr>
              <a:t> </a:t>
            </a:r>
            <a:r>
              <a:rPr lang="es-ES" sz="2000" dirty="0" err="1">
                <a:latin typeface="Constantia" panose="02030602050306030303" pitchFamily="18" charset="0"/>
              </a:rPr>
              <a:t>penugasan</a:t>
            </a:r>
            <a:r>
              <a:rPr lang="es-ES" sz="2000" dirty="0">
                <a:latin typeface="Constantia" panose="02030602050306030303" pitchFamily="18" charset="0"/>
              </a:rPr>
              <a:t> </a:t>
            </a:r>
            <a:r>
              <a:rPr lang="es-ES" sz="2000" dirty="0" err="1">
                <a:latin typeface="Constantia" panose="02030602050306030303" pitchFamily="18" charset="0"/>
              </a:rPr>
              <a:t>ke</a:t>
            </a:r>
            <a:r>
              <a:rPr lang="es-ES" sz="2000" dirty="0">
                <a:latin typeface="Constantia" panose="02030602050306030303" pitchFamily="18" charset="0"/>
              </a:rPr>
              <a:t> </a:t>
            </a:r>
            <a:r>
              <a:rPr lang="es-ES" sz="2000" dirty="0" err="1">
                <a:latin typeface="Constantia" panose="02030602050306030303" pitchFamily="18" charset="0"/>
              </a:rPr>
              <a:t>dua</a:t>
            </a:r>
            <a:r>
              <a:rPr lang="es-ES" sz="2000" dirty="0">
                <a:latin typeface="Constantia" panose="02030602050306030303" pitchFamily="18" charset="0"/>
              </a:rPr>
              <a:t> </a:t>
            </a:r>
            <a:r>
              <a:rPr lang="es-ES" sz="2000" dirty="0" smtClean="0">
                <a:latin typeface="Constantia" panose="02030602050306030303" pitchFamily="18" charset="0"/>
              </a:rPr>
              <a:t>:</a:t>
            </a:r>
          </a:p>
          <a:p>
            <a:pPr marL="0" indent="0">
              <a:buNone/>
            </a:pPr>
            <a:endParaRPr lang="es-ES" sz="2000" dirty="0">
              <a:latin typeface="Constantia" panose="02030602050306030303" pitchFamily="18" charset="0"/>
            </a:endParaRPr>
          </a:p>
          <a:p>
            <a:pPr marL="0" indent="0">
              <a:buNone/>
            </a:pPr>
            <a:r>
              <a:rPr lang="es-ES" sz="2000" dirty="0">
                <a:latin typeface="Constantia" panose="02030602050306030303" pitchFamily="18" charset="0"/>
              </a:rPr>
              <a:t/>
            </a:r>
            <a:br>
              <a:rPr lang="es-ES" sz="2000" dirty="0">
                <a:latin typeface="Constantia" panose="02030602050306030303" pitchFamily="18" charset="0"/>
              </a:rPr>
            </a:br>
            <a:endParaRPr lang="es-ES" sz="2000" dirty="0">
              <a:solidFill>
                <a:schemeClr val="tx1"/>
              </a:solidFill>
              <a:latin typeface="Constantia" panose="02030602050306030303" pitchFamily="18" charset="0"/>
            </a:endParaRPr>
          </a:p>
          <a:p>
            <a:pPr marL="0" indent="0">
              <a:buNone/>
            </a:pPr>
            <a:endParaRPr lang="en-US" sz="2800" b="1" dirty="0" smtClean="0">
              <a:solidFill>
                <a:schemeClr val="tx1"/>
              </a:solidFill>
              <a:latin typeface="Constantia"/>
            </a:endParaRPr>
          </a:p>
          <a:p>
            <a:pPr algn="ctr">
              <a:buNone/>
            </a:pPr>
            <a:endParaRPr lang="en-US" sz="1900" dirty="0">
              <a:solidFill>
                <a:schemeClr val="tx1"/>
              </a:solidFill>
            </a:endParaRPr>
          </a:p>
        </p:txBody>
      </p:sp>
      <p:pic>
        <p:nvPicPr>
          <p:cNvPr id="2" name="Picture 1"/>
          <p:cNvPicPr>
            <a:picLocks noChangeAspect="1"/>
          </p:cNvPicPr>
          <p:nvPr/>
        </p:nvPicPr>
        <p:blipFill>
          <a:blip r:embed="rId2"/>
          <a:stretch>
            <a:fillRect/>
          </a:stretch>
        </p:blipFill>
        <p:spPr>
          <a:xfrm>
            <a:off x="193182" y="4840049"/>
            <a:ext cx="2671042" cy="2017951"/>
          </a:xfrm>
          <a:prstGeom prst="rect">
            <a:avLst/>
          </a:prstGeom>
        </p:spPr>
      </p:pic>
      <p:pic>
        <p:nvPicPr>
          <p:cNvPr id="4" name="Picture 3"/>
          <p:cNvPicPr>
            <a:picLocks noChangeAspect="1"/>
          </p:cNvPicPr>
          <p:nvPr/>
        </p:nvPicPr>
        <p:blipFill>
          <a:blip r:embed="rId3"/>
          <a:stretch>
            <a:fillRect/>
          </a:stretch>
        </p:blipFill>
        <p:spPr>
          <a:xfrm>
            <a:off x="2864224" y="1676508"/>
            <a:ext cx="9103658" cy="5181492"/>
          </a:xfrm>
          <a:prstGeom prst="rect">
            <a:avLst/>
          </a:prstGeom>
        </p:spPr>
      </p:pic>
    </p:spTree>
    <p:extLst>
      <p:ext uri="{BB962C8B-B14F-4D97-AF65-F5344CB8AC3E}">
        <p14:creationId xmlns:p14="http://schemas.microsoft.com/office/powerpoint/2010/main" val="32057732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20788" y="201706"/>
            <a:ext cx="9341223" cy="6656294"/>
          </a:xfrm>
        </p:spPr>
        <p:txBody>
          <a:bodyPr>
            <a:normAutofit/>
          </a:bodyPr>
          <a:lstStyle/>
          <a:p>
            <a:pPr marL="0" indent="0">
              <a:buNone/>
            </a:pPr>
            <a:r>
              <a:rPr lang="es-ES" sz="2000" dirty="0" smtClean="0">
                <a:latin typeface="Constantia" panose="02030602050306030303" pitchFamily="18" charset="0"/>
              </a:rPr>
              <a:t> </a:t>
            </a:r>
            <a:r>
              <a:rPr lang="en-AU" sz="2000" dirty="0">
                <a:latin typeface="Constantia" panose="02030602050306030303" pitchFamily="18" charset="0"/>
              </a:rPr>
              <a:t>3.  </a:t>
            </a:r>
            <a:r>
              <a:rPr lang="en-AU" sz="2000" dirty="0" smtClean="0">
                <a:latin typeface="Constantia" panose="02030602050306030303" pitchFamily="18" charset="0"/>
              </a:rPr>
              <a:t> </a:t>
            </a:r>
            <a:r>
              <a:rPr lang="en-AU" sz="2000" dirty="0" err="1" smtClean="0">
                <a:latin typeface="Constantia" panose="02030602050306030303" pitchFamily="18" charset="0"/>
              </a:rPr>
              <a:t>Melakukan</a:t>
            </a:r>
            <a:r>
              <a:rPr lang="en-AU" sz="2000" dirty="0" smtClean="0">
                <a:latin typeface="Constantia" panose="02030602050306030303" pitchFamily="18" charset="0"/>
              </a:rPr>
              <a:t> </a:t>
            </a:r>
            <a:r>
              <a:rPr lang="en-AU" sz="2000" dirty="0">
                <a:latin typeface="Constantia" panose="02030602050306030303" pitchFamily="18" charset="0"/>
              </a:rPr>
              <a:t>test optimality </a:t>
            </a:r>
            <a:r>
              <a:rPr lang="en-AU" sz="2000" dirty="0" err="1">
                <a:latin typeface="Constantia" panose="02030602050306030303" pitchFamily="18" charset="0"/>
              </a:rPr>
              <a:t>dengan</a:t>
            </a:r>
            <a:r>
              <a:rPr lang="en-AU" sz="2000" dirty="0">
                <a:latin typeface="Constantia" panose="02030602050306030303" pitchFamily="18" charset="0"/>
              </a:rPr>
              <a:t> </a:t>
            </a:r>
            <a:r>
              <a:rPr lang="en-AU" sz="2000" dirty="0" err="1">
                <a:latin typeface="Constantia" panose="02030602050306030303" pitchFamily="18" charset="0"/>
              </a:rPr>
              <a:t>menarik</a:t>
            </a:r>
            <a:r>
              <a:rPr lang="en-AU" sz="2000" dirty="0">
                <a:latin typeface="Constantia" panose="02030602050306030303" pitchFamily="18" charset="0"/>
              </a:rPr>
              <a:t> </a:t>
            </a:r>
            <a:r>
              <a:rPr lang="en-AU" sz="2000" dirty="0" err="1">
                <a:latin typeface="Constantia" panose="02030602050306030303" pitchFamily="18" charset="0"/>
              </a:rPr>
              <a:t>garis</a:t>
            </a:r>
            <a:r>
              <a:rPr lang="en-AU" sz="2000" dirty="0">
                <a:latin typeface="Constantia" panose="02030602050306030303" pitchFamily="18" charset="0"/>
              </a:rPr>
              <a:t> </a:t>
            </a:r>
            <a:r>
              <a:rPr lang="en-AU" sz="2000" dirty="0" err="1">
                <a:latin typeface="Constantia" panose="02030602050306030303" pitchFamily="18" charset="0"/>
              </a:rPr>
              <a:t>peliput</a:t>
            </a:r>
            <a:r>
              <a:rPr lang="en-AU" sz="2000" dirty="0">
                <a:latin typeface="Constantia" panose="02030602050306030303" pitchFamily="18" charset="0"/>
              </a:rPr>
              <a:t> </a:t>
            </a:r>
            <a:r>
              <a:rPr lang="en-AU" sz="2000" dirty="0" err="1" smtClean="0">
                <a:latin typeface="Constantia" panose="02030602050306030303" pitchFamily="18" charset="0"/>
              </a:rPr>
              <a:t>secara</a:t>
            </a:r>
            <a:r>
              <a:rPr lang="en-AU" sz="2000" dirty="0" smtClean="0">
                <a:latin typeface="Constantia" panose="02030602050306030303" pitchFamily="18" charset="0"/>
              </a:rPr>
              <a:t> </a:t>
            </a:r>
            <a:r>
              <a:rPr lang="en-AU" sz="2000" dirty="0" err="1">
                <a:latin typeface="Constantia" panose="02030602050306030303" pitchFamily="18" charset="0"/>
              </a:rPr>
              <a:t>vertikal</a:t>
            </a:r>
            <a:r>
              <a:rPr lang="en-AU" sz="2000" dirty="0">
                <a:latin typeface="Constantia" panose="02030602050306030303" pitchFamily="18" charset="0"/>
              </a:rPr>
              <a:t> </a:t>
            </a:r>
            <a:r>
              <a:rPr lang="en-AU" sz="2000" dirty="0" err="1">
                <a:latin typeface="Constantia" panose="02030602050306030303" pitchFamily="18" charset="0"/>
              </a:rPr>
              <a:t>atau</a:t>
            </a:r>
            <a:r>
              <a:rPr lang="en-AU" sz="2000" dirty="0">
                <a:latin typeface="Constantia" panose="02030602050306030303" pitchFamily="18" charset="0"/>
              </a:rPr>
              <a:t> </a:t>
            </a:r>
            <a:r>
              <a:rPr lang="en-AU" sz="2000" dirty="0" smtClean="0">
                <a:latin typeface="Constantia" panose="02030602050306030303" pitchFamily="18" charset="0"/>
              </a:rPr>
              <a:t>	</a:t>
            </a:r>
            <a:r>
              <a:rPr lang="en-AU" sz="2000" dirty="0" err="1" smtClean="0">
                <a:latin typeface="Constantia" panose="02030602050306030303" pitchFamily="18" charset="0"/>
              </a:rPr>
              <a:t>horisontal</a:t>
            </a:r>
            <a:r>
              <a:rPr lang="en-AU" sz="2000" dirty="0" smtClean="0">
                <a:latin typeface="Constantia" panose="02030602050306030303" pitchFamily="18" charset="0"/>
              </a:rPr>
              <a:t> </a:t>
            </a:r>
            <a:r>
              <a:rPr lang="en-AU" sz="2000" dirty="0" err="1">
                <a:latin typeface="Constantia" panose="02030602050306030303" pitchFamily="18" charset="0"/>
              </a:rPr>
              <a:t>dengan</a:t>
            </a:r>
            <a:r>
              <a:rPr lang="en-AU" sz="2000" dirty="0">
                <a:latin typeface="Constantia" panose="02030602050306030303" pitchFamily="18" charset="0"/>
              </a:rPr>
              <a:t> </a:t>
            </a:r>
            <a:r>
              <a:rPr lang="en-AU" sz="2000" dirty="0" err="1" smtClean="0">
                <a:latin typeface="Constantia" panose="02030602050306030303" pitchFamily="18" charset="0"/>
              </a:rPr>
              <a:t>melewati</a:t>
            </a:r>
            <a:r>
              <a:rPr lang="en-AU" sz="2000" dirty="0" smtClean="0">
                <a:latin typeface="Constantia" panose="02030602050306030303" pitchFamily="18" charset="0"/>
              </a:rPr>
              <a:t> </a:t>
            </a:r>
            <a:r>
              <a:rPr lang="en-AU" sz="2000" dirty="0" err="1">
                <a:latin typeface="Constantia" panose="02030602050306030303" pitchFamily="18" charset="0"/>
              </a:rPr>
              <a:t>nilai</a:t>
            </a:r>
            <a:r>
              <a:rPr lang="en-AU" sz="2000" dirty="0">
                <a:latin typeface="Constantia" panose="02030602050306030303" pitchFamily="18" charset="0"/>
              </a:rPr>
              <a:t> nol. </a:t>
            </a:r>
            <a:r>
              <a:rPr lang="en-AU" sz="2000" dirty="0" err="1" smtClean="0">
                <a:latin typeface="Constantia" panose="02030602050306030303" pitchFamily="18" charset="0"/>
              </a:rPr>
              <a:t>Apabila</a:t>
            </a:r>
            <a:r>
              <a:rPr lang="en-AU" sz="2000" dirty="0" smtClean="0">
                <a:latin typeface="Constantia" panose="02030602050306030303" pitchFamily="18" charset="0"/>
              </a:rPr>
              <a:t> </a:t>
            </a:r>
            <a:r>
              <a:rPr lang="en-AU" sz="2000" dirty="0" err="1">
                <a:latin typeface="Constantia" panose="02030602050306030303" pitchFamily="18" charset="0"/>
              </a:rPr>
              <a:t>garis</a:t>
            </a:r>
            <a:r>
              <a:rPr lang="en-AU" sz="2000" dirty="0">
                <a:latin typeface="Constantia" panose="02030602050306030303" pitchFamily="18" charset="0"/>
              </a:rPr>
              <a:t> yang </a:t>
            </a:r>
            <a:r>
              <a:rPr lang="en-AU" sz="2000" dirty="0" err="1">
                <a:latin typeface="Constantia" panose="02030602050306030303" pitchFamily="18" charset="0"/>
              </a:rPr>
              <a:t>ditarik</a:t>
            </a:r>
            <a:r>
              <a:rPr lang="en-AU" sz="2000" dirty="0">
                <a:latin typeface="Constantia" panose="02030602050306030303" pitchFamily="18" charset="0"/>
              </a:rPr>
              <a:t> </a:t>
            </a:r>
            <a:r>
              <a:rPr lang="en-AU" sz="2000" dirty="0" err="1">
                <a:latin typeface="Constantia" panose="02030602050306030303" pitchFamily="18" charset="0"/>
              </a:rPr>
              <a:t>sama</a:t>
            </a:r>
            <a:r>
              <a:rPr lang="en-AU" sz="2000" dirty="0">
                <a:latin typeface="Constantia" panose="02030602050306030303" pitchFamily="18" charset="0"/>
              </a:rPr>
              <a:t> </a:t>
            </a:r>
            <a:r>
              <a:rPr lang="en-AU" sz="2000" dirty="0" smtClean="0">
                <a:latin typeface="Constantia" panose="02030602050306030303" pitchFamily="18" charset="0"/>
              </a:rPr>
              <a:t>	</a:t>
            </a:r>
            <a:r>
              <a:rPr lang="en-AU" sz="2000" dirty="0" err="1" smtClean="0">
                <a:latin typeface="Constantia" panose="02030602050306030303" pitchFamily="18" charset="0"/>
              </a:rPr>
              <a:t>jumlahnya</a:t>
            </a:r>
            <a:r>
              <a:rPr lang="en-AU" sz="2000" dirty="0" smtClean="0">
                <a:latin typeface="Constantia" panose="02030602050306030303" pitchFamily="18" charset="0"/>
              </a:rPr>
              <a:t> </a:t>
            </a:r>
            <a:r>
              <a:rPr lang="en-AU" sz="2000" dirty="0" err="1">
                <a:latin typeface="Constantia" panose="02030602050306030303" pitchFamily="18" charset="0"/>
              </a:rPr>
              <a:t>dengan</a:t>
            </a:r>
            <a:r>
              <a:rPr lang="en-AU" sz="2000" dirty="0">
                <a:latin typeface="Constantia" panose="02030602050306030303" pitchFamily="18" charset="0"/>
              </a:rPr>
              <a:t> </a:t>
            </a:r>
            <a:r>
              <a:rPr lang="en-AU" sz="2000" dirty="0" err="1">
                <a:latin typeface="Constantia" panose="02030602050306030303" pitchFamily="18" charset="0"/>
              </a:rPr>
              <a:t>baris</a:t>
            </a:r>
            <a:r>
              <a:rPr lang="en-AU" sz="2000" dirty="0">
                <a:latin typeface="Constantia" panose="02030602050306030303" pitchFamily="18" charset="0"/>
              </a:rPr>
              <a:t> </a:t>
            </a:r>
            <a:r>
              <a:rPr lang="en-AU" sz="2000" dirty="0" err="1">
                <a:latin typeface="Constantia" panose="02030602050306030303" pitchFamily="18" charset="0"/>
              </a:rPr>
              <a:t>atau</a:t>
            </a:r>
            <a:r>
              <a:rPr lang="en-AU" sz="2000" dirty="0">
                <a:latin typeface="Constantia" panose="02030602050306030303" pitchFamily="18" charset="0"/>
              </a:rPr>
              <a:t> </a:t>
            </a:r>
            <a:r>
              <a:rPr lang="en-AU" sz="2000" dirty="0" err="1" smtClean="0">
                <a:latin typeface="Constantia" panose="02030602050306030303" pitchFamily="18" charset="0"/>
              </a:rPr>
              <a:t>kolom</a:t>
            </a:r>
            <a:r>
              <a:rPr lang="en-AU" sz="2000" dirty="0" smtClean="0">
                <a:latin typeface="Constantia" panose="02030602050306030303" pitchFamily="18" charset="0"/>
              </a:rPr>
              <a:t> </a:t>
            </a:r>
            <a:r>
              <a:rPr lang="en-AU" sz="2000" dirty="0" err="1">
                <a:latin typeface="Constantia" panose="02030602050306030303" pitchFamily="18" charset="0"/>
              </a:rPr>
              <a:t>berarti</a:t>
            </a:r>
            <a:r>
              <a:rPr lang="en-AU" sz="2000" dirty="0">
                <a:latin typeface="Constantia" panose="02030602050306030303" pitchFamily="18" charset="0"/>
              </a:rPr>
              <a:t> </a:t>
            </a:r>
            <a:r>
              <a:rPr lang="en-AU" sz="2000" dirty="0" err="1">
                <a:latin typeface="Constantia" panose="02030602050306030303" pitchFamily="18" charset="0"/>
              </a:rPr>
              <a:t>penugasan</a:t>
            </a:r>
            <a:r>
              <a:rPr lang="en-AU" sz="2000" dirty="0">
                <a:latin typeface="Constantia" panose="02030602050306030303" pitchFamily="18" charset="0"/>
              </a:rPr>
              <a:t> </a:t>
            </a:r>
            <a:r>
              <a:rPr lang="en-AU" sz="2000" dirty="0" err="1">
                <a:latin typeface="Constantia" panose="02030602050306030303" pitchFamily="18" charset="0"/>
              </a:rPr>
              <a:t>sudah</a:t>
            </a:r>
            <a:r>
              <a:rPr lang="en-AU" sz="2000" dirty="0">
                <a:latin typeface="Constantia" panose="02030602050306030303" pitchFamily="18" charset="0"/>
              </a:rPr>
              <a:t> optimal. </a:t>
            </a:r>
            <a:r>
              <a:rPr lang="en-AU" sz="2000" dirty="0" err="1">
                <a:latin typeface="Constantia" panose="02030602050306030303" pitchFamily="18" charset="0"/>
              </a:rPr>
              <a:t>Apabila</a:t>
            </a:r>
            <a:r>
              <a:rPr lang="en-AU" sz="2000" dirty="0">
                <a:latin typeface="Constantia" panose="02030602050306030303" pitchFamily="18" charset="0"/>
              </a:rPr>
              <a:t> </a:t>
            </a:r>
            <a:r>
              <a:rPr lang="en-AU" sz="2000" dirty="0" smtClean="0">
                <a:latin typeface="Constantia" panose="02030602050306030303" pitchFamily="18" charset="0"/>
              </a:rPr>
              <a:t>	</a:t>
            </a:r>
            <a:r>
              <a:rPr lang="en-AU" sz="2000" dirty="0" err="1" smtClean="0">
                <a:latin typeface="Constantia" panose="02030602050306030303" pitchFamily="18" charset="0"/>
              </a:rPr>
              <a:t>belum</a:t>
            </a:r>
            <a:r>
              <a:rPr lang="en-AU" sz="2000" dirty="0" smtClean="0">
                <a:latin typeface="Constantia" panose="02030602050306030303" pitchFamily="18" charset="0"/>
              </a:rPr>
              <a:t> </a:t>
            </a:r>
            <a:r>
              <a:rPr lang="en-AU" sz="2000" dirty="0" err="1">
                <a:latin typeface="Constantia" panose="02030602050306030303" pitchFamily="18" charset="0"/>
              </a:rPr>
              <a:t>sama</a:t>
            </a:r>
            <a:r>
              <a:rPr lang="en-AU" sz="2000" dirty="0">
                <a:latin typeface="Constantia" panose="02030602050306030303" pitchFamily="18" charset="0"/>
              </a:rPr>
              <a:t> </a:t>
            </a:r>
            <a:r>
              <a:rPr lang="en-AU" sz="2000" dirty="0" err="1" smtClean="0">
                <a:latin typeface="Constantia" panose="02030602050306030303" pitchFamily="18" charset="0"/>
              </a:rPr>
              <a:t>berarti</a:t>
            </a:r>
            <a:r>
              <a:rPr lang="en-AU" sz="2000" dirty="0" smtClean="0">
                <a:latin typeface="Constantia" panose="02030602050306030303" pitchFamily="18" charset="0"/>
              </a:rPr>
              <a:t> </a:t>
            </a:r>
            <a:r>
              <a:rPr lang="en-AU" sz="2000" dirty="0" err="1">
                <a:latin typeface="Constantia" panose="02030602050306030303" pitchFamily="18" charset="0"/>
              </a:rPr>
              <a:t>harus</a:t>
            </a:r>
            <a:r>
              <a:rPr lang="en-AU" sz="2000" dirty="0">
                <a:latin typeface="Constantia" panose="02030602050306030303" pitchFamily="18" charset="0"/>
              </a:rPr>
              <a:t> </a:t>
            </a:r>
            <a:r>
              <a:rPr lang="en-AU" sz="2000" dirty="0" err="1">
                <a:latin typeface="Constantia" panose="02030602050306030303" pitchFamily="18" charset="0"/>
              </a:rPr>
              <a:t>dilakukan</a:t>
            </a:r>
            <a:r>
              <a:rPr lang="en-AU" sz="2000" dirty="0">
                <a:latin typeface="Constantia" panose="02030602050306030303" pitchFamily="18" charset="0"/>
              </a:rPr>
              <a:t> </a:t>
            </a:r>
            <a:r>
              <a:rPr lang="en-AU" sz="2000" dirty="0" err="1">
                <a:latin typeface="Constantia" panose="02030602050306030303" pitchFamily="18" charset="0"/>
              </a:rPr>
              <a:t>revisi</a:t>
            </a:r>
            <a:r>
              <a:rPr lang="en-AU" sz="2000" dirty="0" smtClean="0">
                <a:latin typeface="Constantia" panose="02030602050306030303" pitchFamily="18" charset="0"/>
              </a:rPr>
              <a:t>.</a:t>
            </a:r>
          </a:p>
          <a:p>
            <a:pPr marL="0" indent="0">
              <a:buNone/>
            </a:pPr>
            <a:endParaRPr lang="en-AU" sz="2000" dirty="0">
              <a:latin typeface="Constantia" panose="02030602050306030303" pitchFamily="18" charset="0"/>
            </a:endParaRPr>
          </a:p>
          <a:p>
            <a:pPr marL="0" indent="0">
              <a:buNone/>
            </a:pPr>
            <a:r>
              <a:rPr lang="en-US" sz="2000" dirty="0">
                <a:latin typeface="Constantia" panose="02030602050306030303" pitchFamily="18" charset="0"/>
              </a:rPr>
              <a:t/>
            </a:r>
            <a:br>
              <a:rPr lang="en-US" sz="2000" dirty="0">
                <a:latin typeface="Constantia" panose="02030602050306030303" pitchFamily="18" charset="0"/>
              </a:rPr>
            </a:br>
            <a:endParaRPr lang="es-ES" sz="2000" dirty="0">
              <a:latin typeface="Constantia" panose="02030602050306030303" pitchFamily="18" charset="0"/>
            </a:endParaRPr>
          </a:p>
          <a:p>
            <a:pPr marL="0" indent="0">
              <a:buNone/>
            </a:pPr>
            <a:r>
              <a:rPr lang="es-ES" sz="2000" dirty="0">
                <a:latin typeface="Constantia" panose="02030602050306030303" pitchFamily="18" charset="0"/>
              </a:rPr>
              <a:t/>
            </a:r>
            <a:br>
              <a:rPr lang="es-ES" sz="2000" dirty="0">
                <a:latin typeface="Constantia" panose="02030602050306030303" pitchFamily="18" charset="0"/>
              </a:rPr>
            </a:br>
            <a:endParaRPr lang="es-ES" sz="2000" dirty="0">
              <a:solidFill>
                <a:schemeClr val="tx1"/>
              </a:solidFill>
              <a:latin typeface="Constantia" panose="02030602050306030303" pitchFamily="18" charset="0"/>
            </a:endParaRPr>
          </a:p>
          <a:p>
            <a:pPr marL="0" indent="0">
              <a:buNone/>
            </a:pPr>
            <a:endParaRPr lang="en-US" sz="2800" b="1" dirty="0" smtClean="0">
              <a:solidFill>
                <a:schemeClr val="tx1"/>
              </a:solidFill>
              <a:latin typeface="Constantia"/>
            </a:endParaRPr>
          </a:p>
          <a:p>
            <a:pPr algn="ctr">
              <a:buNone/>
            </a:pPr>
            <a:endParaRPr lang="en-US" sz="1900" dirty="0">
              <a:solidFill>
                <a:schemeClr val="tx1"/>
              </a:solidFill>
            </a:endParaRPr>
          </a:p>
        </p:txBody>
      </p:sp>
      <p:pic>
        <p:nvPicPr>
          <p:cNvPr id="2" name="Picture 1"/>
          <p:cNvPicPr>
            <a:picLocks noChangeAspect="1"/>
          </p:cNvPicPr>
          <p:nvPr/>
        </p:nvPicPr>
        <p:blipFill>
          <a:blip r:embed="rId2"/>
          <a:stretch>
            <a:fillRect/>
          </a:stretch>
        </p:blipFill>
        <p:spPr>
          <a:xfrm>
            <a:off x="193182" y="4840049"/>
            <a:ext cx="2671042" cy="2017951"/>
          </a:xfrm>
          <a:prstGeom prst="rect">
            <a:avLst/>
          </a:prstGeom>
        </p:spPr>
      </p:pic>
      <p:pic>
        <p:nvPicPr>
          <p:cNvPr id="5" name="Picture 4"/>
          <p:cNvPicPr>
            <a:picLocks noChangeAspect="1"/>
          </p:cNvPicPr>
          <p:nvPr/>
        </p:nvPicPr>
        <p:blipFill>
          <a:blip r:embed="rId3"/>
          <a:stretch>
            <a:fillRect/>
          </a:stretch>
        </p:blipFill>
        <p:spPr>
          <a:xfrm>
            <a:off x="3329671" y="1790808"/>
            <a:ext cx="8732340" cy="5067192"/>
          </a:xfrm>
          <a:prstGeom prst="rect">
            <a:avLst/>
          </a:prstGeom>
        </p:spPr>
      </p:pic>
      <p:cxnSp>
        <p:nvCxnSpPr>
          <p:cNvPr id="6" name="Straight Connector 5"/>
          <p:cNvCxnSpPr/>
          <p:nvPr/>
        </p:nvCxnSpPr>
        <p:spPr>
          <a:xfrm>
            <a:off x="6580888" y="3329322"/>
            <a:ext cx="21618" cy="2923560"/>
          </a:xfrm>
          <a:prstGeom prst="line">
            <a:avLst/>
          </a:prstGeom>
          <a:noFill/>
          <a:ln w="9525" cap="flat" cmpd="sng" algn="ctr">
            <a:solidFill>
              <a:srgbClr val="0F6FC6">
                <a:shade val="50000"/>
                <a:satMod val="103000"/>
              </a:srgbClr>
            </a:solidFill>
            <a:prstDash val="solid"/>
          </a:ln>
          <a:effectLst/>
        </p:spPr>
      </p:cxnSp>
      <p:cxnSp>
        <p:nvCxnSpPr>
          <p:cNvPr id="8" name="Straight Connector 7"/>
          <p:cNvCxnSpPr/>
          <p:nvPr/>
        </p:nvCxnSpPr>
        <p:spPr>
          <a:xfrm>
            <a:off x="6445624" y="6087035"/>
            <a:ext cx="4648200" cy="1588"/>
          </a:xfrm>
          <a:prstGeom prst="line">
            <a:avLst/>
          </a:prstGeom>
          <a:noFill/>
          <a:ln w="9525" cap="flat" cmpd="sng" algn="ctr">
            <a:solidFill>
              <a:srgbClr val="0F6FC6">
                <a:shade val="50000"/>
                <a:satMod val="103000"/>
              </a:srgbClr>
            </a:solidFill>
            <a:prstDash val="solid"/>
          </a:ln>
          <a:effectLst/>
        </p:spPr>
      </p:cxnSp>
    </p:spTree>
    <p:extLst>
      <p:ext uri="{BB962C8B-B14F-4D97-AF65-F5344CB8AC3E}">
        <p14:creationId xmlns:p14="http://schemas.microsoft.com/office/powerpoint/2010/main" val="23634347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20788" y="201706"/>
            <a:ext cx="9341223" cy="6656294"/>
          </a:xfrm>
        </p:spPr>
        <p:txBody>
          <a:bodyPr>
            <a:normAutofit/>
          </a:bodyPr>
          <a:lstStyle/>
          <a:p>
            <a:pPr marL="0" indent="0">
              <a:buNone/>
            </a:pPr>
            <a:r>
              <a:rPr lang="es-ES" sz="2000" dirty="0" smtClean="0">
                <a:latin typeface="Constantia" panose="02030602050306030303" pitchFamily="18" charset="0"/>
              </a:rPr>
              <a:t> </a:t>
            </a:r>
            <a:r>
              <a:rPr lang="en-AU" sz="2000" dirty="0">
                <a:latin typeface="Constantia" panose="02030602050306030303" pitchFamily="18" charset="0"/>
              </a:rPr>
              <a:t>3.  </a:t>
            </a:r>
            <a:r>
              <a:rPr lang="en-AU" sz="2000" dirty="0" smtClean="0">
                <a:latin typeface="Constantia" panose="02030602050306030303" pitchFamily="18" charset="0"/>
              </a:rPr>
              <a:t> </a:t>
            </a:r>
            <a:r>
              <a:rPr lang="en-AU" sz="2000" dirty="0" err="1" smtClean="0">
                <a:latin typeface="Constantia" panose="02030602050306030303" pitchFamily="18" charset="0"/>
              </a:rPr>
              <a:t>Melakukan</a:t>
            </a:r>
            <a:r>
              <a:rPr lang="en-AU" sz="2000" dirty="0" smtClean="0">
                <a:latin typeface="Constantia" panose="02030602050306030303" pitchFamily="18" charset="0"/>
              </a:rPr>
              <a:t> </a:t>
            </a:r>
            <a:r>
              <a:rPr lang="en-AU" sz="2000" dirty="0">
                <a:latin typeface="Constantia" panose="02030602050306030303" pitchFamily="18" charset="0"/>
              </a:rPr>
              <a:t>test optimality </a:t>
            </a:r>
            <a:r>
              <a:rPr lang="en-AU" sz="2000" dirty="0" err="1">
                <a:latin typeface="Constantia" panose="02030602050306030303" pitchFamily="18" charset="0"/>
              </a:rPr>
              <a:t>dengan</a:t>
            </a:r>
            <a:r>
              <a:rPr lang="en-AU" sz="2000" dirty="0">
                <a:latin typeface="Constantia" panose="02030602050306030303" pitchFamily="18" charset="0"/>
              </a:rPr>
              <a:t> </a:t>
            </a:r>
            <a:r>
              <a:rPr lang="en-AU" sz="2000" dirty="0" err="1">
                <a:latin typeface="Constantia" panose="02030602050306030303" pitchFamily="18" charset="0"/>
              </a:rPr>
              <a:t>menarik</a:t>
            </a:r>
            <a:r>
              <a:rPr lang="en-AU" sz="2000" dirty="0">
                <a:latin typeface="Constantia" panose="02030602050306030303" pitchFamily="18" charset="0"/>
              </a:rPr>
              <a:t> </a:t>
            </a:r>
            <a:r>
              <a:rPr lang="en-AU" sz="2000" dirty="0" err="1">
                <a:latin typeface="Constantia" panose="02030602050306030303" pitchFamily="18" charset="0"/>
              </a:rPr>
              <a:t>garis</a:t>
            </a:r>
            <a:r>
              <a:rPr lang="en-AU" sz="2000" dirty="0">
                <a:latin typeface="Constantia" panose="02030602050306030303" pitchFamily="18" charset="0"/>
              </a:rPr>
              <a:t> </a:t>
            </a:r>
            <a:r>
              <a:rPr lang="en-AU" sz="2000" dirty="0" err="1">
                <a:latin typeface="Constantia" panose="02030602050306030303" pitchFamily="18" charset="0"/>
              </a:rPr>
              <a:t>peliput</a:t>
            </a:r>
            <a:r>
              <a:rPr lang="en-AU" sz="2000" dirty="0">
                <a:latin typeface="Constantia" panose="02030602050306030303" pitchFamily="18" charset="0"/>
              </a:rPr>
              <a:t> </a:t>
            </a:r>
            <a:r>
              <a:rPr lang="en-AU" sz="2000" dirty="0" err="1" smtClean="0">
                <a:latin typeface="Constantia" panose="02030602050306030303" pitchFamily="18" charset="0"/>
              </a:rPr>
              <a:t>secara</a:t>
            </a:r>
            <a:r>
              <a:rPr lang="en-AU" sz="2000" dirty="0" smtClean="0">
                <a:latin typeface="Constantia" panose="02030602050306030303" pitchFamily="18" charset="0"/>
              </a:rPr>
              <a:t> </a:t>
            </a:r>
            <a:r>
              <a:rPr lang="en-AU" sz="2000" dirty="0" err="1">
                <a:latin typeface="Constantia" panose="02030602050306030303" pitchFamily="18" charset="0"/>
              </a:rPr>
              <a:t>vertikal</a:t>
            </a:r>
            <a:r>
              <a:rPr lang="en-AU" sz="2000" dirty="0">
                <a:latin typeface="Constantia" panose="02030602050306030303" pitchFamily="18" charset="0"/>
              </a:rPr>
              <a:t> </a:t>
            </a:r>
            <a:r>
              <a:rPr lang="en-AU" sz="2000" dirty="0" err="1">
                <a:latin typeface="Constantia" panose="02030602050306030303" pitchFamily="18" charset="0"/>
              </a:rPr>
              <a:t>atau</a:t>
            </a:r>
            <a:r>
              <a:rPr lang="en-AU" sz="2000" dirty="0">
                <a:latin typeface="Constantia" panose="02030602050306030303" pitchFamily="18" charset="0"/>
              </a:rPr>
              <a:t> </a:t>
            </a:r>
            <a:r>
              <a:rPr lang="en-AU" sz="2000" dirty="0" smtClean="0">
                <a:latin typeface="Constantia" panose="02030602050306030303" pitchFamily="18" charset="0"/>
              </a:rPr>
              <a:t>	</a:t>
            </a:r>
            <a:r>
              <a:rPr lang="en-AU" sz="2000" dirty="0" err="1" smtClean="0">
                <a:latin typeface="Constantia" panose="02030602050306030303" pitchFamily="18" charset="0"/>
              </a:rPr>
              <a:t>horisontal</a:t>
            </a:r>
            <a:r>
              <a:rPr lang="en-AU" sz="2000" dirty="0" smtClean="0">
                <a:latin typeface="Constantia" panose="02030602050306030303" pitchFamily="18" charset="0"/>
              </a:rPr>
              <a:t> </a:t>
            </a:r>
            <a:r>
              <a:rPr lang="en-AU" sz="2000" dirty="0" err="1">
                <a:latin typeface="Constantia" panose="02030602050306030303" pitchFamily="18" charset="0"/>
              </a:rPr>
              <a:t>dengan</a:t>
            </a:r>
            <a:r>
              <a:rPr lang="en-AU" sz="2000" dirty="0">
                <a:latin typeface="Constantia" panose="02030602050306030303" pitchFamily="18" charset="0"/>
              </a:rPr>
              <a:t> </a:t>
            </a:r>
            <a:r>
              <a:rPr lang="en-AU" sz="2000" dirty="0" err="1" smtClean="0">
                <a:latin typeface="Constantia" panose="02030602050306030303" pitchFamily="18" charset="0"/>
              </a:rPr>
              <a:t>melewati</a:t>
            </a:r>
            <a:r>
              <a:rPr lang="en-AU" sz="2000" dirty="0" smtClean="0">
                <a:latin typeface="Constantia" panose="02030602050306030303" pitchFamily="18" charset="0"/>
              </a:rPr>
              <a:t> </a:t>
            </a:r>
            <a:r>
              <a:rPr lang="en-AU" sz="2000" dirty="0" err="1">
                <a:latin typeface="Constantia" panose="02030602050306030303" pitchFamily="18" charset="0"/>
              </a:rPr>
              <a:t>nilai</a:t>
            </a:r>
            <a:r>
              <a:rPr lang="en-AU" sz="2000" dirty="0">
                <a:latin typeface="Constantia" panose="02030602050306030303" pitchFamily="18" charset="0"/>
              </a:rPr>
              <a:t> nol. </a:t>
            </a:r>
            <a:r>
              <a:rPr lang="en-AU" sz="2000" dirty="0" err="1" smtClean="0">
                <a:latin typeface="Constantia" panose="02030602050306030303" pitchFamily="18" charset="0"/>
              </a:rPr>
              <a:t>Apabila</a:t>
            </a:r>
            <a:r>
              <a:rPr lang="en-AU" sz="2000" dirty="0" smtClean="0">
                <a:latin typeface="Constantia" panose="02030602050306030303" pitchFamily="18" charset="0"/>
              </a:rPr>
              <a:t> </a:t>
            </a:r>
            <a:r>
              <a:rPr lang="en-AU" sz="2000" dirty="0" err="1">
                <a:latin typeface="Constantia" panose="02030602050306030303" pitchFamily="18" charset="0"/>
              </a:rPr>
              <a:t>garis</a:t>
            </a:r>
            <a:r>
              <a:rPr lang="en-AU" sz="2000" dirty="0">
                <a:latin typeface="Constantia" panose="02030602050306030303" pitchFamily="18" charset="0"/>
              </a:rPr>
              <a:t> yang </a:t>
            </a:r>
            <a:r>
              <a:rPr lang="en-AU" sz="2000" dirty="0" err="1">
                <a:latin typeface="Constantia" panose="02030602050306030303" pitchFamily="18" charset="0"/>
              </a:rPr>
              <a:t>ditarik</a:t>
            </a:r>
            <a:r>
              <a:rPr lang="en-AU" sz="2000" dirty="0">
                <a:latin typeface="Constantia" panose="02030602050306030303" pitchFamily="18" charset="0"/>
              </a:rPr>
              <a:t> </a:t>
            </a:r>
            <a:r>
              <a:rPr lang="en-AU" sz="2000" dirty="0" err="1">
                <a:latin typeface="Constantia" panose="02030602050306030303" pitchFamily="18" charset="0"/>
              </a:rPr>
              <a:t>sama</a:t>
            </a:r>
            <a:r>
              <a:rPr lang="en-AU" sz="2000" dirty="0">
                <a:latin typeface="Constantia" panose="02030602050306030303" pitchFamily="18" charset="0"/>
              </a:rPr>
              <a:t> </a:t>
            </a:r>
            <a:r>
              <a:rPr lang="en-AU" sz="2000" dirty="0" smtClean="0">
                <a:latin typeface="Constantia" panose="02030602050306030303" pitchFamily="18" charset="0"/>
              </a:rPr>
              <a:t>	</a:t>
            </a:r>
            <a:r>
              <a:rPr lang="en-AU" sz="2000" dirty="0" err="1" smtClean="0">
                <a:latin typeface="Constantia" panose="02030602050306030303" pitchFamily="18" charset="0"/>
              </a:rPr>
              <a:t>jumlahnya</a:t>
            </a:r>
            <a:r>
              <a:rPr lang="en-AU" sz="2000" dirty="0" smtClean="0">
                <a:latin typeface="Constantia" panose="02030602050306030303" pitchFamily="18" charset="0"/>
              </a:rPr>
              <a:t> </a:t>
            </a:r>
            <a:r>
              <a:rPr lang="en-AU" sz="2000" dirty="0" err="1">
                <a:latin typeface="Constantia" panose="02030602050306030303" pitchFamily="18" charset="0"/>
              </a:rPr>
              <a:t>dengan</a:t>
            </a:r>
            <a:r>
              <a:rPr lang="en-AU" sz="2000" dirty="0">
                <a:latin typeface="Constantia" panose="02030602050306030303" pitchFamily="18" charset="0"/>
              </a:rPr>
              <a:t> </a:t>
            </a:r>
            <a:r>
              <a:rPr lang="en-AU" sz="2000" dirty="0" err="1">
                <a:latin typeface="Constantia" panose="02030602050306030303" pitchFamily="18" charset="0"/>
              </a:rPr>
              <a:t>baris</a:t>
            </a:r>
            <a:r>
              <a:rPr lang="en-AU" sz="2000" dirty="0">
                <a:latin typeface="Constantia" panose="02030602050306030303" pitchFamily="18" charset="0"/>
              </a:rPr>
              <a:t> </a:t>
            </a:r>
            <a:r>
              <a:rPr lang="en-AU" sz="2000" dirty="0" err="1">
                <a:latin typeface="Constantia" panose="02030602050306030303" pitchFamily="18" charset="0"/>
              </a:rPr>
              <a:t>atau</a:t>
            </a:r>
            <a:r>
              <a:rPr lang="en-AU" sz="2000" dirty="0">
                <a:latin typeface="Constantia" panose="02030602050306030303" pitchFamily="18" charset="0"/>
              </a:rPr>
              <a:t> </a:t>
            </a:r>
            <a:r>
              <a:rPr lang="en-AU" sz="2000" dirty="0" err="1" smtClean="0">
                <a:latin typeface="Constantia" panose="02030602050306030303" pitchFamily="18" charset="0"/>
              </a:rPr>
              <a:t>kolom</a:t>
            </a:r>
            <a:r>
              <a:rPr lang="en-AU" sz="2000" dirty="0" smtClean="0">
                <a:latin typeface="Constantia" panose="02030602050306030303" pitchFamily="18" charset="0"/>
              </a:rPr>
              <a:t> </a:t>
            </a:r>
            <a:r>
              <a:rPr lang="en-AU" sz="2000" dirty="0" err="1">
                <a:latin typeface="Constantia" panose="02030602050306030303" pitchFamily="18" charset="0"/>
              </a:rPr>
              <a:t>berarti</a:t>
            </a:r>
            <a:r>
              <a:rPr lang="en-AU" sz="2000" dirty="0">
                <a:latin typeface="Constantia" panose="02030602050306030303" pitchFamily="18" charset="0"/>
              </a:rPr>
              <a:t> </a:t>
            </a:r>
            <a:r>
              <a:rPr lang="en-AU" sz="2000" dirty="0" err="1">
                <a:latin typeface="Constantia" panose="02030602050306030303" pitchFamily="18" charset="0"/>
              </a:rPr>
              <a:t>penugasan</a:t>
            </a:r>
            <a:r>
              <a:rPr lang="en-AU" sz="2000" dirty="0">
                <a:latin typeface="Constantia" panose="02030602050306030303" pitchFamily="18" charset="0"/>
              </a:rPr>
              <a:t> </a:t>
            </a:r>
            <a:r>
              <a:rPr lang="en-AU" sz="2000" dirty="0" err="1">
                <a:latin typeface="Constantia" panose="02030602050306030303" pitchFamily="18" charset="0"/>
              </a:rPr>
              <a:t>sudah</a:t>
            </a:r>
            <a:r>
              <a:rPr lang="en-AU" sz="2000" dirty="0">
                <a:latin typeface="Constantia" panose="02030602050306030303" pitchFamily="18" charset="0"/>
              </a:rPr>
              <a:t> optimal. </a:t>
            </a:r>
            <a:r>
              <a:rPr lang="en-AU" sz="2000" dirty="0" err="1">
                <a:latin typeface="Constantia" panose="02030602050306030303" pitchFamily="18" charset="0"/>
              </a:rPr>
              <a:t>Apabila</a:t>
            </a:r>
            <a:r>
              <a:rPr lang="en-AU" sz="2000" dirty="0">
                <a:latin typeface="Constantia" panose="02030602050306030303" pitchFamily="18" charset="0"/>
              </a:rPr>
              <a:t> </a:t>
            </a:r>
            <a:r>
              <a:rPr lang="en-AU" sz="2000" dirty="0" smtClean="0">
                <a:latin typeface="Constantia" panose="02030602050306030303" pitchFamily="18" charset="0"/>
              </a:rPr>
              <a:t>	</a:t>
            </a:r>
            <a:r>
              <a:rPr lang="en-AU" sz="2000" dirty="0" err="1" smtClean="0">
                <a:latin typeface="Constantia" panose="02030602050306030303" pitchFamily="18" charset="0"/>
              </a:rPr>
              <a:t>belum</a:t>
            </a:r>
            <a:r>
              <a:rPr lang="en-AU" sz="2000" dirty="0" smtClean="0">
                <a:latin typeface="Constantia" panose="02030602050306030303" pitchFamily="18" charset="0"/>
              </a:rPr>
              <a:t> </a:t>
            </a:r>
            <a:r>
              <a:rPr lang="en-AU" sz="2000" dirty="0" err="1">
                <a:latin typeface="Constantia" panose="02030602050306030303" pitchFamily="18" charset="0"/>
              </a:rPr>
              <a:t>sama</a:t>
            </a:r>
            <a:r>
              <a:rPr lang="en-AU" sz="2000" dirty="0">
                <a:latin typeface="Constantia" panose="02030602050306030303" pitchFamily="18" charset="0"/>
              </a:rPr>
              <a:t> </a:t>
            </a:r>
            <a:r>
              <a:rPr lang="en-AU" sz="2000" dirty="0" err="1" smtClean="0">
                <a:latin typeface="Constantia" panose="02030602050306030303" pitchFamily="18" charset="0"/>
              </a:rPr>
              <a:t>berarti</a:t>
            </a:r>
            <a:r>
              <a:rPr lang="en-AU" sz="2000" dirty="0" smtClean="0">
                <a:latin typeface="Constantia" panose="02030602050306030303" pitchFamily="18" charset="0"/>
              </a:rPr>
              <a:t> </a:t>
            </a:r>
            <a:r>
              <a:rPr lang="en-AU" sz="2000" dirty="0" err="1">
                <a:latin typeface="Constantia" panose="02030602050306030303" pitchFamily="18" charset="0"/>
              </a:rPr>
              <a:t>harus</a:t>
            </a:r>
            <a:r>
              <a:rPr lang="en-AU" sz="2000" dirty="0">
                <a:latin typeface="Constantia" panose="02030602050306030303" pitchFamily="18" charset="0"/>
              </a:rPr>
              <a:t> </a:t>
            </a:r>
            <a:r>
              <a:rPr lang="en-AU" sz="2000" dirty="0" err="1">
                <a:latin typeface="Constantia" panose="02030602050306030303" pitchFamily="18" charset="0"/>
              </a:rPr>
              <a:t>dilakukan</a:t>
            </a:r>
            <a:r>
              <a:rPr lang="en-AU" sz="2000" dirty="0">
                <a:latin typeface="Constantia" panose="02030602050306030303" pitchFamily="18" charset="0"/>
              </a:rPr>
              <a:t> </a:t>
            </a:r>
            <a:r>
              <a:rPr lang="en-AU" sz="2000" dirty="0" err="1">
                <a:latin typeface="Constantia" panose="02030602050306030303" pitchFamily="18" charset="0"/>
              </a:rPr>
              <a:t>revisi</a:t>
            </a:r>
            <a:r>
              <a:rPr lang="en-AU" sz="2000" dirty="0" smtClean="0">
                <a:latin typeface="Constantia" panose="02030602050306030303" pitchFamily="18" charset="0"/>
              </a:rPr>
              <a:t>.</a:t>
            </a:r>
          </a:p>
          <a:p>
            <a:pPr marL="0" indent="0">
              <a:buNone/>
            </a:pPr>
            <a:endParaRPr lang="en-AU" sz="2000" dirty="0">
              <a:latin typeface="Constantia" panose="02030602050306030303" pitchFamily="18" charset="0"/>
            </a:endParaRPr>
          </a:p>
          <a:p>
            <a:pPr marL="0" indent="0">
              <a:buNone/>
            </a:pPr>
            <a:r>
              <a:rPr lang="en-US" sz="2000" dirty="0">
                <a:latin typeface="Constantia" panose="02030602050306030303" pitchFamily="18" charset="0"/>
              </a:rPr>
              <a:t/>
            </a:r>
            <a:br>
              <a:rPr lang="en-US" sz="2000" dirty="0">
                <a:latin typeface="Constantia" panose="02030602050306030303" pitchFamily="18" charset="0"/>
              </a:rPr>
            </a:br>
            <a:endParaRPr lang="es-ES" sz="2000" dirty="0">
              <a:latin typeface="Constantia" panose="02030602050306030303" pitchFamily="18" charset="0"/>
            </a:endParaRPr>
          </a:p>
          <a:p>
            <a:pPr marL="0" indent="0">
              <a:buNone/>
            </a:pPr>
            <a:r>
              <a:rPr lang="es-ES" sz="2000" dirty="0">
                <a:latin typeface="Constantia" panose="02030602050306030303" pitchFamily="18" charset="0"/>
              </a:rPr>
              <a:t/>
            </a:r>
            <a:br>
              <a:rPr lang="es-ES" sz="2000" dirty="0">
                <a:latin typeface="Constantia" panose="02030602050306030303" pitchFamily="18" charset="0"/>
              </a:rPr>
            </a:br>
            <a:endParaRPr lang="es-ES" sz="2000" dirty="0">
              <a:solidFill>
                <a:schemeClr val="tx1"/>
              </a:solidFill>
              <a:latin typeface="Constantia" panose="02030602050306030303" pitchFamily="18" charset="0"/>
            </a:endParaRPr>
          </a:p>
          <a:p>
            <a:pPr marL="0" indent="0">
              <a:buNone/>
            </a:pPr>
            <a:endParaRPr lang="en-US" sz="2800" b="1" dirty="0" smtClean="0">
              <a:solidFill>
                <a:schemeClr val="tx1"/>
              </a:solidFill>
              <a:latin typeface="Constantia"/>
            </a:endParaRPr>
          </a:p>
          <a:p>
            <a:pPr algn="ctr">
              <a:buNone/>
            </a:pPr>
            <a:endParaRPr lang="en-US" sz="1900" dirty="0">
              <a:solidFill>
                <a:schemeClr val="tx1"/>
              </a:solidFill>
            </a:endParaRPr>
          </a:p>
        </p:txBody>
      </p:sp>
      <p:pic>
        <p:nvPicPr>
          <p:cNvPr id="2" name="Picture 1"/>
          <p:cNvPicPr>
            <a:picLocks noChangeAspect="1"/>
          </p:cNvPicPr>
          <p:nvPr/>
        </p:nvPicPr>
        <p:blipFill>
          <a:blip r:embed="rId2"/>
          <a:stretch>
            <a:fillRect/>
          </a:stretch>
        </p:blipFill>
        <p:spPr>
          <a:xfrm>
            <a:off x="193182" y="4840049"/>
            <a:ext cx="2671042" cy="2017951"/>
          </a:xfrm>
          <a:prstGeom prst="rect">
            <a:avLst/>
          </a:prstGeom>
        </p:spPr>
      </p:pic>
      <p:pic>
        <p:nvPicPr>
          <p:cNvPr id="4" name="Picture 3"/>
          <p:cNvPicPr>
            <a:picLocks noChangeAspect="1"/>
          </p:cNvPicPr>
          <p:nvPr/>
        </p:nvPicPr>
        <p:blipFill>
          <a:blip r:embed="rId3"/>
          <a:stretch>
            <a:fillRect/>
          </a:stretch>
        </p:blipFill>
        <p:spPr>
          <a:xfrm>
            <a:off x="3254904" y="1957381"/>
            <a:ext cx="8672637" cy="4914065"/>
          </a:xfrm>
          <a:prstGeom prst="rect">
            <a:avLst/>
          </a:prstGeom>
        </p:spPr>
      </p:pic>
      <p:cxnSp>
        <p:nvCxnSpPr>
          <p:cNvPr id="9" name="Straight Connector 8"/>
          <p:cNvCxnSpPr/>
          <p:nvPr/>
        </p:nvCxnSpPr>
        <p:spPr>
          <a:xfrm flipH="1">
            <a:off x="6454588" y="3334166"/>
            <a:ext cx="23206" cy="2959058"/>
          </a:xfrm>
          <a:prstGeom prst="line">
            <a:avLst/>
          </a:prstGeom>
          <a:noFill/>
          <a:ln w="9525" cap="flat" cmpd="sng" algn="ctr">
            <a:solidFill>
              <a:srgbClr val="0F6FC6">
                <a:shade val="50000"/>
                <a:satMod val="103000"/>
              </a:srgbClr>
            </a:solidFill>
            <a:prstDash val="solid"/>
          </a:ln>
          <a:effectLst/>
        </p:spPr>
      </p:cxnSp>
      <p:cxnSp>
        <p:nvCxnSpPr>
          <p:cNvPr id="10" name="Straight Connector 9"/>
          <p:cNvCxnSpPr/>
          <p:nvPr/>
        </p:nvCxnSpPr>
        <p:spPr>
          <a:xfrm flipH="1">
            <a:off x="8624047" y="3334166"/>
            <a:ext cx="23206" cy="2959058"/>
          </a:xfrm>
          <a:prstGeom prst="line">
            <a:avLst/>
          </a:prstGeom>
          <a:noFill/>
          <a:ln w="9525" cap="flat" cmpd="sng" algn="ctr">
            <a:solidFill>
              <a:srgbClr val="0F6FC6">
                <a:shade val="50000"/>
                <a:satMod val="103000"/>
              </a:srgbClr>
            </a:solidFill>
            <a:prstDash val="solid"/>
          </a:ln>
          <a:effectLst/>
        </p:spPr>
      </p:cxnSp>
      <p:cxnSp>
        <p:nvCxnSpPr>
          <p:cNvPr id="11" name="Straight Connector 10"/>
          <p:cNvCxnSpPr/>
          <p:nvPr/>
        </p:nvCxnSpPr>
        <p:spPr>
          <a:xfrm>
            <a:off x="6132653" y="5997388"/>
            <a:ext cx="5029200" cy="1588"/>
          </a:xfrm>
          <a:prstGeom prst="line">
            <a:avLst/>
          </a:prstGeom>
          <a:noFill/>
          <a:ln w="9525" cap="flat" cmpd="sng" algn="ctr">
            <a:solidFill>
              <a:srgbClr val="0F6FC6">
                <a:shade val="50000"/>
                <a:satMod val="103000"/>
              </a:srgbClr>
            </a:solidFill>
            <a:prstDash val="solid"/>
          </a:ln>
          <a:effectLst/>
        </p:spPr>
      </p:cxnSp>
    </p:spTree>
    <p:extLst>
      <p:ext uri="{BB962C8B-B14F-4D97-AF65-F5344CB8AC3E}">
        <p14:creationId xmlns:p14="http://schemas.microsoft.com/office/powerpoint/2010/main" val="969136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20788" y="349624"/>
            <a:ext cx="9341223" cy="6360458"/>
          </a:xfrm>
        </p:spPr>
        <p:txBody>
          <a:bodyPr>
            <a:normAutofit fontScale="92500" lnSpcReduction="20000"/>
          </a:bodyPr>
          <a:lstStyle/>
          <a:p>
            <a:pPr marL="0" indent="0">
              <a:buNone/>
            </a:pPr>
            <a:r>
              <a:rPr lang="es-ES" sz="2400" dirty="0" smtClean="0">
                <a:latin typeface="Constantia" panose="02030602050306030303" pitchFamily="18" charset="0"/>
              </a:rPr>
              <a:t> </a:t>
            </a:r>
          </a:p>
          <a:p>
            <a:pPr marL="0" indent="0">
              <a:buNone/>
            </a:pPr>
            <a:endParaRPr lang="es-ES" sz="2400" dirty="0">
              <a:latin typeface="Constantia" panose="02030602050306030303" pitchFamily="18" charset="0"/>
            </a:endParaRPr>
          </a:p>
          <a:p>
            <a:pPr marL="0" indent="0">
              <a:buNone/>
            </a:pPr>
            <a:r>
              <a:rPr lang="es-ES" sz="2400" dirty="0" smtClean="0">
                <a:latin typeface="Constantia" panose="02030602050306030303" pitchFamily="18" charset="0"/>
              </a:rPr>
              <a:t>4.   </a:t>
            </a:r>
            <a:r>
              <a:rPr lang="en-AU" sz="2400" dirty="0" smtClean="0">
                <a:latin typeface="Constantia" panose="02030602050306030303" pitchFamily="18" charset="0"/>
              </a:rPr>
              <a:t>Dari </a:t>
            </a:r>
            <a:r>
              <a:rPr lang="en-AU" sz="2400" dirty="0" err="1">
                <a:latin typeface="Constantia" panose="02030602050306030303" pitchFamily="18" charset="0"/>
              </a:rPr>
              <a:t>tabel</a:t>
            </a:r>
            <a:r>
              <a:rPr lang="en-AU" sz="2400" dirty="0">
                <a:latin typeface="Constantia" panose="02030602050306030303" pitchFamily="18" charset="0"/>
              </a:rPr>
              <a:t> </a:t>
            </a:r>
            <a:r>
              <a:rPr lang="en-AU" sz="2400" dirty="0" err="1">
                <a:latin typeface="Constantia" panose="02030602050306030303" pitchFamily="18" charset="0"/>
              </a:rPr>
              <a:t>diatas</a:t>
            </a:r>
            <a:r>
              <a:rPr lang="en-AU" sz="2400" dirty="0">
                <a:latin typeface="Constantia" panose="02030602050306030303" pitchFamily="18" charset="0"/>
              </a:rPr>
              <a:t> </a:t>
            </a:r>
            <a:r>
              <a:rPr lang="en-AU" sz="2400" dirty="0" err="1">
                <a:latin typeface="Constantia" panose="02030602050306030303" pitchFamily="18" charset="0"/>
              </a:rPr>
              <a:t>dapat</a:t>
            </a:r>
            <a:r>
              <a:rPr lang="en-AU" sz="2400" dirty="0">
                <a:latin typeface="Constantia" panose="02030602050306030303" pitchFamily="18" charset="0"/>
              </a:rPr>
              <a:t> </a:t>
            </a:r>
            <a:r>
              <a:rPr lang="en-AU" sz="2400" dirty="0" err="1">
                <a:latin typeface="Constantia" panose="02030602050306030303" pitchFamily="18" charset="0"/>
              </a:rPr>
              <a:t>diketahui</a:t>
            </a:r>
            <a:r>
              <a:rPr lang="en-AU" sz="2400" dirty="0">
                <a:latin typeface="Constantia" panose="02030602050306030303" pitchFamily="18" charset="0"/>
              </a:rPr>
              <a:t> </a:t>
            </a:r>
            <a:r>
              <a:rPr lang="en-AU" sz="2400" dirty="0" err="1">
                <a:latin typeface="Constantia" panose="02030602050306030303" pitchFamily="18" charset="0"/>
              </a:rPr>
              <a:t>peguasan</a:t>
            </a:r>
            <a:r>
              <a:rPr lang="en-AU" sz="2400" dirty="0">
                <a:latin typeface="Constantia" panose="02030602050306030303" pitchFamily="18" charset="0"/>
              </a:rPr>
              <a:t> </a:t>
            </a:r>
            <a:r>
              <a:rPr lang="en-AU" sz="2400" dirty="0" err="1">
                <a:latin typeface="Constantia" panose="02030602050306030303" pitchFamily="18" charset="0"/>
              </a:rPr>
              <a:t>sudah</a:t>
            </a:r>
            <a:r>
              <a:rPr lang="en-AU" sz="2400" dirty="0">
                <a:latin typeface="Constantia" panose="02030602050306030303" pitchFamily="18" charset="0"/>
              </a:rPr>
              <a:t>  optimal 		</a:t>
            </a:r>
            <a:r>
              <a:rPr lang="en-AU" sz="2400" dirty="0" smtClean="0">
                <a:latin typeface="Constantia" panose="02030602050306030303" pitchFamily="18" charset="0"/>
              </a:rPr>
              <a:t>			</a:t>
            </a:r>
            <a:r>
              <a:rPr lang="en-AU" sz="2400" dirty="0" err="1" smtClean="0">
                <a:latin typeface="Constantia" panose="02030602050306030303" pitchFamily="18" charset="0"/>
              </a:rPr>
              <a:t>karena</a:t>
            </a:r>
            <a:r>
              <a:rPr lang="en-AU" sz="2400" dirty="0" smtClean="0">
                <a:latin typeface="Constantia" panose="02030602050306030303" pitchFamily="18" charset="0"/>
              </a:rPr>
              <a:t> </a:t>
            </a:r>
            <a:r>
              <a:rPr lang="en-AU" sz="2400" dirty="0" err="1">
                <a:latin typeface="Constantia" panose="02030602050306030303" pitchFamily="18" charset="0"/>
              </a:rPr>
              <a:t>jumlah</a:t>
            </a:r>
            <a:r>
              <a:rPr lang="en-AU" sz="2400" dirty="0">
                <a:latin typeface="Constantia" panose="02030602050306030303" pitchFamily="18" charset="0"/>
              </a:rPr>
              <a:t> </a:t>
            </a:r>
            <a:r>
              <a:rPr lang="en-AU" sz="2400" dirty="0" err="1">
                <a:latin typeface="Constantia" panose="02030602050306030303" pitchFamily="18" charset="0"/>
              </a:rPr>
              <a:t>baris</a:t>
            </a:r>
            <a:r>
              <a:rPr lang="en-AU" sz="2400" dirty="0">
                <a:latin typeface="Constantia" panose="02030602050306030303" pitchFamily="18" charset="0"/>
              </a:rPr>
              <a:t> </a:t>
            </a:r>
            <a:r>
              <a:rPr lang="en-AU" sz="2400" dirty="0" err="1">
                <a:latin typeface="Constantia" panose="02030602050306030303" pitchFamily="18" charset="0"/>
              </a:rPr>
              <a:t>dan</a:t>
            </a:r>
            <a:r>
              <a:rPr lang="en-AU" sz="2400" dirty="0">
                <a:latin typeface="Constantia" panose="02030602050306030303" pitchFamily="18" charset="0"/>
              </a:rPr>
              <a:t> </a:t>
            </a:r>
            <a:r>
              <a:rPr lang="en-AU" sz="2400" dirty="0" err="1">
                <a:latin typeface="Constantia" panose="02030602050306030303" pitchFamily="18" charset="0"/>
              </a:rPr>
              <a:t>kolom</a:t>
            </a:r>
            <a:r>
              <a:rPr lang="en-AU" sz="2400" dirty="0">
                <a:latin typeface="Constantia" panose="02030602050306030303" pitchFamily="18" charset="0"/>
              </a:rPr>
              <a:t> </a:t>
            </a:r>
            <a:r>
              <a:rPr lang="en-AU" sz="2400" dirty="0" err="1">
                <a:latin typeface="Constantia" panose="02030602050306030303" pitchFamily="18" charset="0"/>
              </a:rPr>
              <a:t>sudah</a:t>
            </a:r>
            <a:r>
              <a:rPr lang="en-AU" sz="2400" dirty="0">
                <a:latin typeface="Constantia" panose="02030602050306030303" pitchFamily="18" charset="0"/>
              </a:rPr>
              <a:t> </a:t>
            </a:r>
            <a:r>
              <a:rPr lang="en-AU" sz="2400" dirty="0" err="1">
                <a:latin typeface="Constantia" panose="02030602050306030303" pitchFamily="18" charset="0"/>
              </a:rPr>
              <a:t>sama</a:t>
            </a:r>
            <a:r>
              <a:rPr lang="en-AU" sz="2400" dirty="0">
                <a:latin typeface="Constantia" panose="02030602050306030303" pitchFamily="18" charset="0"/>
              </a:rPr>
              <a:t> </a:t>
            </a:r>
            <a:r>
              <a:rPr lang="en-AU" sz="2400" dirty="0" err="1" smtClean="0">
                <a:latin typeface="Constantia" panose="02030602050306030303" pitchFamily="18" charset="0"/>
              </a:rPr>
              <a:t>jumlahnya</a:t>
            </a:r>
            <a:r>
              <a:rPr lang="en-AU" sz="2400" dirty="0" smtClean="0">
                <a:latin typeface="Constantia" panose="02030602050306030303" pitchFamily="18" charset="0"/>
              </a:rPr>
              <a:t> </a:t>
            </a:r>
            <a:r>
              <a:rPr lang="en-AU" sz="2400" dirty="0" err="1">
                <a:latin typeface="Constantia" panose="02030602050306030303" pitchFamily="18" charset="0"/>
              </a:rPr>
              <a:t>dengan</a:t>
            </a:r>
            <a:r>
              <a:rPr lang="en-AU" sz="2400" dirty="0">
                <a:latin typeface="Constantia" panose="02030602050306030303" pitchFamily="18" charset="0"/>
              </a:rPr>
              <a:t> </a:t>
            </a:r>
            <a:r>
              <a:rPr lang="en-AU" sz="2400" dirty="0" smtClean="0">
                <a:latin typeface="Constantia" panose="02030602050306030303" pitchFamily="18" charset="0"/>
              </a:rPr>
              <a:t>		</a:t>
            </a:r>
            <a:r>
              <a:rPr lang="en-AU" sz="2400" dirty="0" err="1" smtClean="0">
                <a:latin typeface="Constantia" panose="02030602050306030303" pitchFamily="18" charset="0"/>
              </a:rPr>
              <a:t>jumlah</a:t>
            </a:r>
            <a:r>
              <a:rPr lang="en-AU" sz="2400" dirty="0" smtClean="0">
                <a:latin typeface="Constantia" panose="02030602050306030303" pitchFamily="18" charset="0"/>
              </a:rPr>
              <a:t> </a:t>
            </a:r>
            <a:r>
              <a:rPr lang="en-AU" sz="2400" dirty="0" err="1">
                <a:latin typeface="Constantia" panose="02030602050306030303" pitchFamily="18" charset="0"/>
              </a:rPr>
              <a:t>garis</a:t>
            </a:r>
            <a:r>
              <a:rPr lang="en-AU" sz="2400" dirty="0">
                <a:latin typeface="Constantia" panose="02030602050306030303" pitchFamily="18" charset="0"/>
              </a:rPr>
              <a:t> yang </a:t>
            </a:r>
            <a:r>
              <a:rPr lang="en-AU" sz="2400" dirty="0" err="1">
                <a:latin typeface="Constantia" panose="02030602050306030303" pitchFamily="18" charset="0"/>
              </a:rPr>
              <a:t>ditarik</a:t>
            </a:r>
            <a:r>
              <a:rPr lang="en-AU" sz="2400" dirty="0">
                <a:latin typeface="Constantia" panose="02030602050306030303" pitchFamily="18" charset="0"/>
              </a:rPr>
              <a:t>. </a:t>
            </a:r>
            <a:endParaRPr lang="en-AU" sz="2400" dirty="0" smtClean="0">
              <a:latin typeface="Constantia" panose="02030602050306030303" pitchFamily="18" charset="0"/>
            </a:endParaRPr>
          </a:p>
          <a:p>
            <a:pPr marL="0" indent="0">
              <a:buNone/>
            </a:pPr>
            <a:r>
              <a:rPr lang="en-AU" sz="2400" dirty="0">
                <a:latin typeface="Constantia" panose="02030602050306030303" pitchFamily="18" charset="0"/>
              </a:rPr>
              <a:t> </a:t>
            </a:r>
            <a:r>
              <a:rPr lang="en-AU" sz="2400" dirty="0" smtClean="0">
                <a:latin typeface="Constantia" panose="02030602050306030303" pitchFamily="18" charset="0"/>
              </a:rPr>
              <a:t>     </a:t>
            </a:r>
            <a:r>
              <a:rPr lang="en-AU" sz="2400" dirty="0" err="1" smtClean="0">
                <a:latin typeface="Constantia" panose="02030602050306030303" pitchFamily="18" charset="0"/>
              </a:rPr>
              <a:t>Selanjutnya</a:t>
            </a:r>
            <a:r>
              <a:rPr lang="en-AU" sz="2400" dirty="0" smtClean="0">
                <a:latin typeface="Constantia" panose="02030602050306030303" pitchFamily="18" charset="0"/>
              </a:rPr>
              <a:t> </a:t>
            </a:r>
            <a:r>
              <a:rPr lang="en-AU" sz="2400" dirty="0" err="1">
                <a:latin typeface="Constantia" panose="02030602050306030303" pitchFamily="18" charset="0"/>
              </a:rPr>
              <a:t>adalah</a:t>
            </a:r>
            <a:r>
              <a:rPr lang="en-AU" sz="2400" dirty="0">
                <a:latin typeface="Constantia" panose="02030602050306030303" pitchFamily="18" charset="0"/>
              </a:rPr>
              <a:t> </a:t>
            </a:r>
            <a:r>
              <a:rPr lang="en-AU" sz="2400" dirty="0" err="1">
                <a:latin typeface="Constantia" panose="02030602050306030303" pitchFamily="18" charset="0"/>
              </a:rPr>
              <a:t>penempatan</a:t>
            </a:r>
            <a:r>
              <a:rPr lang="en-AU" sz="2400" dirty="0">
                <a:latin typeface="Constantia" panose="02030602050306030303" pitchFamily="18" charset="0"/>
              </a:rPr>
              <a:t> </a:t>
            </a:r>
            <a:r>
              <a:rPr lang="en-AU" sz="2400" dirty="0" err="1" smtClean="0">
                <a:latin typeface="Constantia" panose="02030602050306030303" pitchFamily="18" charset="0"/>
              </a:rPr>
              <a:t>karyawan</a:t>
            </a:r>
            <a:r>
              <a:rPr lang="en-AU" sz="2400" dirty="0" smtClean="0">
                <a:latin typeface="Constantia" panose="02030602050306030303" pitchFamily="18" charset="0"/>
              </a:rPr>
              <a:t> </a:t>
            </a:r>
            <a:r>
              <a:rPr lang="en-AU" sz="2400" dirty="0" err="1">
                <a:latin typeface="Constantia" panose="02030602050306030303" pitchFamily="18" charset="0"/>
              </a:rPr>
              <a:t>pada</a:t>
            </a:r>
            <a:r>
              <a:rPr lang="en-AU" sz="2400" dirty="0">
                <a:latin typeface="Constantia" panose="02030602050306030303" pitchFamily="18" charset="0"/>
              </a:rPr>
              <a:t> </a:t>
            </a:r>
            <a:r>
              <a:rPr lang="en-AU" sz="2400" dirty="0" err="1" smtClean="0">
                <a:latin typeface="Constantia" panose="02030602050306030303" pitchFamily="18" charset="0"/>
              </a:rPr>
              <a:t>pekerjaan</a:t>
            </a:r>
            <a:r>
              <a:rPr lang="en-AU" sz="2400" dirty="0" smtClean="0">
                <a:latin typeface="Constantia" panose="02030602050306030303" pitchFamily="18" charset="0"/>
              </a:rPr>
              <a:t> </a:t>
            </a:r>
            <a:r>
              <a:rPr lang="en-AU" sz="2400" dirty="0" err="1">
                <a:latin typeface="Constantia" panose="02030602050306030303" pitchFamily="18" charset="0"/>
              </a:rPr>
              <a:t>dengan</a:t>
            </a:r>
            <a:r>
              <a:rPr lang="en-AU" sz="2400" dirty="0">
                <a:latin typeface="Constantia" panose="02030602050306030303" pitchFamily="18" charset="0"/>
              </a:rPr>
              <a:t> </a:t>
            </a:r>
            <a:r>
              <a:rPr lang="en-AU" sz="2400" dirty="0" err="1">
                <a:latin typeface="Constantia" panose="02030602050306030303" pitchFamily="18" charset="0"/>
              </a:rPr>
              <a:t>dasar</a:t>
            </a:r>
            <a:r>
              <a:rPr lang="en-AU" sz="2400" dirty="0">
                <a:latin typeface="Constantia" panose="02030602050306030303" pitchFamily="18" charset="0"/>
              </a:rPr>
              <a:t>  </a:t>
            </a:r>
            <a:r>
              <a:rPr lang="en-AU" sz="2400" dirty="0" smtClean="0">
                <a:latin typeface="Constantia" panose="02030602050306030303" pitchFamily="18" charset="0"/>
              </a:rPr>
              <a:t>	</a:t>
            </a:r>
            <a:r>
              <a:rPr lang="en-AU" sz="2400" dirty="0" err="1" smtClean="0">
                <a:latin typeface="Constantia" panose="02030602050306030303" pitchFamily="18" charset="0"/>
              </a:rPr>
              <a:t>tabel</a:t>
            </a:r>
            <a:r>
              <a:rPr lang="en-AU" sz="2400" dirty="0" smtClean="0">
                <a:latin typeface="Constantia" panose="02030602050306030303" pitchFamily="18" charset="0"/>
              </a:rPr>
              <a:t> </a:t>
            </a:r>
            <a:r>
              <a:rPr lang="en-AU" sz="2400" dirty="0" err="1">
                <a:latin typeface="Constantia" panose="02030602050306030303" pitchFamily="18" charset="0"/>
              </a:rPr>
              <a:t>penugasan</a:t>
            </a:r>
            <a:r>
              <a:rPr lang="en-AU" sz="2400" dirty="0">
                <a:latin typeface="Constantia" panose="02030602050306030303" pitchFamily="18" charset="0"/>
              </a:rPr>
              <a:t> </a:t>
            </a:r>
            <a:r>
              <a:rPr lang="en-AU" sz="2400" dirty="0" err="1">
                <a:latin typeface="Constantia" panose="02030602050306030303" pitchFamily="18" charset="0"/>
              </a:rPr>
              <a:t>sehingga</a:t>
            </a:r>
            <a:r>
              <a:rPr lang="en-AU" sz="2400" dirty="0">
                <a:latin typeface="Constantia" panose="02030602050306030303" pitchFamily="18" charset="0"/>
              </a:rPr>
              <a:t> </a:t>
            </a:r>
            <a:r>
              <a:rPr lang="en-AU" sz="2400" dirty="0" err="1" smtClean="0">
                <a:latin typeface="Constantia" panose="02030602050306030303" pitchFamily="18" charset="0"/>
              </a:rPr>
              <a:t>diketahui</a:t>
            </a:r>
            <a:r>
              <a:rPr lang="en-AU" sz="2400" dirty="0" smtClean="0">
                <a:latin typeface="Constantia" panose="02030602050306030303" pitchFamily="18" charset="0"/>
              </a:rPr>
              <a:t> </a:t>
            </a:r>
            <a:r>
              <a:rPr lang="en-AU" sz="2400" dirty="0" err="1">
                <a:latin typeface="Constantia" panose="02030602050306030303" pitchFamily="18" charset="0"/>
              </a:rPr>
              <a:t>jumlah</a:t>
            </a:r>
            <a:r>
              <a:rPr lang="en-AU" sz="2400" dirty="0">
                <a:latin typeface="Constantia" panose="02030602050306030303" pitchFamily="18" charset="0"/>
              </a:rPr>
              <a:t> </a:t>
            </a:r>
            <a:r>
              <a:rPr lang="en-AU" sz="2400" dirty="0" err="1">
                <a:latin typeface="Constantia" panose="02030602050306030303" pitchFamily="18" charset="0"/>
              </a:rPr>
              <a:t>biaya</a:t>
            </a:r>
            <a:r>
              <a:rPr lang="en-AU" sz="2400" dirty="0">
                <a:latin typeface="Constantia" panose="02030602050306030303" pitchFamily="18" charset="0"/>
              </a:rPr>
              <a:t> yang minimal.</a:t>
            </a:r>
          </a:p>
          <a:p>
            <a:pPr marL="0" indent="0">
              <a:buNone/>
            </a:pPr>
            <a:endParaRPr lang="en-AU" sz="2400" dirty="0">
              <a:latin typeface="Constantia" panose="02030602050306030303" pitchFamily="18" charset="0"/>
            </a:endParaRPr>
          </a:p>
          <a:p>
            <a:pPr marL="0" indent="0">
              <a:buNone/>
            </a:pPr>
            <a:r>
              <a:rPr lang="en-AU" sz="2400" dirty="0">
                <a:latin typeface="Constantia" panose="02030602050306030303" pitchFamily="18" charset="0"/>
              </a:rPr>
              <a:t> 	      -  </a:t>
            </a:r>
            <a:r>
              <a:rPr lang="en-AU" sz="2400" dirty="0" err="1">
                <a:latin typeface="Constantia" panose="02030602050306030303" pitchFamily="18" charset="0"/>
              </a:rPr>
              <a:t>Karyawan</a:t>
            </a:r>
            <a:r>
              <a:rPr lang="en-AU" sz="2400" dirty="0">
                <a:latin typeface="Constantia" panose="02030602050306030303" pitchFamily="18" charset="0"/>
              </a:rPr>
              <a:t> A2 </a:t>
            </a:r>
            <a:r>
              <a:rPr lang="en-AU" sz="2400" dirty="0" err="1">
                <a:latin typeface="Constantia" panose="02030602050306030303" pitchFamily="18" charset="0"/>
              </a:rPr>
              <a:t>ditempatkan</a:t>
            </a:r>
            <a:r>
              <a:rPr lang="en-AU" sz="2400" dirty="0">
                <a:latin typeface="Constantia" panose="02030602050306030303" pitchFamily="18" charset="0"/>
              </a:rPr>
              <a:t> </a:t>
            </a:r>
            <a:r>
              <a:rPr lang="en-AU" sz="2400" dirty="0" err="1">
                <a:latin typeface="Constantia" panose="02030602050306030303" pitchFamily="18" charset="0"/>
              </a:rPr>
              <a:t>pada</a:t>
            </a:r>
            <a:r>
              <a:rPr lang="en-AU" sz="2400" dirty="0">
                <a:latin typeface="Constantia" panose="02030602050306030303" pitchFamily="18" charset="0"/>
              </a:rPr>
              <a:t> D1 </a:t>
            </a:r>
            <a:r>
              <a:rPr lang="en-AU" sz="2400" dirty="0" err="1">
                <a:latin typeface="Constantia" panose="02030602050306030303" pitchFamily="18" charset="0"/>
              </a:rPr>
              <a:t>dengan</a:t>
            </a:r>
            <a:r>
              <a:rPr lang="en-AU" sz="2400" dirty="0">
                <a:latin typeface="Constantia" panose="02030602050306030303" pitchFamily="18" charset="0"/>
              </a:rPr>
              <a:t> </a:t>
            </a:r>
            <a:r>
              <a:rPr lang="en-AU" sz="2400" dirty="0" err="1">
                <a:latin typeface="Constantia" panose="02030602050306030303" pitchFamily="18" charset="0"/>
              </a:rPr>
              <a:t>biaya</a:t>
            </a:r>
            <a:r>
              <a:rPr lang="en-AU" sz="2400" dirty="0">
                <a:latin typeface="Constantia" panose="02030602050306030303" pitchFamily="18" charset="0"/>
              </a:rPr>
              <a:t>    </a:t>
            </a:r>
            <a:r>
              <a:rPr lang="en-AU" sz="2400" dirty="0" err="1">
                <a:latin typeface="Constantia" panose="02030602050306030303" pitchFamily="18" charset="0"/>
              </a:rPr>
              <a:t>Rp</a:t>
            </a:r>
            <a:r>
              <a:rPr lang="en-AU" sz="2400" dirty="0">
                <a:latin typeface="Constantia" panose="02030602050306030303" pitchFamily="18" charset="0"/>
              </a:rPr>
              <a:t>. 10</a:t>
            </a:r>
          </a:p>
          <a:p>
            <a:pPr marL="0" indent="0">
              <a:buNone/>
            </a:pPr>
            <a:r>
              <a:rPr lang="en-AU" sz="2400" dirty="0">
                <a:latin typeface="Constantia" panose="02030602050306030303" pitchFamily="18" charset="0"/>
              </a:rPr>
              <a:t>	      -  </a:t>
            </a:r>
            <a:r>
              <a:rPr lang="en-AU" sz="2400" dirty="0" err="1">
                <a:latin typeface="Constantia" panose="02030602050306030303" pitchFamily="18" charset="0"/>
              </a:rPr>
              <a:t>Karyawan</a:t>
            </a:r>
            <a:r>
              <a:rPr lang="en-AU" sz="2400" dirty="0">
                <a:latin typeface="Constantia" panose="02030602050306030303" pitchFamily="18" charset="0"/>
              </a:rPr>
              <a:t> A1 </a:t>
            </a:r>
            <a:r>
              <a:rPr lang="en-AU" sz="2400" dirty="0" err="1">
                <a:latin typeface="Constantia" panose="02030602050306030303" pitchFamily="18" charset="0"/>
              </a:rPr>
              <a:t>ditempatkan</a:t>
            </a:r>
            <a:r>
              <a:rPr lang="en-AU" sz="2400" dirty="0">
                <a:latin typeface="Constantia" panose="02030602050306030303" pitchFamily="18" charset="0"/>
              </a:rPr>
              <a:t> </a:t>
            </a:r>
            <a:r>
              <a:rPr lang="en-AU" sz="2400" dirty="0" err="1">
                <a:latin typeface="Constantia" panose="02030602050306030303" pitchFamily="18" charset="0"/>
              </a:rPr>
              <a:t>pada</a:t>
            </a:r>
            <a:r>
              <a:rPr lang="en-AU" sz="2400" dirty="0">
                <a:latin typeface="Constantia" panose="02030602050306030303" pitchFamily="18" charset="0"/>
              </a:rPr>
              <a:t> D2 </a:t>
            </a:r>
            <a:r>
              <a:rPr lang="en-AU" sz="2400" dirty="0" err="1">
                <a:latin typeface="Constantia" panose="02030602050306030303" pitchFamily="18" charset="0"/>
              </a:rPr>
              <a:t>dengan</a:t>
            </a:r>
            <a:r>
              <a:rPr lang="en-AU" sz="2400" dirty="0">
                <a:latin typeface="Constantia" panose="02030602050306030303" pitchFamily="18" charset="0"/>
              </a:rPr>
              <a:t> </a:t>
            </a:r>
            <a:r>
              <a:rPr lang="en-AU" sz="2400" dirty="0" err="1">
                <a:latin typeface="Constantia" panose="02030602050306030303" pitchFamily="18" charset="0"/>
              </a:rPr>
              <a:t>biaya</a:t>
            </a:r>
            <a:r>
              <a:rPr lang="en-AU" sz="2400" dirty="0">
                <a:latin typeface="Constantia" panose="02030602050306030303" pitchFamily="18" charset="0"/>
              </a:rPr>
              <a:t>    </a:t>
            </a:r>
            <a:r>
              <a:rPr lang="en-AU" sz="2400" dirty="0" err="1">
                <a:latin typeface="Constantia" panose="02030602050306030303" pitchFamily="18" charset="0"/>
              </a:rPr>
              <a:t>Rp</a:t>
            </a:r>
            <a:r>
              <a:rPr lang="en-AU" sz="2400" dirty="0">
                <a:latin typeface="Constantia" panose="02030602050306030303" pitchFamily="18" charset="0"/>
              </a:rPr>
              <a:t>. 27</a:t>
            </a:r>
          </a:p>
          <a:p>
            <a:pPr marL="0" indent="0">
              <a:buNone/>
            </a:pPr>
            <a:r>
              <a:rPr lang="en-AU" sz="2400" dirty="0">
                <a:latin typeface="Constantia" panose="02030602050306030303" pitchFamily="18" charset="0"/>
              </a:rPr>
              <a:t>	      -  </a:t>
            </a:r>
            <a:r>
              <a:rPr lang="en-AU" sz="2400" dirty="0" err="1">
                <a:latin typeface="Constantia" panose="02030602050306030303" pitchFamily="18" charset="0"/>
              </a:rPr>
              <a:t>Karyawan</a:t>
            </a:r>
            <a:r>
              <a:rPr lang="en-AU" sz="2400" dirty="0">
                <a:latin typeface="Constantia" panose="02030602050306030303" pitchFamily="18" charset="0"/>
              </a:rPr>
              <a:t> A3 </a:t>
            </a:r>
            <a:r>
              <a:rPr lang="en-AU" sz="2400" dirty="0" err="1">
                <a:latin typeface="Constantia" panose="02030602050306030303" pitchFamily="18" charset="0"/>
              </a:rPr>
              <a:t>ditempatkan</a:t>
            </a:r>
            <a:r>
              <a:rPr lang="en-AU" sz="2400" dirty="0">
                <a:latin typeface="Constantia" panose="02030602050306030303" pitchFamily="18" charset="0"/>
              </a:rPr>
              <a:t> </a:t>
            </a:r>
            <a:r>
              <a:rPr lang="en-AU" sz="2400" dirty="0" err="1">
                <a:latin typeface="Constantia" panose="02030602050306030303" pitchFamily="18" charset="0"/>
              </a:rPr>
              <a:t>pada</a:t>
            </a:r>
            <a:r>
              <a:rPr lang="en-AU" sz="2400" dirty="0">
                <a:latin typeface="Constantia" panose="02030602050306030303" pitchFamily="18" charset="0"/>
              </a:rPr>
              <a:t> D3 </a:t>
            </a:r>
            <a:r>
              <a:rPr lang="en-AU" sz="2400" dirty="0" err="1">
                <a:latin typeface="Constantia" panose="02030602050306030303" pitchFamily="18" charset="0"/>
              </a:rPr>
              <a:t>dengan</a:t>
            </a:r>
            <a:r>
              <a:rPr lang="en-AU" sz="2400" dirty="0">
                <a:latin typeface="Constantia" panose="02030602050306030303" pitchFamily="18" charset="0"/>
              </a:rPr>
              <a:t> </a:t>
            </a:r>
            <a:r>
              <a:rPr lang="en-AU" sz="2400" dirty="0" err="1">
                <a:latin typeface="Constantia" panose="02030602050306030303" pitchFamily="18" charset="0"/>
              </a:rPr>
              <a:t>biaya</a:t>
            </a:r>
            <a:r>
              <a:rPr lang="en-AU" sz="2400" dirty="0">
                <a:latin typeface="Constantia" panose="02030602050306030303" pitchFamily="18" charset="0"/>
              </a:rPr>
              <a:t>    </a:t>
            </a:r>
            <a:r>
              <a:rPr lang="en-AU" sz="2400" dirty="0" err="1">
                <a:latin typeface="Constantia" panose="02030602050306030303" pitchFamily="18" charset="0"/>
              </a:rPr>
              <a:t>Rp</a:t>
            </a:r>
            <a:r>
              <a:rPr lang="en-AU" sz="2400" dirty="0">
                <a:latin typeface="Constantia" panose="02030602050306030303" pitchFamily="18" charset="0"/>
              </a:rPr>
              <a:t>. 12</a:t>
            </a:r>
          </a:p>
          <a:p>
            <a:pPr marL="0" indent="0">
              <a:buNone/>
            </a:pPr>
            <a:r>
              <a:rPr lang="en-AU" sz="2400" dirty="0">
                <a:latin typeface="Constantia" panose="02030602050306030303" pitchFamily="18" charset="0"/>
              </a:rPr>
              <a:t>           </a:t>
            </a:r>
            <a:r>
              <a:rPr lang="en-AU" sz="2400" dirty="0" smtClean="0">
                <a:latin typeface="Constantia" panose="02030602050306030303" pitchFamily="18" charset="0"/>
              </a:rPr>
              <a:t>     </a:t>
            </a:r>
            <a:r>
              <a:rPr lang="en-AU" sz="2400" dirty="0" err="1">
                <a:latin typeface="Constantia" panose="02030602050306030303" pitchFamily="18" charset="0"/>
              </a:rPr>
              <a:t>Jumlah</a:t>
            </a:r>
            <a:r>
              <a:rPr lang="en-AU" sz="2400" dirty="0">
                <a:latin typeface="Constantia" panose="02030602050306030303" pitchFamily="18" charset="0"/>
              </a:rPr>
              <a:t> </a:t>
            </a:r>
            <a:r>
              <a:rPr lang="en-AU" sz="2400" dirty="0" err="1">
                <a:latin typeface="Constantia" panose="02030602050306030303" pitchFamily="18" charset="0"/>
              </a:rPr>
              <a:t>biaya</a:t>
            </a:r>
            <a:r>
              <a:rPr lang="en-AU" sz="2400" dirty="0">
                <a:latin typeface="Constantia" panose="02030602050306030303" pitchFamily="18" charset="0"/>
              </a:rPr>
              <a:t>                                                                  </a:t>
            </a:r>
            <a:r>
              <a:rPr lang="en-AU" sz="2400" dirty="0" err="1">
                <a:latin typeface="Constantia" panose="02030602050306030303" pitchFamily="18" charset="0"/>
              </a:rPr>
              <a:t>Rp</a:t>
            </a:r>
            <a:r>
              <a:rPr lang="en-AU" sz="2400" dirty="0">
                <a:latin typeface="Constantia" panose="02030602050306030303" pitchFamily="18" charset="0"/>
              </a:rPr>
              <a:t>. 49</a:t>
            </a:r>
          </a:p>
          <a:p>
            <a:pPr marL="0" indent="0">
              <a:buNone/>
            </a:pPr>
            <a:endParaRPr lang="en-AU" sz="2000" dirty="0">
              <a:latin typeface="Constantia" panose="02030602050306030303" pitchFamily="18" charset="0"/>
            </a:endParaRPr>
          </a:p>
          <a:p>
            <a:pPr marL="0" indent="0">
              <a:buNone/>
            </a:pPr>
            <a:endParaRPr lang="en-AU" sz="2000" dirty="0">
              <a:latin typeface="Constantia" panose="02030602050306030303" pitchFamily="18" charset="0"/>
            </a:endParaRPr>
          </a:p>
          <a:p>
            <a:pPr marL="0" indent="0">
              <a:buNone/>
            </a:pPr>
            <a:r>
              <a:rPr lang="en-US" sz="2000" dirty="0">
                <a:latin typeface="Constantia" panose="02030602050306030303" pitchFamily="18" charset="0"/>
              </a:rPr>
              <a:t/>
            </a:r>
            <a:br>
              <a:rPr lang="en-US" sz="2000" dirty="0">
                <a:latin typeface="Constantia" panose="02030602050306030303" pitchFamily="18" charset="0"/>
              </a:rPr>
            </a:br>
            <a:endParaRPr lang="es-ES" sz="2000" dirty="0">
              <a:latin typeface="Constantia" panose="02030602050306030303" pitchFamily="18" charset="0"/>
            </a:endParaRPr>
          </a:p>
          <a:p>
            <a:pPr marL="0" indent="0">
              <a:buNone/>
            </a:pPr>
            <a:r>
              <a:rPr lang="es-ES" sz="2000" dirty="0">
                <a:latin typeface="Constantia" panose="02030602050306030303" pitchFamily="18" charset="0"/>
              </a:rPr>
              <a:t/>
            </a:r>
            <a:br>
              <a:rPr lang="es-ES" sz="2000" dirty="0">
                <a:latin typeface="Constantia" panose="02030602050306030303" pitchFamily="18" charset="0"/>
              </a:rPr>
            </a:br>
            <a:endParaRPr lang="es-ES" sz="2000" dirty="0">
              <a:solidFill>
                <a:schemeClr val="tx1"/>
              </a:solidFill>
              <a:latin typeface="Constantia" panose="02030602050306030303" pitchFamily="18" charset="0"/>
            </a:endParaRPr>
          </a:p>
          <a:p>
            <a:pPr marL="0" indent="0">
              <a:buNone/>
            </a:pPr>
            <a:endParaRPr lang="en-US" sz="2800" b="1" dirty="0" smtClean="0">
              <a:solidFill>
                <a:schemeClr val="tx1"/>
              </a:solidFill>
              <a:latin typeface="Constantia"/>
            </a:endParaRPr>
          </a:p>
          <a:p>
            <a:pPr algn="ctr">
              <a:buNone/>
            </a:pPr>
            <a:endParaRPr lang="en-US" sz="1900" dirty="0">
              <a:solidFill>
                <a:schemeClr val="tx1"/>
              </a:solidFill>
            </a:endParaRPr>
          </a:p>
        </p:txBody>
      </p:sp>
      <p:pic>
        <p:nvPicPr>
          <p:cNvPr id="2" name="Picture 1"/>
          <p:cNvPicPr>
            <a:picLocks noChangeAspect="1"/>
          </p:cNvPicPr>
          <p:nvPr/>
        </p:nvPicPr>
        <p:blipFill>
          <a:blip r:embed="rId2"/>
          <a:stretch>
            <a:fillRect/>
          </a:stretch>
        </p:blipFill>
        <p:spPr>
          <a:xfrm>
            <a:off x="193182" y="4840049"/>
            <a:ext cx="2671042" cy="2017951"/>
          </a:xfrm>
          <a:prstGeom prst="rect">
            <a:avLst/>
          </a:prstGeom>
        </p:spPr>
      </p:pic>
      <p:cxnSp>
        <p:nvCxnSpPr>
          <p:cNvPr id="8" name="Straight Connector 7"/>
          <p:cNvCxnSpPr/>
          <p:nvPr/>
        </p:nvCxnSpPr>
        <p:spPr>
          <a:xfrm>
            <a:off x="9950824" y="3872753"/>
            <a:ext cx="995082"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24286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Wisp">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1540</TotalTime>
  <Words>73</Words>
  <Application>Microsoft Office PowerPoint</Application>
  <PresentationFormat>Widescreen</PresentationFormat>
  <Paragraphs>74</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Century Gothic</vt:lpstr>
      <vt:lpstr>Constantia</vt:lpstr>
      <vt:lpstr>Wingdings 2</vt:lpstr>
      <vt:lpstr>Wingdings 3</vt:lpstr>
      <vt:lpstr>Wisp</vt:lpstr>
      <vt:lpstr>MANAJEMEN OPERASIONAL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MANAJEMEN OPERASIONAL II</dc:title>
  <dc:creator>user</dc:creator>
  <cp:lastModifiedBy>Azizah Fitriani</cp:lastModifiedBy>
  <cp:revision>93</cp:revision>
  <dcterms:created xsi:type="dcterms:W3CDTF">2020-05-04T11:47:11Z</dcterms:created>
  <dcterms:modified xsi:type="dcterms:W3CDTF">2022-04-11T10:06:35Z</dcterms:modified>
</cp:coreProperties>
</file>