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73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283968" y="620688"/>
            <a:ext cx="4860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LEMBAGA </a:t>
            </a:r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KEUANGAN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555526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endParaRPr lang="ko-KR" altLang="en-US" sz="1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555526"/>
            <a:ext cx="7740352" cy="4587974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perantara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menyalurkan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tabungan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individu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bisnis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pinjaman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diwajibkan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beroperasi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pedoman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peraturan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ditetapkan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1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Menerima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simpanan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tabungan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meminjamkan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kepada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lain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2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Membayar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penabung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dana 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disimpan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menyediakan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layanan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misalnya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rekening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giro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transfer dana,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kredit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)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layanannya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dibayar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3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Menginvestasikan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tabungan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produktif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seperti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real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estat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obligasi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0"/>
            <a:ext cx="7668344" cy="51435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2.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Pelanggan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embaga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euangan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1).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Individu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menyimpan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tetapi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juga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membutuhkan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	dana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pinjaman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Individu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menabung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daripada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meminjam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2).  Perusahaan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bisnis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Perusahaan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menyimpan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terutama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rekening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giro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bank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komersial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bisnis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	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juga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meminjam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daripada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menabung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3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menyimpan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sebagian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pembayaran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pajak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pembayaran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Jaminan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Sosial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di bank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komersial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menjual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surat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meminjam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dana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ditabung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-92546"/>
            <a:ext cx="7812360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Pengertian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mempertemukan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	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menganggur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sementara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ingin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diinvestasikan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relatif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aman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berbunga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membutuhkan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pinjaman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dana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pembiayaan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</a:t>
            </a:r>
            <a:r>
              <a:rPr lang="en-US" dirty="0" smtClean="0"/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pendek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Adapun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berikut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marL="271463"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1).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Pemenuhan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marL="271463"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Mekanisme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ditekankan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mempertemukan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pihak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kelebihan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membutuhkan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dana.</a:t>
            </a:r>
          </a:p>
          <a:p>
            <a:pPr marL="271463"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3).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terikat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seperti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Modal.</a:t>
            </a:r>
          </a:p>
          <a:p>
            <a:pPr marL="271463" algn="just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Pelaku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1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).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Individu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masyarakat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2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Bank , Dana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pensiun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Perusahaan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asuransi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3).  Perusahaan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bisnis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4).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ayasan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-92546"/>
            <a:ext cx="7956376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4.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Manfaat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1).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fasilitator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mediator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surat-surat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berharga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pendek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2).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sumber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modal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membutuhkan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tambahan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modal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ekspansi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3).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 fasilitator dan mediator kegiatan investasi dari luar negeri kepada usaha lokal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	dalam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 kredit berjangka pendek atau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short-term.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4).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wadah bagi masyarakat yang ingin membeli Surat Berharga Pasar Uang 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	Sertifikat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Bank Indonesia (SBI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5. Jenis instrumen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</a:p>
          <a:p>
            <a:pPr algn="just">
              <a:lnSpc>
                <a:spcPct val="150000"/>
              </a:lnSpc>
            </a:pPr>
            <a:r>
              <a:rPr lang="sv-SE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Sertifikat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Bank Indonesia (SBI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Sertifikat Bank Indonesia (SBI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 Surat berharga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pendek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	diterbitkan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jumlah yang tertentu dan akan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dibayarkan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kepada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pemilik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 pada tanggal yang telah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ditentukan sebelumnya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SBI memiliki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waktu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 – 3 bulan dengan sistem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  pendapatan bunga .   Dengan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penjualan SBI,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Bank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 (BI) bisa menyerap kelebihan uang primer yang beredar.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6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-92546"/>
            <a:ext cx="7956376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Jenis instrumen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</a:p>
          <a:p>
            <a:pPr algn="just">
              <a:lnSpc>
                <a:spcPct val="150000"/>
              </a:lnSpc>
            </a:pPr>
            <a:r>
              <a:rPr lang="sv-SE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2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Surat Berharga Pasar Uang (SBPU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Surat Berharga Pasar Uang (SBPU) merupakan Surat berharga yang diperdagangkan secara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diskonto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 Bank Indonesia (BI) atau lembaga keuangan lainnya yang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	ditentukan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Bank Indonesia. Tujuan dari SBPU ini adalah meningkatkan likuiditas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	bank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umum dan menekan laju inflasi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3). Sertifikat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deposito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Sertifikat deposito merupakan Instrumen keuangan yang dikeluarkan bank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terhadap                               	simpanan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nasabahnya dengan tingkat suku bunga dan periode jatuh tempo yang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	ditentukan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Deposito biasanya memiliki jangka waktu jatuh tempo 3 bulan, 6 bulan,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dan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12 bulan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4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Treasury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bills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Treasury bills merupakan Surat utang yang dikeluarkan oleh pemerintah suatu negara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	dengan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 waktu kurang dari satu tahun.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T-Bills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 awalnya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diterbitkan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obligasi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oleh pemerintah Amerika Serikat untuk membiayai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Perang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Dunia I.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-92546"/>
            <a:ext cx="7956376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Jenis instrumen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</a:p>
          <a:p>
            <a:pPr algn="just">
              <a:lnSpc>
                <a:spcPct val="150000"/>
              </a:lnSpc>
            </a:pPr>
            <a:r>
              <a:rPr lang="sv-SE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5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Promissory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notes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Promissory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notes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 Surat pernyataan kesanggupan untuk membayar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transaksi                            	utang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piutang jangka pendek yang dilakukan kreditur dan debitur.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Nota ini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berisi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	surat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kontrak kepada pihak lain yang berisi janji untuk membayarkan sejumlah uang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sebagai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pelunasan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utang dengan jumlah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pokok pinjaman dan bunga yang telah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	disepakati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termasuk tanggal jatuh tempo pembayaran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6). Commercial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paper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Commercial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paper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  Instrumen utang yang dikeluarkan suatu perusahaan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   	bank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berkapitalisasi besar kepada investor tanpa adanya jaminan (collateral) yang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	dipakai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 pembiayaan kewajiban jangka pendek. Commercial paper ini menjadi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salah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satu alternatif terbaik untuk menambah modal usaha, ketimbang meminjam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pembiayaan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 bank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8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0"/>
            <a:ext cx="7956376" cy="51435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Jenis instrumen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</a:p>
          <a:p>
            <a:pPr algn="just">
              <a:lnSpc>
                <a:spcPct val="150000"/>
              </a:lnSpc>
            </a:pPr>
            <a:r>
              <a:rPr lang="sv-SE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Call money    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Call money merupakan Instrumen keuangan yang dipakai untuk kegiatan transaksi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pinjam	-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meminjam sejumlah dana yang dilakukan antarbank dengan jangka waktu pendek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	(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maksimal 1 tahun).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Biasanya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instrumen ini digunakan ketika bank membutuhkan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atau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perlu mengalihkan kelebihan dana jangka pendek yang sifatnya sementara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8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Banker’s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acceptance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Banker’s acceptance merupakan  Surat berharga yang dipakai untuk kegiatan ekspor 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impor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barang, dapat juga digunakan dalam transaksi valuta asing (valas). Instrumen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pasar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 satu ini merupakan wesel berjangka yang diterima eksportir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                             	sejumlah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barang ekspor-impor yang diperjualbelikan. Banker’s acceptance ini berisi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	nominal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sesuai jumlah transaksi jual-beli barang ekspor-impor yang terjadi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	ditambah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fee. Jatuh tempo instrumen ini diisi sesuai kesepakatan pelunasan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	transaksi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 biasanya 30 – 270 hari, tetapi umumnya 90 hari.</a:t>
            </a: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-92546"/>
            <a:ext cx="7956376" cy="523604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6. Resiko Pasar Uang</a:t>
            </a:r>
          </a:p>
          <a:p>
            <a:pPr algn="just">
              <a:lnSpc>
                <a:spcPct val="150000"/>
              </a:lnSpc>
            </a:pPr>
            <a:r>
              <a:rPr lang="sv-SE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Risiko gagal bayar ketika banl tidak mampu mengelola bisnis dan dana yang diperoleh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        	investor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Hal ini membuat perusahaan tidak bisa membayarkan bunga saat tagihan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jatuh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tempo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2). Risiko reinvestasi, yaitu risiko yang terjadi akibat pengalihan investasi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3). 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Risiko fundamental ialah risiko yang disebabkan perubahan kebijakan pemerintah, 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moneter	, 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fiskal, dan kondisi makro ekonomi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4). Risiko pasar akibat pergerakan nilai tukar, fluktuasi harga, dan suku bunga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5). Terdapat risiko lain di luar pengaruh ekonomi dan sosial-politik seperti bencana alam. </a:t>
            </a:r>
            <a:endParaRPr lang="nb-NO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b-NO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7. Pasar Modal </a:t>
            </a:r>
          </a:p>
          <a:p>
            <a:pPr algn="just">
              <a:lnSpc>
                <a:spcPct val="150000"/>
              </a:lnSpc>
            </a:pPr>
            <a:r>
              <a:rPr lang="nb-NO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modal adalah pasar yang beroperasi secara terorganisir dimana terdapat aktivitas 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	perdagangan 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surat-surat berharga seperti saham, ekuitas, surat pengakuan hutang, 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	obligasi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dan surat berharga lainnya yang diterbitkan oleh pemerintah 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maupun                       	 </a:t>
            </a:r>
            <a:r>
              <a:rPr lang="nb-N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swasta dengan memanfaatkan jasa perantara, komisioner, </a:t>
            </a:r>
            <a:r>
              <a:rPr lang="nb-NO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                                	underwriter.</a:t>
            </a: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15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123478"/>
            <a:ext cx="7956376" cy="50200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8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Pelaku Pasar Modal 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Pihak yang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terlibat di pasar modal dan lembaga penunjang yang terlibat langsung dalam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	proses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transaksi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berikut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:</a:t>
            </a: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1).  Emiten merupakan 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yang melakukan emisi, baik yang berupa saham ataupun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obligasi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2). Investor merupakan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pemodal yang akan membeli atau menanamkan modalnya di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	perusahaan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melakukan emisi.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3). Penjamin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Emisi (underwriter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 merupakan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 yang menjamin terjualnya saham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/                      	obligasi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sampai batas waktu tertentu dan dapat memperoleh dana yang diinginkan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	emiten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4). Agen Penjualan merupakan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pihak yang menjual efek dari perusahaan yang akan "Go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	Public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" tanpa kontrak dengan emiten yang bersangkutan.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5).  Pialang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(broker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 merupakan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perantara antara si penjual (emiten) dengan si pembeli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	(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investor) dalam jual beli efek.</a:t>
            </a: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123478"/>
            <a:ext cx="7956376" cy="50200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9. </a:t>
            </a:r>
            <a:r>
              <a:rPr lang="it-IT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 dan Struktur Pasar Modal di </a:t>
            </a:r>
            <a:r>
              <a:rPr lang="it-IT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Otoritas Jasa Keuangan (OJK)</a:t>
            </a:r>
          </a:p>
          <a:p>
            <a:pPr algn="just">
              <a:lnSpc>
                <a:spcPct val="150000"/>
              </a:lnSpc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Otoritas Jasa Keuangan (OJK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 merupakan lembaga yang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menggantikan fungsi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	Badan Pengawas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Modal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(BAPEPAM) sebagai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pengawas seluruh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	aktivitas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terjadi di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modal.</a:t>
            </a:r>
          </a:p>
          <a:p>
            <a:pPr algn="just">
              <a:lnSpc>
                <a:spcPct val="150000"/>
              </a:lnSpc>
            </a:pP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2). Bursa Efek Indonesia</a:t>
            </a:r>
          </a:p>
          <a:p>
            <a:pPr algn="just">
              <a:lnSpc>
                <a:spcPct val="150000"/>
              </a:lnSpc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Bursa Efek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 merupakan </a:t>
            </a:r>
            <a:r>
              <a:rPr lang="sv-SE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menfasilitasi terjadinya                                 	transaksi dipasar mudal</a:t>
            </a:r>
          </a:p>
          <a:p>
            <a:pPr algn="just">
              <a:lnSpc>
                <a:spcPct val="150000"/>
              </a:lnSpc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3). 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Efek </a:t>
            </a:r>
            <a:endParaRPr lang="sv-SE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Perusahaan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Efek merupakan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pihak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melakukan kegiatan usaha sebagai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	penjamin emisi efek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perantara pedagang efek, dan atau manajer investasi.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Perusahaan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efek harus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mendapat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izin Bapepam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 Keuangan.</a:t>
            </a:r>
            <a:endParaRPr lang="sv-SE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123478"/>
            <a:ext cx="7956376" cy="50200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9. </a:t>
            </a:r>
            <a:r>
              <a:rPr lang="it-IT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 dan Struktur Pasar Modal di </a:t>
            </a:r>
            <a:r>
              <a:rPr lang="it-IT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4).  Lembaga Kliring</a:t>
            </a:r>
          </a:p>
          <a:p>
            <a:pPr marL="174625" algn="just">
              <a:lnSpc>
                <a:spcPct val="150000"/>
              </a:lnSpc>
              <a:tabLst>
                <a:tab pos="533400" algn="l"/>
              </a:tabLst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Lembaga Lembaga Kliring dan Penjaminan adalah pihak yang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menyelenggarakan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jasa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		kliring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 penjaminan penyelesaian transaksi bursa. Saat ini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lembaga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kliring 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		penjaminan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 Indonesia dijalankan oleh PT Kliring dan Penjaminan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		(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KPEI). Yang dapat menyelenggarakan kegiatan usaha sebagai lembaga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kiring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	penjaminan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adalah perseroan yang telah memperoleh izin usaha dari Bapepam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LK.                                 5).  Lembaga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Penyimpanan 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Penyelesaian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Lembaga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Penyimpanan dan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Penyelesaian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saat ini dilakukan oleh PT. Kustodian Sentral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	Efek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Indonesia (PT. KSEI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10. Fungsi Pasar Modal </a:t>
            </a:r>
          </a:p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Pasar modal sebagai sarana penambah modal bagi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usaha</a:t>
            </a:r>
          </a:p>
          <a:p>
            <a:pPr algn="just" defTabSz="446088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Perusahaan dapat memperoleh dana dengan cara menjual saham ke pasar modal.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Saham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akan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dibeli oleh masyarakat umum,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, lembaga keuangan ,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pemerintah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4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0200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10. Fungsi Pasar Modal </a:t>
            </a:r>
          </a:p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2). Pasar modal sebagai sarana pemerataan pendapatan</a:t>
            </a:r>
          </a:p>
          <a:p>
            <a:pPr algn="just">
              <a:lnSpc>
                <a:spcPct val="150000"/>
              </a:lnSpc>
            </a:pP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Setelah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 waktu tertentu, saham-saham yang telah dibeli akan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	memberikan deviden   (bagian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 keuntungan perusahaan) kepada para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pembelinya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(pemiliknya). Oleh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karena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itu, penjualan saham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melalui                       	pasar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dapat dianggap sebagai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sarana   pemerataan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pendapatan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3).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sebagai sarana peningkatan kapasitas produksi</a:t>
            </a:r>
          </a:p>
          <a:p>
            <a:pPr algn="just">
              <a:lnSpc>
                <a:spcPct val="150000"/>
              </a:lnSpc>
            </a:pP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Dengan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adanya tambahan modal yang diperoleh dari pasar modal,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maka                     	produktivitas   perusahaan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akan meningkat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4).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 sebagai sarana penciptaan tenaga kerja</a:t>
            </a:r>
          </a:p>
          <a:p>
            <a:pPr algn="just">
              <a:lnSpc>
                <a:spcPct val="150000"/>
              </a:lnSpc>
            </a:pP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Keberadaan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modal dapat mendorong muncul dan berkembangnya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	industri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lain yang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berdampak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pada terciptanya lapangan kerja baru. </a:t>
            </a:r>
            <a:endParaRPr lang="sv-SE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85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0"/>
            <a:ext cx="7956376" cy="51435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10. Fungsi Pasar Modal </a:t>
            </a:r>
          </a:p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5). Pasar modal sebagai sarana peningkatan pendapatan negara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Setiap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dividen yang dibagikan kepada para pemegang saham akan dikenakan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pajak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oleh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pemerintah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Adanya tambahan pemasukan melalui pajak ini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akan meningkatkan                     	pendapatan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negara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6). Pasar modal sebagai indikator perekonomian negara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Aktivitas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 volume penjualan/pembelian di pasar modal yang semakin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	meningkat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(padat) memberi indikasi bahwa aktivitas bisnis berbagai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perusahaan                   	berjalan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 baik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11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Instrumen Investasi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</a:t>
            </a:r>
          </a:p>
          <a:p>
            <a:pPr algn="just"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 Saham</a:t>
            </a:r>
          </a:p>
          <a:p>
            <a:pPr algn="just">
              <a:lnSpc>
                <a:spcPct val="150000"/>
              </a:lnSpc>
            </a:pP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Saham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 surat berharga yang menjadi bukti kepemilikan atas sebuah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	perusahaan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Investor yang memiliki saham di sebuah perusahaan, berhak untuk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	mendapatkan </a:t>
            </a:r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dividen atau pembagian laba. </a:t>
            </a:r>
          </a:p>
          <a:p>
            <a:pPr algn="just">
              <a:lnSpc>
                <a:spcPct val="150000"/>
              </a:lnSpc>
            </a:pP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0"/>
            <a:ext cx="7956376" cy="51435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11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Instrumen Investasi Pasar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Modal</a:t>
            </a:r>
          </a:p>
          <a:p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2). Reks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adana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Reksadana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dikenal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instrumen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wadah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pengumpulan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serta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investor. Dana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dikelola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instrumen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seperti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obligasi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efek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lainnya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 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3).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Surat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utang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obligasi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Kamu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juga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bisa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mendapatkan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surat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berharga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berupa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obligasi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modal.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Kepemilikan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surat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utang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dipindahtangankan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pemegangnya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hak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memperoleh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serta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pelunasan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utang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ditentukan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4). Exchange traded fund (ETF)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Surat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berharga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sebenarnya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kemiripan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reksadana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sama-sama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dikumpulkan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secara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kolektif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Hanya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EFT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bisa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diperdagangkan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bursa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efek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layaknya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9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0"/>
            <a:ext cx="7956376" cy="51435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11</a:t>
            </a:r>
            <a:r>
              <a:rPr lang="sv-SE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  <a:r>
              <a:rPr lang="sv-SE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Manfaat Pasar Modal</a:t>
            </a:r>
          </a:p>
          <a:p>
            <a:r>
              <a:rPr lang="sv-SE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 Manfaat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Pasar Modal untuk Emiten</a:t>
            </a:r>
          </a:p>
          <a:p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a.  Jumlah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dana yang dapat dihimpun berjumlah besar</a:t>
            </a:r>
          </a:p>
          <a:p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b.  Dana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tersebut dapat diterima sekaligus pada saat pasar perdana selesai</a:t>
            </a:r>
          </a:p>
          <a:p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c.  Solvabilitas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 tinggi sehingga memperbaiki citra perusahaan</a:t>
            </a:r>
          </a:p>
          <a:p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d.  Ketergantungan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emiten terhadap bank menjadi lebih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kecil</a:t>
            </a:r>
          </a:p>
          <a:p>
            <a:endParaRPr lang="sv-SE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2). Manfaat Pasar Modal untuk </a:t>
            </a:r>
            <a:r>
              <a:rPr lang="sv-SE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Investor</a:t>
            </a:r>
          </a:p>
          <a:p>
            <a:pPr defTabSz="1077913">
              <a:lnSpc>
                <a:spcPct val="150000"/>
              </a:lnSpc>
              <a:spcBef>
                <a:spcPts val="0"/>
              </a:spcBef>
              <a:tabLst>
                <a:tab pos="1349375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a.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berkembang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mengikuti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pertumbuhan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Peningkatan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tersebut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tercermin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meningkatnya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harga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mencapai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	capital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gain</a:t>
            </a:r>
          </a:p>
          <a:p>
            <a:pPr defTabSz="674688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b.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Memperoleh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dividen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mereka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memegang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juga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mengambang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pemegang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obligasi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c.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sekaligus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melakukan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instrumen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mengurangi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risiko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sv-SE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sv-SE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411</Words>
  <Application>Microsoft Office PowerPoint</Application>
  <PresentationFormat>On-screen Show (16:9)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1. Pengertian Lembaga Keuangan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110</cp:revision>
  <dcterms:created xsi:type="dcterms:W3CDTF">2014-04-01T16:27:38Z</dcterms:created>
  <dcterms:modified xsi:type="dcterms:W3CDTF">2021-11-27T12:06:20Z</dcterms:modified>
</cp:coreProperties>
</file>