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9" r:id="rId2"/>
    <p:sldId id="271" r:id="rId3"/>
    <p:sldId id="273" r:id="rId4"/>
    <p:sldId id="276" r:id="rId5"/>
    <p:sldId id="277" r:id="rId6"/>
    <p:sldId id="280" r:id="rId7"/>
    <p:sldId id="283" r:id="rId8"/>
    <p:sldId id="285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7297" y="1385047"/>
            <a:ext cx="6541340" cy="2262781"/>
          </a:xfrm>
        </p:spPr>
        <p:txBody>
          <a:bodyPr/>
          <a:lstStyle/>
          <a:p>
            <a:r>
              <a:rPr lang="en-US" dirty="0" smtClean="0">
                <a:latin typeface="Constantia" panose="02030602050306030303" pitchFamily="18" charset="0"/>
              </a:rPr>
              <a:t>MANAJEMEN OPERASIONAL</a:t>
            </a:r>
            <a:endParaRPr lang="en-US" dirty="0">
              <a:latin typeface="Constantia" panose="02030602050306030303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49274" y="3769658"/>
            <a:ext cx="5357998" cy="1178859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OLEH : </a:t>
            </a:r>
          </a:p>
          <a:p>
            <a:r>
              <a:rPr lang="en-US" sz="24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AZIZAH FITRIANI,SE.,MM</a:t>
            </a:r>
            <a:endParaRPr lang="en-US" sz="2400" b="1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278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28" y="228600"/>
            <a:ext cx="9811871" cy="6629400"/>
          </a:xfrm>
        </p:spPr>
        <p:txBody>
          <a:bodyPr>
            <a:noAutofit/>
          </a:bodyPr>
          <a:lstStyle/>
          <a:p>
            <a:pPr lvl="0" algn="ctr">
              <a:lnSpc>
                <a:spcPct val="120000"/>
              </a:lnSpc>
              <a:spcBef>
                <a:spcPts val="1200"/>
              </a:spcBef>
              <a:buClr>
                <a:srgbClr val="0F6FC6"/>
              </a:buClr>
              <a:buNone/>
            </a:pPr>
            <a:r>
              <a:rPr lang="en-US" sz="2200" b="1" dirty="0"/>
              <a:t>BAB </a:t>
            </a:r>
            <a:r>
              <a:rPr lang="en-US" sz="2200" b="1" dirty="0" smtClean="0"/>
              <a:t>VIII</a:t>
            </a:r>
            <a:r>
              <a:rPr lang="en-US" sz="2200" b="1" dirty="0"/>
              <a:t/>
            </a:r>
            <a:br>
              <a:rPr lang="en-US" sz="2200" b="1" dirty="0"/>
            </a:br>
            <a:r>
              <a:rPr lang="en-US" sz="2200" b="1" dirty="0"/>
              <a:t>PENGUKURAN </a:t>
            </a:r>
            <a:r>
              <a:rPr lang="en-US" sz="2200" b="1" dirty="0" smtClean="0"/>
              <a:t>KERJA</a:t>
            </a:r>
          </a:p>
          <a:p>
            <a:pPr marL="0" lvl="0" indent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400" b="1" dirty="0">
                <a:solidFill>
                  <a:prstClr val="black"/>
                </a:solidFill>
                <a:latin typeface="Constantia"/>
              </a:rPr>
              <a:t>I. </a:t>
            </a:r>
            <a:r>
              <a:rPr lang="en-AU" sz="2400" b="1" dirty="0" err="1">
                <a:solidFill>
                  <a:prstClr val="black"/>
                </a:solidFill>
                <a:latin typeface="Constantia"/>
              </a:rPr>
              <a:t>Tujuan</a:t>
            </a:r>
            <a:r>
              <a:rPr lang="en-AU" sz="2400" b="1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b="1" dirty="0" err="1">
                <a:solidFill>
                  <a:prstClr val="black"/>
                </a:solidFill>
                <a:latin typeface="Constantia"/>
              </a:rPr>
              <a:t>Pengukuran</a:t>
            </a:r>
            <a:r>
              <a:rPr lang="en-AU" sz="2400" b="1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b="1" dirty="0" err="1">
                <a:solidFill>
                  <a:prstClr val="black"/>
                </a:solidFill>
                <a:latin typeface="Constantia"/>
              </a:rPr>
              <a:t>Kerja</a:t>
            </a:r>
            <a:r>
              <a:rPr lang="en-AU" sz="2400" b="1" dirty="0">
                <a:solidFill>
                  <a:prstClr val="black"/>
                </a:solidFill>
                <a:latin typeface="Constantia"/>
              </a:rPr>
              <a:t> 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400" dirty="0">
                <a:solidFill>
                  <a:prstClr val="black"/>
                </a:solidFill>
                <a:latin typeface="Constantia"/>
              </a:rPr>
              <a:t>     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Pengukuran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kerja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dapat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digunakan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untuk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maksud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sebagai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berikut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:</a:t>
            </a: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200" b="1" dirty="0" smtClean="0">
                <a:solidFill>
                  <a:prstClr val="black"/>
                </a:solidFill>
                <a:latin typeface="Constantia"/>
              </a:rPr>
              <a:t>        </a:t>
            </a:r>
            <a:r>
              <a:rPr lang="en-AU" sz="2200" b="1" dirty="0">
                <a:solidFill>
                  <a:prstClr val="black"/>
                </a:solidFill>
                <a:latin typeface="Constantia"/>
              </a:rPr>
              <a:t>1.  </a:t>
            </a:r>
            <a:r>
              <a:rPr lang="en-AU" sz="2200" b="1" dirty="0" err="1">
                <a:solidFill>
                  <a:prstClr val="black"/>
                </a:solidFill>
                <a:latin typeface="Constantia"/>
              </a:rPr>
              <a:t>Mengevaluasi</a:t>
            </a:r>
            <a:r>
              <a:rPr lang="en-AU" sz="2200" b="1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b="1" dirty="0" err="1">
                <a:solidFill>
                  <a:prstClr val="black"/>
                </a:solidFill>
                <a:latin typeface="Constantia"/>
              </a:rPr>
              <a:t>pelaksanaan</a:t>
            </a:r>
            <a:r>
              <a:rPr lang="en-AU" sz="2200" b="1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b="1" dirty="0" err="1">
                <a:solidFill>
                  <a:prstClr val="black"/>
                </a:solidFill>
                <a:latin typeface="Constantia"/>
              </a:rPr>
              <a:t>kerja</a:t>
            </a:r>
            <a:r>
              <a:rPr lang="en-AU" sz="2200" b="1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b="1" dirty="0" err="1">
                <a:solidFill>
                  <a:prstClr val="black"/>
                </a:solidFill>
                <a:latin typeface="Constantia"/>
              </a:rPr>
              <a:t>karyawan</a:t>
            </a:r>
            <a:endParaRPr lang="en-US" sz="2200" b="1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200" dirty="0">
                <a:solidFill>
                  <a:prstClr val="black"/>
                </a:solidFill>
                <a:latin typeface="Constantia"/>
              </a:rPr>
              <a:t>	        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Dengan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pengukuran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kerja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perusahaan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dapat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mengevaluasi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pelaksaan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	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kerja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karyawan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dengan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membandingkan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antara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waktu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standard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dengan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	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waktu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riil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dibutuhkan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karyawan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untuk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menyelesaikan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suatu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pekerjaan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.</a:t>
            </a: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200" dirty="0">
                <a:solidFill>
                  <a:prstClr val="black"/>
                </a:solidFill>
                <a:latin typeface="Constantia"/>
              </a:rPr>
              <a:t>		</a:t>
            </a: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4445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200" dirty="0">
                <a:solidFill>
                  <a:prstClr val="black"/>
                </a:solidFill>
                <a:latin typeface="Constantia"/>
              </a:rPr>
              <a:t>      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     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Untuk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tetap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menjaga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efektivitas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efisiensi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sebuah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organisasi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, 	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maka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		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dibutuhkan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perkiraan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beban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kerja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dibebankan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pada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setiap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unit 	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		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atau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satuan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organisasi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.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Analisis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beban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kerja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merupakan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kajian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	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			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terhadap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seberapa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besar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volume 		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pekerjaan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dibebankan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pada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		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suatu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unit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organisasi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dalam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menginterpretasikan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kebijakan-kebijakan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		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strategis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di 	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masa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akan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datang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. </a:t>
            </a:r>
          </a:p>
          <a:p>
            <a:pPr lvl="0">
              <a:lnSpc>
                <a:spcPct val="120000"/>
              </a:lnSpc>
              <a:spcBef>
                <a:spcPts val="1200"/>
              </a:spcBef>
              <a:buClr>
                <a:srgbClr val="0F6FC6"/>
              </a:buClr>
              <a:buNone/>
            </a:pPr>
            <a:r>
              <a:rPr lang="en-US" sz="2000" dirty="0">
                <a:solidFill>
                  <a:schemeClr val="tx1"/>
                </a:solidFill>
                <a:latin typeface="Constantia"/>
              </a:rPr>
              <a:t/>
            </a:r>
            <a:br>
              <a:rPr lang="en-US" sz="2000" dirty="0">
                <a:solidFill>
                  <a:schemeClr val="tx1"/>
                </a:solidFill>
                <a:latin typeface="Constantia"/>
              </a:rPr>
            </a:br>
            <a:endParaRPr lang="en-US" sz="2000" dirty="0">
              <a:solidFill>
                <a:schemeClr val="tx1"/>
              </a:solidFill>
              <a:latin typeface="Constantia"/>
            </a:endParaRPr>
          </a:p>
          <a:p>
            <a:pPr lvl="0">
              <a:lnSpc>
                <a:spcPct val="120000"/>
              </a:lnSpc>
              <a:spcBef>
                <a:spcPts val="1200"/>
              </a:spcBef>
              <a:buClr>
                <a:srgbClr val="0F6FC6"/>
              </a:buClr>
              <a:buNone/>
            </a:pPr>
            <a:endParaRPr lang="en-US" sz="2400" b="1" dirty="0" smtClean="0">
              <a:solidFill>
                <a:schemeClr val="tx1"/>
              </a:solidFill>
              <a:latin typeface="Constantia"/>
            </a:endParaRPr>
          </a:p>
          <a:p>
            <a:pPr marL="571500" lvl="0" indent="-57150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400" dirty="0" smtClean="0">
                <a:latin typeface="Constantia" panose="02030602050306030303" pitchFamily="18" charset="0"/>
              </a:rPr>
              <a:t> </a:t>
            </a:r>
            <a:endParaRPr lang="en-US" sz="2600" b="1" dirty="0">
              <a:solidFill>
                <a:prstClr val="black"/>
              </a:solidFill>
              <a:latin typeface="Constantia"/>
            </a:endParaRPr>
          </a:p>
          <a:p>
            <a:pPr algn="just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sz="2400" dirty="0" smtClean="0">
                <a:latin typeface="Constantia" panose="02030602050306030303" pitchFamily="18" charset="0"/>
              </a:rPr>
              <a:t>    </a:t>
            </a:r>
            <a:endParaRPr lang="en-US" sz="2400" dirty="0">
              <a:latin typeface="Constantia" panose="020306020503060303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090" y="4840941"/>
            <a:ext cx="2233039" cy="2017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804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29" y="400277"/>
            <a:ext cx="9668435" cy="5974976"/>
          </a:xfrm>
        </p:spPr>
        <p:txBody>
          <a:bodyPr>
            <a:normAutofit/>
          </a:bodyPr>
          <a:lstStyle/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sv-SE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sv-SE" sz="2400" dirty="0" smtClean="0">
                <a:solidFill>
                  <a:prstClr val="black"/>
                </a:solidFill>
                <a:latin typeface="Constantia"/>
              </a:rPr>
              <a:t>	Faktor-faktor </a:t>
            </a:r>
            <a:r>
              <a:rPr lang="sv-SE" sz="2400" dirty="0">
                <a:solidFill>
                  <a:prstClr val="black"/>
                </a:solidFill>
                <a:latin typeface="Constantia"/>
              </a:rPr>
              <a:t>yang mempengaruhi analisis beban </a:t>
            </a:r>
            <a:r>
              <a:rPr lang="sv-SE" sz="2400" dirty="0" smtClean="0">
                <a:solidFill>
                  <a:prstClr val="black"/>
                </a:solidFill>
                <a:latin typeface="Constantia"/>
              </a:rPr>
              <a:t>kerja antara </a:t>
            </a:r>
            <a:r>
              <a:rPr lang="sv-SE" sz="2400" dirty="0">
                <a:solidFill>
                  <a:prstClr val="black"/>
                </a:solidFill>
                <a:latin typeface="Constantia"/>
              </a:rPr>
              <a:t>lain    	 uraian pekerjaan, waktu kerja, dan </a:t>
            </a:r>
            <a:r>
              <a:rPr lang="sv-SE" sz="2400" dirty="0" smtClean="0">
                <a:solidFill>
                  <a:prstClr val="black"/>
                </a:solidFill>
                <a:latin typeface="Constantia"/>
              </a:rPr>
              <a:t>jumlah </a:t>
            </a:r>
            <a:r>
              <a:rPr lang="sv-SE" sz="2400" dirty="0">
                <a:solidFill>
                  <a:prstClr val="black"/>
                </a:solidFill>
                <a:latin typeface="Constantia"/>
              </a:rPr>
              <a:t>tenaga kerja. </a:t>
            </a: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US" sz="24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400" b="1" dirty="0">
                <a:solidFill>
                  <a:prstClr val="black"/>
                </a:solidFill>
                <a:latin typeface="Constantia"/>
              </a:rPr>
              <a:t>2.  </a:t>
            </a:r>
            <a:r>
              <a:rPr lang="en-US" sz="2400" b="1" dirty="0" err="1">
                <a:solidFill>
                  <a:prstClr val="black"/>
                </a:solidFill>
                <a:latin typeface="Constantia"/>
              </a:rPr>
              <a:t>Merencanakan</a:t>
            </a:r>
            <a:r>
              <a:rPr lang="en-US" sz="2400" b="1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/>
              </a:rPr>
              <a:t>kebutuhan</a:t>
            </a:r>
            <a:r>
              <a:rPr lang="en-US" sz="2400" b="1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/>
              </a:rPr>
              <a:t>kerja</a:t>
            </a:r>
            <a:r>
              <a:rPr lang="en-US" sz="2400" b="1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/>
              </a:rPr>
              <a:t>karayawan</a:t>
            </a:r>
            <a:endParaRPr lang="en-US" sz="2400" b="1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400" dirty="0">
                <a:solidFill>
                  <a:prstClr val="black"/>
                </a:solidFill>
                <a:latin typeface="Constantia"/>
              </a:rPr>
              <a:t>		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Dengan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pengukuran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kerja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perusahaan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dapat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Constantia"/>
              </a:rPr>
              <a:t>membuat</a:t>
            </a:r>
            <a:r>
              <a:rPr lang="en-US" sz="2400" dirty="0" smtClean="0">
                <a:solidFill>
                  <a:prstClr val="black"/>
                </a:solidFill>
                <a:latin typeface="Constantia"/>
              </a:rPr>
              <a:t> 	</a:t>
            </a:r>
            <a:r>
              <a:rPr lang="en-US" sz="2400" dirty="0" err="1" smtClean="0">
                <a:solidFill>
                  <a:prstClr val="black"/>
                </a:solidFill>
                <a:latin typeface="Constantia"/>
              </a:rPr>
              <a:t>perencanaan</a:t>
            </a:r>
            <a:r>
              <a:rPr lang="en-US" sz="24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tentang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kebutuhan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tenaga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US" sz="2400" dirty="0" err="1" smtClean="0">
                <a:solidFill>
                  <a:prstClr val="black"/>
                </a:solidFill>
                <a:latin typeface="Constantia"/>
              </a:rPr>
              <a:t>kerja</a:t>
            </a:r>
            <a:r>
              <a:rPr lang="en-US" sz="24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Constantia"/>
              </a:rPr>
              <a:t>karena</a:t>
            </a:r>
            <a:r>
              <a:rPr lang="en-US" sz="2400" dirty="0" smtClean="0">
                <a:solidFill>
                  <a:prstClr val="black"/>
                </a:solidFill>
                <a:latin typeface="Constantia"/>
              </a:rPr>
              <a:t> 	</a:t>
            </a:r>
            <a:r>
              <a:rPr lang="en-US" sz="2400" dirty="0" err="1" smtClean="0">
                <a:solidFill>
                  <a:prstClr val="black"/>
                </a:solidFill>
                <a:latin typeface="Constantia"/>
              </a:rPr>
              <a:t>perusahaan</a:t>
            </a:r>
            <a:r>
              <a:rPr lang="en-US" sz="24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dapat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membuat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anggaran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dan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schedule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dengan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latin typeface="Constantia"/>
              </a:rPr>
              <a:t>	</a:t>
            </a:r>
            <a:r>
              <a:rPr lang="en-US" sz="2400" dirty="0" err="1" smtClean="0">
                <a:solidFill>
                  <a:prstClr val="black"/>
                </a:solidFill>
                <a:latin typeface="Constantia"/>
              </a:rPr>
              <a:t>adanya</a:t>
            </a:r>
            <a:r>
              <a:rPr lang="en-US" sz="24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waktu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standard yang </a:t>
            </a:r>
            <a:r>
              <a:rPr lang="en-US" sz="2400" dirty="0" err="1" smtClean="0">
                <a:solidFill>
                  <a:prstClr val="black"/>
                </a:solidFill>
                <a:latin typeface="Constantia"/>
              </a:rPr>
              <a:t>telah</a:t>
            </a:r>
            <a:r>
              <a:rPr lang="en-US" sz="24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ditentukan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perusahaan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.</a:t>
            </a: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US" sz="24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400" b="1" dirty="0">
                <a:solidFill>
                  <a:prstClr val="black"/>
                </a:solidFill>
                <a:latin typeface="Constantia"/>
              </a:rPr>
              <a:t>3.  </a:t>
            </a:r>
            <a:r>
              <a:rPr lang="en-US" sz="2400" b="1" dirty="0" err="1">
                <a:solidFill>
                  <a:prstClr val="black"/>
                </a:solidFill>
                <a:latin typeface="Constantia"/>
              </a:rPr>
              <a:t>Menentukan</a:t>
            </a:r>
            <a:r>
              <a:rPr lang="en-US" sz="2400" b="1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/>
              </a:rPr>
              <a:t>biaya</a:t>
            </a:r>
            <a:r>
              <a:rPr lang="en-US" sz="2400" b="1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/>
              </a:rPr>
              <a:t>atau</a:t>
            </a:r>
            <a:r>
              <a:rPr lang="en-US" sz="2400" b="1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/>
              </a:rPr>
              <a:t>harga</a:t>
            </a:r>
            <a:r>
              <a:rPr lang="en-US" sz="2400" b="1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/>
              </a:rPr>
              <a:t>suatu</a:t>
            </a:r>
            <a:r>
              <a:rPr lang="en-US" sz="2400" b="1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/>
              </a:rPr>
              <a:t>produk</a:t>
            </a:r>
            <a:endParaRPr lang="en-US" sz="2400" b="1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400" dirty="0">
                <a:solidFill>
                  <a:prstClr val="black"/>
                </a:solidFill>
                <a:latin typeface="Constantia"/>
              </a:rPr>
              <a:t>           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Dengan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ditentukan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waktu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standart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untuk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 </a:t>
            </a:r>
            <a:r>
              <a:rPr lang="en-US" sz="2400" dirty="0" err="1" smtClean="0">
                <a:solidFill>
                  <a:prstClr val="black"/>
                </a:solidFill>
                <a:latin typeface="Constantia"/>
              </a:rPr>
              <a:t>menyelesaikan</a:t>
            </a:r>
            <a:r>
              <a:rPr lang="en-US" sz="24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suatu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latin typeface="Constantia"/>
              </a:rPr>
              <a:t>	</a:t>
            </a:r>
            <a:r>
              <a:rPr lang="en-US" sz="2400" dirty="0" err="1" smtClean="0">
                <a:solidFill>
                  <a:prstClr val="black"/>
                </a:solidFill>
                <a:latin typeface="Constantia"/>
              </a:rPr>
              <a:t>produk</a:t>
            </a:r>
            <a:r>
              <a:rPr lang="en-US" sz="24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maka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selanjutnya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dapat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 	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dihitung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biaya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atau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harga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latin typeface="Constantia"/>
              </a:rPr>
              <a:t>	</a:t>
            </a:r>
            <a:r>
              <a:rPr lang="en-US" sz="2400" dirty="0" err="1" smtClean="0">
                <a:solidFill>
                  <a:prstClr val="black"/>
                </a:solidFill>
                <a:latin typeface="Constantia"/>
              </a:rPr>
              <a:t>suatu</a:t>
            </a:r>
            <a:r>
              <a:rPr lang="en-US" sz="24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produk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. </a:t>
            </a:r>
            <a:endParaRPr lang="en-US" sz="2400" dirty="0">
              <a:solidFill>
                <a:schemeClr val="tx1"/>
              </a:solidFill>
              <a:latin typeface="Constantia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01" y="4840049"/>
            <a:ext cx="2231329" cy="2017951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66565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</a:rPr>
              <a:t> 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103146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1429" y="206186"/>
            <a:ext cx="9667135" cy="6463555"/>
          </a:xfrm>
        </p:spPr>
        <p:txBody>
          <a:bodyPr>
            <a:noAutofit/>
          </a:bodyPr>
          <a:lstStyle/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 err="1">
                <a:solidFill>
                  <a:prstClr val="black"/>
                </a:solidFill>
                <a:latin typeface="Constantia"/>
              </a:rPr>
              <a:t>Biaya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produksi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atau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juga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bisa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disebut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dengan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biaya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produk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merupakan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biaya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yang 	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digunakan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dalam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proses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produksi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terdiri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: </a:t>
            </a: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>
                <a:solidFill>
                  <a:prstClr val="black"/>
                </a:solidFill>
                <a:latin typeface="Constantia"/>
              </a:rPr>
              <a:t>	</a:t>
            </a:r>
            <a:r>
              <a:rPr lang="en-AU" sz="2000" b="1" dirty="0">
                <a:solidFill>
                  <a:prstClr val="black"/>
                </a:solidFill>
                <a:latin typeface="Constantia"/>
              </a:rPr>
              <a:t>a.  </a:t>
            </a:r>
            <a:r>
              <a:rPr lang="en-AU" sz="2000" b="1" dirty="0" err="1">
                <a:solidFill>
                  <a:prstClr val="black"/>
                </a:solidFill>
                <a:latin typeface="Constantia"/>
              </a:rPr>
              <a:t>Biaya</a:t>
            </a:r>
            <a:r>
              <a:rPr lang="en-AU" sz="2000" b="1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b="1" dirty="0" err="1">
                <a:solidFill>
                  <a:prstClr val="black"/>
                </a:solidFill>
                <a:latin typeface="Constantia"/>
              </a:rPr>
              <a:t>bahan</a:t>
            </a:r>
            <a:r>
              <a:rPr lang="en-AU" sz="2000" b="1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b="1" dirty="0" err="1">
                <a:solidFill>
                  <a:prstClr val="black"/>
                </a:solidFill>
                <a:latin typeface="Constantia"/>
              </a:rPr>
              <a:t>baku</a:t>
            </a:r>
            <a:r>
              <a:rPr lang="en-AU" sz="2000" b="1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b="1" dirty="0" err="1">
                <a:solidFill>
                  <a:prstClr val="black"/>
                </a:solidFill>
                <a:latin typeface="Constantia"/>
              </a:rPr>
              <a:t>langsung</a:t>
            </a:r>
            <a:r>
              <a:rPr lang="en-AU" sz="2000" b="1" dirty="0">
                <a:solidFill>
                  <a:prstClr val="black"/>
                </a:solidFill>
                <a:latin typeface="Constantia"/>
              </a:rPr>
              <a:t> (Direct Material Cost)</a:t>
            </a: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>
                <a:solidFill>
                  <a:prstClr val="black"/>
                </a:solidFill>
                <a:latin typeface="Constantia"/>
              </a:rPr>
              <a:t>		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Suatu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biaya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produksi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disebut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biaya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bahan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baku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langsung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apabila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 smtClean="0">
                <a:solidFill>
                  <a:prstClr val="black"/>
                </a:solidFill>
                <a:latin typeface="Constantia"/>
              </a:rPr>
              <a:t>bahan</a:t>
            </a:r>
            <a:r>
              <a:rPr lang="en-AU" sz="20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	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baku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tersebut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merupakan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bagian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tidak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dapat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 smtClean="0">
                <a:solidFill>
                  <a:prstClr val="black"/>
                </a:solidFill>
                <a:latin typeface="Constantia"/>
              </a:rPr>
              <a:t>dipisahkan</a:t>
            </a:r>
            <a:r>
              <a:rPr lang="en-AU" sz="20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dari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produk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selesai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dapat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ditelusuri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langsung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baik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 smtClean="0">
                <a:solidFill>
                  <a:prstClr val="black"/>
                </a:solidFill>
                <a:latin typeface="Constantia"/>
              </a:rPr>
              <a:t>fisik</a:t>
            </a:r>
            <a:r>
              <a:rPr lang="en-AU" sz="20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maupun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nilainya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dalam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wujud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produksi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dihasilkan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.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b="1" dirty="0">
                <a:solidFill>
                  <a:prstClr val="black"/>
                </a:solidFill>
                <a:latin typeface="Constantia"/>
              </a:rPr>
              <a:t>	b.  </a:t>
            </a:r>
            <a:r>
              <a:rPr lang="en-AU" sz="2000" b="1" dirty="0" err="1">
                <a:solidFill>
                  <a:prstClr val="black"/>
                </a:solidFill>
                <a:latin typeface="Constantia"/>
              </a:rPr>
              <a:t>Tenaga</a:t>
            </a:r>
            <a:r>
              <a:rPr lang="en-AU" sz="2000" b="1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b="1" dirty="0" err="1">
                <a:solidFill>
                  <a:prstClr val="black"/>
                </a:solidFill>
                <a:latin typeface="Constantia"/>
              </a:rPr>
              <a:t>kerja</a:t>
            </a:r>
            <a:r>
              <a:rPr lang="en-AU" sz="2000" b="1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b="1" dirty="0" err="1">
                <a:solidFill>
                  <a:prstClr val="black"/>
                </a:solidFill>
                <a:latin typeface="Constantia"/>
              </a:rPr>
              <a:t>langsung</a:t>
            </a:r>
            <a:r>
              <a:rPr lang="en-AU" sz="2000" b="1" dirty="0">
                <a:solidFill>
                  <a:prstClr val="black"/>
                </a:solidFill>
                <a:latin typeface="Constantia"/>
              </a:rPr>
              <a:t> (Direct </a:t>
            </a:r>
            <a:r>
              <a:rPr lang="en-AU" sz="2000" b="1" dirty="0" err="1">
                <a:solidFill>
                  <a:prstClr val="black"/>
                </a:solidFill>
                <a:latin typeface="Constantia"/>
              </a:rPr>
              <a:t>Labor</a:t>
            </a:r>
            <a:r>
              <a:rPr lang="en-AU" sz="2000" b="1" dirty="0">
                <a:solidFill>
                  <a:prstClr val="black"/>
                </a:solidFill>
                <a:latin typeface="Constantia"/>
              </a:rPr>
              <a:t> Cost)</a:t>
            </a: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>
                <a:solidFill>
                  <a:prstClr val="black"/>
                </a:solidFill>
                <a:latin typeface="Constantia"/>
              </a:rPr>
              <a:t>		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Suatu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elemen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produksi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disebut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biaya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tenaga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kerja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langsung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apabila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 smtClean="0">
                <a:solidFill>
                  <a:prstClr val="black"/>
                </a:solidFill>
                <a:latin typeface="Constantia"/>
              </a:rPr>
              <a:t>biaya</a:t>
            </a:r>
            <a:r>
              <a:rPr lang="en-AU" sz="20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	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tersebut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dikeluarkan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karena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adanya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upah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kepada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tenaga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kerja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AU" sz="2000" dirty="0" smtClean="0">
                <a:solidFill>
                  <a:prstClr val="black"/>
                </a:solidFill>
                <a:latin typeface="Constantia"/>
              </a:rPr>
              <a:t>	</a:t>
            </a:r>
            <a:r>
              <a:rPr lang="en-AU" sz="2000" dirty="0" err="1" smtClean="0">
                <a:solidFill>
                  <a:prstClr val="black"/>
                </a:solidFill>
                <a:latin typeface="Constantia"/>
              </a:rPr>
              <a:t>dipekerjakan</a:t>
            </a:r>
            <a:r>
              <a:rPr lang="en-AU" sz="20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untuk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merubah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atau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mengkonversi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bahan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baku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menjadi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produk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selesai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.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Biaya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ini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dapat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ditelusuri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secara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langsung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dapat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diukur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smtClean="0">
                <a:solidFill>
                  <a:prstClr val="black"/>
                </a:solidFill>
                <a:latin typeface="Constantia"/>
              </a:rPr>
              <a:t>	</a:t>
            </a:r>
            <a:r>
              <a:rPr lang="en-AU" sz="2000" dirty="0" err="1" smtClean="0">
                <a:solidFill>
                  <a:prstClr val="black"/>
                </a:solidFill>
                <a:latin typeface="Constantia"/>
              </a:rPr>
              <a:t>dengan</a:t>
            </a:r>
            <a:r>
              <a:rPr lang="en-AU" sz="20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waktu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dipergunakannya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dalam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keikutsertaannya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secara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langsung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membentuk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produksi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akhir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.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b="1" dirty="0">
                <a:solidFill>
                  <a:prstClr val="black"/>
                </a:solidFill>
                <a:latin typeface="Constantia"/>
              </a:rPr>
              <a:t>      c.  </a:t>
            </a:r>
            <a:r>
              <a:rPr lang="en-AU" sz="2000" b="1" dirty="0" err="1">
                <a:solidFill>
                  <a:prstClr val="black"/>
                </a:solidFill>
                <a:latin typeface="Constantia"/>
              </a:rPr>
              <a:t>Biaya</a:t>
            </a:r>
            <a:r>
              <a:rPr lang="en-AU" sz="2000" b="1" dirty="0">
                <a:solidFill>
                  <a:prstClr val="black"/>
                </a:solidFill>
                <a:latin typeface="Constantia"/>
              </a:rPr>
              <a:t> overhead </a:t>
            </a:r>
            <a:r>
              <a:rPr lang="en-AU" sz="2000" b="1" dirty="0" err="1">
                <a:solidFill>
                  <a:prstClr val="black"/>
                </a:solidFill>
                <a:latin typeface="Constantia"/>
              </a:rPr>
              <a:t>pabrik</a:t>
            </a:r>
            <a:r>
              <a:rPr lang="en-AU" sz="2000" b="1" dirty="0">
                <a:solidFill>
                  <a:prstClr val="black"/>
                </a:solidFill>
                <a:latin typeface="Constantia"/>
              </a:rPr>
              <a:t> (Factory Overhead Cost)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>
                <a:solidFill>
                  <a:prstClr val="black"/>
                </a:solidFill>
                <a:latin typeface="Constantia"/>
              </a:rPr>
              <a:t>              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Adalah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biaya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selain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bahan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baku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langsung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tenaga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kerja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 smtClean="0">
                <a:solidFill>
                  <a:prstClr val="black"/>
                </a:solidFill>
                <a:latin typeface="Constantia"/>
              </a:rPr>
              <a:t>langsung</a:t>
            </a:r>
            <a:r>
              <a:rPr lang="en-AU" sz="20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yang 	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timbul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dibebankan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terhadap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pabrik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guna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membantu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atau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menunjang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dalam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mengubah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bahan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menjadi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produk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selesai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101" y="4840049"/>
            <a:ext cx="2231329" cy="201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073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29" y="309282"/>
            <a:ext cx="9453283" cy="6548717"/>
          </a:xfrm>
        </p:spPr>
        <p:txBody>
          <a:bodyPr>
            <a:noAutofit/>
          </a:bodyPr>
          <a:lstStyle/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400" b="1" dirty="0"/>
              <a:t> </a:t>
            </a:r>
            <a:r>
              <a:rPr lang="en-AU" sz="2200" b="1" dirty="0">
                <a:solidFill>
                  <a:prstClr val="black"/>
                </a:solidFill>
                <a:latin typeface="Constantia"/>
              </a:rPr>
              <a:t>4.  </a:t>
            </a:r>
            <a:r>
              <a:rPr lang="en-AU" sz="2200" b="1" dirty="0" err="1">
                <a:solidFill>
                  <a:prstClr val="black"/>
                </a:solidFill>
                <a:latin typeface="Constantia"/>
              </a:rPr>
              <a:t>Memudahkan</a:t>
            </a:r>
            <a:r>
              <a:rPr lang="en-AU" sz="2200" b="1" dirty="0">
                <a:solidFill>
                  <a:prstClr val="black"/>
                </a:solidFill>
                <a:latin typeface="Constantia"/>
              </a:rPr>
              <a:t> scheduling </a:t>
            </a:r>
            <a:r>
              <a:rPr lang="en-AU" sz="2200" b="1" dirty="0" err="1">
                <a:solidFill>
                  <a:prstClr val="black"/>
                </a:solidFill>
                <a:latin typeface="Constantia"/>
              </a:rPr>
              <a:t>operasi</a:t>
            </a:r>
            <a:endParaRPr lang="en-US" sz="2200" b="1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200" dirty="0">
                <a:solidFill>
                  <a:prstClr val="black"/>
                </a:solidFill>
                <a:latin typeface="Constantia"/>
              </a:rPr>
              <a:t>		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Dengan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ditentukannya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waktu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standart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untuk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menyelesaikan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suatu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produk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selanjutnya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perusahaan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dapat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menentukan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schedul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operasi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	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sesuai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dengan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rencana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produksi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telah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dibuat</a:t>
            </a: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200" dirty="0">
                <a:solidFill>
                  <a:prstClr val="black"/>
                </a:solidFill>
                <a:latin typeface="Constantia"/>
              </a:rPr>
              <a:t> </a:t>
            </a:r>
            <a:r>
              <a:rPr lang="en-AU" sz="2200" b="1" dirty="0" smtClean="0">
                <a:solidFill>
                  <a:prstClr val="black"/>
                </a:solidFill>
                <a:latin typeface="Constantia"/>
              </a:rPr>
              <a:t>      </a:t>
            </a:r>
            <a:r>
              <a:rPr lang="en-AU" sz="2200" b="1" dirty="0">
                <a:solidFill>
                  <a:prstClr val="black"/>
                </a:solidFill>
                <a:latin typeface="Constantia"/>
              </a:rPr>
              <a:t>5.  </a:t>
            </a:r>
            <a:r>
              <a:rPr lang="en-AU" sz="2200" b="1" dirty="0" err="1">
                <a:solidFill>
                  <a:prstClr val="black"/>
                </a:solidFill>
                <a:latin typeface="Constantia"/>
              </a:rPr>
              <a:t>Menetapkan</a:t>
            </a:r>
            <a:r>
              <a:rPr lang="en-AU" sz="2200" b="1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b="1" dirty="0" err="1">
                <a:solidFill>
                  <a:prstClr val="black"/>
                </a:solidFill>
                <a:latin typeface="Constantia"/>
              </a:rPr>
              <a:t>upah</a:t>
            </a:r>
            <a:r>
              <a:rPr lang="en-AU" sz="2200" b="1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b="1" dirty="0" err="1">
                <a:solidFill>
                  <a:prstClr val="black"/>
                </a:solidFill>
                <a:latin typeface="Constantia"/>
              </a:rPr>
              <a:t>insentif</a:t>
            </a:r>
            <a:endParaRPr lang="en-US" sz="2200" b="1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200" dirty="0">
                <a:solidFill>
                  <a:prstClr val="black"/>
                </a:solidFill>
                <a:latin typeface="Constantia"/>
              </a:rPr>
              <a:t>		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Dengan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ditentukannya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waktu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standart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untuk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menyelesaikan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suatu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produk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selanjutnya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perusahaan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dapat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menentukan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upah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insentif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	yang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akan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diberikan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kepada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karyawan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dapat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menyelesaikan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	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lebih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cepat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dari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waktu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standart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ditentukan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.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200" dirty="0">
                <a:solidFill>
                  <a:prstClr val="black"/>
                </a:solidFill>
                <a:latin typeface="Constantia"/>
              </a:rPr>
              <a:t>            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Contoh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Insentif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:</a:t>
            </a:r>
          </a:p>
          <a:p>
            <a:pPr marL="0" lvl="0" indent="0" algn="just" defTabSz="9017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200" dirty="0">
                <a:solidFill>
                  <a:prstClr val="black"/>
                </a:solidFill>
                <a:latin typeface="Constantia"/>
              </a:rPr>
              <a:t>   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b="1" dirty="0" err="1" smtClean="0">
                <a:solidFill>
                  <a:prstClr val="black"/>
                </a:solidFill>
                <a:latin typeface="Constantia"/>
              </a:rPr>
              <a:t>Insentif</a:t>
            </a:r>
            <a:r>
              <a:rPr lang="en-US" sz="2200" b="1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/>
              </a:rPr>
              <a:t>Finansial</a:t>
            </a:r>
            <a:r>
              <a:rPr lang="en-US" sz="2200" b="1" dirty="0">
                <a:solidFill>
                  <a:prstClr val="black"/>
                </a:solidFill>
                <a:latin typeface="Constantia"/>
              </a:rPr>
              <a:t>: 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Berbentuk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bonus,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komisi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dihitung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berdasarkan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penjualan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melebihi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standar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,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pembayaran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yang 	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ditangguhkan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.</a:t>
            </a:r>
          </a:p>
          <a:p>
            <a:pPr marL="0" lvl="0" indent="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200" b="1" dirty="0">
                <a:solidFill>
                  <a:prstClr val="black"/>
                </a:solidFill>
                <a:latin typeface="Constantia"/>
              </a:rPr>
              <a:t>	</a:t>
            </a:r>
            <a:r>
              <a:rPr lang="en-US" sz="2200" b="1" dirty="0" err="1">
                <a:solidFill>
                  <a:prstClr val="black"/>
                </a:solidFill>
                <a:latin typeface="Constantia"/>
              </a:rPr>
              <a:t>Insentif</a:t>
            </a:r>
            <a:r>
              <a:rPr lang="en-US" sz="2200" b="1" dirty="0">
                <a:solidFill>
                  <a:prstClr val="black"/>
                </a:solidFill>
                <a:latin typeface="Constantia"/>
              </a:rPr>
              <a:t> Non-</a:t>
            </a:r>
            <a:r>
              <a:rPr lang="en-US" sz="2200" b="1" dirty="0" err="1">
                <a:solidFill>
                  <a:prstClr val="black"/>
                </a:solidFill>
                <a:latin typeface="Constantia"/>
              </a:rPr>
              <a:t>Finansial</a:t>
            </a:r>
            <a:r>
              <a:rPr lang="en-US" sz="2200" b="1" dirty="0">
                <a:solidFill>
                  <a:prstClr val="black"/>
                </a:solidFill>
                <a:latin typeface="Constantia"/>
              </a:rPr>
              <a:t>: 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Insentif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bukan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uang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tersedia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, 	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misalnya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hiburan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,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pendidikan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,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latihan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,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pujian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,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terjaminnya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tempat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	</a:t>
            </a:r>
            <a:r>
              <a:rPr lang="en-US" sz="2200" dirty="0" err="1" smtClean="0">
                <a:solidFill>
                  <a:prstClr val="black"/>
                </a:solidFill>
                <a:latin typeface="Constantia"/>
              </a:rPr>
              <a:t>kerja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,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terjaminnya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komunikasi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baik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antara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atasan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dan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bawahan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.</a:t>
            </a:r>
          </a:p>
          <a:p>
            <a:pPr lvl="0">
              <a:buNone/>
            </a:pPr>
            <a:r>
              <a:rPr lang="sv-SE" sz="2200" dirty="0" smtClean="0">
                <a:solidFill>
                  <a:schemeClr val="tx1"/>
                </a:solidFill>
                <a:latin typeface="Constantia"/>
                <a:cs typeface="Arial" pitchFamily="34" charset="0"/>
              </a:rPr>
              <a:t>  </a:t>
            </a:r>
            <a:endParaRPr lang="sv-SE" sz="2200" dirty="0">
              <a:solidFill>
                <a:schemeClr val="tx1"/>
              </a:solidFill>
              <a:latin typeface="Constantia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00" y="4840048"/>
            <a:ext cx="2231329" cy="201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89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0789" y="389965"/>
            <a:ext cx="8229600" cy="60356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/>
              <a:t> </a:t>
            </a:r>
            <a:r>
              <a:rPr lang="en-AU" sz="2400" b="1" dirty="0" smtClean="0">
                <a:solidFill>
                  <a:prstClr val="black"/>
                </a:solidFill>
                <a:latin typeface="Constantia"/>
              </a:rPr>
              <a:t>II.     </a:t>
            </a:r>
            <a:r>
              <a:rPr lang="en-AU" sz="2400" b="1" dirty="0" err="1" smtClean="0">
                <a:solidFill>
                  <a:prstClr val="black"/>
                </a:solidFill>
                <a:latin typeface="Constantia"/>
              </a:rPr>
              <a:t>Metode</a:t>
            </a:r>
            <a:r>
              <a:rPr lang="en-AU" sz="2400" b="1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b="1" dirty="0" err="1" smtClean="0">
                <a:solidFill>
                  <a:prstClr val="black"/>
                </a:solidFill>
                <a:latin typeface="Constantia"/>
              </a:rPr>
              <a:t>Studi</a:t>
            </a:r>
            <a:r>
              <a:rPr lang="en-AU" sz="2400" b="1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b="1" dirty="0" err="1" smtClean="0">
                <a:solidFill>
                  <a:prstClr val="black"/>
                </a:solidFill>
                <a:latin typeface="Constantia"/>
              </a:rPr>
              <a:t>Waktu</a:t>
            </a:r>
            <a:r>
              <a:rPr lang="en-AU" sz="2400" b="1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b="1" dirty="0" err="1" smtClean="0">
                <a:solidFill>
                  <a:prstClr val="black"/>
                </a:solidFill>
                <a:latin typeface="Constantia"/>
              </a:rPr>
              <a:t>Dalam</a:t>
            </a:r>
            <a:r>
              <a:rPr lang="en-AU" sz="2400" b="1" dirty="0" smtClean="0">
                <a:solidFill>
                  <a:prstClr val="black"/>
                </a:solidFill>
                <a:latin typeface="Constantia"/>
              </a:rPr>
              <a:t>    </a:t>
            </a:r>
            <a:r>
              <a:rPr lang="en-AU" sz="2400" b="1" dirty="0" err="1" smtClean="0">
                <a:solidFill>
                  <a:prstClr val="black"/>
                </a:solidFill>
                <a:latin typeface="Constantia"/>
              </a:rPr>
              <a:t>Penentuan</a:t>
            </a:r>
            <a:r>
              <a:rPr lang="en-AU" sz="2400" b="1" dirty="0" smtClean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2400" b="1" dirty="0" err="1" smtClean="0">
                <a:solidFill>
                  <a:prstClr val="black"/>
                </a:solidFill>
                <a:latin typeface="Constantia"/>
              </a:rPr>
              <a:t>Waktu</a:t>
            </a:r>
            <a:r>
              <a:rPr lang="en-AU" sz="2400" b="1" dirty="0" smtClean="0">
                <a:solidFill>
                  <a:prstClr val="black"/>
                </a:solidFill>
                <a:latin typeface="Constantia"/>
              </a:rPr>
              <a:t> 	     </a:t>
            </a:r>
            <a:r>
              <a:rPr lang="en-AU" sz="2400" b="1" dirty="0" err="1" smtClean="0">
                <a:solidFill>
                  <a:prstClr val="black"/>
                </a:solidFill>
                <a:latin typeface="Constantia"/>
              </a:rPr>
              <a:t>Standart</a:t>
            </a:r>
            <a:endParaRPr lang="en-AU" sz="2400" b="1" dirty="0" smtClean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	         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Langkah-langkah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dalam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metode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studi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waktu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adalah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sebagai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berikut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:</a:t>
            </a: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200" dirty="0">
                <a:solidFill>
                  <a:prstClr val="black"/>
                </a:solidFill>
                <a:latin typeface="Constantia"/>
              </a:rPr>
              <a:t> </a:t>
            </a: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200" dirty="0">
                <a:solidFill>
                  <a:prstClr val="black"/>
                </a:solidFill>
                <a:latin typeface="Constantia"/>
              </a:rPr>
              <a:t>	          1. 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Pemilihan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pekerjaan</a:t>
            </a: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200" dirty="0">
                <a:solidFill>
                  <a:prstClr val="black"/>
                </a:solidFill>
                <a:latin typeface="Constantia"/>
              </a:rPr>
              <a:t>		    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Hampir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setiap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kegiatan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tenaga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kerja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bersiklus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pendek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	     yang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berulang-ulang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dapat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menjadi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calon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bagi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suatu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	    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studi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waktu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.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Dalam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lagkah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pertama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ini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analisis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harus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	    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mencatat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perincian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pekerjaan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relevan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	  	    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merumuskannya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secara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tepat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.</a:t>
            </a: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200" dirty="0">
                <a:solidFill>
                  <a:prstClr val="black"/>
                </a:solidFill>
                <a:latin typeface="Constantia"/>
              </a:rPr>
              <a:t> </a:t>
            </a: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200" dirty="0">
                <a:solidFill>
                  <a:prstClr val="black"/>
                </a:solidFill>
                <a:latin typeface="Constantia"/>
              </a:rPr>
              <a:t>	         2. 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Penentuan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jumlah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siklus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(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Sampel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)</a:t>
            </a: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200" dirty="0">
                <a:solidFill>
                  <a:prstClr val="black"/>
                </a:solidFill>
                <a:latin typeface="Constantia"/>
              </a:rPr>
              <a:t>     	    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Jumlah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siklus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untuk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mengukur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waktu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dalam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	  	    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kenyataannya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tergantung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pada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tingkat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kepercayaan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	    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secara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statistik</a:t>
            </a: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pPr marL="0" indent="0">
              <a:buNone/>
            </a:pPr>
            <a:endParaRPr lang="en-US" sz="1900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182" y="4840049"/>
            <a:ext cx="2231329" cy="201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09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0788" y="201706"/>
            <a:ext cx="9341223" cy="665629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/>
              <a:t> </a:t>
            </a:r>
            <a:r>
              <a:rPr lang="en-AU" sz="2200" dirty="0">
                <a:latin typeface="Constantia" panose="02030602050306030303" pitchFamily="18" charset="0"/>
              </a:rPr>
              <a:t>a.</a:t>
            </a:r>
            <a:r>
              <a:rPr lang="en-AU" sz="2400" dirty="0">
                <a:latin typeface="Constantia" panose="02030602050306030303" pitchFamily="18" charset="0"/>
              </a:rPr>
              <a:t> 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Perhitungan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waktu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siklus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rata-rata (CT</a:t>
            </a:r>
            <a:r>
              <a:rPr lang="en-AU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)</a:t>
            </a:r>
          </a:p>
          <a:p>
            <a:pPr marL="0" indent="0">
              <a:buNone/>
            </a:pP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/>
            </a:r>
            <a:b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</a:b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                          Cycle Time                   =       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Jml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waktu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/>
            </a:r>
            <a:b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</a:b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 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/>
            </a:r>
            <a:b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</a:b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                                                n </a:t>
            </a:r>
            <a:r>
              <a:rPr lang="en-AU" sz="22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siklus</a:t>
            </a:r>
            <a:endParaRPr lang="en-AU" sz="2200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marL="0" indent="0">
              <a:buNone/>
            </a:pPr>
            <a:endParaRPr lang="es-ES" sz="2200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200" dirty="0">
                <a:solidFill>
                  <a:prstClr val="black"/>
                </a:solidFill>
                <a:latin typeface="Constantia"/>
              </a:rPr>
              <a:t>b.  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Perhitungan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waktu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normal</a:t>
            </a: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200" dirty="0">
                <a:solidFill>
                  <a:prstClr val="black"/>
                </a:solidFill>
                <a:latin typeface="Constantia"/>
              </a:rPr>
              <a:t> </a:t>
            </a: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200" dirty="0">
                <a:solidFill>
                  <a:prstClr val="black"/>
                </a:solidFill>
                <a:latin typeface="Constantia"/>
              </a:rPr>
              <a:t/>
            </a:r>
            <a:br>
              <a:rPr lang="en-US" sz="2200" dirty="0">
                <a:solidFill>
                  <a:prstClr val="black"/>
                </a:solidFill>
                <a:latin typeface="Constantia"/>
              </a:rPr>
            </a:br>
            <a:r>
              <a:rPr lang="en-AU" sz="2200" dirty="0">
                <a:solidFill>
                  <a:prstClr val="black"/>
                </a:solidFill>
                <a:latin typeface="Constantia"/>
              </a:rPr>
              <a:t>                     Normal Time               =        CT  (RF)</a:t>
            </a: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200" dirty="0">
                <a:solidFill>
                  <a:prstClr val="black"/>
                </a:solidFill>
                <a:latin typeface="Constantia"/>
              </a:rPr>
              <a:t> </a:t>
            </a: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pPr marL="0" lvl="0" indent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200" dirty="0">
                <a:solidFill>
                  <a:prstClr val="black"/>
                </a:solidFill>
                <a:latin typeface="Constantia"/>
              </a:rPr>
              <a:t/>
            </a:r>
            <a:br>
              <a:rPr lang="en-US" sz="2200" dirty="0">
                <a:solidFill>
                  <a:prstClr val="black"/>
                </a:solidFill>
                <a:latin typeface="Constantia"/>
              </a:rPr>
            </a:br>
            <a:r>
              <a:rPr lang="en-US" sz="2200" dirty="0">
                <a:solidFill>
                  <a:prstClr val="black"/>
                </a:solidFill>
                <a:latin typeface="Constantia"/>
              </a:rPr>
              <a:t>c. 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Perhitungan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waktu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standart</a:t>
            </a: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200" dirty="0">
                <a:solidFill>
                  <a:prstClr val="black"/>
                </a:solidFill>
                <a:latin typeface="Constantia"/>
              </a:rPr>
              <a:t> </a:t>
            </a: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200" dirty="0">
                <a:solidFill>
                  <a:prstClr val="black"/>
                </a:solidFill>
                <a:latin typeface="Constantia"/>
              </a:rPr>
              <a:t> 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/>
            </a:r>
            <a:br>
              <a:rPr lang="en-US" sz="2200" dirty="0">
                <a:solidFill>
                  <a:prstClr val="black"/>
                </a:solidFill>
                <a:latin typeface="Constantia"/>
              </a:rPr>
            </a:br>
            <a:r>
              <a:rPr lang="en-AU" sz="2200" dirty="0">
                <a:solidFill>
                  <a:prstClr val="black"/>
                </a:solidFill>
                <a:latin typeface="Constantia"/>
              </a:rPr>
              <a:t>                                                                                       NT</a:t>
            </a: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200" dirty="0">
                <a:solidFill>
                  <a:prstClr val="black"/>
                </a:solidFill>
                <a:latin typeface="Constantia"/>
              </a:rPr>
              <a:t>                      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Waktu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Standart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  (ST) =                </a:t>
            </a: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200" dirty="0">
                <a:solidFill>
                  <a:prstClr val="black"/>
                </a:solidFill>
                <a:latin typeface="Constantia"/>
              </a:rPr>
              <a:t>                                                                    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          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1  -  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Waktu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cadangan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pPr marL="0" indent="0">
              <a:buNone/>
            </a:pPr>
            <a:r>
              <a:rPr lang="es-E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/>
            </a:r>
            <a:br>
              <a:rPr lang="es-E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</a:br>
            <a:r>
              <a:rPr lang="es-E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br>
              <a:rPr lang="es-E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</a:br>
            <a:endParaRPr lang="es-ES" sz="2200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marL="0" indent="0">
              <a:buNone/>
            </a:pPr>
            <a:endParaRPr lang="en-US" sz="2800" b="1" dirty="0" smtClean="0">
              <a:solidFill>
                <a:schemeClr val="tx1"/>
              </a:solidFill>
              <a:latin typeface="Constantia"/>
            </a:endParaRPr>
          </a:p>
          <a:p>
            <a:pPr algn="ctr">
              <a:buNone/>
            </a:pPr>
            <a:endParaRPr lang="en-US" sz="1900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182" y="4840049"/>
            <a:ext cx="2621736" cy="2017951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7126942" y="1869141"/>
            <a:ext cx="1546411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315200" y="5325035"/>
            <a:ext cx="2971800" cy="13447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1577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0788" y="201706"/>
            <a:ext cx="9341223" cy="6656294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s-ES" sz="6400" dirty="0" smtClean="0">
                <a:latin typeface="Constantia" panose="02030602050306030303" pitchFamily="18" charset="0"/>
              </a:rPr>
              <a:t> </a:t>
            </a:r>
            <a:r>
              <a:rPr lang="en-AU" sz="6400" dirty="0" err="1">
                <a:latin typeface="Constantia" pitchFamily="18" charset="0"/>
              </a:rPr>
              <a:t>Keterangan</a:t>
            </a:r>
            <a:r>
              <a:rPr lang="en-AU" sz="6400" dirty="0">
                <a:latin typeface="Constantia" pitchFamily="18" charset="0"/>
              </a:rPr>
              <a:t> </a:t>
            </a:r>
            <a:r>
              <a:rPr lang="en-AU" sz="6400" dirty="0" smtClean="0">
                <a:latin typeface="Constantia" pitchFamily="18" charset="0"/>
              </a:rPr>
              <a:t>:</a:t>
            </a:r>
          </a:p>
          <a:p>
            <a:pPr marL="0" indent="0">
              <a:buNone/>
            </a:pPr>
            <a:r>
              <a:rPr lang="en-US" sz="6400" dirty="0">
                <a:latin typeface="Constantia" pitchFamily="18" charset="0"/>
              </a:rPr>
              <a:t/>
            </a:r>
            <a:br>
              <a:rPr lang="en-US" sz="6400" dirty="0">
                <a:latin typeface="Constantia" pitchFamily="18" charset="0"/>
              </a:rPr>
            </a:br>
            <a:r>
              <a:rPr lang="en-US" sz="6400" dirty="0">
                <a:latin typeface="Constantia" pitchFamily="18" charset="0"/>
              </a:rPr>
              <a:t>	 1.  </a:t>
            </a:r>
            <a:r>
              <a:rPr lang="en-US" sz="6400" dirty="0" err="1">
                <a:latin typeface="Constantia" pitchFamily="18" charset="0"/>
              </a:rPr>
              <a:t>siklus</a:t>
            </a:r>
            <a:r>
              <a:rPr lang="en-US" sz="6400" dirty="0">
                <a:latin typeface="Constantia" pitchFamily="18" charset="0"/>
              </a:rPr>
              <a:t> 10,20 </a:t>
            </a:r>
            <a:r>
              <a:rPr lang="en-US" sz="6400" dirty="0" err="1">
                <a:latin typeface="Constantia" pitchFamily="18" charset="0"/>
              </a:rPr>
              <a:t>adalah</a:t>
            </a:r>
            <a:r>
              <a:rPr lang="en-US" sz="6400" dirty="0">
                <a:latin typeface="Constantia" pitchFamily="18" charset="0"/>
              </a:rPr>
              <a:t> </a:t>
            </a:r>
            <a:r>
              <a:rPr lang="en-US" sz="6400" dirty="0" err="1">
                <a:latin typeface="Constantia" pitchFamily="18" charset="0"/>
              </a:rPr>
              <a:t>situasi</a:t>
            </a:r>
            <a:r>
              <a:rPr lang="en-US" sz="6400" dirty="0">
                <a:latin typeface="Constantia" pitchFamily="18" charset="0"/>
              </a:rPr>
              <a:t> yang </a:t>
            </a:r>
            <a:r>
              <a:rPr lang="en-US" sz="6400" dirty="0" err="1">
                <a:latin typeface="Constantia" pitchFamily="18" charset="0"/>
              </a:rPr>
              <a:t>tidak</a:t>
            </a:r>
            <a:r>
              <a:rPr lang="en-US" sz="6400" dirty="0">
                <a:latin typeface="Constantia" pitchFamily="18" charset="0"/>
              </a:rPr>
              <a:t> </a:t>
            </a:r>
            <a:r>
              <a:rPr lang="en-US" sz="6400" dirty="0" err="1">
                <a:latin typeface="Constantia" pitchFamily="18" charset="0"/>
              </a:rPr>
              <a:t>biasa</a:t>
            </a:r>
            <a:r>
              <a:rPr lang="en-US" sz="6400" dirty="0">
                <a:latin typeface="Constantia" pitchFamily="18" charset="0"/>
              </a:rPr>
              <a:t/>
            </a:r>
            <a:br>
              <a:rPr lang="en-US" sz="6400" dirty="0">
                <a:latin typeface="Constantia" pitchFamily="18" charset="0"/>
              </a:rPr>
            </a:br>
            <a:r>
              <a:rPr lang="en-US" sz="6400" dirty="0">
                <a:latin typeface="Constantia" pitchFamily="18" charset="0"/>
              </a:rPr>
              <a:t>                 2. </a:t>
            </a:r>
            <a:r>
              <a:rPr lang="en-AU" sz="6400" dirty="0">
                <a:latin typeface="Constantia" pitchFamily="18" charset="0"/>
              </a:rPr>
              <a:t>RF </a:t>
            </a:r>
            <a:r>
              <a:rPr lang="en-AU" sz="6400" dirty="0" err="1">
                <a:latin typeface="Constantia" pitchFamily="18" charset="0"/>
              </a:rPr>
              <a:t>diperhitungkan</a:t>
            </a:r>
            <a:r>
              <a:rPr lang="en-AU" sz="6400" dirty="0">
                <a:latin typeface="Constantia" pitchFamily="18" charset="0"/>
              </a:rPr>
              <a:t> </a:t>
            </a:r>
            <a:r>
              <a:rPr lang="en-AU" sz="6400" dirty="0" err="1">
                <a:latin typeface="Constantia" pitchFamily="18" charset="0"/>
              </a:rPr>
              <a:t>sebesar</a:t>
            </a:r>
            <a:r>
              <a:rPr lang="en-AU" sz="6400" dirty="0">
                <a:latin typeface="Constantia" pitchFamily="18" charset="0"/>
              </a:rPr>
              <a:t> 90%</a:t>
            </a:r>
            <a:r>
              <a:rPr lang="en-US" sz="6400" dirty="0">
                <a:latin typeface="Constantia" pitchFamily="18" charset="0"/>
              </a:rPr>
              <a:t/>
            </a:r>
            <a:br>
              <a:rPr lang="en-US" sz="6400" dirty="0">
                <a:latin typeface="Constantia" pitchFamily="18" charset="0"/>
              </a:rPr>
            </a:br>
            <a:r>
              <a:rPr lang="en-AU" sz="6400" dirty="0">
                <a:latin typeface="Constantia" pitchFamily="18" charset="0"/>
              </a:rPr>
              <a:t>                 3. </a:t>
            </a:r>
            <a:r>
              <a:rPr lang="en-AU" sz="6400" dirty="0" err="1">
                <a:latin typeface="Constantia" pitchFamily="18" charset="0"/>
              </a:rPr>
              <a:t>Cadangan</a:t>
            </a:r>
            <a:r>
              <a:rPr lang="en-AU" sz="6400" dirty="0">
                <a:latin typeface="Constantia" pitchFamily="18" charset="0"/>
              </a:rPr>
              <a:t> </a:t>
            </a:r>
            <a:r>
              <a:rPr lang="en-AU" sz="6400" dirty="0" err="1">
                <a:latin typeface="Constantia" pitchFamily="18" charset="0"/>
              </a:rPr>
              <a:t>waktu</a:t>
            </a:r>
            <a:r>
              <a:rPr lang="en-AU" sz="6400" dirty="0">
                <a:latin typeface="Constantia" pitchFamily="18" charset="0"/>
              </a:rPr>
              <a:t> yang </a:t>
            </a:r>
            <a:r>
              <a:rPr lang="en-AU" sz="6400" dirty="0" err="1">
                <a:latin typeface="Constantia" pitchFamily="18" charset="0"/>
              </a:rPr>
              <a:t>disediakan</a:t>
            </a:r>
            <a:r>
              <a:rPr lang="en-AU" sz="6400" dirty="0">
                <a:latin typeface="Constantia" pitchFamily="18" charset="0"/>
              </a:rPr>
              <a:t> </a:t>
            </a:r>
            <a:r>
              <a:rPr lang="en-AU" sz="6400" dirty="0" err="1">
                <a:latin typeface="Constantia" pitchFamily="18" charset="0"/>
              </a:rPr>
              <a:t>oleh</a:t>
            </a:r>
            <a:r>
              <a:rPr lang="en-AU" sz="6400" dirty="0">
                <a:latin typeface="Constantia" pitchFamily="18" charset="0"/>
              </a:rPr>
              <a:t> </a:t>
            </a:r>
            <a:r>
              <a:rPr lang="en-AU" sz="6400" dirty="0" err="1">
                <a:latin typeface="Constantia" pitchFamily="18" charset="0"/>
              </a:rPr>
              <a:t>karyawan</a:t>
            </a:r>
            <a:r>
              <a:rPr lang="en-AU" sz="6400" dirty="0">
                <a:latin typeface="Constantia" pitchFamily="18" charset="0"/>
              </a:rPr>
              <a:t> :</a:t>
            </a:r>
            <a:r>
              <a:rPr lang="en-US" sz="6400" dirty="0">
                <a:latin typeface="Constantia" pitchFamily="18" charset="0"/>
              </a:rPr>
              <a:t/>
            </a:r>
            <a:br>
              <a:rPr lang="en-US" sz="6400" dirty="0">
                <a:latin typeface="Constantia" pitchFamily="18" charset="0"/>
              </a:rPr>
            </a:br>
            <a:r>
              <a:rPr lang="en-US" sz="6400" dirty="0">
                <a:latin typeface="Constantia" pitchFamily="18" charset="0"/>
              </a:rPr>
              <a:t>	    </a:t>
            </a:r>
            <a:r>
              <a:rPr lang="en-US" sz="6400" dirty="0" smtClean="0">
                <a:latin typeface="Constantia" pitchFamily="18" charset="0"/>
              </a:rPr>
              <a:t>           </a:t>
            </a:r>
            <a:r>
              <a:rPr lang="en-US" sz="6400" dirty="0">
                <a:latin typeface="Constantia" pitchFamily="18" charset="0"/>
              </a:rPr>
              <a:t>-  </a:t>
            </a:r>
            <a:r>
              <a:rPr lang="en-AU" sz="6400" dirty="0" err="1">
                <a:latin typeface="Constantia" pitchFamily="18" charset="0"/>
              </a:rPr>
              <a:t>Waktu</a:t>
            </a:r>
            <a:r>
              <a:rPr lang="en-AU" sz="6400" dirty="0">
                <a:latin typeface="Constantia" pitchFamily="18" charset="0"/>
              </a:rPr>
              <a:t> </a:t>
            </a:r>
            <a:r>
              <a:rPr lang="en-AU" sz="6400" dirty="0" err="1">
                <a:latin typeface="Constantia" pitchFamily="18" charset="0"/>
              </a:rPr>
              <a:t>keperluan</a:t>
            </a:r>
            <a:r>
              <a:rPr lang="en-AU" sz="6400" dirty="0">
                <a:latin typeface="Constantia" pitchFamily="18" charset="0"/>
              </a:rPr>
              <a:t> </a:t>
            </a:r>
            <a:r>
              <a:rPr lang="en-AU" sz="6400" dirty="0" err="1">
                <a:latin typeface="Constantia" pitchFamily="18" charset="0"/>
              </a:rPr>
              <a:t>pribadi</a:t>
            </a:r>
            <a:r>
              <a:rPr lang="en-AU" sz="6400" dirty="0">
                <a:latin typeface="Constantia" pitchFamily="18" charset="0"/>
              </a:rPr>
              <a:t> 20 </a:t>
            </a:r>
            <a:r>
              <a:rPr lang="en-AU" sz="6400" dirty="0" err="1">
                <a:latin typeface="Constantia" pitchFamily="18" charset="0"/>
              </a:rPr>
              <a:t>menit</a:t>
            </a:r>
            <a:r>
              <a:rPr lang="en-US" sz="6400" dirty="0">
                <a:latin typeface="Constantia" pitchFamily="18" charset="0"/>
              </a:rPr>
              <a:t/>
            </a:r>
            <a:br>
              <a:rPr lang="en-US" sz="6400" dirty="0">
                <a:latin typeface="Constantia" pitchFamily="18" charset="0"/>
              </a:rPr>
            </a:br>
            <a:r>
              <a:rPr lang="en-US" sz="6400" dirty="0">
                <a:latin typeface="Constantia" pitchFamily="18" charset="0"/>
              </a:rPr>
              <a:t>                   </a:t>
            </a:r>
            <a:r>
              <a:rPr lang="en-US" sz="6400" dirty="0" smtClean="0">
                <a:latin typeface="Constantia" pitchFamily="18" charset="0"/>
              </a:rPr>
              <a:t>      </a:t>
            </a:r>
            <a:r>
              <a:rPr lang="en-US" sz="6400" dirty="0">
                <a:latin typeface="Constantia" pitchFamily="18" charset="0"/>
              </a:rPr>
              <a:t>-  </a:t>
            </a:r>
            <a:r>
              <a:rPr lang="en-AU" sz="6400" dirty="0" err="1">
                <a:latin typeface="Constantia" pitchFamily="18" charset="0"/>
              </a:rPr>
              <a:t>Waktu</a:t>
            </a:r>
            <a:r>
              <a:rPr lang="en-AU" sz="6400" dirty="0">
                <a:latin typeface="Constantia" pitchFamily="18" charset="0"/>
              </a:rPr>
              <a:t> </a:t>
            </a:r>
            <a:r>
              <a:rPr lang="en-AU" sz="6400" dirty="0" err="1">
                <a:latin typeface="Constantia" pitchFamily="18" charset="0"/>
              </a:rPr>
              <a:t>penundaan</a:t>
            </a:r>
            <a:r>
              <a:rPr lang="en-AU" sz="6400" dirty="0">
                <a:latin typeface="Constantia" pitchFamily="18" charset="0"/>
              </a:rPr>
              <a:t> 30 </a:t>
            </a:r>
            <a:r>
              <a:rPr lang="en-AU" sz="6400" dirty="0" err="1" smtClean="0">
                <a:latin typeface="Constantia" pitchFamily="18" charset="0"/>
              </a:rPr>
              <a:t>menit</a:t>
            </a:r>
            <a:endParaRPr lang="en-AU" sz="6400" dirty="0" smtClean="0">
              <a:latin typeface="Constantia" pitchFamily="18" charset="0"/>
            </a:endParaRPr>
          </a:p>
          <a:p>
            <a:pPr>
              <a:buNone/>
            </a:pPr>
            <a:r>
              <a:rPr lang="en-AU" sz="6400" dirty="0" err="1">
                <a:latin typeface="Constantia" panose="02030602050306030303" pitchFamily="18" charset="0"/>
              </a:rPr>
              <a:t>Penyelesaian</a:t>
            </a:r>
            <a:r>
              <a:rPr lang="en-AU" sz="6400" dirty="0">
                <a:latin typeface="Constantia" panose="02030602050306030303" pitchFamily="18" charset="0"/>
              </a:rPr>
              <a:t> :</a:t>
            </a:r>
            <a:endParaRPr lang="en-US" sz="6400" dirty="0"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AU" sz="6400" dirty="0">
                <a:latin typeface="Constantia" panose="02030602050306030303" pitchFamily="18" charset="0"/>
              </a:rPr>
              <a:t>1.   CT </a:t>
            </a:r>
            <a:r>
              <a:rPr lang="en-AU" sz="6400" dirty="0" err="1">
                <a:latin typeface="Constantia" panose="02030602050306030303" pitchFamily="18" charset="0"/>
              </a:rPr>
              <a:t>Karyawan</a:t>
            </a:r>
            <a:r>
              <a:rPr lang="en-AU" sz="6400" dirty="0">
                <a:latin typeface="Constantia" panose="02030602050306030303" pitchFamily="18" charset="0"/>
              </a:rPr>
              <a:t>      =   2,30 +1,80 +2,00 +2,20 +1,90 +2,0 +1,80                        =  2,03 </a:t>
            </a:r>
            <a:r>
              <a:rPr lang="en-AU" sz="6400" dirty="0" err="1">
                <a:latin typeface="Constantia" panose="02030602050306030303" pitchFamily="18" charset="0"/>
              </a:rPr>
              <a:t>Menit</a:t>
            </a:r>
            <a:endParaRPr lang="en-US" sz="6400" dirty="0"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AU" sz="6400" dirty="0">
                <a:latin typeface="Constantia" panose="02030602050306030303" pitchFamily="18" charset="0"/>
              </a:rPr>
              <a:t>                                                               7</a:t>
            </a:r>
            <a:endParaRPr lang="en-US" sz="6400" dirty="0"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AU" sz="6400" dirty="0">
                <a:latin typeface="Constantia" panose="02030602050306030303" pitchFamily="18" charset="0"/>
              </a:rPr>
              <a:t>                                      </a:t>
            </a:r>
            <a:endParaRPr lang="en-US" sz="6400" dirty="0"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AU" sz="6400" dirty="0">
                <a:latin typeface="Constantia" panose="02030602050306030303" pitchFamily="18" charset="0"/>
              </a:rPr>
              <a:t>2.  CT </a:t>
            </a:r>
            <a:r>
              <a:rPr lang="en-AU" sz="6400" dirty="0" err="1">
                <a:latin typeface="Constantia" panose="02030602050306030303" pitchFamily="18" charset="0"/>
              </a:rPr>
              <a:t>Mesin</a:t>
            </a:r>
            <a:r>
              <a:rPr lang="en-AU" sz="6400" dirty="0">
                <a:latin typeface="Constantia" panose="02030602050306030303" pitchFamily="18" charset="0"/>
              </a:rPr>
              <a:t>                                           =         0,80 </a:t>
            </a:r>
            <a:r>
              <a:rPr lang="en-AU" sz="6400" dirty="0" err="1">
                <a:latin typeface="Constantia" panose="02030602050306030303" pitchFamily="18" charset="0"/>
              </a:rPr>
              <a:t>menit</a:t>
            </a:r>
            <a:endParaRPr lang="en-US" sz="6400" dirty="0">
              <a:latin typeface="Constantia" panose="02030602050306030303" pitchFamily="18" charset="0"/>
            </a:endParaRPr>
          </a:p>
          <a:p>
            <a:pPr lvl="0">
              <a:buNone/>
            </a:pPr>
            <a:r>
              <a:rPr lang="en-AU" sz="6400" dirty="0">
                <a:latin typeface="Constantia" panose="02030602050306030303" pitchFamily="18" charset="0"/>
              </a:rPr>
              <a:t>3.  </a:t>
            </a:r>
            <a:r>
              <a:rPr lang="en-AU" sz="6400" dirty="0" err="1">
                <a:latin typeface="Constantia" panose="02030602050306030303" pitchFamily="18" charset="0"/>
              </a:rPr>
              <a:t>Waktu</a:t>
            </a:r>
            <a:r>
              <a:rPr lang="en-AU" sz="6400" dirty="0">
                <a:latin typeface="Constantia" panose="02030602050306030303" pitchFamily="18" charset="0"/>
              </a:rPr>
              <a:t> normal                                   =         2,30 (0,90)  +  0,80 (100)          =   2,63 </a:t>
            </a:r>
            <a:r>
              <a:rPr lang="en-AU" sz="6400" dirty="0" err="1">
                <a:latin typeface="Constantia" panose="02030602050306030303" pitchFamily="18" charset="0"/>
              </a:rPr>
              <a:t>Menit</a:t>
            </a:r>
            <a:endParaRPr lang="en-US" sz="6400" dirty="0"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AU" sz="6400" dirty="0">
                <a:latin typeface="Constantia" panose="02030602050306030303" pitchFamily="18" charset="0"/>
              </a:rPr>
              <a:t>                                  </a:t>
            </a:r>
            <a:endParaRPr lang="en-US" sz="6400" dirty="0"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AU" sz="6400" dirty="0">
                <a:latin typeface="Constantia" panose="02030602050306030303" pitchFamily="18" charset="0"/>
              </a:rPr>
              <a:t>4. </a:t>
            </a:r>
            <a:r>
              <a:rPr lang="en-AU" sz="6400" dirty="0" err="1">
                <a:latin typeface="Constantia" panose="02030602050306030303" pitchFamily="18" charset="0"/>
              </a:rPr>
              <a:t>Waktu</a:t>
            </a:r>
            <a:r>
              <a:rPr lang="en-AU" sz="6400" dirty="0">
                <a:latin typeface="Constantia" panose="02030602050306030303" pitchFamily="18" charset="0"/>
              </a:rPr>
              <a:t> _</a:t>
            </a:r>
            <a:r>
              <a:rPr lang="en-AU" sz="6400" dirty="0" err="1">
                <a:latin typeface="Constantia" panose="02030602050306030303" pitchFamily="18" charset="0"/>
              </a:rPr>
              <a:t>tandard</a:t>
            </a:r>
            <a:r>
              <a:rPr lang="en-AU" sz="6400" dirty="0">
                <a:latin typeface="Constantia" panose="02030602050306030303" pitchFamily="18" charset="0"/>
              </a:rPr>
              <a:t> (ST)                        =          2,63</a:t>
            </a:r>
            <a:endParaRPr lang="en-US" sz="6400" dirty="0"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AU" sz="6400" dirty="0">
                <a:latin typeface="Constantia" panose="02030602050306030303" pitchFamily="18" charset="0"/>
              </a:rPr>
              <a:t>                                                                        1  -      0,1042</a:t>
            </a:r>
            <a:endParaRPr lang="en-US" sz="6400" dirty="0"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AU" sz="6400" dirty="0">
                <a:latin typeface="Constantia" panose="02030602050306030303" pitchFamily="18" charset="0"/>
              </a:rPr>
              <a:t>     </a:t>
            </a:r>
            <a:r>
              <a:rPr lang="en-AU" sz="6400" dirty="0" err="1">
                <a:latin typeface="Constantia" panose="02030602050306030303" pitchFamily="18" charset="0"/>
              </a:rPr>
              <a:t>Dimana</a:t>
            </a:r>
            <a:r>
              <a:rPr lang="en-AU" sz="6400" dirty="0">
                <a:latin typeface="Constantia" panose="02030602050306030303" pitchFamily="18" charset="0"/>
              </a:rPr>
              <a:t> : % </a:t>
            </a:r>
            <a:r>
              <a:rPr lang="en-AU" sz="6400" dirty="0" err="1">
                <a:latin typeface="Constantia" panose="02030602050306030303" pitchFamily="18" charset="0"/>
              </a:rPr>
              <a:t>waktu</a:t>
            </a:r>
            <a:r>
              <a:rPr lang="en-AU" sz="6400" dirty="0">
                <a:latin typeface="Constantia" panose="02030602050306030303" pitchFamily="18" charset="0"/>
              </a:rPr>
              <a:t> </a:t>
            </a:r>
            <a:r>
              <a:rPr lang="en-AU" sz="6400" dirty="0" err="1">
                <a:latin typeface="Constantia" panose="02030602050306030303" pitchFamily="18" charset="0"/>
              </a:rPr>
              <a:t>cadangan</a:t>
            </a:r>
            <a:r>
              <a:rPr lang="en-AU" sz="6400" dirty="0">
                <a:latin typeface="Constantia" panose="02030602050306030303" pitchFamily="18" charset="0"/>
              </a:rPr>
              <a:t>          =            </a:t>
            </a:r>
            <a:r>
              <a:rPr lang="en-AU" sz="6400" dirty="0" smtClean="0">
                <a:latin typeface="Constantia" panose="02030602050306030303" pitchFamily="18" charset="0"/>
              </a:rPr>
              <a:t>    50</a:t>
            </a:r>
            <a:endParaRPr lang="en-US" sz="6400" dirty="0"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AU" sz="6400" dirty="0">
                <a:latin typeface="Constantia" panose="02030602050306030303" pitchFamily="18" charset="0"/>
              </a:rPr>
              <a:t>                                                                       </a:t>
            </a:r>
            <a:r>
              <a:rPr lang="en-AU" sz="6400" dirty="0" smtClean="0">
                <a:latin typeface="Constantia" panose="02030602050306030303" pitchFamily="18" charset="0"/>
              </a:rPr>
              <a:t>           </a:t>
            </a:r>
            <a:r>
              <a:rPr lang="en-AU" sz="6400" dirty="0">
                <a:latin typeface="Constantia" panose="02030602050306030303" pitchFamily="18" charset="0"/>
              </a:rPr>
              <a:t>480</a:t>
            </a:r>
            <a:endParaRPr lang="en-US" sz="6400" dirty="0"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AU" sz="6400" dirty="0">
                <a:latin typeface="Constantia" panose="02030602050306030303" pitchFamily="18" charset="0"/>
              </a:rPr>
              <a:t>                                                                =      10,42 %</a:t>
            </a:r>
            <a:endParaRPr lang="en-US" sz="6400" dirty="0"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AU" sz="6400" dirty="0">
                <a:latin typeface="Constantia" panose="02030602050306030303" pitchFamily="18" charset="0"/>
              </a:rPr>
              <a:t>     </a:t>
            </a:r>
            <a:r>
              <a:rPr lang="en-AU" sz="6400" dirty="0" err="1">
                <a:latin typeface="Constantia" panose="02030602050306030303" pitchFamily="18" charset="0"/>
              </a:rPr>
              <a:t>Waktu</a:t>
            </a:r>
            <a:r>
              <a:rPr lang="en-AU" sz="6400" dirty="0">
                <a:latin typeface="Constantia" panose="02030602050306030303" pitchFamily="18" charset="0"/>
              </a:rPr>
              <a:t>  </a:t>
            </a:r>
            <a:r>
              <a:rPr lang="en-AU" sz="6400" dirty="0" err="1">
                <a:latin typeface="Constantia" panose="02030602050306030303" pitchFamily="18" charset="0"/>
              </a:rPr>
              <a:t>standar</a:t>
            </a:r>
            <a:r>
              <a:rPr lang="en-AU" sz="6400" dirty="0">
                <a:latin typeface="Constantia" panose="02030602050306030303" pitchFamily="18" charset="0"/>
              </a:rPr>
              <a:t>                                 =     2,94 </a:t>
            </a:r>
            <a:r>
              <a:rPr lang="en-AU" sz="6400" dirty="0" err="1">
                <a:latin typeface="Constantia" panose="02030602050306030303" pitchFamily="18" charset="0"/>
              </a:rPr>
              <a:t>menit</a:t>
            </a:r>
            <a:r>
              <a:rPr lang="en-AU" sz="6400" dirty="0">
                <a:latin typeface="Constantia" panose="02030602050306030303" pitchFamily="18" charset="0"/>
              </a:rPr>
              <a:t> / </a:t>
            </a:r>
            <a:r>
              <a:rPr lang="en-AU" sz="6400" dirty="0" err="1">
                <a:latin typeface="Constantia" panose="02030602050306030303" pitchFamily="18" charset="0"/>
              </a:rPr>
              <a:t>siklus</a:t>
            </a:r>
            <a:r>
              <a:rPr lang="en-AU" sz="6400" dirty="0">
                <a:latin typeface="Constantia" panose="02030602050306030303" pitchFamily="18" charset="0"/>
              </a:rPr>
              <a:t>    </a:t>
            </a:r>
            <a:endParaRPr lang="en-US" sz="6400" dirty="0">
              <a:latin typeface="Constantia" pitchFamily="18" charset="0"/>
            </a:endParaRPr>
          </a:p>
          <a:p>
            <a:pPr marL="0" indent="0">
              <a:buNone/>
            </a:pPr>
            <a:r>
              <a:rPr lang="en-US" sz="2000" dirty="0">
                <a:latin typeface="Constantia" pitchFamily="18" charset="0"/>
              </a:rPr>
              <a:t/>
            </a:r>
            <a:br>
              <a:rPr lang="en-US" sz="2000" dirty="0">
                <a:latin typeface="Constantia" pitchFamily="18" charset="0"/>
              </a:rPr>
            </a:br>
            <a:endParaRPr lang="en-AU" sz="2000" dirty="0">
              <a:latin typeface="Constantia" panose="02030602050306030303" pitchFamily="18" charset="0"/>
            </a:endParaRPr>
          </a:p>
          <a:p>
            <a:pPr marL="0" indent="0">
              <a:buNone/>
            </a:pPr>
            <a:r>
              <a:rPr lang="en-US" sz="2000" dirty="0">
                <a:latin typeface="Constantia" panose="02030602050306030303" pitchFamily="18" charset="0"/>
              </a:rPr>
              <a:t/>
            </a:r>
            <a:br>
              <a:rPr lang="en-US" sz="2000" dirty="0">
                <a:latin typeface="Constantia" panose="02030602050306030303" pitchFamily="18" charset="0"/>
              </a:rPr>
            </a:br>
            <a:endParaRPr lang="es-ES" sz="2000" dirty="0">
              <a:latin typeface="Constantia" panose="02030602050306030303" pitchFamily="18" charset="0"/>
            </a:endParaRPr>
          </a:p>
          <a:p>
            <a:pPr marL="0" indent="0">
              <a:buNone/>
            </a:pPr>
            <a:r>
              <a:rPr lang="es-ES" sz="2000" dirty="0">
                <a:latin typeface="Constantia" panose="02030602050306030303" pitchFamily="18" charset="0"/>
              </a:rPr>
              <a:t/>
            </a:r>
            <a:br>
              <a:rPr lang="es-ES" sz="2000" dirty="0">
                <a:latin typeface="Constantia" panose="02030602050306030303" pitchFamily="18" charset="0"/>
              </a:rPr>
            </a:br>
            <a:endParaRPr lang="es-ES" sz="20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marL="0" indent="0">
              <a:buNone/>
            </a:pPr>
            <a:endParaRPr lang="en-US" sz="2800" b="1" dirty="0" smtClean="0">
              <a:solidFill>
                <a:schemeClr val="tx1"/>
              </a:solidFill>
              <a:latin typeface="Constantia"/>
            </a:endParaRPr>
          </a:p>
          <a:p>
            <a:pPr algn="ctr">
              <a:buNone/>
            </a:pPr>
            <a:endParaRPr lang="en-US" sz="1900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182" y="4840049"/>
            <a:ext cx="2671042" cy="2017951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4706471" y="2460812"/>
            <a:ext cx="3724835" cy="1344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387353" y="4356847"/>
            <a:ext cx="1331259" cy="1344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481482" y="5015753"/>
            <a:ext cx="12505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3434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Wisp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1518</TotalTime>
  <Words>34</Words>
  <Application>Microsoft Office PowerPoint</Application>
  <PresentationFormat>Widescreen</PresentationFormat>
  <Paragraphs>79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Century Gothic</vt:lpstr>
      <vt:lpstr>Constantia</vt:lpstr>
      <vt:lpstr>Wingdings 2</vt:lpstr>
      <vt:lpstr>Wingdings 3</vt:lpstr>
      <vt:lpstr>Wisp</vt:lpstr>
      <vt:lpstr>MANAJEMEN OPERASIONAL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MANAJEMEN OPERASIONAL II</dc:title>
  <dc:creator>user</dc:creator>
  <cp:lastModifiedBy>Azizah Fitriani</cp:lastModifiedBy>
  <cp:revision>93</cp:revision>
  <dcterms:created xsi:type="dcterms:W3CDTF">2020-05-04T11:47:11Z</dcterms:created>
  <dcterms:modified xsi:type="dcterms:W3CDTF">2022-04-11T03:58:34Z</dcterms:modified>
</cp:coreProperties>
</file>