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59" r:id="rId4"/>
    <p:sldId id="283" r:id="rId5"/>
    <p:sldId id="284" r:id="rId6"/>
    <p:sldId id="285" r:id="rId7"/>
    <p:sldId id="286" r:id="rId8"/>
    <p:sldId id="287" r:id="rId9"/>
    <p:sldId id="288" r:id="rId10"/>
    <p:sldId id="289" r:id="rId1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0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85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12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946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59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52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17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19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2771800" y="0"/>
            <a:ext cx="5904656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AKUNTANSI PERTANGGUNGJAWABAN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339502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    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1</a:t>
            </a:r>
            <a:r>
              <a:rPr lang="en-US" sz="16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Pengertian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sz="1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ko-KR" alt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339502"/>
            <a:ext cx="7740352" cy="4803998"/>
          </a:xfrm>
        </p:spPr>
        <p:txBody>
          <a:bodyPr/>
          <a:lstStyle/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sebuah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konsep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maupun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dikaitkan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ada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sebuah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lembaga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Tanggung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jawab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seberapa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tepat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rencana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juga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tindakan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setiap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pusat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Para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berusaha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selalu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berperan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aktif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mencapai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tujuan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efisien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efektif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Karakteristik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en-US" sz="1600" b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6286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1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identifikasi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mengidentifikasi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	unit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seperti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departemen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individu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Tanggung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jawab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tersebut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dibatasi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satuan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keuangan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(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seperti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</a:t>
            </a:r>
          </a:p>
          <a:p>
            <a:pPr algn="just" defTabSz="492125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2).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Standar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ditetapkan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tolak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ukur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bertanggungjawab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tertentu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merupakan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ukuran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mewujudkan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sasaran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143500"/>
          </a:xfrm>
        </p:spPr>
        <p:txBody>
          <a:bodyPr/>
          <a:lstStyle/>
          <a:p>
            <a:pPr algn="just" defTabSz="628650">
              <a:lnSpc>
                <a:spcPct val="150000"/>
              </a:lnSpc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2.  </a:t>
            </a:r>
            <a:r>
              <a:rPr lang="en-US" sz="1600" b="1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Karakteristik</a:t>
            </a:r>
            <a:r>
              <a:rPr lang="en-US" sz="16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en-US" sz="1600" b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6286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3).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finansial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diukur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membandingkan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realisasi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Pelaksanaan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merupakan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penggunaan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sumber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oleh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mewujudkan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sasaran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ditetapkan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4).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individual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diberi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penghargaan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panisme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berdasarkan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kebijakan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manajemen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lebih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tinggi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penghargaan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panisme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dirancang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nantinya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memacu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para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mengelola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mencapai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target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standar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dicantumkan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3. 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Syarat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Penerapan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endParaRPr lang="en-US" altLang="ko-KR" sz="1600" b="1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1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Struktur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Sebuah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telah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disusun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struktur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setiap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posisi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memiliki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wewenang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juga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tanggung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jawab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mempunyai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terkait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pengelolaan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keuangannya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2939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143500"/>
          </a:xfrm>
        </p:spPr>
        <p:txBody>
          <a:bodyPr/>
          <a:lstStyle/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3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Syarat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Penerapan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endParaRPr lang="en-US" altLang="ko-KR" sz="1600" b="1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sz="1600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</a:t>
            </a:r>
            <a:r>
              <a:rPr lang="en-US" altLang="ko-KR" sz="1600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2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Anggaran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telah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direncanakan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sebagai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pedoman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pelaksanaan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kegiatan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kerja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Tentunya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hal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bisa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menjadi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suatu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penilaian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bagi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seorang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selama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membandingkan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antara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realisasinya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3).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harus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dikelompokkan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digolongkan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pemberian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kode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klasifikasi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perkiraan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neraca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mengenai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laba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maupun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rugi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bisa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dilaporkan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baik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Sesuai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tingkatan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sebuah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manajemen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4).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Pelaporan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Pengeluaran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Laporan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mengenai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laporan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berbeda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tiap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divisi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pusat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Mulai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laporan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manajemen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terendah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hingga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tertinggi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pun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bisa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terkendalikan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di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rekapitulasi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benar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4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-92546"/>
            <a:ext cx="7740352" cy="5236046"/>
          </a:xfrm>
        </p:spPr>
        <p:txBody>
          <a:bodyPr/>
          <a:lstStyle/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4. </a:t>
            </a:r>
            <a:r>
              <a:rPr lang="en-US" sz="1600" b="1" dirty="0" err="1">
                <a:solidFill>
                  <a:schemeClr val="tx1"/>
                </a:solidFill>
              </a:rPr>
              <a:t>Manfaat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Penerapan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endParaRPr lang="en-US" altLang="ko-KR" sz="1600" b="1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1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Menyusun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Sebuah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informasi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di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memberikan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manfaat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tersendiri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menyusun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sebuah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Hal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tentunya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sangat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menguntungkan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bagi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besar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ingin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membuat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kegiatan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usahanya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berjalan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lancar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2).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Memantau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Sebuah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informasi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di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digunakan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menyusun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pada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akhirnya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bisa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digunakan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memantau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membandingkan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antara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realisasinya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3).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Memotivasi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Manfaat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laporan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memberikan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motivasi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para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Penghargaan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diberikan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sehingga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mempengaruhi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keyakinan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bahwa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prestasi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didapatkan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merupakan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buah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dari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kerja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berdasarkan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informasi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akurat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31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143500"/>
          </a:xfrm>
        </p:spPr>
        <p:txBody>
          <a:bodyPr/>
          <a:lstStyle/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5.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Tahap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Perkembangan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1</a:t>
            </a:r>
            <a:r>
              <a:rPr lang="en-US" altLang="ko-KR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). </a:t>
            </a:r>
            <a:r>
              <a:rPr lang="en-US" altLang="ko-KR" b="1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Tradisional</a:t>
            </a:r>
            <a:endParaRPr lang="en-US" altLang="ko-KR" b="1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tahap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perkembangan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pertama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yaitu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tradisional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bertujuan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agar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setiap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orang yang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ditunjuk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memiliki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wewenang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bisa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bertanggung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jawab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atas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laporan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penyimpangan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dibuatnya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memanggil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setiap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anggota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masing-masing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sebuah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kelompok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atau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organisasi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Sehingga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digunakan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bermanfaat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penyusunan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anggaran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hingga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penilaian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manual. </a:t>
            </a: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4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unsur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tradisional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antara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lain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:</a:t>
            </a: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a.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Penetapan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Tanggung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Jawab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Penetapan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tanggung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jawab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terstruktur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mendorong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tingkat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kerjasama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tradisional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memberikan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peluang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untuk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merumuskan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sasaran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membuat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keputusan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rangka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tanggung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jawab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didelegasikan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kepadanya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.</a:t>
            </a:r>
            <a:endParaRPr lang="en-US" altLang="ko-KR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endParaRPr lang="en-US" altLang="ko-KR" dirty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78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143500"/>
          </a:xfrm>
        </p:spPr>
        <p:txBody>
          <a:bodyPr/>
          <a:lstStyle/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5.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Tahap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Perkembangan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Terdapat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4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unsur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dalam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tradisional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antara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lain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:</a:t>
            </a: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b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Penentuan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Ukuran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Manajer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selanjutnya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melakukan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pemantauan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terkait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kemajuan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pencapaian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sasaran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sudah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ditetapkan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standar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tertentu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.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adanya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standar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sudah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ditetapkan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bersama-sama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,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diharapkan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proses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pelaksanaan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perusahaan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dapat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berjalan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secara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efektif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efisien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</a:t>
            </a: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c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Penilaian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tradisional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mengukur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kinerja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	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membandingkan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yang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dianggarkan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dengan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biaya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sesungguhnya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.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d.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Pemberian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Penghargaan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tradisional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apabila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mempunyai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yang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baik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diberikan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penghargaan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sesuai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peraturan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berlaku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di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 Dan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diberikan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panisme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apabila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menjalankan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aturan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berlaku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6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03648" y="0"/>
            <a:ext cx="7740352" cy="5143500"/>
          </a:xfrm>
        </p:spPr>
        <p:txBody>
          <a:bodyPr/>
          <a:lstStyle/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5.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Tahap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Perkembangan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492125">
              <a:lnSpc>
                <a:spcPct val="150000"/>
              </a:lnSpc>
              <a:spcBef>
                <a:spcPts val="0"/>
              </a:spcBef>
              <a:tabLst>
                <a:tab pos="982663" algn="l"/>
              </a:tabLst>
            </a:pPr>
            <a:r>
              <a:rPr lang="en-US" altLang="ko-KR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2). </a:t>
            </a:r>
            <a:r>
              <a:rPr lang="en-US" altLang="ko-KR" b="1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Berbasis</a:t>
            </a:r>
            <a:r>
              <a:rPr lang="en-US" altLang="ko-KR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Aktivitas</a:t>
            </a:r>
            <a:r>
              <a:rPr lang="en-US" altLang="ko-KR" b="1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altLang="ko-KR" b="1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        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Sistem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akuntansi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pertanggungjawaban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ini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didesain</a:t>
            </a:r>
            <a:r>
              <a:rPr lang="en-US" altLang="ko-KR" dirty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agar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menjadi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kreatif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inovatif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menghasilkan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berbasis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memiliki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4 (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empat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unsur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lain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  a.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Penetapan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Tanggung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Jawab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Penetapan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tanggung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jawab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jawaban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berbasis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1165225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memungkinkan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manajer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karyawan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kreatif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mencapai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	target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 b.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Penentuan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Ukuran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ditetapkan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penentuan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ukuran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	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berbasis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bukan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berlaku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seluruh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unit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	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tetapi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ditujukan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setiap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proses.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Standar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berkaitan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efisiensi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efektifitas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proses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492125">
              <a:lnSpc>
                <a:spcPct val="150000"/>
              </a:lnSpc>
              <a:spcBef>
                <a:spcPts val="0"/>
              </a:spcBef>
              <a:tabLst>
                <a:tab pos="982663" algn="l"/>
              </a:tabLst>
            </a:pP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81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187624" y="0"/>
            <a:ext cx="8064896" cy="5143500"/>
          </a:xfrm>
        </p:spPr>
        <p:txBody>
          <a:bodyPr/>
          <a:lstStyle/>
          <a:p>
            <a:pPr algn="just" defTabSz="492125">
              <a:lnSpc>
                <a:spcPct val="150000"/>
              </a:lnSpc>
              <a:tabLst>
                <a:tab pos="982663" algn="l"/>
              </a:tabLst>
            </a:pPr>
            <a:r>
              <a:rPr lang="en-US" altLang="ko-KR" sz="1600" b="1" dirty="0" smtClean="0">
                <a:solidFill>
                  <a:schemeClr val="tx1"/>
                </a:solidFill>
                <a:latin typeface="Constantia" panose="02030602050306030303" pitchFamily="18" charset="0"/>
                <a:cs typeface="Arial" pitchFamily="34" charset="0"/>
              </a:rPr>
              <a:t>5.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Tahap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Perkembangan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sz="1600" b="1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endParaRPr lang="en-US" sz="16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492125">
              <a:lnSpc>
                <a:spcPct val="150000"/>
              </a:lnSpc>
              <a:spcBef>
                <a:spcPts val="0"/>
              </a:spcBef>
              <a:tabLst>
                <a:tab pos="982663" algn="l"/>
              </a:tabLst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berbasis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memiliki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4 (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empat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unsur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lain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 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c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Penilaian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1165225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berbasis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mengukur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kinerja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berdasarkan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kualitas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efisiensi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pertanggung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jawaban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berbasis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ukuran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kinerjanya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difokuskan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proses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hasil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operasi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ketepatan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kualitas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tinggi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ukuran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rendah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  d.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Pemberian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Penghargaan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Akuntansi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pertanggungjawaban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berbasis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aktivitas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cenderung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memberikan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penghargaan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     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kepada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setiap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kelompok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unit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kerja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Penghargaan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berupa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nonkeuangan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Penghargaan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bersifat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misalnya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pemberian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tambahan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gaji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bonus.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Penghargaan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bersifat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non-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keuangan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 	</a:t>
            </a:r>
            <a:r>
              <a:rPr lang="en-US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berupa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pujian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tempat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pemberian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surat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penghargaan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bagi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karyawan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berprestasi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         </a:t>
            </a: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 defTabSz="492125">
              <a:lnSpc>
                <a:spcPct val="150000"/>
              </a:lnSpc>
              <a:spcBef>
                <a:spcPts val="0"/>
              </a:spcBef>
              <a:tabLst>
                <a:tab pos="982663" algn="l"/>
              </a:tabLst>
            </a:pPr>
            <a:endParaRPr lang="en-US" altLang="ko-KR" dirty="0" smtClean="0">
              <a:solidFill>
                <a:schemeClr val="tx1"/>
              </a:solidFill>
              <a:latin typeface="Constantia" panose="0203060205030603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99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3217</TotalTime>
  <Words>212</Words>
  <Application>Microsoft Office PowerPoint</Application>
  <PresentationFormat>On-screen Show (16:9)</PresentationFormat>
  <Paragraphs>77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맑은 고딕</vt:lpstr>
      <vt:lpstr>Arial</vt:lpstr>
      <vt:lpstr>Calibri</vt:lpstr>
      <vt:lpstr>Constantia</vt:lpstr>
      <vt:lpstr>Office Theme</vt:lpstr>
      <vt:lpstr>Custom Design</vt:lpstr>
      <vt:lpstr>PowerPoint Presentation</vt:lpstr>
      <vt:lpstr>        1. Pengertian Akuntansi Pertanggungjawaban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188</cp:revision>
  <dcterms:created xsi:type="dcterms:W3CDTF">2014-04-01T16:27:38Z</dcterms:created>
  <dcterms:modified xsi:type="dcterms:W3CDTF">2021-11-29T06:19:41Z</dcterms:modified>
</cp:coreProperties>
</file>