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71" r:id="rId3"/>
    <p:sldId id="273" r:id="rId4"/>
    <p:sldId id="276" r:id="rId5"/>
    <p:sldId id="277" r:id="rId6"/>
    <p:sldId id="288" r:id="rId7"/>
    <p:sldId id="289" r:id="rId8"/>
    <p:sldId id="280" r:id="rId9"/>
    <p:sldId id="283" r:id="rId10"/>
    <p:sldId id="284" r:id="rId11"/>
    <p:sldId id="285" r:id="rId12"/>
    <p:sldId id="28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297" y="1385047"/>
            <a:ext cx="6541340" cy="2262781"/>
          </a:xfrm>
        </p:spPr>
        <p:txBody>
          <a:bodyPr/>
          <a:lstStyle/>
          <a:p>
            <a:r>
              <a:rPr lang="en-US" dirty="0" smtClean="0">
                <a:latin typeface="Constantia" panose="02030602050306030303" pitchFamily="18" charset="0"/>
              </a:rPr>
              <a:t>MANAJEMEN OPERASIONAL</a:t>
            </a:r>
            <a:endParaRPr lang="en-US" dirty="0">
              <a:latin typeface="Constantia" panose="0203060205030603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9274" y="3769658"/>
            <a:ext cx="5357998" cy="1178859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OLEH : 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AZIZAH FITRIANI,SE.,MM</a:t>
            </a:r>
            <a:endParaRPr lang="en-US" sz="24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524435"/>
            <a:ext cx="9412942" cy="6347012"/>
          </a:xfrm>
        </p:spPr>
        <p:txBody>
          <a:bodyPr>
            <a:noAutofit/>
          </a:bodyPr>
          <a:lstStyle/>
          <a:p>
            <a:pPr lvl="0" algn="ctr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US" sz="2400" b="1"/>
              <a:t>BAB </a:t>
            </a:r>
            <a:r>
              <a:rPr lang="en-US" sz="2400" b="1" smtClean="0"/>
              <a:t>IX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nl-NL" sz="2400" b="1" dirty="0" smtClean="0"/>
              <a:t>PEMELIHARAAN</a:t>
            </a:r>
          </a:p>
          <a:p>
            <a:pPr lvl="0" algn="just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nl-NL" sz="2200" b="1" dirty="0">
                <a:latin typeface="Constantia" panose="02030602050306030303" pitchFamily="18" charset="0"/>
              </a:rPr>
              <a:t>I.  PENGERTIAN PEMELIHARAAN</a:t>
            </a:r>
          </a:p>
          <a:p>
            <a:pPr lvl="0" algn="just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nl-NL" sz="2200" dirty="0">
                <a:latin typeface="Constantia" panose="02030602050306030303" pitchFamily="18" charset="0"/>
              </a:rPr>
              <a:t>     Pemeliharaan merupakan kegiatan untuk memelihara  atau 	menjaga </a:t>
            </a:r>
            <a:r>
              <a:rPr lang="nl-NL" sz="2200" dirty="0" smtClean="0">
                <a:latin typeface="Constantia" panose="02030602050306030303" pitchFamily="18" charset="0"/>
              </a:rPr>
              <a:t>			fasilitas </a:t>
            </a:r>
            <a:r>
              <a:rPr lang="nl-NL" sz="2200" dirty="0">
                <a:latin typeface="Constantia" panose="02030602050306030303" pitchFamily="18" charset="0"/>
              </a:rPr>
              <a:t>dan mengadakan perbaikan yang 	diperlukan agar kegiatan </a:t>
            </a:r>
            <a:r>
              <a:rPr lang="nl-NL" sz="2200" dirty="0" smtClean="0">
                <a:latin typeface="Constantia" panose="02030602050306030303" pitchFamily="18" charset="0"/>
              </a:rPr>
              <a:t>			proses </a:t>
            </a:r>
            <a:r>
              <a:rPr lang="nl-NL" sz="2200" dirty="0">
                <a:latin typeface="Constantia" panose="02030602050306030303" pitchFamily="18" charset="0"/>
              </a:rPr>
              <a:t>produksi dapat dicapai 	sesuai dengan yang direncanakan.  </a:t>
            </a:r>
          </a:p>
          <a:p>
            <a:pPr lvl="0" algn="just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nl-NL" sz="2200" dirty="0">
                <a:latin typeface="Constantia" panose="02030602050306030303" pitchFamily="18" charset="0"/>
              </a:rPr>
              <a:t> </a:t>
            </a:r>
          </a:p>
          <a:p>
            <a:pPr lvl="0" algn="just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nl-NL" sz="2200" b="1" dirty="0">
                <a:solidFill>
                  <a:schemeClr val="tx1"/>
                </a:solidFill>
                <a:latin typeface="Constantia" panose="02030602050306030303" pitchFamily="18" charset="0"/>
              </a:rPr>
              <a:t>II. TUJUAN KEGIATAN PEMELIHARAAN</a:t>
            </a:r>
          </a:p>
          <a:p>
            <a:pPr lvl="0" algn="just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nl-NL" sz="2200" dirty="0">
                <a:solidFill>
                  <a:schemeClr val="tx1"/>
                </a:solidFill>
                <a:latin typeface="Constantia" panose="02030602050306030303" pitchFamily="18" charset="0"/>
              </a:rPr>
              <a:t> 	</a:t>
            </a:r>
            <a:r>
              <a:rPr lang="nl-NL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1</a:t>
            </a:r>
            <a:r>
              <a:rPr lang="nl-NL" sz="2200" dirty="0">
                <a:solidFill>
                  <a:schemeClr val="tx1"/>
                </a:solidFill>
                <a:latin typeface="Constantia" panose="02030602050306030303" pitchFamily="18" charset="0"/>
              </a:rPr>
              <a:t>.  Dapat mencapai target produksi yang sudah </a:t>
            </a:r>
            <a:r>
              <a:rPr lang="nl-NL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direncanakan</a:t>
            </a:r>
            <a:endParaRPr lang="nl-NL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nl-NL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nl-NL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2</a:t>
            </a:r>
            <a:r>
              <a:rPr lang="nl-NL" sz="2200" dirty="0">
                <a:solidFill>
                  <a:schemeClr val="tx1"/>
                </a:solidFill>
                <a:latin typeface="Constantia" panose="02030602050306030303" pitchFamily="18" charset="0"/>
              </a:rPr>
              <a:t>. Menjaga kualitas yang ditetapkan dan proses produksi 	tidak </a:t>
            </a:r>
            <a:r>
              <a:rPr lang="nl-NL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    terganggu</a:t>
            </a:r>
            <a:endParaRPr lang="nl-NL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nl-NL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</a:t>
            </a:r>
            <a:r>
              <a:rPr lang="nl-NL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</a:t>
            </a:r>
            <a:r>
              <a:rPr lang="nl-NL" sz="2200" dirty="0">
                <a:solidFill>
                  <a:schemeClr val="tx1"/>
                </a:solidFill>
                <a:latin typeface="Constantia" panose="02030602050306030303" pitchFamily="18" charset="0"/>
              </a:rPr>
              <a:t>3. Mencapai biaya pemeliharaan yang minimal</a:t>
            </a: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nl-NL" sz="2400" b="1" dirty="0"/>
              <a:t/>
            </a:r>
            <a:br>
              <a:rPr lang="nl-NL" sz="2400" b="1" dirty="0"/>
            </a:br>
            <a:endParaRPr lang="en-US" sz="2400" b="1" dirty="0" smtClean="0">
              <a:solidFill>
                <a:schemeClr val="tx1"/>
              </a:solidFill>
              <a:latin typeface="Constantia"/>
            </a:endParaRPr>
          </a:p>
          <a:p>
            <a:pPr marL="571500" lvl="0" indent="-57150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 smtClean="0">
                <a:latin typeface="Constantia" panose="02030602050306030303" pitchFamily="18" charset="0"/>
              </a:rPr>
              <a:t> </a:t>
            </a:r>
            <a:endParaRPr lang="en-US" sz="2600" b="1" dirty="0">
              <a:solidFill>
                <a:prstClr val="black"/>
              </a:solidFill>
              <a:latin typeface="Constantia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2400" dirty="0" smtClean="0">
                <a:latin typeface="Constantia" panose="02030602050306030303" pitchFamily="18" charset="0"/>
              </a:rPr>
              <a:t>    </a:t>
            </a: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90" y="4840941"/>
            <a:ext cx="2233039" cy="201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0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400277"/>
            <a:ext cx="9399494" cy="5974976"/>
          </a:xfrm>
        </p:spPr>
        <p:txBody>
          <a:bodyPr>
            <a:normAutofit fontScale="92500" lnSpcReduction="20000"/>
          </a:bodyPr>
          <a:lstStyle/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Constantia"/>
              </a:rPr>
              <a:t>III.   </a:t>
            </a:r>
            <a:r>
              <a:rPr lang="en-US" sz="2400" b="1" dirty="0" smtClean="0">
                <a:solidFill>
                  <a:schemeClr val="tx1"/>
                </a:solidFill>
                <a:latin typeface="Constantia"/>
              </a:rPr>
              <a:t>JENIS </a:t>
            </a:r>
            <a:r>
              <a:rPr lang="en-US" sz="2400" b="1" dirty="0">
                <a:solidFill>
                  <a:schemeClr val="tx1"/>
                </a:solidFill>
                <a:latin typeface="Constantia"/>
              </a:rPr>
              <a:t>PEMELIHARAAN</a:t>
            </a: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Constantia"/>
              </a:rPr>
              <a:t> </a:t>
            </a:r>
            <a:endParaRPr lang="en-US" sz="2400" dirty="0">
              <a:solidFill>
                <a:schemeClr val="tx1"/>
              </a:solidFill>
              <a:latin typeface="Constantia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		   1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.  Preventive Maintenance</a:t>
            </a:r>
          </a:p>
          <a:p>
            <a:pPr marL="120650" indent="-1206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  <a:latin typeface="Constantia"/>
              </a:rPr>
              <a:t>		 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	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Merupakan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kegiatan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pemeliharaan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mencegah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 	 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kerusakan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		 </a:t>
            </a:r>
            <a:r>
              <a:rPr lang="en-US" sz="2400" dirty="0" err="1" smtClean="0">
                <a:solidFill>
                  <a:schemeClr val="tx1"/>
                </a:solidFill>
                <a:latin typeface="Constantia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menemukan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kondisi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yang </a:t>
            </a:r>
            <a:r>
              <a:rPr lang="en-US" sz="2400" dirty="0" err="1" smtClean="0">
                <a:solidFill>
                  <a:schemeClr val="tx1"/>
                </a:solidFill>
                <a:latin typeface="Constantia"/>
              </a:rPr>
              <a:t>menyebabkan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  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kerusakan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pada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 				 </a:t>
            </a:r>
            <a:r>
              <a:rPr lang="en-US" sz="2400" dirty="0" err="1" smtClean="0">
                <a:solidFill>
                  <a:schemeClr val="tx1"/>
                </a:solidFill>
                <a:latin typeface="Constantia"/>
              </a:rPr>
              <a:t>waktu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 	proses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produksi</a:t>
            </a:r>
            <a:endParaRPr lang="en-US" sz="2400" dirty="0">
              <a:solidFill>
                <a:schemeClr val="tx1"/>
              </a:solidFill>
              <a:latin typeface="Constantia"/>
            </a:endParaRPr>
          </a:p>
          <a:p>
            <a:pPr marL="120650" indent="-1206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  <a:latin typeface="Constantia"/>
              </a:rPr>
              <a:t>          </a:t>
            </a:r>
          </a:p>
          <a:p>
            <a:pPr marL="120650" indent="-1206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  <a:latin typeface="Constantia"/>
              </a:rPr>
              <a:t>           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  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Pemeliharaan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prefentive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ada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2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cara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yaitu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:</a:t>
            </a:r>
          </a:p>
          <a:p>
            <a:pPr marL="120650" indent="-1206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  <a:latin typeface="Constantia"/>
              </a:rPr>
              <a:t> 	           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		a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.  Routine maintenance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yaitu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kegiatan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pemeliharaan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yang 	      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			           </a:t>
            </a:r>
            <a:r>
              <a:rPr lang="en-US" sz="2400" dirty="0" err="1" smtClean="0">
                <a:solidFill>
                  <a:schemeClr val="tx1"/>
                </a:solidFill>
                <a:latin typeface="Constantia"/>
              </a:rPr>
              <a:t>dilaksanakan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secara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rutin</a:t>
            </a:r>
            <a:endParaRPr lang="en-US" sz="2400" dirty="0">
              <a:solidFill>
                <a:schemeClr val="tx1"/>
              </a:solidFill>
              <a:latin typeface="Constantia"/>
            </a:endParaRPr>
          </a:p>
          <a:p>
            <a:pPr marL="120650" indent="-1206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  <a:latin typeface="Constantia"/>
              </a:rPr>
              <a:t>	    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			b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.  Periodic maintenance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yaitu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kegiatan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pemeliharaan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yang 	      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	  		           </a:t>
            </a:r>
            <a:r>
              <a:rPr lang="en-US" sz="2400" dirty="0" err="1" smtClean="0">
                <a:solidFill>
                  <a:schemeClr val="tx1"/>
                </a:solidFill>
                <a:latin typeface="Constantia"/>
              </a:rPr>
              <a:t>dilaksanakan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periode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waktu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tertentu</a:t>
            </a:r>
            <a:endParaRPr lang="en-US" sz="2400" dirty="0">
              <a:solidFill>
                <a:schemeClr val="tx1"/>
              </a:solidFill>
              <a:latin typeface="Constantia"/>
            </a:endParaRPr>
          </a:p>
          <a:p>
            <a:pPr marL="120650" indent="-1206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  <a:latin typeface="Constantia"/>
              </a:rPr>
              <a:t> </a:t>
            </a:r>
          </a:p>
          <a:p>
            <a:pPr marL="120650" indent="-1206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  <a:latin typeface="Constantia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	   2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. 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Coorective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Maintenance</a:t>
            </a:r>
          </a:p>
          <a:p>
            <a:pPr marL="120650" indent="-1206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  <a:latin typeface="Constantia"/>
              </a:rPr>
              <a:t>	          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	 </a:t>
            </a:r>
            <a:r>
              <a:rPr lang="en-US" sz="2400" dirty="0" err="1" smtClean="0">
                <a:solidFill>
                  <a:schemeClr val="tx1"/>
                </a:solidFill>
                <a:latin typeface="Constantia"/>
              </a:rPr>
              <a:t>Merupakan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kegiatan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pemeliharaan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dilaksanakan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	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setelah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	  		 </a:t>
            </a:r>
            <a:r>
              <a:rPr lang="en-US" sz="2400" dirty="0" err="1" smtClean="0">
                <a:solidFill>
                  <a:schemeClr val="tx1"/>
                </a:solidFill>
                <a:latin typeface="Constantia"/>
              </a:rPr>
              <a:t>terjadi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kerusakan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sehingga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berfungsi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onstantia"/>
              </a:rPr>
              <a:t>dengan</a:t>
            </a:r>
            <a:r>
              <a:rPr lang="en-US" sz="24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/>
              </a:rPr>
              <a:t>baik</a:t>
            </a:r>
            <a:r>
              <a:rPr lang="en-US" sz="2400" dirty="0">
                <a:solidFill>
                  <a:schemeClr val="tx1"/>
                </a:solidFill>
                <a:latin typeface="Constantia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40049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0314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430" y="206186"/>
            <a:ext cx="9532664" cy="6463555"/>
          </a:xfrm>
        </p:spPr>
        <p:txBody>
          <a:bodyPr>
            <a:noAutofit/>
          </a:bodyPr>
          <a:lstStyle/>
          <a:p>
            <a:pPr marL="0" lvl="0" indent="0" defTabSz="914400">
              <a:spcBef>
                <a:spcPts val="0"/>
              </a:spcBef>
              <a:buClrTx/>
              <a:buNone/>
            </a:pPr>
            <a:r>
              <a:rPr lang="en-AU" sz="2200" b="1" dirty="0">
                <a:solidFill>
                  <a:prstClr val="black"/>
                </a:solidFill>
                <a:latin typeface="Constantia"/>
              </a:rPr>
              <a:t>IV.    MASALAH EFISIENSI DALAM PEMELIHARAAN</a:t>
            </a:r>
          </a:p>
          <a:p>
            <a:pPr marL="0" lvl="0" indent="0" defTabSz="914400">
              <a:spcBef>
                <a:spcPts val="0"/>
              </a:spcBef>
              <a:buClrTx/>
              <a:buNone/>
            </a:pPr>
            <a:r>
              <a:rPr lang="en-AU" sz="2200" b="1" dirty="0">
                <a:solidFill>
                  <a:prstClr val="black"/>
                </a:solidFill>
                <a:latin typeface="Constantia"/>
              </a:rPr>
              <a:t> </a:t>
            </a:r>
          </a:p>
          <a:p>
            <a:pPr marL="0" lvl="0" indent="0" defTabSz="914400">
              <a:spcBef>
                <a:spcPts val="0"/>
              </a:spcBef>
              <a:buClrTx/>
              <a:buNone/>
            </a:pPr>
            <a:r>
              <a:rPr lang="en-AU" sz="2200" b="1" dirty="0">
                <a:solidFill>
                  <a:prstClr val="black"/>
                </a:solidFill>
                <a:latin typeface="Constantia"/>
              </a:rPr>
              <a:t>        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1.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Persoalan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Tehnis</a:t>
            </a:r>
            <a:endParaRPr lang="en-AU" sz="2200" dirty="0">
              <a:solidFill>
                <a:prstClr val="black"/>
              </a:solidFill>
              <a:latin typeface="Constantia"/>
            </a:endParaRPr>
          </a:p>
          <a:p>
            <a:pPr marL="0" lvl="0" indent="0" algn="just" defTabSz="914400">
              <a:spcBef>
                <a:spcPts val="0"/>
              </a:spcBef>
              <a:buClrTx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	 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persoalan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tehnis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membahas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tindakan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apa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  	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memelihara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memperbaiki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peralatan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	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menyiapkan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alat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komponen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diperlukan</a:t>
            </a:r>
            <a:endParaRPr lang="en-AU" sz="2200" dirty="0">
              <a:solidFill>
                <a:prstClr val="black"/>
              </a:solidFill>
              <a:latin typeface="Constantia"/>
            </a:endParaRPr>
          </a:p>
          <a:p>
            <a:pPr marL="0" lvl="0" indent="0" defTabSz="914400">
              <a:spcBef>
                <a:spcPts val="0"/>
              </a:spcBef>
              <a:buClrTx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</a:p>
          <a:p>
            <a:pPr marL="0" lvl="0" indent="0" defTabSz="914400">
              <a:spcBef>
                <a:spcPts val="0"/>
              </a:spcBef>
              <a:buClrTx/>
              <a:buNone/>
            </a:pP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   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2.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Persoalan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ekonomis</a:t>
            </a:r>
            <a:endParaRPr lang="en-AU" sz="2200" dirty="0">
              <a:solidFill>
                <a:prstClr val="black"/>
              </a:solidFill>
              <a:latin typeface="Constantia"/>
            </a:endParaRPr>
          </a:p>
          <a:p>
            <a:pPr marL="0" lvl="0" indent="0" algn="just" defTabSz="914400">
              <a:spcBef>
                <a:spcPts val="0"/>
              </a:spcBef>
              <a:buClrTx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	      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persoalan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ekonomis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membahas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bagaimana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kegiatan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		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efisien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memperhatikan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		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	yang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akan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dikeluarkan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alternatif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tindakan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	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akan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dipilih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Alternatif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dipilih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yaitu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:</a:t>
            </a:r>
          </a:p>
          <a:p>
            <a:pPr marL="0" lvl="0" indent="0" algn="just" defTabSz="914400">
              <a:spcBef>
                <a:spcPts val="0"/>
              </a:spcBef>
              <a:buClrTx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</a:p>
          <a:p>
            <a:pPr marL="0" lvl="0" indent="0" defTabSz="914400">
              <a:spcBef>
                <a:spcPts val="0"/>
              </a:spcBef>
              <a:buClrTx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   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	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a.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Apakah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preventive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corrective maintenance</a:t>
            </a:r>
          </a:p>
          <a:p>
            <a:pPr marL="0" lvl="0" indent="0" defTabSz="914400">
              <a:spcBef>
                <a:spcPts val="0"/>
              </a:spcBef>
              <a:buClrTx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 	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b.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Apakah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Perbaikan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peralatan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didalam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diluar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 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     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perusahaan</a:t>
            </a:r>
            <a:endParaRPr lang="en-AU" sz="2200" dirty="0">
              <a:solidFill>
                <a:prstClr val="black"/>
              </a:solidFill>
              <a:latin typeface="Constantia"/>
            </a:endParaRPr>
          </a:p>
          <a:p>
            <a:pPr marL="0" lvl="0" indent="0" defTabSz="914400">
              <a:spcBef>
                <a:spcPts val="0"/>
              </a:spcBef>
              <a:buClrTx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 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	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c.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Apakah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peralatan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rusak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diperbaiki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dijual</a:t>
            </a:r>
            <a:endParaRPr lang="en-AU" sz="2200" dirty="0">
              <a:solidFill>
                <a:prstClr val="black"/>
              </a:solidFill>
              <a:latin typeface="Constanti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01" y="4840049"/>
            <a:ext cx="2231329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7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0"/>
            <a:ext cx="9453283" cy="6857999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AU" sz="2400" b="1" dirty="0"/>
              <a:t> </a:t>
            </a:r>
            <a:r>
              <a:rPr lang="sv-SE" sz="2200" b="1" dirty="0">
                <a:solidFill>
                  <a:schemeClr val="tx1"/>
                </a:solidFill>
                <a:latin typeface="Constantia"/>
                <a:cs typeface="Arial" pitchFamily="34" charset="0"/>
              </a:rPr>
              <a:t>V.     </a:t>
            </a:r>
            <a:r>
              <a:rPr lang="sv-SE" b="1" dirty="0">
                <a:solidFill>
                  <a:schemeClr val="tx1"/>
                </a:solidFill>
                <a:latin typeface="Constantia"/>
                <a:cs typeface="Arial" pitchFamily="34" charset="0"/>
              </a:rPr>
              <a:t>TUGAS ATAU KEGIATAN PEMELIHARAAN</a:t>
            </a:r>
          </a:p>
          <a:p>
            <a:pPr lvl="0">
              <a:buNone/>
            </a:pP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 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          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1.  Inspeksi ( Inspection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)</a:t>
            </a:r>
          </a:p>
          <a:p>
            <a:pPr lvl="0" algn="just">
              <a:buNone/>
            </a:pP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		Kegiatan melakukan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pengukuran terhadap tingkat kesesuaian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dengan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standar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		dan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karakteristik produk yang yang ditentukan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dan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memisahkan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produk-					produk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yang tidak sesuai dengan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standar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kualitas dengan produk-produk yang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		memenuhi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standar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kualitas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yang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ditentukan</a:t>
            </a:r>
          </a:p>
          <a:p>
            <a:pPr lvl="0" algn="just">
              <a:buNone/>
            </a:pPr>
            <a:endParaRPr lang="sv-SE" dirty="0">
              <a:solidFill>
                <a:schemeClr val="tx1"/>
              </a:solidFill>
              <a:latin typeface="Constantia"/>
              <a:cs typeface="Arial" pitchFamily="34" charset="0"/>
            </a:endParaRPr>
          </a:p>
          <a:p>
            <a:pPr lvl="0" algn="just">
              <a:buNone/>
            </a:pPr>
            <a:endParaRPr lang="sv-SE" dirty="0">
              <a:solidFill>
                <a:schemeClr val="tx1"/>
              </a:solidFill>
              <a:latin typeface="Constantia"/>
              <a:cs typeface="Arial" pitchFamily="34" charset="0"/>
            </a:endParaRPr>
          </a:p>
          <a:p>
            <a:pPr lvl="0">
              <a:buNone/>
            </a:pP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         </a:t>
            </a:r>
            <a:endParaRPr lang="sv-SE" dirty="0" smtClean="0">
              <a:solidFill>
                <a:schemeClr val="tx1"/>
              </a:solidFill>
              <a:latin typeface="Constantia"/>
              <a:cs typeface="Arial" pitchFamily="34" charset="0"/>
            </a:endParaRPr>
          </a:p>
          <a:p>
            <a:pPr lvl="0">
              <a:buNone/>
            </a:pP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  	     </a:t>
            </a:r>
          </a:p>
          <a:p>
            <a:pPr lvl="0">
              <a:buNone/>
            </a:pP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   2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.  Kegiatan Tehnik ( Engineering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)</a:t>
            </a:r>
          </a:p>
          <a:p>
            <a:pPr lvl="0">
              <a:buNone/>
            </a:pP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                   	Kegiatan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yang dilakukan bertujuan mencari suatu terobosan atau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pengetahuan 			atau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pemahaman baru dalam hal yang lebih baik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dalam suatu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hal yang telah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		diketahui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sebelumnya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.</a:t>
            </a:r>
          </a:p>
          <a:p>
            <a:pPr lvl="0">
              <a:buNone/>
            </a:pPr>
            <a:endParaRPr lang="sv-SE" sz="2200" dirty="0">
              <a:solidFill>
                <a:schemeClr val="tx1"/>
              </a:solidFill>
              <a:latin typeface="Constantia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0" y="4840048"/>
            <a:ext cx="2231329" cy="20179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541" y="4840047"/>
            <a:ext cx="4074459" cy="20179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541" y="2017059"/>
            <a:ext cx="4074459" cy="190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0"/>
            <a:ext cx="9453283" cy="6857999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AU" sz="2400" b="1" dirty="0"/>
              <a:t> </a:t>
            </a:r>
            <a:r>
              <a:rPr lang="sv-SE" sz="2200" b="1" dirty="0">
                <a:solidFill>
                  <a:schemeClr val="tx1"/>
                </a:solidFill>
                <a:latin typeface="Constantia"/>
                <a:cs typeface="Arial" pitchFamily="34" charset="0"/>
              </a:rPr>
              <a:t>V.     </a:t>
            </a:r>
            <a:r>
              <a:rPr lang="sv-SE" b="1" dirty="0">
                <a:solidFill>
                  <a:schemeClr val="tx1"/>
                </a:solidFill>
                <a:latin typeface="Constantia"/>
                <a:cs typeface="Arial" pitchFamily="34" charset="0"/>
              </a:rPr>
              <a:t>TUGAS ATAU KEGIATAN PEMELIHARAAN</a:t>
            </a:r>
          </a:p>
          <a:p>
            <a:pPr lvl="0">
              <a:buNone/>
            </a:pP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 </a:t>
            </a:r>
            <a:r>
              <a:rPr lang="sv-SE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3.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engendalian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perencanaan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>
              <a:buNone/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berupa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perencanaan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kebutuhan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kapasitas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(capacity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reqiurement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planning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),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perencanaan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kebutuhan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material (material requirement planning),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jadwal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induk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(master production schedule),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perencanaan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kebutuhan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distribusi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(distribution requirement planning)</a:t>
            </a:r>
          </a:p>
          <a:p>
            <a:pPr lvl="0" algn="just">
              <a:buNone/>
            </a:pP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		</a:t>
            </a:r>
            <a:endParaRPr lang="sv-SE" dirty="0">
              <a:solidFill>
                <a:schemeClr val="tx1"/>
              </a:solidFill>
              <a:latin typeface="Constantia"/>
              <a:cs typeface="Arial" pitchFamily="34" charset="0"/>
            </a:endParaRPr>
          </a:p>
          <a:p>
            <a:pPr lvl="0" algn="just">
              <a:buNone/>
            </a:pPr>
            <a:endParaRPr lang="sv-SE" dirty="0">
              <a:solidFill>
                <a:schemeClr val="tx1"/>
              </a:solidFill>
              <a:latin typeface="Constantia"/>
              <a:cs typeface="Arial" pitchFamily="34" charset="0"/>
            </a:endParaRPr>
          </a:p>
          <a:p>
            <a:pPr lvl="0">
              <a:buNone/>
            </a:pP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         </a:t>
            </a:r>
            <a:endParaRPr lang="sv-SE" dirty="0" smtClean="0">
              <a:solidFill>
                <a:schemeClr val="tx1"/>
              </a:solidFill>
              <a:latin typeface="Constantia"/>
              <a:cs typeface="Arial" pitchFamily="34" charset="0"/>
            </a:endParaRPr>
          </a:p>
          <a:p>
            <a:pPr lvl="0">
              <a:buNone/>
            </a:pP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  	     </a:t>
            </a:r>
          </a:p>
          <a:p>
            <a:pPr lvl="0">
              <a:buNone/>
            </a:pP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  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4. Kegiatan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Administrasi ( Clerical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Work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)   </a:t>
            </a:r>
            <a:endParaRPr lang="sv-SE" dirty="0" smtClean="0">
              <a:solidFill>
                <a:schemeClr val="tx1"/>
              </a:solidFill>
              <a:latin typeface="Constantia"/>
              <a:cs typeface="Arial" pitchFamily="34" charset="0"/>
            </a:endParaRPr>
          </a:p>
          <a:p>
            <a:pPr lvl="0" algn="just">
              <a:buNone/>
            </a:pP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 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             		Kegiatan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yang berhubungan dengan pencatatan mengenai biayayang terjadi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		dalam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melakukan pekerjaan pemeliharaan dan biaya yang berhubungandengan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	pemeliharaan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, komponen atau sapreparts yang dibutuhkan, progres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				reporttentang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apa yang telah dikerjakan, waktu dilakukannya inspeksi dan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		perbaikan   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serta lamanya perbaikan tersebut, dan komponen yang tersedia </a:t>
            </a: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		dibagian pemeliharaan</a:t>
            </a: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.       </a:t>
            </a:r>
            <a:endParaRPr lang="sv-SE" dirty="0" smtClean="0">
              <a:solidFill>
                <a:schemeClr val="tx1"/>
              </a:solidFill>
              <a:latin typeface="Constantia"/>
              <a:cs typeface="Arial" pitchFamily="34" charset="0"/>
            </a:endParaRPr>
          </a:p>
          <a:p>
            <a:pPr lvl="0" algn="just">
              <a:buNone/>
            </a:pP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    	</a:t>
            </a:r>
            <a:endParaRPr lang="sv-SE" sz="2200" dirty="0">
              <a:solidFill>
                <a:schemeClr val="tx1"/>
              </a:solidFill>
              <a:latin typeface="Constantia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0" y="4840048"/>
            <a:ext cx="2231329" cy="2017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953" y="2070286"/>
            <a:ext cx="4074459" cy="19369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7444" y="5526742"/>
            <a:ext cx="4000780" cy="133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2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0"/>
            <a:ext cx="9453283" cy="6857999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AU" sz="2400" b="1" dirty="0"/>
              <a:t> </a:t>
            </a:r>
            <a:r>
              <a:rPr lang="sv-SE" sz="2200" b="1" dirty="0">
                <a:solidFill>
                  <a:schemeClr val="tx1"/>
                </a:solidFill>
                <a:latin typeface="Constantia"/>
                <a:cs typeface="Arial" pitchFamily="34" charset="0"/>
              </a:rPr>
              <a:t>V.     </a:t>
            </a:r>
            <a:r>
              <a:rPr lang="sv-SE" b="1" dirty="0">
                <a:solidFill>
                  <a:schemeClr val="tx1"/>
                </a:solidFill>
                <a:latin typeface="Constantia"/>
                <a:cs typeface="Arial" pitchFamily="34" charset="0"/>
              </a:rPr>
              <a:t>TUGAS ATAU KEGIATAN PEMELIHARAAN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 </a:t>
            </a:r>
            <a:r>
              <a:rPr lang="sv-SE" sz="22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5.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Pemeliharaan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Bangunan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( House 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Keeping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algn="just">
              <a:buNone/>
            </a:pP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			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pemeliharaan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bangunan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merupakan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menjaga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agar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bangunan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gedung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tetap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terpelihara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terjamin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kebersihannya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meliputi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pembersihan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	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pengecatan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gedung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pembersih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toilet,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pembersihan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halaman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pemeliharaan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lain yang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termasuk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teknikdan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bagian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pemeliharaan</a:t>
            </a:r>
            <a:endParaRPr lang="en-US" sz="22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algn="just">
              <a:buNone/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</a:t>
            </a:r>
            <a:endParaRPr lang="sv-SE" dirty="0">
              <a:solidFill>
                <a:schemeClr val="tx1"/>
              </a:solidFill>
              <a:latin typeface="Constantia"/>
              <a:cs typeface="Arial" pitchFamily="34" charset="0"/>
            </a:endParaRPr>
          </a:p>
          <a:p>
            <a:pPr lvl="0">
              <a:buNone/>
            </a:pPr>
            <a:r>
              <a:rPr lang="sv-SE" dirty="0">
                <a:solidFill>
                  <a:schemeClr val="tx1"/>
                </a:solidFill>
                <a:latin typeface="Constantia"/>
                <a:cs typeface="Arial" pitchFamily="34" charset="0"/>
              </a:rPr>
              <a:t>         </a:t>
            </a:r>
            <a:endParaRPr lang="sv-SE" dirty="0" smtClean="0">
              <a:solidFill>
                <a:schemeClr val="tx1"/>
              </a:solidFill>
              <a:latin typeface="Constantia"/>
              <a:cs typeface="Arial" pitchFamily="34" charset="0"/>
            </a:endParaRPr>
          </a:p>
          <a:p>
            <a:pPr lvl="0">
              <a:buNone/>
            </a:pP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  	     </a:t>
            </a:r>
          </a:p>
          <a:p>
            <a:pPr lvl="0">
              <a:buNone/>
            </a:pPr>
            <a:r>
              <a:rPr lang="sv-SE" dirty="0" smtClean="0">
                <a:solidFill>
                  <a:schemeClr val="tx1"/>
                </a:solidFill>
                <a:latin typeface="Constantia"/>
                <a:cs typeface="Arial" pitchFamily="34" charset="0"/>
              </a:rPr>
              <a:t>		</a:t>
            </a:r>
            <a:endParaRPr lang="sv-SE" sz="2200" dirty="0">
              <a:solidFill>
                <a:schemeClr val="tx1"/>
              </a:solidFill>
              <a:latin typeface="Constantia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0" y="4840048"/>
            <a:ext cx="2231329" cy="20179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458" y="3283604"/>
            <a:ext cx="7029450" cy="345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3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789" y="389965"/>
            <a:ext cx="8229600" cy="6035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/>
              <a:t> </a:t>
            </a:r>
            <a:r>
              <a:rPr lang="es-ES" sz="2000" b="1" dirty="0">
                <a:solidFill>
                  <a:schemeClr val="tx1"/>
                </a:solidFill>
                <a:latin typeface="Constantia" panose="02030602050306030303" pitchFamily="18" charset="0"/>
              </a:rPr>
              <a:t>VI.    PEMILIHAN ALTERNATIF KEBIJAKSANAAN PEMELIHARAAN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   	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Contoh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Kasus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b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 	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elektronik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mempunyai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100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mesin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pemeliharaan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preventif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satu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mesin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(C1 ) =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Rp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. 20.000 ,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reparasi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kerusakan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( C2) =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Rp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. 100.000.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Probabilitas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terjadinya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kerusakan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(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Sebagai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fungsi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sejak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reparasi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sebelumnya</a:t>
            </a:r>
            <a: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  <a:t> ).</a:t>
            </a:r>
            <a:br>
              <a:rPr lang="es-ES" sz="20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endParaRPr lang="es-E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en-US" sz="2800" b="1" dirty="0" smtClean="0">
              <a:solidFill>
                <a:schemeClr val="tx1"/>
              </a:solidFill>
              <a:latin typeface="Constantia"/>
            </a:endParaRPr>
          </a:p>
          <a:p>
            <a:pPr algn="ctr">
              <a:buNone/>
            </a:pPr>
            <a:endParaRPr lang="en-US" sz="19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2" y="4840049"/>
            <a:ext cx="2231329" cy="20179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635" y="2460812"/>
            <a:ext cx="8807824" cy="439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9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788" y="201706"/>
            <a:ext cx="9341223" cy="66562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 </a:t>
            </a:r>
            <a:r>
              <a:rPr lang="en-AU" sz="2400" dirty="0">
                <a:solidFill>
                  <a:schemeClr val="tx1"/>
                </a:solidFill>
                <a:latin typeface="Constantia" pitchFamily="18" charset="0"/>
              </a:rPr>
              <a:t>Rata-rata </a:t>
            </a:r>
            <a:r>
              <a:rPr lang="en-AU" sz="2400" dirty="0" err="1">
                <a:solidFill>
                  <a:schemeClr val="tx1"/>
                </a:solidFill>
                <a:latin typeface="Constantia" pitchFamily="18" charset="0"/>
              </a:rPr>
              <a:t>kehidupan</a:t>
            </a:r>
            <a:r>
              <a:rPr lang="en-AU" sz="2400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itchFamily="18" charset="0"/>
              </a:rPr>
              <a:t>mesin</a:t>
            </a:r>
            <a:r>
              <a:rPr lang="en-AU" sz="2400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itchFamily="18" charset="0"/>
              </a:rPr>
              <a:t>adalah</a:t>
            </a:r>
            <a:r>
              <a:rPr lang="en-AU" sz="2400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itchFamily="18" charset="0"/>
              </a:rPr>
              <a:t>jumlah</a:t>
            </a:r>
            <a:r>
              <a:rPr lang="en-AU" sz="2400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itchFamily="18" charset="0"/>
              </a:rPr>
              <a:t>bulan</a:t>
            </a:r>
            <a:r>
              <a:rPr lang="en-AU" sz="2400" dirty="0">
                <a:solidFill>
                  <a:schemeClr val="tx1"/>
                </a:solidFill>
                <a:latin typeface="Constantia" pitchFamily="18" charset="0"/>
              </a:rPr>
              <a:t> total </a:t>
            </a:r>
            <a:r>
              <a:rPr lang="en-AU" sz="2400" dirty="0" err="1">
                <a:solidFill>
                  <a:schemeClr val="tx1"/>
                </a:solidFill>
                <a:latin typeface="Constantia" pitchFamily="18" charset="0"/>
              </a:rPr>
              <a:t>semua</a:t>
            </a:r>
            <a:r>
              <a:rPr lang="en-AU" sz="2400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itchFamily="18" charset="0"/>
              </a:rPr>
              <a:t>mesin</a:t>
            </a:r>
            <a:r>
              <a:rPr lang="en-AU" sz="2400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400" dirty="0" smtClean="0">
                <a:solidFill>
                  <a:schemeClr val="tx1"/>
                </a:solidFill>
                <a:latin typeface="Constantia" pitchFamily="18" charset="0"/>
              </a:rPr>
              <a:t>			</a:t>
            </a:r>
            <a:r>
              <a:rPr lang="en-AU" sz="2400" dirty="0" err="1" smtClean="0">
                <a:solidFill>
                  <a:schemeClr val="tx1"/>
                </a:solidFill>
                <a:latin typeface="Constantia" pitchFamily="18" charset="0"/>
              </a:rPr>
              <a:t>beroperasi</a:t>
            </a:r>
            <a:r>
              <a:rPr lang="en-AU" sz="24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itchFamily="18" charset="0"/>
              </a:rPr>
              <a:t>dibagi</a:t>
            </a:r>
            <a:r>
              <a:rPr lang="en-AU" sz="2400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itchFamily="18" charset="0"/>
              </a:rPr>
              <a:t>jumlah</a:t>
            </a:r>
            <a:r>
              <a:rPr lang="en-AU" sz="2400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itchFamily="18" charset="0"/>
              </a:rPr>
              <a:t>mesin</a:t>
            </a:r>
            <a:r>
              <a:rPr lang="en-AU" sz="2400" dirty="0">
                <a:solidFill>
                  <a:schemeClr val="tx1"/>
                </a:solidFill>
                <a:latin typeface="Constantia" pitchFamily="18" charset="0"/>
              </a:rPr>
              <a:t>.</a:t>
            </a:r>
            <a:r>
              <a:rPr lang="en-US" sz="2400" dirty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Constantia" pitchFamily="18" charset="0"/>
              </a:rPr>
            </a:br>
            <a:r>
              <a:rPr lang="es-ES" sz="2200" dirty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s-ES" sz="22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s-E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2200" dirty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s-ES" sz="22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endParaRPr lang="es-E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en-US" sz="2800" b="1" dirty="0" smtClean="0">
              <a:solidFill>
                <a:schemeClr val="tx1"/>
              </a:solidFill>
              <a:latin typeface="Constantia"/>
            </a:endParaRPr>
          </a:p>
          <a:p>
            <a:pPr algn="ctr">
              <a:buNone/>
            </a:pPr>
            <a:endParaRPr lang="en-US" sz="19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2" y="4840049"/>
            <a:ext cx="2621736" cy="20179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918" y="1089212"/>
            <a:ext cx="9247093" cy="578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7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788" y="201706"/>
            <a:ext cx="9341223" cy="66562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Rata-rata </a:t>
            </a:r>
            <a:r>
              <a:rPr lang="es-ES" sz="7200" dirty="0" err="1">
                <a:solidFill>
                  <a:schemeClr val="tx1"/>
                </a:solidFill>
                <a:latin typeface="Constantia" panose="02030602050306030303" pitchFamily="18" charset="0"/>
              </a:rPr>
              <a:t>umur</a:t>
            </a: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7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mesin</a:t>
            </a: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  =  350 / </a:t>
            </a:r>
            <a:r>
              <a:rPr lang="es-ES" sz="7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100 = </a:t>
            </a: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3,5 </a:t>
            </a:r>
            <a:r>
              <a:rPr lang="es-ES" sz="7200" dirty="0" err="1">
                <a:solidFill>
                  <a:schemeClr val="tx1"/>
                </a:solidFill>
                <a:latin typeface="Constantia" panose="02030602050306030303" pitchFamily="18" charset="0"/>
              </a:rPr>
              <a:t>bulan</a:t>
            </a: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7200" dirty="0" err="1">
                <a:solidFill>
                  <a:schemeClr val="tx1"/>
                </a:solidFill>
                <a:latin typeface="Constantia" panose="02030602050306030303" pitchFamily="18" charset="0"/>
              </a:rPr>
              <a:t>sebelum</a:t>
            </a: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7200" dirty="0" err="1">
                <a:solidFill>
                  <a:schemeClr val="tx1"/>
                </a:solidFill>
                <a:latin typeface="Constantia" panose="02030602050306030303" pitchFamily="18" charset="0"/>
              </a:rPr>
              <a:t>rusak</a:t>
            </a: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marL="0" indent="0">
              <a:buNone/>
            </a:pP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       </a:t>
            </a:r>
            <a:r>
              <a:rPr lang="es-ES" sz="7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</a:t>
            </a:r>
            <a:r>
              <a:rPr lang="es-ES" sz="7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Jumlah</a:t>
            </a:r>
            <a:r>
              <a:rPr lang="es-ES" sz="7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rata-rata </a:t>
            </a:r>
            <a:r>
              <a:rPr lang="es-ES" sz="7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kerusakan</a:t>
            </a: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7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7200" dirty="0" err="1">
                <a:solidFill>
                  <a:schemeClr val="tx1"/>
                </a:solidFill>
                <a:latin typeface="Constantia" panose="02030602050306030303" pitchFamily="18" charset="0"/>
              </a:rPr>
              <a:t>satu</a:t>
            </a: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7200" dirty="0" err="1">
                <a:solidFill>
                  <a:schemeClr val="tx1"/>
                </a:solidFill>
                <a:latin typeface="Constantia" panose="02030602050306030303" pitchFamily="18" charset="0"/>
              </a:rPr>
              <a:t>bulan</a:t>
            </a:r>
            <a:r>
              <a:rPr lang="es-ES" sz="7200" dirty="0">
                <a:solidFill>
                  <a:schemeClr val="tx1"/>
                </a:solidFill>
                <a:latin typeface="Constantia" panose="02030602050306030303" pitchFamily="18" charset="0"/>
              </a:rPr>
              <a:t>   = 100 /  3,5  =  28,57 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/>
            </a:r>
            <a:br>
              <a:rPr lang="es-ES" sz="7200" dirty="0">
                <a:latin typeface="Constantia" panose="02030602050306030303" pitchFamily="18" charset="0"/>
              </a:rPr>
            </a:br>
            <a:r>
              <a:rPr lang="es-ES" sz="7200" dirty="0" smtClean="0">
                <a:latin typeface="Constantia" panose="02030602050306030303" pitchFamily="18" charset="0"/>
              </a:rPr>
              <a:t>		</a:t>
            </a:r>
            <a:r>
              <a:rPr lang="es-ES" sz="7200" dirty="0" err="1" smtClean="0">
                <a:latin typeface="Constantia" panose="02030602050306030303" pitchFamily="18" charset="0"/>
              </a:rPr>
              <a:t>Alternatif</a:t>
            </a:r>
            <a:r>
              <a:rPr lang="es-ES" sz="7200" dirty="0" smtClean="0">
                <a:latin typeface="Constantia" panose="02030602050306030303" pitchFamily="18" charset="0"/>
              </a:rPr>
              <a:t> </a:t>
            </a:r>
            <a:r>
              <a:rPr lang="es-ES" sz="7200" dirty="0">
                <a:latin typeface="Constantia" panose="02030602050306030303" pitchFamily="18" charset="0"/>
              </a:rPr>
              <a:t>I : </a:t>
            </a:r>
            <a:r>
              <a:rPr lang="es-ES" sz="7200" dirty="0" err="1">
                <a:latin typeface="Constantia" panose="02030602050306030303" pitchFamily="18" charset="0"/>
              </a:rPr>
              <a:t>Pemeliharaan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Korektif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                                                  </a:t>
            </a:r>
            <a:r>
              <a:rPr lang="es-ES" sz="7200" dirty="0" smtClean="0">
                <a:latin typeface="Constantia" panose="02030602050306030303" pitchFamily="18" charset="0"/>
              </a:rPr>
              <a:t>			   </a:t>
            </a:r>
            <a:r>
              <a:rPr lang="es-ES" sz="7200" dirty="0" err="1" smtClean="0">
                <a:latin typeface="Constantia" panose="02030602050306030303" pitchFamily="18" charset="0"/>
              </a:rPr>
              <a:t>Biaya</a:t>
            </a:r>
            <a:r>
              <a:rPr lang="es-ES" sz="7200" dirty="0" smtClean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Reparasi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Semua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Mesin</a:t>
            </a:r>
            <a:r>
              <a:rPr lang="es-ES" sz="7200" dirty="0">
                <a:latin typeface="Constantia" panose="02030602050306030303" pitchFamily="18" charset="0"/>
              </a:rPr>
              <a:t> ( N )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smtClean="0">
                <a:latin typeface="Constantia" panose="02030602050306030303" pitchFamily="18" charset="0"/>
              </a:rPr>
              <a:t>		</a:t>
            </a:r>
            <a:r>
              <a:rPr lang="es-ES" sz="7200" dirty="0" err="1" smtClean="0">
                <a:latin typeface="Constantia" panose="02030602050306030303" pitchFamily="18" charset="0"/>
              </a:rPr>
              <a:t>By</a:t>
            </a:r>
            <a:r>
              <a:rPr lang="es-ES" sz="7200" dirty="0" smtClean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Perbaikan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Perbln</a:t>
            </a:r>
            <a:r>
              <a:rPr lang="es-ES" sz="7200" dirty="0">
                <a:latin typeface="Constantia" panose="02030602050306030303" pitchFamily="18" charset="0"/>
              </a:rPr>
              <a:t> ( </a:t>
            </a:r>
            <a:r>
              <a:rPr lang="es-ES" sz="7200" dirty="0" err="1">
                <a:latin typeface="Constantia" panose="02030602050306030303" pitchFamily="18" charset="0"/>
              </a:rPr>
              <a:t>TCr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smtClean="0">
                <a:latin typeface="Constantia" panose="02030602050306030303" pitchFamily="18" charset="0"/>
              </a:rPr>
              <a:t>)  =    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                                      </a:t>
            </a:r>
            <a:r>
              <a:rPr lang="es-ES" sz="7200" dirty="0" smtClean="0">
                <a:latin typeface="Constantia" panose="02030602050306030303" pitchFamily="18" charset="0"/>
              </a:rPr>
              <a:t>		            </a:t>
            </a:r>
            <a:r>
              <a:rPr lang="es-ES" sz="7200" dirty="0" err="1">
                <a:latin typeface="Constantia" panose="02030602050306030303" pitchFamily="18" charset="0"/>
              </a:rPr>
              <a:t>Jml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Bln</a:t>
            </a:r>
            <a:r>
              <a:rPr lang="es-ES" sz="7200" dirty="0">
                <a:latin typeface="Constantia" panose="02030602050306030303" pitchFamily="18" charset="0"/>
              </a:rPr>
              <a:t> yang </a:t>
            </a:r>
            <a:r>
              <a:rPr lang="es-ES" sz="7200" dirty="0" err="1">
                <a:latin typeface="Constantia" panose="02030602050306030303" pitchFamily="18" charset="0"/>
              </a:rPr>
              <a:t>Diperkirakan</a:t>
            </a:r>
            <a:r>
              <a:rPr lang="es-ES" sz="7200" dirty="0">
                <a:latin typeface="Constantia" panose="02030602050306030303" pitchFamily="18" charset="0"/>
              </a:rPr>
              <a:t> antara </a:t>
            </a:r>
            <a:r>
              <a:rPr lang="es-ES" sz="7200" dirty="0" err="1">
                <a:latin typeface="Constantia" panose="02030602050306030303" pitchFamily="18" charset="0"/>
              </a:rPr>
              <a:t>keusakan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</a:t>
            </a:r>
            <a:r>
              <a:rPr lang="es-ES" sz="7200" dirty="0" smtClean="0">
                <a:latin typeface="Constantia" panose="02030602050306030303" pitchFamily="18" charset="0"/>
              </a:rPr>
              <a:t>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smtClean="0">
                <a:latin typeface="Constantia" panose="02030602050306030303" pitchFamily="18" charset="0"/>
              </a:rPr>
              <a:t>                                                                                N </a:t>
            </a:r>
            <a:r>
              <a:rPr lang="es-ES" sz="7200" dirty="0">
                <a:latin typeface="Constantia" panose="02030602050306030303" pitchFamily="18" charset="0"/>
              </a:rPr>
              <a:t>. C2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                </a:t>
            </a:r>
            <a:r>
              <a:rPr lang="es-ES" sz="7200" dirty="0" smtClean="0">
                <a:latin typeface="Constantia" panose="02030602050306030303" pitchFamily="18" charset="0"/>
              </a:rPr>
              <a:t>     </a:t>
            </a:r>
            <a:r>
              <a:rPr lang="es-ES" sz="7200" dirty="0" err="1">
                <a:latin typeface="Constantia" panose="02030602050306030303" pitchFamily="18" charset="0"/>
              </a:rPr>
              <a:t>TCr</a:t>
            </a:r>
            <a:r>
              <a:rPr lang="es-ES" sz="7200" dirty="0">
                <a:latin typeface="Constantia" panose="02030602050306030303" pitchFamily="18" charset="0"/>
              </a:rPr>
              <a:t>    =  </a:t>
            </a:r>
            <a:r>
              <a:rPr lang="es-ES" sz="7200" dirty="0" smtClean="0">
                <a:latin typeface="Constantia" panose="02030602050306030303" pitchFamily="18" charset="0"/>
              </a:rPr>
              <a:t>              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smtClean="0">
                <a:latin typeface="Constantia" panose="02030602050306030303" pitchFamily="18" charset="0"/>
              </a:rPr>
              <a:t>                                                                        </a:t>
            </a:r>
            <a:r>
              <a:rPr lang="es-ES" sz="7200" dirty="0">
                <a:latin typeface="Constantia" panose="02030602050306030303" pitchFamily="18" charset="0"/>
              </a:rPr>
              <a:t>j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                                                        </a:t>
            </a:r>
            <a:r>
              <a:rPr lang="es-ES" sz="7200" dirty="0" smtClean="0">
                <a:latin typeface="Constantia" panose="02030602050306030303" pitchFamily="18" charset="0"/>
              </a:rPr>
              <a:t>      ∑                 </a:t>
            </a:r>
            <a:r>
              <a:rPr lang="es-ES" sz="7200" dirty="0">
                <a:latin typeface="Constantia" panose="02030602050306030303" pitchFamily="18" charset="0"/>
              </a:rPr>
              <a:t>i   .    Pi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                                                       </a:t>
            </a:r>
            <a:r>
              <a:rPr lang="es-ES" sz="7200" dirty="0" smtClean="0">
                <a:latin typeface="Constantia" panose="02030602050306030303" pitchFamily="18" charset="0"/>
              </a:rPr>
              <a:t>        </a:t>
            </a:r>
            <a:r>
              <a:rPr lang="es-ES" sz="7200" dirty="0">
                <a:latin typeface="Constantia" panose="02030602050306030303" pitchFamily="18" charset="0"/>
              </a:rPr>
              <a:t>i  =  1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                                          </a:t>
            </a:r>
            <a:r>
              <a:rPr lang="es-ES" sz="7200" dirty="0" smtClean="0">
                <a:latin typeface="Constantia" panose="02030602050306030303" pitchFamily="18" charset="0"/>
              </a:rPr>
              <a:t>                        </a:t>
            </a:r>
            <a:r>
              <a:rPr lang="es-ES" sz="7200" dirty="0">
                <a:latin typeface="Constantia" panose="02030602050306030303" pitchFamily="18" charset="0"/>
              </a:rPr>
              <a:t>100 x   </a:t>
            </a:r>
            <a:r>
              <a:rPr lang="es-ES" sz="7200" dirty="0" err="1">
                <a:latin typeface="Constantia" panose="02030602050306030303" pitchFamily="18" charset="0"/>
              </a:rPr>
              <a:t>Rp</a:t>
            </a:r>
            <a:r>
              <a:rPr lang="es-ES" sz="7200" dirty="0">
                <a:latin typeface="Constantia" panose="02030602050306030303" pitchFamily="18" charset="0"/>
              </a:rPr>
              <a:t>. 100,000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</a:t>
            </a:r>
            <a:r>
              <a:rPr lang="es-ES" sz="7200" dirty="0" smtClean="0">
                <a:latin typeface="Constantia" panose="02030602050306030303" pitchFamily="18" charset="0"/>
              </a:rPr>
              <a:t>                        </a:t>
            </a:r>
            <a:r>
              <a:rPr lang="es-ES" sz="7200" dirty="0" err="1">
                <a:latin typeface="Constantia" panose="02030602050306030303" pitchFamily="18" charset="0"/>
              </a:rPr>
              <a:t>TCr</a:t>
            </a:r>
            <a:r>
              <a:rPr lang="es-ES" sz="7200" dirty="0">
                <a:latin typeface="Constantia" panose="02030602050306030303" pitchFamily="18" charset="0"/>
              </a:rPr>
              <a:t>   =   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     </a:t>
            </a:r>
            <a:r>
              <a:rPr lang="es-ES" sz="7200" dirty="0" smtClean="0">
                <a:latin typeface="Constantia" panose="02030602050306030303" pitchFamily="18" charset="0"/>
              </a:rPr>
              <a:t>                                     </a:t>
            </a:r>
            <a:r>
              <a:rPr lang="es-ES" sz="7200" dirty="0">
                <a:latin typeface="Constantia" panose="02030602050306030303" pitchFamily="18" charset="0"/>
              </a:rPr>
              <a:t>1 (0,25) + 2 (0,15) + 3 (0,10) + 4 (0,10) + 5 (0,15) + 6 (0,25 )     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 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</a:t>
            </a:r>
            <a:r>
              <a:rPr lang="es-ES" sz="7200" dirty="0" smtClean="0">
                <a:latin typeface="Constantia" panose="02030602050306030303" pitchFamily="18" charset="0"/>
              </a:rPr>
              <a:t>                      </a:t>
            </a:r>
            <a:r>
              <a:rPr lang="es-ES" sz="7200" dirty="0" err="1">
                <a:latin typeface="Constantia" panose="02030602050306030303" pitchFamily="18" charset="0"/>
              </a:rPr>
              <a:t>TCr</a:t>
            </a:r>
            <a:r>
              <a:rPr lang="es-ES" sz="7200" dirty="0">
                <a:latin typeface="Constantia" panose="02030602050306030303" pitchFamily="18" charset="0"/>
              </a:rPr>
              <a:t>   =     </a:t>
            </a:r>
            <a:r>
              <a:rPr lang="es-ES" sz="7200" dirty="0" err="1">
                <a:latin typeface="Constantia" panose="02030602050306030303" pitchFamily="18" charset="0"/>
              </a:rPr>
              <a:t>Rp</a:t>
            </a:r>
            <a:r>
              <a:rPr lang="es-ES" sz="7200" dirty="0">
                <a:latin typeface="Constantia" panose="02030602050306030303" pitchFamily="18" charset="0"/>
              </a:rPr>
              <a:t>. 2.857.142,80 per </a:t>
            </a:r>
            <a:r>
              <a:rPr lang="es-ES" sz="7200" dirty="0" err="1">
                <a:latin typeface="Constantia" panose="02030602050306030303" pitchFamily="18" charset="0"/>
              </a:rPr>
              <a:t>bulan</a:t>
            </a:r>
            <a:r>
              <a:rPr lang="es-ES" sz="7200" dirty="0">
                <a:latin typeface="Constantia" panose="02030602050306030303" pitchFamily="18" charset="0"/>
              </a:rPr>
              <a:t>             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</a:t>
            </a:r>
          </a:p>
          <a:p>
            <a:pPr marL="0" indent="0">
              <a:buNone/>
            </a:pPr>
            <a:endParaRPr lang="es-E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en-US" sz="2800" b="1" dirty="0" smtClean="0">
              <a:solidFill>
                <a:schemeClr val="tx1"/>
              </a:solidFill>
              <a:latin typeface="Constantia"/>
            </a:endParaRPr>
          </a:p>
          <a:p>
            <a:pPr algn="ctr">
              <a:buNone/>
            </a:pPr>
            <a:endParaRPr lang="en-US" sz="19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2" y="4840049"/>
            <a:ext cx="2671042" cy="201795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7140388" y="1963271"/>
            <a:ext cx="4249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34318" y="3231777"/>
            <a:ext cx="4249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34318" y="5419165"/>
            <a:ext cx="575534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77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9448" y="201706"/>
            <a:ext cx="9762564" cy="66562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ES" sz="7200" dirty="0" err="1">
                <a:latin typeface="Constantia" panose="02030602050306030303" pitchFamily="18" charset="0"/>
              </a:rPr>
              <a:t>Alternatif</a:t>
            </a:r>
            <a:r>
              <a:rPr lang="es-ES" sz="7200" dirty="0">
                <a:latin typeface="Constantia" panose="02030602050306030303" pitchFamily="18" charset="0"/>
              </a:rPr>
              <a:t> II  :   </a:t>
            </a:r>
            <a:r>
              <a:rPr lang="es-ES" sz="7200" dirty="0" err="1">
                <a:latin typeface="Constantia" panose="02030602050306030303" pitchFamily="18" charset="0"/>
              </a:rPr>
              <a:t>Pemeliharaan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Prefentif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</a:t>
            </a:r>
            <a:r>
              <a:rPr lang="es-ES" sz="7200" dirty="0" smtClean="0">
                <a:latin typeface="Constantia" panose="02030602050306030303" pitchFamily="18" charset="0"/>
              </a:rPr>
              <a:t>			   </a:t>
            </a:r>
            <a:r>
              <a:rPr lang="es-ES" sz="7200" dirty="0" err="1" smtClean="0">
                <a:latin typeface="Constantia" panose="02030602050306030303" pitchFamily="18" charset="0"/>
              </a:rPr>
              <a:t>Jumlah</a:t>
            </a:r>
            <a:r>
              <a:rPr lang="es-ES" sz="7200" dirty="0" smtClean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kerusakan</a:t>
            </a:r>
            <a:r>
              <a:rPr lang="es-ES" sz="7200" dirty="0">
                <a:latin typeface="Constantia" panose="02030602050306030303" pitchFamily="18" charset="0"/>
              </a:rPr>
              <a:t> yang </a:t>
            </a:r>
            <a:r>
              <a:rPr lang="es-ES" sz="7200" dirty="0" err="1">
                <a:latin typeface="Constantia" panose="02030602050306030303" pitchFamily="18" charset="0"/>
              </a:rPr>
              <a:t>diperkirakan</a:t>
            </a:r>
            <a:r>
              <a:rPr lang="es-ES" sz="7200" dirty="0">
                <a:latin typeface="Constantia" panose="02030602050306030303" pitchFamily="18" charset="0"/>
              </a:rPr>
              <a:t> (</a:t>
            </a:r>
            <a:r>
              <a:rPr lang="es-ES" sz="7200" dirty="0" err="1">
                <a:latin typeface="Constantia" panose="02030602050306030303" pitchFamily="18" charset="0"/>
              </a:rPr>
              <a:t>Bn</a:t>
            </a:r>
            <a:r>
              <a:rPr lang="es-ES" sz="7200" dirty="0">
                <a:latin typeface="Constantia" panose="02030602050306030303" pitchFamily="18" charset="0"/>
              </a:rPr>
              <a:t>) :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             </a:t>
            </a:r>
            <a:r>
              <a:rPr lang="es-ES" sz="7200" dirty="0" smtClean="0">
                <a:latin typeface="Constantia" panose="02030602050306030303" pitchFamily="18" charset="0"/>
              </a:rPr>
              <a:t>			    n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7200" dirty="0" smtClean="0">
                <a:latin typeface="Constantia" panose="02030602050306030303" pitchFamily="18" charset="0"/>
              </a:rPr>
              <a:t>		</a:t>
            </a:r>
            <a:r>
              <a:rPr lang="es-ES" sz="7200" dirty="0" err="1" smtClean="0">
                <a:latin typeface="Constantia" panose="02030602050306030303" pitchFamily="18" charset="0"/>
              </a:rPr>
              <a:t>Bn</a:t>
            </a:r>
            <a:r>
              <a:rPr lang="es-ES" sz="7200" dirty="0" smtClean="0">
                <a:latin typeface="Constantia" panose="02030602050306030303" pitchFamily="18" charset="0"/>
              </a:rPr>
              <a:t>    </a:t>
            </a:r>
            <a:r>
              <a:rPr lang="es-ES" sz="7200" dirty="0">
                <a:latin typeface="Constantia" panose="02030602050306030303" pitchFamily="18" charset="0"/>
              </a:rPr>
              <a:t>=   N   ∑  </a:t>
            </a:r>
            <a:r>
              <a:rPr lang="es-ES" sz="7200" dirty="0" err="1">
                <a:latin typeface="Constantia" panose="02030602050306030303" pitchFamily="18" charset="0"/>
              </a:rPr>
              <a:t>Pn</a:t>
            </a:r>
            <a:r>
              <a:rPr lang="es-ES" sz="7200" dirty="0">
                <a:latin typeface="Constantia" panose="02030602050306030303" pitchFamily="18" charset="0"/>
              </a:rPr>
              <a:t>  +  B ( n – 1 ) P1 + B ( n – 2 ) P2  +  B ( n – 3 ) P3  +  …  +  Bi . P ( n – i )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       </a:t>
            </a:r>
            <a:r>
              <a:rPr lang="es-ES" sz="7200" dirty="0" smtClean="0">
                <a:latin typeface="Constantia" panose="02030602050306030303" pitchFamily="18" charset="0"/>
              </a:rPr>
              <a:t>                  </a:t>
            </a:r>
            <a:r>
              <a:rPr lang="es-ES" sz="7200" dirty="0">
                <a:latin typeface="Constantia" panose="02030602050306030303" pitchFamily="18" charset="0"/>
              </a:rPr>
              <a:t>i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</a:t>
            </a:r>
            <a:r>
              <a:rPr lang="es-ES" sz="7200" dirty="0" smtClean="0">
                <a:latin typeface="Constantia" panose="02030602050306030303" pitchFamily="18" charset="0"/>
              </a:rPr>
              <a:t>               Dimana </a:t>
            </a:r>
            <a:r>
              <a:rPr lang="es-ES" sz="7200" dirty="0">
                <a:latin typeface="Constantia" panose="02030602050306030303" pitchFamily="18" charset="0"/>
              </a:rPr>
              <a:t>:       N    =  </a:t>
            </a:r>
            <a:r>
              <a:rPr lang="es-ES" sz="7200" dirty="0" err="1">
                <a:latin typeface="Constantia" panose="02030602050306030303" pitchFamily="18" charset="0"/>
              </a:rPr>
              <a:t>Jumlah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mesin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dalam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kelompok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            </a:t>
            </a:r>
            <a:r>
              <a:rPr lang="es-ES" sz="7200" dirty="0" smtClean="0">
                <a:latin typeface="Constantia" panose="02030602050306030303" pitchFamily="18" charset="0"/>
              </a:rPr>
              <a:t>              </a:t>
            </a:r>
            <a:r>
              <a:rPr lang="es-ES" sz="7200" dirty="0" err="1" smtClean="0">
                <a:latin typeface="Constantia" panose="02030602050306030303" pitchFamily="18" charset="0"/>
              </a:rPr>
              <a:t>Pn</a:t>
            </a:r>
            <a:r>
              <a:rPr lang="es-ES" sz="7200" dirty="0" smtClean="0">
                <a:latin typeface="Constantia" panose="02030602050306030303" pitchFamily="18" charset="0"/>
              </a:rPr>
              <a:t>   </a:t>
            </a:r>
            <a:r>
              <a:rPr lang="es-ES" sz="7200" dirty="0">
                <a:latin typeface="Constantia" panose="02030602050306030303" pitchFamily="18" charset="0"/>
              </a:rPr>
              <a:t>=  </a:t>
            </a:r>
            <a:r>
              <a:rPr lang="es-ES" sz="7200" dirty="0" err="1">
                <a:latin typeface="Constantia" panose="02030602050306030303" pitchFamily="18" charset="0"/>
              </a:rPr>
              <a:t>Probabilitas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mesin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rusak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dalam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periode</a:t>
            </a:r>
            <a:r>
              <a:rPr lang="es-ES" sz="7200" dirty="0">
                <a:latin typeface="Constantia" panose="02030602050306030303" pitchFamily="18" charset="0"/>
              </a:rPr>
              <a:t> n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</a:t>
            </a:r>
            <a:r>
              <a:rPr lang="es-ES" sz="7200" dirty="0" smtClean="0">
                <a:latin typeface="Constantia" panose="02030602050306030303" pitchFamily="18" charset="0"/>
              </a:rPr>
              <a:t>               </a:t>
            </a:r>
            <a:r>
              <a:rPr lang="es-ES" sz="7200" dirty="0" err="1" smtClean="0">
                <a:latin typeface="Constantia" panose="02030602050306030303" pitchFamily="18" charset="0"/>
              </a:rPr>
              <a:t>Jumlah</a:t>
            </a:r>
            <a:r>
              <a:rPr lang="es-ES" sz="7200" dirty="0" smtClean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kerusakan</a:t>
            </a:r>
            <a:r>
              <a:rPr lang="es-ES" sz="7200" dirty="0">
                <a:latin typeface="Constantia" panose="02030602050306030303" pitchFamily="18" charset="0"/>
              </a:rPr>
              <a:t> yang </a:t>
            </a:r>
            <a:r>
              <a:rPr lang="es-ES" sz="7200" dirty="0" err="1">
                <a:latin typeface="Constantia" panose="02030602050306030303" pitchFamily="18" charset="0"/>
              </a:rPr>
              <a:t>diperkirakan</a:t>
            </a:r>
            <a:r>
              <a:rPr lang="es-ES" sz="7200" dirty="0">
                <a:latin typeface="Constantia" panose="02030602050306030303" pitchFamily="18" charset="0"/>
              </a:rPr>
              <a:t> ( </a:t>
            </a:r>
            <a:r>
              <a:rPr lang="es-ES" sz="7200" dirty="0" err="1">
                <a:latin typeface="Constantia" panose="02030602050306030303" pitchFamily="18" charset="0"/>
              </a:rPr>
              <a:t>Bn</a:t>
            </a:r>
            <a:r>
              <a:rPr lang="es-ES" sz="7200" dirty="0">
                <a:latin typeface="Constantia" panose="02030602050306030303" pitchFamily="18" charset="0"/>
              </a:rPr>
              <a:t> ) </a:t>
            </a:r>
            <a:r>
              <a:rPr lang="es-ES" sz="7200" dirty="0" err="1">
                <a:latin typeface="Constantia" panose="02030602050306030303" pitchFamily="18" charset="0"/>
              </a:rPr>
              <a:t>Bila</a:t>
            </a:r>
            <a:r>
              <a:rPr lang="es-ES" sz="7200" dirty="0">
                <a:latin typeface="Constantia" panose="02030602050306030303" pitchFamily="18" charset="0"/>
              </a:rPr>
              <a:t> : </a:t>
            </a:r>
          </a:p>
          <a:p>
            <a:pPr marL="0" indent="0">
              <a:buNone/>
            </a:pPr>
            <a:r>
              <a:rPr lang="es-ES" sz="7200" dirty="0" smtClean="0">
                <a:latin typeface="Constantia" panose="02030602050306030303" pitchFamily="18" charset="0"/>
              </a:rPr>
              <a:t>               </a:t>
            </a:r>
            <a:r>
              <a:rPr lang="es-ES" sz="7200" dirty="0">
                <a:latin typeface="Constantia" panose="02030602050306030303" pitchFamily="18" charset="0"/>
              </a:rPr>
              <a:t> 1.  </a:t>
            </a:r>
            <a:r>
              <a:rPr lang="es-ES" sz="7200" dirty="0" err="1">
                <a:latin typeface="Constantia" panose="02030602050306030303" pitchFamily="18" charset="0"/>
              </a:rPr>
              <a:t>Pemeliharaan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dilakukan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setiap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satu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bulan</a:t>
            </a:r>
            <a:r>
              <a:rPr lang="es-ES" sz="7200" dirty="0">
                <a:latin typeface="Constantia" panose="02030602050306030303" pitchFamily="18" charset="0"/>
              </a:rPr>
              <a:t> :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   </a:t>
            </a:r>
            <a:r>
              <a:rPr lang="es-ES" sz="7200" dirty="0" smtClean="0">
                <a:latin typeface="Constantia" panose="02030602050306030303" pitchFamily="18" charset="0"/>
              </a:rPr>
              <a:t>                </a:t>
            </a:r>
            <a:r>
              <a:rPr lang="es-ES" sz="7200" dirty="0">
                <a:latin typeface="Constantia" panose="02030602050306030303" pitchFamily="18" charset="0"/>
              </a:rPr>
              <a:t>B1  =  NP1  =  ( 100 )  ( 0,25  )  =  25 </a:t>
            </a:r>
            <a:r>
              <a:rPr lang="es-ES" sz="7200" dirty="0" err="1">
                <a:latin typeface="Constantia" panose="02030602050306030303" pitchFamily="18" charset="0"/>
              </a:rPr>
              <a:t>mesin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7200" dirty="0" smtClean="0">
                <a:latin typeface="Constantia" panose="02030602050306030303" pitchFamily="18" charset="0"/>
              </a:rPr>
              <a:t>              </a:t>
            </a:r>
            <a:r>
              <a:rPr lang="es-ES" sz="7200" dirty="0">
                <a:latin typeface="Constantia" panose="02030602050306030303" pitchFamily="18" charset="0"/>
              </a:rPr>
              <a:t> 2.  </a:t>
            </a:r>
            <a:r>
              <a:rPr lang="es-ES" sz="7200" dirty="0" err="1">
                <a:latin typeface="Constantia" panose="02030602050306030303" pitchFamily="18" charset="0"/>
              </a:rPr>
              <a:t>Pemeliharaan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dilakukan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setiap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dua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bulan</a:t>
            </a:r>
            <a:r>
              <a:rPr lang="es-ES" sz="7200" dirty="0">
                <a:latin typeface="Constantia" panose="02030602050306030303" pitchFamily="18" charset="0"/>
              </a:rPr>
              <a:t> :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  </a:t>
            </a:r>
            <a:r>
              <a:rPr lang="es-ES" sz="7200" dirty="0" smtClean="0">
                <a:latin typeface="Constantia" panose="02030602050306030303" pitchFamily="18" charset="0"/>
              </a:rPr>
              <a:t>                 </a:t>
            </a:r>
            <a:r>
              <a:rPr lang="es-ES" sz="7200" dirty="0">
                <a:latin typeface="Constantia" panose="02030602050306030303" pitchFamily="18" charset="0"/>
              </a:rPr>
              <a:t>B2  =     N       (   P1  +   P2    )   +   B1  .  P1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</a:t>
            </a:r>
            <a:r>
              <a:rPr lang="es-ES" sz="7200" dirty="0" smtClean="0">
                <a:latin typeface="Constantia" panose="02030602050306030303" pitchFamily="18" charset="0"/>
              </a:rPr>
              <a:t>                      </a:t>
            </a:r>
            <a:r>
              <a:rPr lang="es-ES" sz="7200" dirty="0">
                <a:latin typeface="Constantia" panose="02030602050306030303" pitchFamily="18" charset="0"/>
              </a:rPr>
              <a:t>=  ( 100 )  ( 0,25  +  0,15  )  </a:t>
            </a:r>
            <a:r>
              <a:rPr lang="es-ES" sz="7200" dirty="0" smtClean="0">
                <a:latin typeface="Constantia" panose="02030602050306030303" pitchFamily="18" charset="0"/>
              </a:rPr>
              <a:t>  </a:t>
            </a:r>
            <a:r>
              <a:rPr lang="es-ES" sz="7200" dirty="0">
                <a:latin typeface="Constantia" panose="02030602050306030303" pitchFamily="18" charset="0"/>
              </a:rPr>
              <a:t>+  25  (  0,25  )  =  46,25 </a:t>
            </a:r>
            <a:r>
              <a:rPr lang="es-ES" sz="7200" dirty="0" err="1">
                <a:latin typeface="Constantia" panose="02030602050306030303" pitchFamily="18" charset="0"/>
              </a:rPr>
              <a:t>mesin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7200" dirty="0" smtClean="0">
                <a:latin typeface="Constantia" panose="02030602050306030303" pitchFamily="18" charset="0"/>
              </a:rPr>
              <a:t>             </a:t>
            </a:r>
            <a:r>
              <a:rPr lang="es-ES" sz="7200" dirty="0">
                <a:latin typeface="Constantia" panose="02030602050306030303" pitchFamily="18" charset="0"/>
              </a:rPr>
              <a:t> 3.  </a:t>
            </a:r>
            <a:r>
              <a:rPr lang="es-ES" sz="7200" dirty="0" err="1">
                <a:latin typeface="Constantia" panose="02030602050306030303" pitchFamily="18" charset="0"/>
              </a:rPr>
              <a:t>Pemeliharaan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dilakukan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setiap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tiga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bulan</a:t>
            </a:r>
            <a:r>
              <a:rPr lang="es-ES" sz="7200" dirty="0">
                <a:latin typeface="Constantia" panose="02030602050306030303" pitchFamily="18" charset="0"/>
              </a:rPr>
              <a:t> </a:t>
            </a:r>
            <a:r>
              <a:rPr lang="es-ES" sz="7200" dirty="0" err="1">
                <a:latin typeface="Constantia" panose="02030602050306030303" pitchFamily="18" charset="0"/>
              </a:rPr>
              <a:t>sekali</a:t>
            </a:r>
            <a:r>
              <a:rPr lang="es-ES" sz="7200" dirty="0">
                <a:latin typeface="Constantia" panose="02030602050306030303" pitchFamily="18" charset="0"/>
              </a:rPr>
              <a:t> :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   </a:t>
            </a:r>
            <a:r>
              <a:rPr lang="es-ES" sz="7200" dirty="0" smtClean="0">
                <a:latin typeface="Constantia" panose="02030602050306030303" pitchFamily="18" charset="0"/>
              </a:rPr>
              <a:t>               </a:t>
            </a:r>
            <a:r>
              <a:rPr lang="es-ES" sz="7200" dirty="0">
                <a:latin typeface="Constantia" panose="02030602050306030303" pitchFamily="18" charset="0"/>
              </a:rPr>
              <a:t>B3  =   N  </a:t>
            </a:r>
            <a:r>
              <a:rPr lang="es-ES" sz="7200" dirty="0" smtClean="0">
                <a:latin typeface="Constantia" panose="02030602050306030303" pitchFamily="18" charset="0"/>
              </a:rPr>
              <a:t>   ( </a:t>
            </a:r>
            <a:r>
              <a:rPr lang="es-ES" sz="7200" dirty="0">
                <a:latin typeface="Constantia" panose="02030602050306030303" pitchFamily="18" charset="0"/>
              </a:rPr>
              <a:t>P1 + P2 + P3 )  </a:t>
            </a:r>
            <a:r>
              <a:rPr lang="es-ES" sz="7200" dirty="0" smtClean="0">
                <a:latin typeface="Constantia" panose="02030602050306030303" pitchFamily="18" charset="0"/>
              </a:rPr>
              <a:t>       +  </a:t>
            </a:r>
            <a:r>
              <a:rPr lang="es-ES" sz="7200" dirty="0">
                <a:latin typeface="Constantia" panose="02030602050306030303" pitchFamily="18" charset="0"/>
              </a:rPr>
              <a:t>B2  .  P1 </a:t>
            </a:r>
            <a:r>
              <a:rPr lang="es-ES" sz="7200" dirty="0" smtClean="0">
                <a:latin typeface="Constantia" panose="02030602050306030303" pitchFamily="18" charset="0"/>
              </a:rPr>
              <a:t>           </a:t>
            </a:r>
            <a:r>
              <a:rPr lang="es-ES" sz="7200" dirty="0">
                <a:latin typeface="Constantia" panose="02030602050306030303" pitchFamily="18" charset="0"/>
              </a:rPr>
              <a:t>+  B1  .  P2</a:t>
            </a: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</a:t>
            </a:r>
            <a:r>
              <a:rPr lang="es-ES" sz="7200" dirty="0" smtClean="0">
                <a:latin typeface="Constantia" panose="02030602050306030303" pitchFamily="18" charset="0"/>
              </a:rPr>
              <a:t>                     </a:t>
            </a:r>
            <a:r>
              <a:rPr lang="es-ES" sz="7200" dirty="0">
                <a:latin typeface="Constantia" panose="02030602050306030303" pitchFamily="18" charset="0"/>
              </a:rPr>
              <a:t>=   100  ( 0,25 + 0,15 + 0,10 )  +  46,25  ( 0,25 )  +  25  ( 0,15 )  =  65,31 </a:t>
            </a:r>
            <a:r>
              <a:rPr lang="es-ES" sz="7200" dirty="0" err="1">
                <a:latin typeface="Constantia" panose="02030602050306030303" pitchFamily="18" charset="0"/>
              </a:rPr>
              <a:t>mesin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 Dan </a:t>
            </a:r>
            <a:r>
              <a:rPr lang="es-ES" sz="7200" dirty="0" err="1">
                <a:latin typeface="Constantia" panose="02030602050306030303" pitchFamily="18" charset="0"/>
              </a:rPr>
              <a:t>seterusnya</a:t>
            </a:r>
            <a:r>
              <a:rPr lang="es-ES" sz="7200" dirty="0">
                <a:latin typeface="Constantia" panose="02030602050306030303" pitchFamily="18" charset="0"/>
              </a:rPr>
              <a:t> :      B4  =    85,77 </a:t>
            </a:r>
            <a:r>
              <a:rPr lang="es-ES" sz="7200" dirty="0" err="1">
                <a:latin typeface="Constantia" panose="02030602050306030303" pitchFamily="18" charset="0"/>
              </a:rPr>
              <a:t>mesin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                        B5  =    113,36 </a:t>
            </a:r>
            <a:r>
              <a:rPr lang="es-ES" sz="7200" dirty="0" err="1">
                <a:latin typeface="Constantia" panose="02030602050306030303" pitchFamily="18" charset="0"/>
              </a:rPr>
              <a:t>mesin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7200" dirty="0">
                <a:latin typeface="Constantia" panose="02030602050306030303" pitchFamily="18" charset="0"/>
              </a:rPr>
              <a:t>                                   B6  =    156,12 </a:t>
            </a:r>
            <a:r>
              <a:rPr lang="es-ES" sz="7200" dirty="0" err="1">
                <a:latin typeface="Constantia" panose="02030602050306030303" pitchFamily="18" charset="0"/>
              </a:rPr>
              <a:t>mesin</a:t>
            </a: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n-US" sz="7200" dirty="0">
                <a:latin typeface="Constantia" panose="02030602050306030303" pitchFamily="18" charset="0"/>
              </a:rPr>
              <a:t/>
            </a:r>
            <a:br>
              <a:rPr lang="en-US" sz="7200" dirty="0">
                <a:latin typeface="Constantia" panose="02030602050306030303" pitchFamily="18" charset="0"/>
              </a:rPr>
            </a:br>
            <a:endParaRPr lang="es-ES" sz="7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2000" dirty="0">
                <a:latin typeface="Constantia" panose="02030602050306030303" pitchFamily="18" charset="0"/>
              </a:rPr>
              <a:t/>
            </a:r>
            <a:br>
              <a:rPr lang="es-ES" sz="2000" dirty="0">
                <a:latin typeface="Constantia" panose="02030602050306030303" pitchFamily="18" charset="0"/>
              </a:rPr>
            </a:br>
            <a:endParaRPr lang="es-E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en-US" sz="2800" b="1" dirty="0" smtClean="0">
              <a:solidFill>
                <a:schemeClr val="tx1"/>
              </a:solidFill>
              <a:latin typeface="Constantia"/>
            </a:endParaRPr>
          </a:p>
          <a:p>
            <a:pPr algn="ctr">
              <a:buNone/>
            </a:pPr>
            <a:endParaRPr lang="en-US" sz="19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2" y="4840049"/>
            <a:ext cx="2106265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3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788" y="201706"/>
            <a:ext cx="9341223" cy="66562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 smtClean="0">
                <a:latin typeface="Constantia" panose="02030602050306030303" pitchFamily="18" charset="0"/>
              </a:rPr>
              <a:t> 	</a:t>
            </a:r>
            <a:r>
              <a:rPr lang="en-AU" sz="2000" dirty="0" err="1" smtClean="0">
                <a:latin typeface="Constantia" panose="02030602050306030303" pitchFamily="18" charset="0"/>
              </a:rPr>
              <a:t>Kesimpulan</a:t>
            </a:r>
            <a:r>
              <a:rPr lang="en-AU" sz="2000" dirty="0" smtClean="0">
                <a:latin typeface="Constantia" panose="02030602050306030303" pitchFamily="18" charset="0"/>
              </a:rPr>
              <a:t> </a:t>
            </a:r>
            <a:r>
              <a:rPr lang="en-AU" sz="2000" dirty="0">
                <a:latin typeface="Constantia" panose="02030602050306030303" pitchFamily="18" charset="0"/>
              </a:rPr>
              <a:t>:</a:t>
            </a:r>
            <a:br>
              <a:rPr lang="en-AU" sz="2000" dirty="0">
                <a:latin typeface="Constantia" panose="02030602050306030303" pitchFamily="18" charset="0"/>
              </a:rPr>
            </a:br>
            <a:r>
              <a:rPr lang="en-AU" sz="2000" dirty="0">
                <a:latin typeface="Constantia" panose="02030602050306030303" pitchFamily="18" charset="0"/>
              </a:rPr>
              <a:t>        1.      </a:t>
            </a:r>
            <a:r>
              <a:rPr lang="en-AU" sz="2000" dirty="0" err="1">
                <a:latin typeface="Constantia" panose="02030602050306030303" pitchFamily="18" charset="0"/>
              </a:rPr>
              <a:t>Kebijaksanaan</a:t>
            </a:r>
            <a:r>
              <a:rPr lang="en-AU" sz="2000" dirty="0">
                <a:latin typeface="Constantia" panose="02030602050306030303" pitchFamily="18" charset="0"/>
              </a:rPr>
              <a:t> yang paling </a:t>
            </a:r>
            <a:r>
              <a:rPr lang="en-AU" sz="2000" dirty="0" err="1">
                <a:latin typeface="Constantia" panose="02030602050306030303" pitchFamily="18" charset="0"/>
              </a:rPr>
              <a:t>efisien</a:t>
            </a:r>
            <a:r>
              <a:rPr lang="en-AU" sz="2000" dirty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adalah</a:t>
            </a:r>
            <a:r>
              <a:rPr lang="en-AU" sz="2000" dirty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melakukan</a:t>
            </a:r>
            <a:r>
              <a:rPr lang="en-AU" sz="2000" dirty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pemeliharaan</a:t>
            </a:r>
            <a:r>
              <a:rPr lang="en-AU" sz="2000" dirty="0">
                <a:latin typeface="Constantia" panose="02030602050306030303" pitchFamily="18" charset="0"/>
              </a:rPr>
              <a:t> 	</a:t>
            </a:r>
            <a:r>
              <a:rPr lang="en-AU" sz="2000" dirty="0" smtClean="0">
                <a:latin typeface="Constantia" panose="02030602050306030303" pitchFamily="18" charset="0"/>
              </a:rPr>
              <a:t>			  </a:t>
            </a:r>
            <a:r>
              <a:rPr lang="en-AU" sz="2000" dirty="0" err="1" smtClean="0">
                <a:latin typeface="Constantia" panose="02030602050306030303" pitchFamily="18" charset="0"/>
              </a:rPr>
              <a:t>prefentif</a:t>
            </a:r>
            <a:r>
              <a:rPr lang="en-AU" sz="2000" dirty="0" smtClean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setiap</a:t>
            </a:r>
            <a:r>
              <a:rPr lang="en-AU" sz="2000" dirty="0">
                <a:latin typeface="Constantia" panose="02030602050306030303" pitchFamily="18" charset="0"/>
              </a:rPr>
              <a:t> 4 </a:t>
            </a:r>
            <a:r>
              <a:rPr lang="en-AU" sz="2000" dirty="0" err="1">
                <a:latin typeface="Constantia" panose="02030602050306030303" pitchFamily="18" charset="0"/>
              </a:rPr>
              <a:t>bulan</a:t>
            </a:r>
            <a:r>
              <a:rPr lang="en-AU" sz="2000" dirty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dengan</a:t>
            </a:r>
            <a:r>
              <a:rPr lang="en-AU" sz="2000" dirty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biaya</a:t>
            </a:r>
            <a:r>
              <a:rPr lang="en-AU" sz="2000" dirty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Rp</a:t>
            </a:r>
            <a:r>
              <a:rPr lang="en-AU" sz="2000" dirty="0">
                <a:latin typeface="Constantia" panose="02030602050306030303" pitchFamily="18" charset="0"/>
              </a:rPr>
              <a:t>. 2.644.000’</a:t>
            </a:r>
            <a:br>
              <a:rPr lang="en-AU" sz="2000" dirty="0">
                <a:latin typeface="Constantia" panose="02030602050306030303" pitchFamily="18" charset="0"/>
              </a:rPr>
            </a:br>
            <a:r>
              <a:rPr lang="en-AU" sz="2000" dirty="0">
                <a:latin typeface="Constantia" panose="02030602050306030303" pitchFamily="18" charset="0"/>
              </a:rPr>
              <a:t>        2.     </a:t>
            </a:r>
            <a:r>
              <a:rPr lang="en-AU" sz="2000" dirty="0" err="1">
                <a:latin typeface="Constantia" panose="02030602050306030303" pitchFamily="18" charset="0"/>
              </a:rPr>
              <a:t>Penghematan</a:t>
            </a:r>
            <a:r>
              <a:rPr lang="en-AU" sz="2000" dirty="0">
                <a:latin typeface="Constantia" panose="02030602050306030303" pitchFamily="18" charset="0"/>
              </a:rPr>
              <a:t> yang </a:t>
            </a:r>
            <a:r>
              <a:rPr lang="en-AU" sz="2000" dirty="0" err="1">
                <a:latin typeface="Constantia" panose="02030602050306030303" pitchFamily="18" charset="0"/>
              </a:rPr>
              <a:t>ada</a:t>
            </a:r>
            <a:r>
              <a:rPr lang="en-AU" sz="2000" dirty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bila</a:t>
            </a:r>
            <a:r>
              <a:rPr lang="en-AU" sz="2000" dirty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dibandingkan</a:t>
            </a:r>
            <a:r>
              <a:rPr lang="en-AU" sz="2000" dirty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dengan</a:t>
            </a:r>
            <a:r>
              <a:rPr lang="en-AU" sz="2000" dirty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pemeliharaan</a:t>
            </a:r>
            <a:r>
              <a:rPr lang="en-AU" sz="2000" dirty="0">
                <a:latin typeface="Constantia" panose="02030602050306030303" pitchFamily="18" charset="0"/>
              </a:rPr>
              <a:t> </a:t>
            </a:r>
            <a:r>
              <a:rPr lang="en-AU" sz="2000" dirty="0" err="1">
                <a:latin typeface="Constantia" panose="02030602050306030303" pitchFamily="18" charset="0"/>
              </a:rPr>
              <a:t>korektif</a:t>
            </a:r>
            <a:r>
              <a:rPr lang="en-AU" sz="2000" dirty="0">
                <a:latin typeface="Constantia" panose="02030602050306030303" pitchFamily="18" charset="0"/>
              </a:rPr>
              <a:t> 	</a:t>
            </a:r>
            <a:r>
              <a:rPr lang="en-AU" sz="2000" dirty="0" smtClean="0">
                <a:latin typeface="Constantia" panose="02030602050306030303" pitchFamily="18" charset="0"/>
              </a:rPr>
              <a:t>		  </a:t>
            </a:r>
            <a:r>
              <a:rPr lang="en-AU" sz="2000" dirty="0" err="1" smtClean="0">
                <a:latin typeface="Constantia" panose="02030602050306030303" pitchFamily="18" charset="0"/>
              </a:rPr>
              <a:t>adalah</a:t>
            </a:r>
            <a:r>
              <a:rPr lang="en-AU" sz="2000" dirty="0" smtClean="0">
                <a:latin typeface="Constantia" panose="02030602050306030303" pitchFamily="18" charset="0"/>
              </a:rPr>
              <a:t> </a:t>
            </a:r>
            <a:r>
              <a:rPr lang="en-AU" sz="2000" dirty="0">
                <a:latin typeface="Constantia" panose="02030602050306030303" pitchFamily="18" charset="0"/>
              </a:rPr>
              <a:t>:</a:t>
            </a:r>
            <a:br>
              <a:rPr lang="en-AU" sz="2000" dirty="0">
                <a:latin typeface="Constantia" panose="02030602050306030303" pitchFamily="18" charset="0"/>
              </a:rPr>
            </a:br>
            <a:r>
              <a:rPr lang="en-AU" sz="2000" dirty="0">
                <a:latin typeface="Constantia" panose="02030602050306030303" pitchFamily="18" charset="0"/>
              </a:rPr>
              <a:t>	</a:t>
            </a:r>
            <a:r>
              <a:rPr lang="en-AU" sz="2000" dirty="0" smtClean="0">
                <a:latin typeface="Constantia" panose="02030602050306030303" pitchFamily="18" charset="0"/>
              </a:rPr>
              <a:t>	                   </a:t>
            </a:r>
            <a:r>
              <a:rPr lang="en-AU" sz="2000" dirty="0" err="1" smtClean="0">
                <a:latin typeface="Constantia" panose="02030602050306030303" pitchFamily="18" charset="0"/>
              </a:rPr>
              <a:t>Rp</a:t>
            </a:r>
            <a:r>
              <a:rPr lang="en-AU" sz="2000" dirty="0">
                <a:latin typeface="Constantia" panose="02030602050306030303" pitchFamily="18" charset="0"/>
              </a:rPr>
              <a:t>.  2.857.142,80  -  </a:t>
            </a:r>
            <a:r>
              <a:rPr lang="en-AU" sz="2000" dirty="0" err="1">
                <a:latin typeface="Constantia" panose="02030602050306030303" pitchFamily="18" charset="0"/>
              </a:rPr>
              <a:t>Rp</a:t>
            </a:r>
            <a:r>
              <a:rPr lang="en-AU" sz="2000" dirty="0">
                <a:latin typeface="Constantia" panose="02030602050306030303" pitchFamily="18" charset="0"/>
              </a:rPr>
              <a:t>. 2.644.000  =  </a:t>
            </a:r>
            <a:r>
              <a:rPr lang="en-AU" sz="2000" dirty="0" err="1">
                <a:latin typeface="Constantia" panose="02030602050306030303" pitchFamily="18" charset="0"/>
              </a:rPr>
              <a:t>Rp</a:t>
            </a:r>
            <a:r>
              <a:rPr lang="en-AU" sz="2000" dirty="0">
                <a:latin typeface="Constantia" panose="02030602050306030303" pitchFamily="18" charset="0"/>
              </a:rPr>
              <a:t>. 213.142,80</a:t>
            </a:r>
            <a:br>
              <a:rPr lang="en-AU" sz="2000" dirty="0">
                <a:latin typeface="Constantia" panose="02030602050306030303" pitchFamily="18" charset="0"/>
              </a:rPr>
            </a:br>
            <a:r>
              <a:rPr lang="en-US" sz="2000" dirty="0">
                <a:latin typeface="Constantia" panose="02030602050306030303" pitchFamily="18" charset="0"/>
              </a:rPr>
              <a:t/>
            </a:r>
            <a:br>
              <a:rPr lang="en-US" sz="2000" dirty="0">
                <a:latin typeface="Constantia" panose="02030602050306030303" pitchFamily="18" charset="0"/>
              </a:rPr>
            </a:br>
            <a:endParaRPr lang="es-ES" sz="20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s-ES" sz="2000" dirty="0">
                <a:latin typeface="Constantia" panose="02030602050306030303" pitchFamily="18" charset="0"/>
              </a:rPr>
              <a:t/>
            </a:r>
            <a:br>
              <a:rPr lang="es-ES" sz="2000" dirty="0">
                <a:latin typeface="Constantia" panose="02030602050306030303" pitchFamily="18" charset="0"/>
              </a:rPr>
            </a:br>
            <a:endParaRPr lang="es-E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en-US" sz="2800" b="1" dirty="0" smtClean="0">
              <a:solidFill>
                <a:schemeClr val="tx1"/>
              </a:solidFill>
              <a:latin typeface="Constantia"/>
            </a:endParaRPr>
          </a:p>
          <a:p>
            <a:pPr algn="ctr">
              <a:buNone/>
            </a:pPr>
            <a:endParaRPr lang="en-US" sz="19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2" y="4840049"/>
            <a:ext cx="2671042" cy="20179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225" y="2299447"/>
            <a:ext cx="9327776" cy="455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Wisp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1842</TotalTime>
  <Words>63</Words>
  <Application>Microsoft Office PowerPoint</Application>
  <PresentationFormat>Widescreen</PresentationFormat>
  <Paragraphs>109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Century Gothic</vt:lpstr>
      <vt:lpstr>Constantia</vt:lpstr>
      <vt:lpstr>Wingdings 2</vt:lpstr>
      <vt:lpstr>Wingdings 3</vt:lpstr>
      <vt:lpstr>Wisp</vt:lpstr>
      <vt:lpstr>MANAJEMEN OPERASIONAL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OPERASIONAL II</dc:title>
  <dc:creator>user</dc:creator>
  <cp:lastModifiedBy>Azizah Fitriani</cp:lastModifiedBy>
  <cp:revision>99</cp:revision>
  <dcterms:created xsi:type="dcterms:W3CDTF">2020-05-04T11:47:11Z</dcterms:created>
  <dcterms:modified xsi:type="dcterms:W3CDTF">2022-04-11T03:59:07Z</dcterms:modified>
</cp:coreProperties>
</file>