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59" r:id="rId4"/>
    <p:sldId id="264" r:id="rId5"/>
    <p:sldId id="265" r:id="rId6"/>
    <p:sldId id="260" r:id="rId7"/>
    <p:sldId id="269" r:id="rId8"/>
    <p:sldId id="261" r:id="rId9"/>
    <p:sldId id="266" r:id="rId10"/>
    <p:sldId id="270" r:id="rId11"/>
    <p:sldId id="267" r:id="rId12"/>
    <p:sldId id="268" r:id="rId1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396FF-1EE3-4628-8622-FB8FE71027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8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KONSEP BIAYA </a:t>
            </a:r>
          </a:p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DAN MANAJEMEN BIAYA</a:t>
            </a:r>
            <a:endParaRPr lang="en-US" altLang="ko-KR" sz="2800" b="1" dirty="0" smtClean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</a:t>
            </a:r>
            <a:r>
              <a:rPr lang="en-US" sz="2000" dirty="0" smtClean="0">
                <a:solidFill>
                  <a:schemeClr val="tx1"/>
                </a:solidFill>
              </a:rPr>
              <a:t>      1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</a:rPr>
              <a:t>Pengertian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Manajemen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Biaya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83518"/>
            <a:ext cx="7632848" cy="453650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disusun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sempurna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mendatangkan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lengkap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agar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mengidentifikasi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beragam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peluang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merencanakan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pengadaan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emanfaatan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dibutuhkan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2000" b="1" dirty="0" err="1" smtClean="0">
                <a:solidFill>
                  <a:srgbClr val="333333"/>
                </a:solidFill>
                <a:latin typeface="Nunito Sans"/>
              </a:rPr>
              <a:t>Tujuan</a:t>
            </a:r>
            <a:r>
              <a:rPr lang="en-US" sz="2000" b="1" dirty="0" smtClean="0">
                <a:solidFill>
                  <a:srgbClr val="333333"/>
                </a:solidFill>
                <a:latin typeface="Nunito Sans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Nunito Sans"/>
              </a:rPr>
              <a:t>Manajemen</a:t>
            </a:r>
            <a:r>
              <a:rPr lang="en-US" sz="2000" b="1" dirty="0">
                <a:solidFill>
                  <a:srgbClr val="333333"/>
                </a:solidFill>
                <a:latin typeface="Nunito Sans"/>
              </a:rPr>
              <a:t> </a:t>
            </a:r>
            <a:r>
              <a:rPr lang="en-US" sz="2000" b="1" dirty="0" err="1" smtClean="0">
                <a:solidFill>
                  <a:srgbClr val="333333"/>
                </a:solidFill>
                <a:latin typeface="Nunito Sans"/>
              </a:rPr>
              <a:t>Biaya</a:t>
            </a:r>
            <a:endParaRPr lang="en-US" sz="2000" b="1" dirty="0">
              <a:solidFill>
                <a:srgbClr val="333333"/>
              </a:solidFill>
              <a:latin typeface="Nunito Sans"/>
            </a:endParaRP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a. </a:t>
            </a:r>
            <a:r>
              <a:rPr lang="en-US" sz="1600" dirty="0" err="1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Mengidentifikasi</a:t>
            </a:r>
            <a:r>
              <a:rPr lang="en-US" sz="16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b. </a:t>
            </a:r>
            <a:r>
              <a:rPr lang="en-US" sz="1600" dirty="0" err="1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16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efisiensi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efektivitas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6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c. </a:t>
            </a:r>
            <a:r>
              <a:rPr lang="en-US" sz="1600" dirty="0" err="1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Membantu</a:t>
            </a:r>
            <a:r>
              <a:rPr lang="en-US" sz="16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menyempurnakan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depan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ko-K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27534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3.  </a:t>
            </a:r>
            <a:r>
              <a:rPr lang="en-US" sz="2000" dirty="0" err="1" smtClean="0">
                <a:solidFill>
                  <a:schemeClr val="tx1"/>
                </a:solidFill>
              </a:rPr>
              <a:t>Manfaat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</a:t>
            </a:r>
            <a:r>
              <a:rPr lang="en-US" sz="2000" dirty="0" err="1" smtClean="0">
                <a:solidFill>
                  <a:schemeClr val="tx1"/>
                </a:solidFill>
              </a:rPr>
              <a:t>anajemen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Biaya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771550"/>
            <a:ext cx="7283152" cy="4248472"/>
          </a:xfrm>
        </p:spPr>
        <p:txBody>
          <a:bodyPr/>
          <a:lstStyle/>
          <a:p>
            <a:pPr marL="342900" indent="-342900" algn="just">
              <a:buClr>
                <a:schemeClr val="tx1"/>
              </a:buClr>
              <a:buFont typeface="+mj-lt"/>
              <a:buAutoNum type="alphaLcPeriod"/>
            </a:pP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Wujud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juga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Clr>
                <a:schemeClr val="tx1"/>
              </a:buClr>
              <a:buFont typeface="+mj-lt"/>
              <a:buAutoNum type="alphaLcPeriod"/>
            </a:pPr>
            <a:r>
              <a:rPr lang="fi-FI" sz="2000" dirty="0" smtClean="0">
                <a:solidFill>
                  <a:srgbClr val="333333"/>
                </a:solidFill>
                <a:latin typeface="Inter"/>
              </a:rPr>
              <a:t>Usaha </a:t>
            </a:r>
            <a:r>
              <a:rPr lang="fi-FI" sz="2000" dirty="0">
                <a:solidFill>
                  <a:srgbClr val="333333"/>
                </a:solidFill>
                <a:latin typeface="Inter"/>
              </a:rPr>
              <a:t>meningkatkan monitoring biaya </a:t>
            </a:r>
            <a:r>
              <a:rPr lang="fi-FI" sz="2000" dirty="0" smtClean="0">
                <a:solidFill>
                  <a:srgbClr val="333333"/>
                </a:solidFill>
                <a:latin typeface="Inter"/>
              </a:rPr>
              <a:t>perusahaan</a:t>
            </a:r>
          </a:p>
          <a:p>
            <a:pPr marL="342900" indent="-342900" algn="just">
              <a:buClr>
                <a:schemeClr val="tx1"/>
              </a:buClr>
              <a:buFont typeface="+mj-lt"/>
              <a:buAutoNum type="alphaLcPeriod"/>
            </a:pP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Memaksimalkan</a:t>
            </a:r>
            <a:r>
              <a:rPr lang="en-US" sz="2000" dirty="0" smtClean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performa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daur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hidup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suatu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produk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hasil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produksi</a:t>
            </a:r>
            <a:r>
              <a:rPr lang="en-US" sz="2000" dirty="0" smtClean="0">
                <a:solidFill>
                  <a:srgbClr val="333333"/>
                </a:solidFill>
                <a:latin typeface="Inter"/>
              </a:rPr>
              <a:t>.</a:t>
            </a:r>
          </a:p>
          <a:p>
            <a:pPr marL="342900" indent="-342900" algn="just">
              <a:buClr>
                <a:schemeClr val="tx1"/>
              </a:buClr>
              <a:buFont typeface="+mj-lt"/>
              <a:buAutoNum type="alphaLcPeriod"/>
            </a:pP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Dasar</a:t>
            </a:r>
            <a:r>
              <a:rPr lang="en-US" sz="2000" dirty="0" smtClean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pertimbangan</a:t>
            </a:r>
            <a:r>
              <a:rPr lang="en-US" sz="2000" dirty="0" smtClean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dalam</a:t>
            </a:r>
            <a:r>
              <a:rPr lang="en-US" sz="2000" dirty="0" smtClean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mengambil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keputusan</a:t>
            </a:r>
            <a:endParaRPr lang="en-US" sz="2000" dirty="0" smtClean="0">
              <a:solidFill>
                <a:srgbClr val="333333"/>
              </a:solidFill>
              <a:latin typeface="Inter"/>
            </a:endParaRPr>
          </a:p>
          <a:p>
            <a:pPr marL="342900" indent="-342900" algn="just">
              <a:buClr>
                <a:schemeClr val="tx1"/>
              </a:buClr>
              <a:buFont typeface="+mj-lt"/>
              <a:buAutoNum type="alphaLcPeriod"/>
            </a:pP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Wujud</a:t>
            </a:r>
            <a:r>
              <a:rPr lang="en-US" sz="2000" dirty="0" smtClean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manajemen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investasi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yang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sangat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efisien</a:t>
            </a:r>
            <a:endParaRPr lang="en-US" sz="2000" dirty="0" smtClean="0">
              <a:solidFill>
                <a:srgbClr val="333333"/>
              </a:solidFill>
              <a:latin typeface="Inter"/>
            </a:endParaRPr>
          </a:p>
          <a:p>
            <a:pPr marL="342900" indent="-342900" algn="just">
              <a:buClr>
                <a:schemeClr val="tx1"/>
              </a:buClr>
              <a:buFont typeface="+mj-lt"/>
              <a:buAutoNum type="alphaLcPeriod"/>
            </a:pP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Alat</a:t>
            </a:r>
            <a:r>
              <a:rPr lang="en-US" sz="2000" dirty="0" smtClean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dalam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mengukur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performa</a:t>
            </a:r>
            <a:endParaRPr lang="en-US" sz="2000" dirty="0" smtClean="0">
              <a:solidFill>
                <a:srgbClr val="333333"/>
              </a:solidFill>
              <a:latin typeface="Inter"/>
            </a:endParaRPr>
          </a:p>
          <a:p>
            <a:pPr marL="342900" indent="-342900" algn="just">
              <a:buClr>
                <a:schemeClr val="tx1"/>
              </a:buClr>
              <a:buFont typeface="+mj-lt"/>
              <a:buAutoNum type="alphaLcPeriod"/>
            </a:pP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Mampu</a:t>
            </a:r>
            <a:r>
              <a:rPr lang="en-US" sz="2000" dirty="0" smtClean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mendukung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otomasi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kegiatan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dan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juga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Inter"/>
              </a:rPr>
              <a:t>filosofi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 </a:t>
            </a:r>
            <a:r>
              <a:rPr lang="en-US" sz="2000" dirty="0" smtClean="0">
                <a:solidFill>
                  <a:srgbClr val="333333"/>
                </a:solidFill>
                <a:latin typeface="Inter"/>
              </a:rPr>
              <a:t>                    </a:t>
            </a:r>
            <a:r>
              <a:rPr lang="en-US" sz="2000" dirty="0" err="1" smtClean="0">
                <a:solidFill>
                  <a:srgbClr val="333333"/>
                </a:solidFill>
                <a:latin typeface="Inter"/>
              </a:rPr>
              <a:t>produksi</a:t>
            </a:r>
            <a:r>
              <a:rPr lang="en-US" sz="2000" dirty="0">
                <a:solidFill>
                  <a:srgbClr val="333333"/>
                </a:solidFill>
                <a:latin typeface="Inter"/>
              </a:rPr>
              <a:t>.</a:t>
            </a:r>
            <a:endParaRPr lang="en-US" sz="2000" dirty="0" smtClean="0"/>
          </a:p>
          <a:p>
            <a:pPr algn="just"/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</a:t>
            </a:r>
            <a:endParaRPr lang="en-US" altLang="ko-KR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4</a:t>
            </a:r>
            <a:r>
              <a:rPr lang="en-US" sz="2000" dirty="0" smtClean="0">
                <a:solidFill>
                  <a:schemeClr val="tx1"/>
                </a:solidFill>
              </a:rPr>
              <a:t>. </a:t>
            </a:r>
            <a:r>
              <a:rPr lang="en-US" sz="2000" dirty="0" err="1">
                <a:solidFill>
                  <a:schemeClr val="tx1"/>
                </a:solidFill>
              </a:rPr>
              <a:t>Klasifikasi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Biaya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Berdasar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Perilaku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411510"/>
            <a:ext cx="7283152" cy="4731990"/>
          </a:xfrm>
        </p:spPr>
        <p:txBody>
          <a:bodyPr/>
          <a:lstStyle/>
          <a:p>
            <a:pPr algn="just"/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altLang="ko-K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(Fixed Cost)</a:t>
            </a:r>
          </a:p>
          <a:p>
            <a:pPr marL="342900" algn="just" defTabSz="354013">
              <a:lnSpc>
                <a:spcPct val="150000"/>
              </a:lnSpc>
            </a:pP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jumlah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total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besarnya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konstan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rentang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relevan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ketika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output/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berubah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algn="just">
              <a:lnSpc>
                <a:spcPct val="150000"/>
              </a:lnSpc>
            </a:pP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Tipe-tipe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marL="342900" algn="just">
              <a:lnSpc>
                <a:spcPct val="150000"/>
              </a:lnSpc>
            </a:pP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telah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ditentukan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(committed fixed cost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	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berkaitan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investasi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fasilitas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peralatan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struktur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organisasi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pokok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suatu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algn="just">
              <a:lnSpc>
                <a:spcPct val="150000"/>
              </a:lnSpc>
            </a:pP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	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Contoh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penyusutan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gedung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peralatan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pajak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bangunan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asuransi</a:t>
            </a:r>
            <a:endParaRPr lang="en-US" altLang="ko-KR" sz="1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algn="just">
              <a:lnSpc>
                <a:spcPct val="150000"/>
              </a:lnSpc>
            </a:pP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kebijakan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(discretionary fixed cost)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	yang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terjadi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keputusan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manajemen</a:t>
            </a:r>
            <a:endParaRPr lang="en-US" altLang="ko-KR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algn="just">
              <a:lnSpc>
                <a:spcPct val="150000"/>
              </a:lnSpc>
            </a:pP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Contoh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riset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program </a:t>
            </a:r>
            <a:r>
              <a:rPr lang="en-US" altLang="ko-KR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</a:t>
            </a:r>
            <a:r>
              <a:rPr lang="en-US" altLang="ko-K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manajemen</a:t>
            </a:r>
            <a:endParaRPr lang="en-US" altLang="ko-KR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algn="just">
              <a:lnSpc>
                <a:spcPct val="150000"/>
              </a:lnSpc>
            </a:pPr>
            <a:endParaRPr lang="en-US" altLang="ko-KR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algn="just"/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2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195486"/>
            <a:ext cx="7596336" cy="49480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 err="1" smtClean="0">
                <a:solidFill>
                  <a:schemeClr val="tx1"/>
                </a:solidFill>
              </a:rPr>
              <a:t>Contoh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perilaku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biaya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tetap</a:t>
            </a:r>
            <a:r>
              <a:rPr lang="en-US" sz="1600" dirty="0" smtClean="0">
                <a:solidFill>
                  <a:schemeClr val="tx1"/>
                </a:solidFill>
              </a:rPr>
              <a:t> : </a:t>
            </a:r>
          </a:p>
          <a:p>
            <a:pPr algn="just" defTabSz="446088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</a:rPr>
              <a:t>Perusahaan </a:t>
            </a:r>
            <a:r>
              <a:rPr lang="en-US" sz="1600" dirty="0">
                <a:solidFill>
                  <a:schemeClr val="tx1"/>
                </a:solidFill>
              </a:rPr>
              <a:t>X </a:t>
            </a:r>
            <a:r>
              <a:rPr lang="en-US" sz="1600" dirty="0" err="1">
                <a:solidFill>
                  <a:schemeClr val="tx1"/>
                </a:solidFill>
              </a:rPr>
              <a:t>memproduksi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alat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pemanas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rumah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tangga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</a:rPr>
              <a:t>Aktivitas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yang </a:t>
            </a:r>
            <a:r>
              <a:rPr lang="en-US" sz="1600" dirty="0" smtClean="0">
                <a:solidFill>
                  <a:schemeClr val="tx1"/>
                </a:solidFill>
              </a:rPr>
              <a:t>                  	</a:t>
            </a:r>
            <a:r>
              <a:rPr lang="en-US" sz="1600" dirty="0" err="1" smtClean="0">
                <a:solidFill>
                  <a:schemeClr val="tx1"/>
                </a:solidFill>
              </a:rPr>
              <a:t>akan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dilihat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yaitu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aktivitas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pemotongan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pipa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>
                <a:solidFill>
                  <a:schemeClr val="tx1"/>
                </a:solidFill>
              </a:rPr>
              <a:t>Mesin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</a:rPr>
              <a:t>digunakan</a:t>
            </a:r>
            <a:r>
              <a:rPr lang="en-US" sz="1600" dirty="0" smtClean="0">
                <a:solidFill>
                  <a:schemeClr val="tx1"/>
                </a:solidFill>
              </a:rPr>
              <a:t>                	</a:t>
            </a:r>
            <a:r>
              <a:rPr lang="en-US" sz="1600" dirty="0" err="1" smtClean="0">
                <a:solidFill>
                  <a:schemeClr val="tx1"/>
                </a:solidFill>
              </a:rPr>
              <a:t>untuk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memotong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pipa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logam</a:t>
            </a:r>
            <a:r>
              <a:rPr lang="en-US" sz="1600" dirty="0">
                <a:solidFill>
                  <a:schemeClr val="tx1"/>
                </a:solidFill>
              </a:rPr>
              <a:t> tipis </a:t>
            </a:r>
            <a:r>
              <a:rPr lang="en-US" sz="1600" dirty="0" err="1">
                <a:solidFill>
                  <a:schemeClr val="tx1"/>
                </a:solidFill>
              </a:rPr>
              <a:t>menjadi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potongan-potongan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                           	</a:t>
            </a:r>
            <a:r>
              <a:rPr lang="en-US" sz="1600" dirty="0" err="1" smtClean="0">
                <a:solidFill>
                  <a:schemeClr val="tx1"/>
                </a:solidFill>
              </a:rPr>
              <a:t>sepanjang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3 </a:t>
            </a:r>
            <a:r>
              <a:rPr lang="en-US" sz="1600" dirty="0" err="1">
                <a:solidFill>
                  <a:schemeClr val="tx1"/>
                </a:solidFill>
              </a:rPr>
              <a:t>inci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>
                <a:solidFill>
                  <a:schemeClr val="tx1"/>
                </a:solidFill>
              </a:rPr>
              <a:t>Oleh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karena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potongan</a:t>
            </a:r>
            <a:r>
              <a:rPr lang="en-US" sz="1600" dirty="0">
                <a:solidFill>
                  <a:schemeClr val="tx1"/>
                </a:solidFill>
              </a:rPr>
              <a:t> 3 </a:t>
            </a:r>
            <a:r>
              <a:rPr lang="en-US" sz="1600" dirty="0" err="1">
                <a:solidFill>
                  <a:schemeClr val="tx1"/>
                </a:solidFill>
              </a:rPr>
              <a:t>inci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ini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digunakan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dalam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                       	</a:t>
            </a:r>
            <a:r>
              <a:rPr lang="en-US" sz="1600" dirty="0" err="1" smtClean="0">
                <a:solidFill>
                  <a:schemeClr val="tx1"/>
                </a:solidFill>
              </a:rPr>
              <a:t>setiap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pemanas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maka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jumlah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pemanas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dijadikan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sebagai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ukuran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                          	output </a:t>
            </a:r>
            <a:r>
              <a:rPr lang="en-US" sz="1600" dirty="0" err="1">
                <a:solidFill>
                  <a:schemeClr val="tx1"/>
                </a:solidFill>
              </a:rPr>
              <a:t>dari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aktivitas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pemotongan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</a:rPr>
              <a:t>Mesin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pemotong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disewa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seharga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                       	$</a:t>
            </a:r>
            <a:r>
              <a:rPr lang="en-US" sz="1600" dirty="0">
                <a:solidFill>
                  <a:schemeClr val="tx1"/>
                </a:solidFill>
              </a:rPr>
              <a:t>60.000 per </a:t>
            </a:r>
            <a:r>
              <a:rPr lang="en-US" sz="1600" dirty="0" err="1">
                <a:solidFill>
                  <a:schemeClr val="tx1"/>
                </a:solidFill>
              </a:rPr>
              <a:t>tahun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memiliki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kapasitas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untuk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memproduksi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sampai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240.000 </a:t>
            </a:r>
            <a:r>
              <a:rPr lang="en-US" sz="1600" dirty="0" err="1">
                <a:solidFill>
                  <a:schemeClr val="tx1"/>
                </a:solidFill>
              </a:rPr>
              <a:t>potongan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sepanjang</a:t>
            </a:r>
            <a:r>
              <a:rPr lang="en-US" sz="1600" dirty="0">
                <a:solidFill>
                  <a:schemeClr val="tx1"/>
                </a:solidFill>
              </a:rPr>
              <a:t> 3 </a:t>
            </a:r>
            <a:r>
              <a:rPr lang="en-US" sz="1600" dirty="0" err="1">
                <a:solidFill>
                  <a:schemeClr val="tx1"/>
                </a:solidFill>
              </a:rPr>
              <a:t>inci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dalam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setahun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>
                <a:solidFill>
                  <a:schemeClr val="tx1"/>
                </a:solidFill>
              </a:rPr>
              <a:t>Biaya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                      	</a:t>
            </a:r>
            <a:r>
              <a:rPr lang="en-US" sz="1600" dirty="0" err="1" smtClean="0">
                <a:solidFill>
                  <a:schemeClr val="tx1"/>
                </a:solidFill>
              </a:rPr>
              <a:t>penyewaan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mesin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pemotong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ini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sebesar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$60.000 per </a:t>
            </a:r>
            <a:r>
              <a:rPr lang="en-US" sz="1600" dirty="0" err="1">
                <a:solidFill>
                  <a:schemeClr val="tx1"/>
                </a:solidFill>
              </a:rPr>
              <a:t>tahun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</a:rPr>
              <a:t>berapapun</a:t>
            </a:r>
            <a:r>
              <a:rPr lang="en-US" sz="1600" dirty="0" smtClean="0">
                <a:solidFill>
                  <a:schemeClr val="tx1"/>
                </a:solidFill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</a:rPr>
              <a:t>banyak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potongan</a:t>
            </a:r>
            <a:r>
              <a:rPr lang="en-US" sz="1600" dirty="0">
                <a:solidFill>
                  <a:schemeClr val="tx1"/>
                </a:solidFill>
              </a:rPr>
              <a:t> yang </a:t>
            </a:r>
            <a:r>
              <a:rPr lang="en-US" sz="1600" dirty="0" err="1">
                <a:solidFill>
                  <a:schemeClr val="tx1"/>
                </a:solidFill>
              </a:rPr>
              <a:t>dihasilkan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195486"/>
            <a:ext cx="7596336" cy="49480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Perilaku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digambarkan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>
              <a:lnSpc>
                <a:spcPct val="150000"/>
              </a:lnSpc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408976"/>
              </p:ext>
            </p:extLst>
          </p:nvPr>
        </p:nvGraphicFramePr>
        <p:xfrm>
          <a:off x="1907704" y="1059582"/>
          <a:ext cx="6984776" cy="2592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448272"/>
                <a:gridCol w="252028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Sewa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Mesin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Jumlah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Potongan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Per Unit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$60.000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$60.000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$1,00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$60.000 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$0,5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$60.000 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$0,33 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$60.000 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$0,25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166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699542"/>
          </a:xfrm>
        </p:spPr>
        <p:txBody>
          <a:bodyPr/>
          <a:lstStyle/>
          <a:p>
            <a:pPr marL="92075" indent="-92075" defTabSz="536575"/>
            <a:r>
              <a:rPr lang="en-US" altLang="ko-KR" sz="24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>
                <a:solidFill>
                  <a:schemeClr val="tx1"/>
                </a:solidFill>
              </a:rPr>
              <a:t>Total </a:t>
            </a:r>
            <a:r>
              <a:rPr lang="en-US" altLang="ko-KR" sz="1600" b="0" dirty="0" err="1">
                <a:solidFill>
                  <a:schemeClr val="tx1"/>
                </a:solidFill>
              </a:rPr>
              <a:t>Biaya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Tetap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tidak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berubah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saat</a:t>
            </a:r>
            <a:r>
              <a:rPr lang="en-US" altLang="ko-KR" sz="1600" b="0" dirty="0">
                <a:solidFill>
                  <a:schemeClr val="tx1"/>
                </a:solidFill>
              </a:rPr>
              <a:t> output </a:t>
            </a:r>
            <a:r>
              <a:rPr lang="en-US" altLang="ko-KR" sz="1600" b="0" dirty="0" err="1">
                <a:solidFill>
                  <a:schemeClr val="tx1"/>
                </a:solidFill>
              </a:rPr>
              <a:t>meningkat</a:t>
            </a:r>
            <a:r>
              <a:rPr lang="en-US" altLang="ko-KR" sz="1600" b="0" dirty="0" smtClean="0">
                <a:solidFill>
                  <a:schemeClr val="tx1"/>
                </a:solidFill>
              </a:rPr>
              <a:t>, </a:t>
            </a:r>
            <a:r>
              <a:rPr lang="en-US" altLang="ko-KR" sz="1600" b="0" dirty="0" err="1" smtClean="0">
                <a:solidFill>
                  <a:schemeClr val="tx1"/>
                </a:solidFill>
              </a:rPr>
              <a:t>biaya</a:t>
            </a:r>
            <a:r>
              <a:rPr lang="en-US" altLang="ko-KR" sz="1600" b="0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tetap</a:t>
            </a:r>
            <a:r>
              <a:rPr lang="en-US" altLang="ko-KR" sz="1600" b="0" dirty="0">
                <a:solidFill>
                  <a:schemeClr val="tx1"/>
                </a:solidFill>
              </a:rPr>
              <a:t> per unit </a:t>
            </a:r>
            <a:r>
              <a:rPr lang="en-US" altLang="ko-KR" sz="1600" b="0" dirty="0" err="1">
                <a:solidFill>
                  <a:schemeClr val="tx1"/>
                </a:solidFill>
              </a:rPr>
              <a:t>akan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 smtClean="0">
                <a:solidFill>
                  <a:schemeClr val="tx1"/>
                </a:solidFill>
              </a:rPr>
              <a:t>berubah</a:t>
            </a:r>
            <a:r>
              <a:rPr lang="en-US" altLang="ko-KR" sz="1600" b="0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karena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biaya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tetap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dialokasikan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ke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lebih</a:t>
            </a:r>
            <a:r>
              <a:rPr lang="en-US" altLang="ko-KR" sz="1600" b="0" dirty="0">
                <a:solidFill>
                  <a:schemeClr val="tx1"/>
                </a:solidFill>
              </a:rPr>
              <a:t> </a:t>
            </a:r>
            <a:r>
              <a:rPr lang="en-US" altLang="ko-KR" sz="1600" b="0" dirty="0" err="1">
                <a:solidFill>
                  <a:schemeClr val="tx1"/>
                </a:solidFill>
              </a:rPr>
              <a:t>banyak</a:t>
            </a:r>
            <a:r>
              <a:rPr lang="en-US" altLang="ko-KR" sz="1600" b="0" dirty="0">
                <a:solidFill>
                  <a:schemeClr val="tx1"/>
                </a:solidFill>
              </a:rPr>
              <a:t> output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059582"/>
            <a:ext cx="7524328" cy="4083918"/>
          </a:xfrm>
        </p:spPr>
        <p:txBody>
          <a:bodyPr/>
          <a:lstStyle/>
          <a:p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Total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tetap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$60.000</a:t>
            </a:r>
          </a:p>
          <a:p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$60.000</a:t>
            </a: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0            60.000           120.000           180.000          240.000 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87824" y="1059582"/>
            <a:ext cx="0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87824" y="4155926"/>
            <a:ext cx="540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87824" y="2715766"/>
            <a:ext cx="540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1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23478"/>
            <a:ext cx="7524328" cy="5020022"/>
          </a:xfrm>
        </p:spPr>
        <p:txBody>
          <a:bodyPr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b.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(Variable Cost)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jumlah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total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berubah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proporsional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perubahan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variabel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naik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ketika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naik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turun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ketika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turun</a:t>
            </a: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Macam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variabel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-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variabel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sejati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(true variable)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besarnya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berubah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proporsional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sesuai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produksi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Misal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langsung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- 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variabel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bertahap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(step variable)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didapat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jumlah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besar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meningkat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berkurang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adanya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perubahan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besar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Misal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pemeliharaan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9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Contoh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 defTabSz="536575">
              <a:lnSpc>
                <a:spcPct val="150000"/>
              </a:lnSpc>
            </a:pP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contoh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X,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ditambahkan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sumber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daya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lain yang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digunakan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aktivitas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pemotongan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yaitu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listrik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Listrik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dikonsumsi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hanya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jika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output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diproduksi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ketika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banyak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output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diproduksi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banyak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listrik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digunakan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Anggaplah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bahwa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memotong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potongan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logam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mesin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menggunakan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0,1 jam-kilowatt (kwh)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senilai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$2,00 per kwh.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Jadi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listrik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per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potongan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(per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unit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0,1 x $2,00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$0,20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 defTabSz="536575"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defTabSz="536575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2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0"/>
            <a:ext cx="7524328" cy="5143500"/>
          </a:xfrm>
        </p:spPr>
        <p:txBody>
          <a:bodyPr/>
          <a:lstStyle/>
          <a:p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listrik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berbagai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tingkat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output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berikut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070864"/>
              </p:ext>
            </p:extLst>
          </p:nvPr>
        </p:nvGraphicFramePr>
        <p:xfrm>
          <a:off x="1979712" y="915566"/>
          <a:ext cx="6696744" cy="3088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2232248"/>
                <a:gridCol w="230425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Jumlah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Potongan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Per Unit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Total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Listrik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$0,20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$0,20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$12.000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$0,20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$24.000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$0,20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$36.000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$0,20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$48.000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195736" y="4371950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unit  X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unit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96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95486"/>
            <a:ext cx="7524328" cy="4948014"/>
          </a:xfrm>
        </p:spPr>
        <p:txBody>
          <a:bodyPr/>
          <a:lstStyle/>
          <a:p>
            <a:pPr defTabSz="446088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446088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446088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$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48.000</a:t>
            </a:r>
          </a:p>
          <a:p>
            <a:pPr defTabSz="446088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446088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$36.000</a:t>
            </a:r>
          </a:p>
          <a:p>
            <a:pPr defTabSz="446088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446088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$24.000</a:t>
            </a:r>
          </a:p>
          <a:p>
            <a:pPr defTabSz="446088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446088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$12.000</a:t>
            </a:r>
          </a:p>
          <a:p>
            <a:pPr defTabSz="446088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446088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60.000         120.000          180.000        240.000      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defTabSz="446088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59832" y="555526"/>
            <a:ext cx="0" cy="3600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59832" y="4155926"/>
            <a:ext cx="54726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59832" y="771550"/>
            <a:ext cx="5112568" cy="33843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59832" y="3723878"/>
            <a:ext cx="6480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707904" y="3723878"/>
            <a:ext cx="0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059832" y="2931790"/>
            <a:ext cx="18722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32040" y="2931790"/>
            <a:ext cx="0" cy="12241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059832" y="2067694"/>
            <a:ext cx="31683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228184" y="2067694"/>
            <a:ext cx="0" cy="20882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59832" y="1275606"/>
            <a:ext cx="43924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452320" y="1275606"/>
            <a:ext cx="0" cy="28803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18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308</Words>
  <Application>Microsoft Office PowerPoint</Application>
  <PresentationFormat>On-screen Show (16:9)</PresentationFormat>
  <Paragraphs>117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맑은 고딕</vt:lpstr>
      <vt:lpstr>Arial</vt:lpstr>
      <vt:lpstr>Calibri</vt:lpstr>
      <vt:lpstr>Inter</vt:lpstr>
      <vt:lpstr>Nunito Sans</vt:lpstr>
      <vt:lpstr>Office Theme</vt:lpstr>
      <vt:lpstr>Custom Design</vt:lpstr>
      <vt:lpstr>PowerPoint Presentation</vt:lpstr>
      <vt:lpstr>          1. Pengertian Manajemen Biaya </vt:lpstr>
      <vt:lpstr>3.  Manfaat Manajemen Biaya</vt:lpstr>
      <vt:lpstr>4. Klasifikasi Biaya Berdasar Perilaku</vt:lpstr>
      <vt:lpstr>PowerPoint Presentation</vt:lpstr>
      <vt:lpstr>PowerPoint Presentation</vt:lpstr>
      <vt:lpstr> Total Biaya Tetap tidak berubah saat output meningkat, biaya tetap per unit akan  berubah karena biaya tetap dialokasikan ke lebih banyak output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63</cp:revision>
  <dcterms:created xsi:type="dcterms:W3CDTF">2014-04-01T16:27:38Z</dcterms:created>
  <dcterms:modified xsi:type="dcterms:W3CDTF">2021-09-25T14:39:23Z</dcterms:modified>
</cp:coreProperties>
</file>