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30"/>
  </p:notesMasterIdLst>
  <p:handoutMasterIdLst>
    <p:handoutMasterId r:id="rId31"/>
  </p:handoutMasterIdLst>
  <p:sldIdLst>
    <p:sldId id="256" r:id="rId2"/>
    <p:sldId id="794" r:id="rId3"/>
    <p:sldId id="795" r:id="rId4"/>
    <p:sldId id="796" r:id="rId5"/>
    <p:sldId id="797" r:id="rId6"/>
    <p:sldId id="798" r:id="rId7"/>
    <p:sldId id="799" r:id="rId8"/>
    <p:sldId id="800" r:id="rId9"/>
    <p:sldId id="801" r:id="rId10"/>
    <p:sldId id="802" r:id="rId11"/>
    <p:sldId id="803" r:id="rId12"/>
    <p:sldId id="804" r:id="rId13"/>
    <p:sldId id="805" r:id="rId14"/>
    <p:sldId id="806" r:id="rId15"/>
    <p:sldId id="807" r:id="rId16"/>
    <p:sldId id="808" r:id="rId17"/>
    <p:sldId id="809" r:id="rId18"/>
    <p:sldId id="815" r:id="rId19"/>
    <p:sldId id="816" r:id="rId20"/>
    <p:sldId id="817" r:id="rId21"/>
    <p:sldId id="818" r:id="rId22"/>
    <p:sldId id="819" r:id="rId23"/>
    <p:sldId id="820" r:id="rId24"/>
    <p:sldId id="810" r:id="rId25"/>
    <p:sldId id="811" r:id="rId26"/>
    <p:sldId id="812" r:id="rId27"/>
    <p:sldId id="813" r:id="rId28"/>
    <p:sldId id="814" r:id="rId29"/>
  </p:sldIdLst>
  <p:sldSz cx="9144000" cy="6858000" type="screen4x3"/>
  <p:notesSz cx="6888163" cy="10020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5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1788" autoAdjust="0"/>
    <p:restoredTop sz="86333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170" cy="500352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499" y="1"/>
            <a:ext cx="2985170" cy="500352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6D745FF2-CC66-416E-8E13-0B32E535AC70}" type="datetimeFigureOut">
              <a:rPr lang="en-US"/>
              <a:pPr>
                <a:defRPr/>
              </a:pPr>
              <a:t>10/6/2021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8292"/>
            <a:ext cx="2985170" cy="500352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499" y="9518292"/>
            <a:ext cx="2985170" cy="500352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fld id="{69BA131C-461B-4DE3-98EB-2BD607C78CF4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170" cy="500352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499" y="1"/>
            <a:ext cx="2985170" cy="500352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7F1C039A-4F63-48B0-B5AE-C876A8CA0941}" type="datetimeFigureOut">
              <a:rPr lang="en-US"/>
              <a:pPr>
                <a:defRPr/>
              </a:pPr>
              <a:t>10/6/2021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08563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9116" y="4759975"/>
            <a:ext cx="5509932" cy="45081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8292"/>
            <a:ext cx="2985170" cy="500352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499" y="9518292"/>
            <a:ext cx="2985170" cy="500352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fld id="{15328AA9-39E0-412F-89D1-F3F20C51FF4C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9325" y="758825"/>
            <a:ext cx="4989513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z="1300" b="1" smtClean="0"/>
              <a:t>1.  On the topic, “Challenges Facing Financial Accounting,” what did the AICPA Special Committee on Financial Reporting suggest should be included in future financial statements?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Non-financial</a:t>
            </a:r>
            <a:r>
              <a:rPr lang="en-US" altLang="id-ID" sz="1100" b="1" smtClean="0"/>
              <a:t> </a:t>
            </a:r>
            <a:r>
              <a:rPr lang="en-US" altLang="id-ID" sz="1300" b="1" smtClean="0"/>
              <a:t>Measurements</a:t>
            </a:r>
            <a:r>
              <a:rPr lang="en-US" altLang="id-ID" sz="1100" b="1" smtClean="0"/>
              <a:t> (customer satisfaction indexes, backlog information, and reject rates on goods purchases).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Forward-looking Information</a:t>
            </a:r>
            <a:r>
              <a:rPr lang="en-US" altLang="id-ID" sz="1100" b="1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Soft Assets</a:t>
            </a:r>
            <a:r>
              <a:rPr lang="en-US" altLang="id-ID" sz="1100" b="1" smtClean="0"/>
              <a:t> (a company’s know-how, market dominance, marketing setup, well-trained employees, and brand image).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id-ID" sz="1300" b="1" smtClean="0"/>
              <a:t>Timeliness</a:t>
            </a:r>
            <a:r>
              <a:rPr lang="en-US" altLang="id-ID" sz="1100" b="1" smtClean="0"/>
              <a:t> (no real time financial information)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id-ID" sz="1100" b="1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1"/>
          <p:cNvSpPr>
            <a:spLocks/>
          </p:cNvSpPr>
          <p:nvPr/>
        </p:nvSpPr>
        <p:spPr bwMode="gray">
          <a:xfrm>
            <a:off x="0" y="3481388"/>
            <a:ext cx="9155113" cy="3376612"/>
          </a:xfrm>
          <a:custGeom>
            <a:avLst/>
            <a:gdLst>
              <a:gd name="T0" fmla="*/ 0 w 5767"/>
              <a:gd name="T1" fmla="*/ 2147483646 h 2127"/>
              <a:gd name="T2" fmla="*/ 2147483646 w 5767"/>
              <a:gd name="T3" fmla="*/ 0 h 2127"/>
              <a:gd name="T4" fmla="*/ 2147483646 w 5767"/>
              <a:gd name="T5" fmla="*/ 2147483646 h 2127"/>
              <a:gd name="T6" fmla="*/ 0 w 5767"/>
              <a:gd name="T7" fmla="*/ 2147483646 h 2127"/>
              <a:gd name="T8" fmla="*/ 0 w 5767"/>
              <a:gd name="T9" fmla="*/ 2147483646 h 21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7" h="2127">
                <a:moveTo>
                  <a:pt x="0" y="1760"/>
                </a:moveTo>
                <a:lnTo>
                  <a:pt x="5767" y="0"/>
                </a:lnTo>
                <a:lnTo>
                  <a:pt x="5760" y="2127"/>
                </a:lnTo>
                <a:lnTo>
                  <a:pt x="0" y="2127"/>
                </a:lnTo>
                <a:lnTo>
                  <a:pt x="0" y="176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5" name="AutoShape 32" descr="06"/>
          <p:cNvSpPr>
            <a:spLocks noChangeArrowheads="1"/>
          </p:cNvSpPr>
          <p:nvPr/>
        </p:nvSpPr>
        <p:spPr bwMode="gray">
          <a:xfrm rot="20584390">
            <a:off x="-141288" y="5310188"/>
            <a:ext cx="2541588" cy="573087"/>
          </a:xfrm>
          <a:prstGeom prst="parallelogram">
            <a:avLst>
              <a:gd name="adj" fmla="val 30059"/>
            </a:avLst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id-ID" altLang="id-ID" smtClean="0"/>
          </a:p>
        </p:txBody>
      </p:sp>
      <p:sp>
        <p:nvSpPr>
          <p:cNvPr id="6" name="AutoShape 33" descr="05"/>
          <p:cNvSpPr>
            <a:spLocks noChangeArrowheads="1"/>
          </p:cNvSpPr>
          <p:nvPr/>
        </p:nvSpPr>
        <p:spPr bwMode="gray">
          <a:xfrm rot="20584390">
            <a:off x="2154238" y="4610100"/>
            <a:ext cx="2546350" cy="573088"/>
          </a:xfrm>
          <a:prstGeom prst="parallelogram">
            <a:avLst>
              <a:gd name="adj" fmla="val 3011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id-ID" altLang="id-ID" smtClean="0"/>
          </a:p>
        </p:txBody>
      </p:sp>
      <p:sp>
        <p:nvSpPr>
          <p:cNvPr id="7" name="AutoShape 34" descr="03"/>
          <p:cNvSpPr>
            <a:spLocks noChangeArrowheads="1"/>
          </p:cNvSpPr>
          <p:nvPr/>
        </p:nvSpPr>
        <p:spPr bwMode="gray">
          <a:xfrm rot="20584390">
            <a:off x="4448175" y="3908425"/>
            <a:ext cx="2552700" cy="573088"/>
          </a:xfrm>
          <a:prstGeom prst="parallelogram">
            <a:avLst>
              <a:gd name="adj" fmla="val 3019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id-ID" altLang="id-ID" smtClean="0"/>
          </a:p>
        </p:txBody>
      </p:sp>
      <p:sp>
        <p:nvSpPr>
          <p:cNvPr id="8" name="AutoShape 35" descr="02"/>
          <p:cNvSpPr>
            <a:spLocks noChangeArrowheads="1"/>
          </p:cNvSpPr>
          <p:nvPr/>
        </p:nvSpPr>
        <p:spPr bwMode="gray">
          <a:xfrm rot="20584390">
            <a:off x="6751638" y="3206750"/>
            <a:ext cx="2533650" cy="573088"/>
          </a:xfrm>
          <a:prstGeom prst="parallelogram">
            <a:avLst>
              <a:gd name="adj" fmla="val 29965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id-ID" altLang="id-ID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57200" y="2133600"/>
            <a:ext cx="5475288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371600"/>
            <a:ext cx="8077200" cy="682625"/>
          </a:xfrm>
        </p:spPr>
        <p:txBody>
          <a:bodyPr/>
          <a:lstStyle>
            <a:lvl1pPr algn="l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83970" name="Image" r:id="rId3" imgW="13003175" imgH="1612698" progId="">
              <p:embed/>
            </p:oleObj>
          </a:graphicData>
        </a:graphic>
      </p:graphicFrame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6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7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8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9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d-ID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Konsep IFRS</a:t>
            </a: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BB11F-1B09-46E2-BB7A-6642E08B875B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2B179A-30C8-4BB6-9C5F-6DEF1A0CA1F6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84994" name="Image" r:id="rId3" imgW="13003175" imgH="1612698" progId="">
              <p:embed/>
            </p:oleObj>
          </a:graphicData>
        </a:graphic>
      </p:graphicFrame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7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8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9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10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954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640463-F42B-41A5-B80D-613D8495259E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86018" name="Image" r:id="rId3" imgW="13003175" imgH="1612698" progId="">
              <p:embed/>
            </p:oleObj>
          </a:graphicData>
        </a:graphic>
      </p:graphicFrame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9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10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11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12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E6DAE-B51A-4645-BE51-CD58CD98E4D5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87042" name="Image" r:id="rId3" imgW="13003175" imgH="1612698" progId="">
              <p:embed/>
            </p:oleObj>
          </a:graphicData>
        </a:graphic>
      </p:graphicFrame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5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6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7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8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4AFDA-28C6-4068-B14E-F913240C5C4E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88066" name="Image" r:id="rId3" imgW="13003175" imgH="1612698" progId="">
              <p:embed/>
            </p:oleObj>
          </a:graphicData>
        </a:graphic>
      </p:graphicFrame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4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5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6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7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488EB-CBD9-4244-967E-036FE9CF9C6B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89090" name="Image" r:id="rId3" imgW="13003175" imgH="1612698" progId="">
              <p:embed/>
            </p:oleObj>
          </a:graphicData>
        </a:graphic>
      </p:graphicFrame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7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8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9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10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BFAC4-CF5A-4364-83B0-E5682FBE7C5F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90114" name="Image" r:id="rId3" imgW="13003175" imgH="1612698" progId="">
              <p:embed/>
            </p:oleObj>
          </a:graphicData>
        </a:graphic>
      </p:graphicFrame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7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8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9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10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0AD4F-FF46-43E7-9459-0389FBAEC5D6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91138" name="Image" r:id="rId3" imgW="13003175" imgH="1612698" progId="">
              <p:embed/>
            </p:oleObj>
          </a:graphicData>
        </a:graphic>
      </p:graphicFrame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6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7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8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9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743401-BC89-4BCA-A6EF-9309C6CF2092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92162" name="Image" r:id="rId3" imgW="13003175" imgH="1612698" progId="">
              <p:embed/>
            </p:oleObj>
          </a:graphicData>
        </a:graphic>
      </p:graphicFrame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6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7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8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9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228600"/>
            <a:ext cx="207645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07695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2636E-577E-4D55-868C-F21FC43D7A58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93186" name="Image" r:id="rId3" imgW="13003175" imgH="1612698" progId="">
              <p:embed/>
            </p:oleObj>
          </a:graphicData>
        </a:graphic>
      </p:graphicFrame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6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7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8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9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295400"/>
            <a:ext cx="8305800" cy="49530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id-ID" noProof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0BE04-8F3C-44AE-ADCC-930366AE36EF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1026" name="Image" r:id="rId15" imgW="13003175" imgH="1612698" progId="">
              <p:embed/>
            </p:oleObj>
          </a:graphicData>
        </a:graphic>
      </p:graphicFrame>
      <p:grpSp>
        <p:nvGrpSpPr>
          <p:cNvPr id="1027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1031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1032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1033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  <p:sp>
          <p:nvSpPr>
            <p:cNvPr id="1034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id-ID" altLang="id-ID" smtClean="0"/>
            </a:p>
          </p:txBody>
        </p:sp>
      </p:grp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95400"/>
            <a:ext cx="8305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 smtClean="0"/>
              <a:t>Click to edit Master text styles</a:t>
            </a:r>
          </a:p>
          <a:p>
            <a:pPr lvl="1"/>
            <a:r>
              <a:rPr lang="en-US" altLang="id-ID" smtClean="0"/>
              <a:t>Second level</a:t>
            </a:r>
          </a:p>
          <a:p>
            <a:pPr lvl="2"/>
            <a:r>
              <a:rPr lang="en-US" altLang="id-ID" smtClean="0"/>
              <a:t>Third level</a:t>
            </a:r>
          </a:p>
          <a:p>
            <a:pPr lvl="3"/>
            <a:r>
              <a:rPr lang="en-US" altLang="id-ID" smtClean="0"/>
              <a:t>Fourth level</a:t>
            </a:r>
          </a:p>
          <a:p>
            <a:pPr lvl="4"/>
            <a:r>
              <a:rPr lang="en-US" altLang="id-ID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28DB7D6-9813-4D29-8CB6-06FE6D50484D}" type="slidenum">
              <a:rPr lang="en-US" altLang="id-ID"/>
              <a:pPr/>
              <a:t>‹#›</a:t>
            </a:fld>
            <a:endParaRPr lang="en-US" altLang="id-ID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286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47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477000"/>
            <a:ext cx="2133600" cy="244475"/>
          </a:xfrm>
          <a:noFill/>
        </p:spPr>
        <p:txBody>
          <a:bodyPr/>
          <a:lstStyle/>
          <a:p>
            <a:fld id="{D7899CC0-22D9-4ED8-B9F8-6551EAB6E4EB}" type="slidenum">
              <a:rPr lang="en-US" altLang="id-ID"/>
              <a:pPr/>
              <a:t>1</a:t>
            </a:fld>
            <a:endParaRPr lang="en-US" alt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2928938"/>
            <a:ext cx="8501062" cy="18637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en-U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b="1" dirty="0" smtClean="0">
              <a:solidFill>
                <a:schemeClr val="tx2">
                  <a:lumMod val="75000"/>
                </a:schemeClr>
              </a:solidFill>
              <a:latin typeface="High Tower Text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id-ID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id-ID" sz="700" b="1" dirty="0" smtClean="0">
              <a:latin typeface="Bookman Old Style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714375"/>
            <a:ext cx="8077200" cy="17145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Sistem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ENTERPRISE RESOURCE PLANNING (ERP)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smtClean="0">
                <a:latin typeface="Trebuchet MS" pitchFamily="34" charset="0"/>
              </a:rPr>
              <a:t>Sistem ERP adalah suatu system yang mengkoordinasi dan mengatur data, proses bisnis dan sumber daya yang ada dalam suatu perusahaan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smtClean="0">
                <a:latin typeface="Trebuchet MS" pitchFamily="34" charset="0"/>
              </a:rPr>
              <a:t>Sistem ERP mengumpulkan, memproses, dan menyimpan data serta menghasilkan informasi berupa laporan-laporan yang dibutuhkan oleh manajer </a:t>
            </a:r>
            <a:r>
              <a:rPr lang="id-ID" altLang="en-US" sz="2800" smtClean="0">
                <a:latin typeface="Trebuchet MS" pitchFamily="34" charset="0"/>
              </a:rPr>
              <a:t>untuk </a:t>
            </a:r>
            <a:r>
              <a:rPr lang="en-US" altLang="en-US" sz="2800" smtClean="0">
                <a:latin typeface="Trebuchet MS" pitchFamily="34" charset="0"/>
              </a:rPr>
              <a:t>mengambil keputusan dan oleh pihak eksternal perusahaan untuk menilai perkembangan perusahaan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Pengertian Sistem ERP dan Modul </a:t>
            </a:r>
            <a:r>
              <a:rPr lang="id-ID" altLang="id-ID" sz="3600" smtClean="0">
                <a:latin typeface="Calibri" pitchFamily="34" charset="0"/>
              </a:rPr>
              <a:t>(1)</a:t>
            </a:r>
            <a:endParaRPr lang="en-US" altLang="id-ID" sz="360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smtClean="0">
                <a:latin typeface="Trebuchet MS" pitchFamily="34" charset="0"/>
              </a:rPr>
              <a:t>Sistem informasi akuntansi hanya mampu mencatat data-data keuangan dan transaksi ekonomi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smtClean="0">
                <a:latin typeface="Trebuchet MS" pitchFamily="34" charset="0"/>
              </a:rPr>
              <a:t>Selain data-data keuangan dan akuntansi, perusahaan juga memerlukan data-data lain yang tidak dapat dicatat oleh system informasi akuntansi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Pengertian Sistem ERP dan Modul </a:t>
            </a:r>
            <a:r>
              <a:rPr lang="id-ID" altLang="id-ID" sz="3600" smtClean="0">
                <a:latin typeface="Calibri" pitchFamily="34" charset="0"/>
              </a:rPr>
              <a:t>(</a:t>
            </a:r>
            <a:r>
              <a:rPr lang="en-US" altLang="id-ID" sz="3600" smtClean="0">
                <a:latin typeface="Calibri" pitchFamily="34" charset="0"/>
              </a:rPr>
              <a:t>2</a:t>
            </a:r>
            <a:r>
              <a:rPr lang="id-ID" altLang="id-ID" sz="3600" smtClean="0">
                <a:latin typeface="Calibri" pitchFamily="34" charset="0"/>
              </a:rPr>
              <a:t>)</a:t>
            </a:r>
            <a:endParaRPr lang="en-US" altLang="id-ID" sz="360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smtClean="0">
                <a:latin typeface="Trebuchet MS" pitchFamily="34" charset="0"/>
              </a:rPr>
              <a:t>ERP membuat data-data yang tidak bis</a:t>
            </a:r>
            <a:r>
              <a:rPr lang="id-ID" altLang="en-US" sz="2800" smtClean="0">
                <a:latin typeface="Trebuchet MS" pitchFamily="34" charset="0"/>
              </a:rPr>
              <a:t>a</a:t>
            </a:r>
            <a:r>
              <a:rPr lang="en-US" altLang="en-US" sz="2800" smtClean="0">
                <a:latin typeface="Trebuchet MS" pitchFamily="34" charset="0"/>
              </a:rPr>
              <a:t> dicatat oleh system informasi akuntansi menjadi tercatat, dan memungkinkan integrasi dengan SIA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Pengertian Sistem ERP dan Modul </a:t>
            </a:r>
            <a:r>
              <a:rPr lang="id-ID" altLang="id-ID" sz="3600" smtClean="0">
                <a:latin typeface="Calibri" pitchFamily="34" charset="0"/>
              </a:rPr>
              <a:t>(</a:t>
            </a:r>
            <a:r>
              <a:rPr lang="en-US" altLang="id-ID" sz="3600" smtClean="0">
                <a:latin typeface="Calibri" pitchFamily="34" charset="0"/>
              </a:rPr>
              <a:t>3</a:t>
            </a:r>
            <a:r>
              <a:rPr lang="id-ID" altLang="id-ID" sz="3600" smtClean="0">
                <a:latin typeface="Calibri" pitchFamily="34" charset="0"/>
              </a:rPr>
              <a:t>)</a:t>
            </a:r>
            <a:endParaRPr lang="en-US" altLang="id-ID" sz="360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smtClean="0">
                <a:latin typeface="Trebuchet MS" pitchFamily="34" charset="0"/>
              </a:rPr>
              <a:t>Penerapan ERP dilakukan secara modular. Secara umum modul-modul ERP terdiri dari: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Modul Keuangan; mengatur GL, piutang, utang, asset tetap, anggaran, manajemen uang kas, laporan internal dan laporan keuangan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Manajemen sumber daya manusia dan penggajian; mengatur SDM, penggajian, imbalan kerja, pelatihan, waktu dan kehadiran, tunjangan, atau pelaporan pajak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Pengertian Sistem ERP dan Modul </a:t>
            </a:r>
            <a:r>
              <a:rPr lang="id-ID" altLang="id-ID" sz="3600" smtClean="0">
                <a:latin typeface="Calibri" pitchFamily="34" charset="0"/>
              </a:rPr>
              <a:t>(</a:t>
            </a:r>
            <a:r>
              <a:rPr lang="en-US" altLang="id-ID" sz="3600" smtClean="0">
                <a:latin typeface="Calibri" pitchFamily="34" charset="0"/>
              </a:rPr>
              <a:t>4</a:t>
            </a:r>
            <a:r>
              <a:rPr lang="id-ID" altLang="id-ID" sz="3600" smtClean="0">
                <a:latin typeface="Calibri" pitchFamily="34" charset="0"/>
              </a:rPr>
              <a:t>)</a:t>
            </a:r>
            <a:endParaRPr lang="en-US" altLang="id-ID" sz="360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smtClean="0">
                <a:latin typeface="Trebuchet MS" pitchFamily="34" charset="0"/>
              </a:rPr>
              <a:t>Penerapan ERP dilakukan secara modular. Secara umum modul-modul ERP terdiri dari: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Siklus penjualan; memasukan sales order, pengiriman barang, manajemen persediaan, menerima pembayaran atas penjualan, perhitungan komisi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Siklus pembelian; mengatur pembelian, penerimaan dan pemeriksaan barang, pengeluaran biaya pembelian, serta manajemen persediaan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Pengertian Sistem ERP dan Modul </a:t>
            </a:r>
            <a:r>
              <a:rPr lang="id-ID" altLang="id-ID" sz="3600" smtClean="0">
                <a:latin typeface="Calibri" pitchFamily="34" charset="0"/>
              </a:rPr>
              <a:t>(</a:t>
            </a:r>
            <a:r>
              <a:rPr lang="en-US" altLang="id-ID" sz="3600" smtClean="0">
                <a:latin typeface="Calibri" pitchFamily="34" charset="0"/>
              </a:rPr>
              <a:t>5</a:t>
            </a:r>
            <a:r>
              <a:rPr lang="id-ID" altLang="id-ID" sz="3600" smtClean="0">
                <a:latin typeface="Calibri" pitchFamily="34" charset="0"/>
              </a:rPr>
              <a:t>)</a:t>
            </a:r>
            <a:endParaRPr lang="en-US" altLang="id-ID" sz="360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smtClean="0">
                <a:latin typeface="Trebuchet MS" pitchFamily="34" charset="0"/>
              </a:rPr>
              <a:t>Penerapan ERP dilakukan secara modular. Secara umum modul-modul ERP terdiri dari: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Manufaktur atau siklus produksi; pengaturan jadwal produksi, bill of material, work in process, quality control, manajemen biaya, serta proses manufaktur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Manajemen proyek; mengatur pembiayaan, penagihan, waktu dan biaya, manajemen aktivitas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Pengertian Sistem ERP dan Modul </a:t>
            </a:r>
            <a:r>
              <a:rPr lang="id-ID" altLang="id-ID" sz="3600" smtClean="0">
                <a:latin typeface="Calibri" pitchFamily="34" charset="0"/>
              </a:rPr>
              <a:t>(</a:t>
            </a:r>
            <a:r>
              <a:rPr lang="en-US" altLang="id-ID" sz="3600" smtClean="0">
                <a:latin typeface="Calibri" pitchFamily="34" charset="0"/>
              </a:rPr>
              <a:t>6</a:t>
            </a:r>
            <a:r>
              <a:rPr lang="id-ID" altLang="id-ID" sz="3600" smtClean="0">
                <a:latin typeface="Calibri" pitchFamily="34" charset="0"/>
              </a:rPr>
              <a:t>)</a:t>
            </a:r>
            <a:endParaRPr lang="en-US" altLang="id-ID" sz="360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smtClean="0">
                <a:latin typeface="Trebuchet MS" pitchFamily="34" charset="0"/>
              </a:rPr>
              <a:t>Penerapan ERP dilakukan secara modular. Secara umum modul-modul ERP terdiri dari: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Customer relationship management; mengatur pemasaran dan penjualan, komisi, atau call center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Pengertian Sistem ERP dan Modul </a:t>
            </a:r>
            <a:r>
              <a:rPr lang="id-ID" altLang="id-ID" sz="3600" smtClean="0">
                <a:latin typeface="Calibri" pitchFamily="34" charset="0"/>
              </a:rPr>
              <a:t>(</a:t>
            </a:r>
            <a:r>
              <a:rPr lang="en-US" altLang="id-ID" sz="3600" smtClean="0">
                <a:latin typeface="Calibri" pitchFamily="34" charset="0"/>
              </a:rPr>
              <a:t>7</a:t>
            </a:r>
            <a:r>
              <a:rPr lang="id-ID" altLang="id-ID" sz="3600" smtClean="0">
                <a:latin typeface="Calibri" pitchFamily="34" charset="0"/>
              </a:rPr>
              <a:t>)</a:t>
            </a:r>
            <a:endParaRPr lang="en-US" altLang="id-ID" sz="360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smtClean="0">
                <a:latin typeface="Trebuchet MS" pitchFamily="34" charset="0"/>
              </a:rPr>
              <a:t>Beberapa vendor ERP diantaranya;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SAP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Oracle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Microsoft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Sage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Epicor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Infor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Dll.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Vendor Sistem ERP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  <a:defRPr/>
            </a:pPr>
            <a:r>
              <a:rPr lang="en-US" altLang="en-US" sz="2800" b="1" i="1" dirty="0" smtClean="0">
                <a:latin typeface="Trebuchet MS" panose="020B0603020202020204" pitchFamily="34" charset="0"/>
              </a:rPr>
              <a:t>People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 (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staf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IT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pengguna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).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Pengguna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memiliki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kunci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dalam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proyek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ERP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en-US" sz="2800" b="1" i="1" dirty="0" smtClean="0">
                <a:latin typeface="Trebuchet MS" panose="020B0603020202020204" pitchFamily="34" charset="0"/>
              </a:rPr>
              <a:t>Process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terkait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dengan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proses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bisnis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prosedur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aturan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en-US" sz="2800" b="1" i="1" dirty="0" smtClean="0">
                <a:latin typeface="Trebuchet MS" panose="020B0603020202020204" pitchFamily="34" charset="0"/>
              </a:rPr>
              <a:t>Hardware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meliputi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server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komponen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pendukungnya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Komponen-komponen ERP (1)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  <a:defRPr/>
            </a:pPr>
            <a:r>
              <a:rPr lang="en-US" altLang="en-US" sz="2800" b="1" i="1" dirty="0" smtClean="0">
                <a:latin typeface="Trebuchet MS" panose="020B0603020202020204" pitchFamily="34" charset="0"/>
              </a:rPr>
              <a:t>Software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meliputi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operasi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program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aplikasi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en-US" sz="2800" b="1" i="1" dirty="0" smtClean="0">
                <a:latin typeface="Trebuchet MS" panose="020B0603020202020204" pitchFamily="34" charset="0"/>
              </a:rPr>
              <a:t>Database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tempat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untuk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menyimpan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informasi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berasal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dari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pihak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internal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eksternal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Komponen-komponen ERP (2)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Menurut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ISACA (2001),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pendorong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penerapan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ERP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adalah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sebagai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berikut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:</a:t>
            </a:r>
          </a:p>
          <a:p>
            <a:pPr marL="514350" indent="-514350" eaLnBrk="1" hangingPunct="1">
              <a:spcBef>
                <a:spcPts val="1200"/>
              </a:spcBef>
              <a:buFont typeface="Wingdings" pitchFamily="2" charset="2"/>
              <a:buAutoNum type="arabicPeriod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Dari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segi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bisnis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Kepuasan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pelanggan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Proses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lebih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efisien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Untuk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memenuhi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tantangan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pasar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kompetitif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Kekurangan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tenaga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kerja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Pendorong Penerapan ERP (1)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Menurut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ISACA (2001),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pendorong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penerapan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ERP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adalah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sebagai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berikut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:</a:t>
            </a:r>
          </a:p>
          <a:p>
            <a:pPr marL="514350" indent="-514350" eaLnBrk="1" hangingPunct="1">
              <a:spcBef>
                <a:spcPts val="1200"/>
              </a:spcBef>
              <a:buFont typeface="Wingdings" pitchFamily="2" charset="2"/>
              <a:buAutoNum type="arabicPeriod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Dari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segi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teknologi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informasi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Kebutuhan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integrasi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tidak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terealisasikan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pada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sekarang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Medernisasi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hadware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software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Kebutuhan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untuk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berinteraksi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secara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online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terutama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melalui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internet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Pendorong Penerapan ERP (2)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Beberapa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keuntungan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diharapkan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dari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penerapan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ERP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adalah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sebagai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berikut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:</a:t>
            </a:r>
          </a:p>
          <a:p>
            <a:pPr marL="514350" indent="-514350" eaLnBrk="1" hangingPunct="1">
              <a:spcBef>
                <a:spcPts val="1200"/>
              </a:spcBef>
              <a:buFont typeface="Wingdings" pitchFamily="2" charset="2"/>
              <a:buAutoNum type="arabicPeriod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Integrasi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data. Database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tersentralisasi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dapat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mengatasi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hambatan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antar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departemen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terkait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data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atau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mempersingkat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aliran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informasi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dalam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perusahaan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marL="514350" indent="-514350" eaLnBrk="1" hangingPunct="1">
              <a:spcBef>
                <a:spcPts val="1200"/>
              </a:spcBef>
              <a:buFont typeface="Wingdings" pitchFamily="2" charset="2"/>
              <a:buAutoNum type="arabicPeriod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Input data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hanya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dilakukan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sekali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marL="514350" indent="-514350" eaLnBrk="1" hangingPunct="1">
              <a:spcBef>
                <a:spcPts val="1200"/>
              </a:spcBef>
              <a:buFont typeface="Wingdings" pitchFamily="2" charset="2"/>
              <a:buAutoNum type="arabicPeriod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Meningkatkan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kemampuan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manajemen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dalam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mengawasi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mengatur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semua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area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perusahaan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Keuntungan Penerapan ERP (1)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en-US" sz="2800" smtClean="0">
                <a:latin typeface="Trebuchet MS" pitchFamily="34" charset="0"/>
              </a:rPr>
              <a:t>Beberapa keuntungan yang diharapkan dari penerapan system ERP adalah sebagai berikut;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en-US" sz="2800" smtClean="0">
                <a:latin typeface="Trebuchet MS" pitchFamily="34" charset="0"/>
              </a:rPr>
              <a:t>3 …… serta meningkatkan produktivitas dan efisiensi karyawan karena mempercepat pengumpulan data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en-US" sz="2800" smtClean="0">
                <a:latin typeface="Trebuchet MS" pitchFamily="34" charset="0"/>
              </a:rPr>
              <a:t>4. Sistem ERP mengkonsolidasi beberapa ijin akses dan model keamanan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endParaRPr lang="en-US" altLang="en-US" sz="2800" smtClean="0">
              <a:latin typeface="Trebuchet MS" pitchFamily="34" charset="0"/>
            </a:endParaRP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endParaRPr lang="en-US" altLang="en-US" sz="2800" smtClean="0">
              <a:latin typeface="Trebuchet MS" pitchFamily="34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Keuntungan Penerapan ERP (2)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en-US" sz="2800" smtClean="0">
                <a:latin typeface="Trebuchet MS" pitchFamily="34" charset="0"/>
              </a:rPr>
              <a:t>Beberapa keuntungan yang diharapkan dari penerapan system ERP adalah sebagai berikut;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en-US" sz="2800" smtClean="0">
                <a:latin typeface="Trebuchet MS" pitchFamily="34" charset="0"/>
              </a:rPr>
              <a:t>5. Prosedur dan laporan akan terstandarisasi untuk semua unit bisnis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en-US" sz="2800" smtClean="0">
                <a:latin typeface="Trebuchet MS" pitchFamily="34" charset="0"/>
              </a:rPr>
              <a:t>6. Pelayanan kepada konsumen menjadi meningkat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endParaRPr lang="en-US" altLang="en-US" sz="2800" smtClean="0">
              <a:latin typeface="Trebuchet MS" pitchFamily="34" charset="0"/>
            </a:endParaRP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endParaRPr lang="en-US" altLang="en-US" sz="2800" smtClean="0">
              <a:latin typeface="Trebuchet MS" pitchFamily="34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Keuntungan Penerapan ERP (3)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Tantangan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dalam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penerapan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ERP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diantaranya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adalah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sebagai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berikut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q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Biaya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Biaya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hardware, software,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kosultan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q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Waktu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dibutuhkan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tergantung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pada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ukuran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perusahaan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jumlah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modul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perubahan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q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Perubahan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proses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bisnis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Kegagalan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untuk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menyesuaikan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proses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bisnis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dengan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software ERP da</a:t>
            </a:r>
            <a:r>
              <a:rPr lang="id-ID" altLang="en-US" sz="2800" dirty="0" smtClean="0">
                <a:latin typeface="Trebuchet MS" panose="020B0603020202020204" pitchFamily="34" charset="0"/>
              </a:rPr>
              <a:t>pat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menjadi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penyebab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kegagalan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utama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Tantangan Penerapan ERP (1)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Tantangan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dalam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penerapan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ERP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diantaranya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adalah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sebagai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berikut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q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Kompleksitas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Berawal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dari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mengintegrasikan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aktivitas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bisnis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berbeda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q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Resistensi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Diperlukan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pelatihan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pengalaman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untuk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oleh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user.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Penolakan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dri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karyawan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dapat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menggagalkan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ERP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Tantangan Penerapan ERP (2)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514350" indent="-514350" eaLnBrk="1" hangingPunct="1">
              <a:spcBef>
                <a:spcPts val="1200"/>
              </a:spcBef>
              <a:buFont typeface="Wingdings" pitchFamily="2" charset="2"/>
              <a:buAutoNum type="arabicPeriod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Tahap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1 (Scope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Planning)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Menentukan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ruang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lingkup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atau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scope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untuk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ERP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disesuikan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dengan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sumber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daya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waktu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Scope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harus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ditentukan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 scope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fisik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business process reengineering,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teknikal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sumber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daya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Penentuan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struktur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tim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Review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terhadap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vendor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penyedia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software ERP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Tahapan Implementasi ERP (1)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2.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Tahap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2 (Analysis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Design)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Melakukan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analisis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gap,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yakni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membandingkan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fungsi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disediakan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oleh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sitem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ERP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dengan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proses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operasional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dibutuhkan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perusahaan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untuk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menjalankan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bisnisnya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Menentukan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proses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ditambahkan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pada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proses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ada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atau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memodifikasi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software ERP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Menentukan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rencana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perubahan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rencana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konversi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data,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rencana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pelatihan</a:t>
            </a: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Tahapan Implementasi ERP (2)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3.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Tahap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3 (acquisition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development)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Customize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komponen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teknikal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user interface software ERP,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penambahan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syarat-syarat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tambahan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data-data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dalam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table database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I</a:t>
            </a:r>
            <a:r>
              <a:rPr lang="id-ID" altLang="en-US" sz="2800" dirty="0" smtClean="0">
                <a:latin typeface="Trebuchet MS" panose="020B0603020202020204" pitchFamily="34" charset="0"/>
              </a:rPr>
              <a:t>n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stalasi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software ERP,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perubahan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pada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proses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bisnis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melakukan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pelatihan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awal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dengan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menggunakan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prototype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Melakukan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migrasi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data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dari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lama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baru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Menentukan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aturan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authentication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otorisasi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akses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ERP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Tahapan Implementasi ERP (3)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4.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Tahap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4 (implementation)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End user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mencoba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software ERP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mengujinya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Melakukan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konversi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dari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lama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baru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dengan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menggunakan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metode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 phased, pilot, parallel, direct cutover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atau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Big Bang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Pelatihan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penggunaan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oleh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end user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terkait</a:t>
            </a: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Tahapan Implementasi ERP (4)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5.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Tahap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5 (operation)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Tim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beralih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fungsi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menjadi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tim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support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untuk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membantu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end user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atau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tim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operasional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mengalami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kesulitan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atau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butuh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bantuan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dalam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mengoperasikan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system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Memberikan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pelatihan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kepada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end user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secara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berkelanjutan</a:t>
            </a: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z="3600" smtClean="0">
                <a:latin typeface="Calibri" pitchFamily="34" charset="0"/>
              </a:rPr>
              <a:t>Tahapan Implementasi ERP (5)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Menurut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Motiwalla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Thomson (2009),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faktor-faktor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penting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menentukan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keberhasilan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penerapan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ERP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adalah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;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q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Proses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pembuatan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keputusan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Keputusan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cepat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tepat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harus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dilakukan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oleh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tim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q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Ruang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lingkup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proyek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ERP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Jika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ruang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lingkup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proyek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semakin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meluas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maka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biaya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waktu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semakin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besar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mtClean="0">
                <a:latin typeface="Calibri" pitchFamily="34" charset="0"/>
              </a:rPr>
              <a:t>Faktor Penting Penentu Keberhasilan ERP (1)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  <a:buFont typeface="Wingdings" pitchFamily="2" charset="2"/>
              <a:buChar char="q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Teamwork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Manajer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proyek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harus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memiliki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kemampuan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untuk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membangun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kerjasama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dalam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tim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q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Manajemen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perubahan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Manajer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proyek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harus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mengkomunikasikan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perubahan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terhadap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end user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melakukan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pelatihan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penerapan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ERP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mtClean="0">
                <a:latin typeface="Calibri" pitchFamily="34" charset="0"/>
              </a:rPr>
              <a:t>Faktor Penting Penentu Keberhasilan ERP (2)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  <a:buFont typeface="Wingdings" pitchFamily="2" charset="2"/>
              <a:buChar char="q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Tim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eksekutif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Struktur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tim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tanggung-jawab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tiap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anggota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tim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merupakan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factor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penentu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keberhasilan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Eksekutif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bertugas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mengkomunikasi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perubahan-perubahan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terjadi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Dukungan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eksekutif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mencakup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juga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komitmen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budget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penerapan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ERP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mtClean="0">
                <a:latin typeface="Calibri" pitchFamily="34" charset="0"/>
              </a:rPr>
              <a:t>Faktor Penting Penentu Keberhasilan ERP (3)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Menurut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Wong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dkk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. (2005), 3 factor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penting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dapat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menyebabkan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kegagalan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implementasi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ERP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adalah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: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  <a:defRPr/>
            </a:pPr>
            <a:r>
              <a:rPr lang="en-US" altLang="en-US" sz="2800" dirty="0" smtClean="0">
                <a:latin typeface="Trebuchet MS" panose="020B0603020202020204" pitchFamily="34" charset="0"/>
              </a:rPr>
              <a:t>1.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Lemahnya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efektifitas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konsultan</a:t>
            </a:r>
            <a:endParaRPr lang="en-US" altLang="en-US" sz="2800" dirty="0" smtClean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altLang="en-US" sz="2800" dirty="0" err="1" smtClean="0">
                <a:latin typeface="Trebuchet MS" panose="020B0603020202020204" pitchFamily="34" charset="0"/>
              </a:rPr>
              <a:t>Dapat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disebabkan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karena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konsultan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belum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memiliki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pengalaman</a:t>
            </a:r>
            <a:r>
              <a:rPr lang="en-US" altLang="en-US" sz="2800" dirty="0" smtClean="0">
                <a:latin typeface="Trebuchet MS" panose="020B0603020202020204" pitchFamily="34" charset="0"/>
              </a:rPr>
              <a:t> yang </a:t>
            </a:r>
            <a:r>
              <a:rPr lang="en-US" altLang="en-US" sz="2800" dirty="0" err="1" smtClean="0">
                <a:latin typeface="Trebuchet MS" panose="020B0603020202020204" pitchFamily="34" charset="0"/>
              </a:rPr>
              <a:t>cukup</a:t>
            </a:r>
            <a:endParaRPr lang="en-US" altLang="en-US" sz="2800" dirty="0" smtClean="0">
              <a:latin typeface="Trebuchet MS" panose="020B0603020202020204" pitchFamily="34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mtClean="0">
                <a:latin typeface="Calibri" pitchFamily="34" charset="0"/>
              </a:rPr>
              <a:t>Faktor Penyebab Kegagalan ERP (1)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8445500" cy="4870450"/>
          </a:xfrm>
        </p:spPr>
        <p:txBody>
          <a:bodyPr lIns="90488" tIns="44450" rIns="90488" bIns="44450"/>
          <a:lstStyle/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2. Lemahnya kualitas BPR (</a:t>
            </a:r>
            <a:r>
              <a:rPr lang="en-US" altLang="en-US" sz="2800" i="1" smtClean="0">
                <a:latin typeface="Trebuchet MS" pitchFamily="34" charset="0"/>
              </a:rPr>
              <a:t>Business Process Reengineering</a:t>
            </a:r>
            <a:r>
              <a:rPr lang="en-US" altLang="en-US" sz="2800" smtClean="0">
                <a:latin typeface="Trebuchet MS" pitchFamily="34" charset="0"/>
              </a:rPr>
              <a:t>)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altLang="en-US" sz="2800" smtClean="0">
                <a:latin typeface="Trebuchet MS" pitchFamily="34" charset="0"/>
              </a:rPr>
              <a:t>Dapat disebabkan konsultan tidak mampu untuk mendampingi dan meberikan masukan bagi tim proyek implementasi untuk melakukan BPR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en-US" sz="2800" smtClean="0">
                <a:latin typeface="Trebuchet MS" pitchFamily="34" charset="0"/>
              </a:rPr>
              <a:t>3. Lemahnya efektifitas manajemen proyek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altLang="en-US" sz="2800" smtClean="0">
                <a:latin typeface="Trebuchet MS" pitchFamily="34" charset="0"/>
              </a:rPr>
              <a:t>Dapat disebabkan karena kurangnya sumber daya manusia dan jadwal aktivitas implementasi yang terlalu ketat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marL="109538" eaLnBrk="1" hangingPunct="1"/>
            <a:r>
              <a:rPr lang="en-US" altLang="id-ID" smtClean="0">
                <a:latin typeface="Calibri" pitchFamily="34" charset="0"/>
              </a:rPr>
              <a:t>Faktor Penyebab Kegagalan ERP (2)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65l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Template1</Template>
  <TotalTime>4378</TotalTime>
  <Words>3333</Words>
  <Application>Microsoft Office PowerPoint</Application>
  <PresentationFormat>On-screen Show (4:3)</PresentationFormat>
  <Paragraphs>263</Paragraphs>
  <Slides>28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cdb2004165l</vt:lpstr>
      <vt:lpstr>Image</vt:lpstr>
      <vt:lpstr>Sistem ENTERPRISE RESOURCE PLANNING (ERP)</vt:lpstr>
      <vt:lpstr>Pengertian Sistem ERP dan Modul (1)</vt:lpstr>
      <vt:lpstr>Pengertian Sistem ERP dan Modul (2)</vt:lpstr>
      <vt:lpstr>Pengertian Sistem ERP dan Modul (3)</vt:lpstr>
      <vt:lpstr>Pengertian Sistem ERP dan Modul (4)</vt:lpstr>
      <vt:lpstr>Pengertian Sistem ERP dan Modul (5)</vt:lpstr>
      <vt:lpstr>Pengertian Sistem ERP dan Modul (6)</vt:lpstr>
      <vt:lpstr>Pengertian Sistem ERP dan Modul (7)</vt:lpstr>
      <vt:lpstr>Vendor Sistem ERP</vt:lpstr>
      <vt:lpstr>Komponen-komponen ERP (1)</vt:lpstr>
      <vt:lpstr>Komponen-komponen ERP (2)</vt:lpstr>
      <vt:lpstr>Pendorong Penerapan ERP (1)</vt:lpstr>
      <vt:lpstr>Pendorong Penerapan ERP (2)</vt:lpstr>
      <vt:lpstr>Keuntungan Penerapan ERP (1)</vt:lpstr>
      <vt:lpstr>Keuntungan Penerapan ERP (2)</vt:lpstr>
      <vt:lpstr>Keuntungan Penerapan ERP (3)</vt:lpstr>
      <vt:lpstr>Tantangan Penerapan ERP (1)</vt:lpstr>
      <vt:lpstr>Tantangan Penerapan ERP (2)</vt:lpstr>
      <vt:lpstr>Tahapan Implementasi ERP (1)</vt:lpstr>
      <vt:lpstr>Tahapan Implementasi ERP (2)</vt:lpstr>
      <vt:lpstr>Tahapan Implementasi ERP (3)</vt:lpstr>
      <vt:lpstr>Tahapan Implementasi ERP (4)</vt:lpstr>
      <vt:lpstr>Tahapan Implementasi ERP (5)</vt:lpstr>
      <vt:lpstr>Faktor Penting Penentu Keberhasilan ERP (1)</vt:lpstr>
      <vt:lpstr>Faktor Penting Penentu Keberhasilan ERP (2)</vt:lpstr>
      <vt:lpstr>Faktor Penting Penentu Keberhasilan ERP (3)</vt:lpstr>
      <vt:lpstr>Faktor Penyebab Kegagalan ERP (1)</vt:lpstr>
      <vt:lpstr>Faktor Penyebab Kegagalan ERP (2)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PERISTIWA SETELAH TANGGAL NERACA</dc:title>
  <dc:creator>Manager Teknis</dc:creator>
  <cp:lastModifiedBy>USER</cp:lastModifiedBy>
  <cp:revision>284</cp:revision>
  <dcterms:created xsi:type="dcterms:W3CDTF">2010-02-16T14:58:04Z</dcterms:created>
  <dcterms:modified xsi:type="dcterms:W3CDTF">2021-10-06T08:59:29Z</dcterms:modified>
</cp:coreProperties>
</file>