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57" r:id="rId3"/>
    <p:sldId id="258" r:id="rId4"/>
    <p:sldId id="259" r:id="rId5"/>
    <p:sldId id="260" r:id="rId6"/>
    <p:sldId id="261" r:id="rId7"/>
    <p:sldId id="263" r:id="rId8"/>
    <p:sldId id="264" r:id="rId9"/>
    <p:sldId id="265" r:id="rId10"/>
    <p:sldId id="262" r:id="rId11"/>
    <p:sldId id="266"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BC9D83B-343D-431A-A9A7-B61E48AC06A7}" type="datetimeFigureOut">
              <a:rPr lang="en-US" smtClean="0"/>
              <a:t>10/5/2022</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30579EEC-C7FE-46FA-97A2-D70C4A261229}"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258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C9D83B-343D-431A-A9A7-B61E48AC06A7}"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79EEC-C7FE-46FA-97A2-D70C4A261229}" type="slidenum">
              <a:rPr lang="en-US" smtClean="0"/>
              <a:t>‹#›</a:t>
            </a:fld>
            <a:endParaRPr lang="en-US"/>
          </a:p>
        </p:txBody>
      </p:sp>
    </p:spTree>
    <p:extLst>
      <p:ext uri="{BB962C8B-B14F-4D97-AF65-F5344CB8AC3E}">
        <p14:creationId xmlns:p14="http://schemas.microsoft.com/office/powerpoint/2010/main" val="3273485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C9D83B-343D-431A-A9A7-B61E48AC06A7}"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79EEC-C7FE-46FA-97A2-D70C4A261229}"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4345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C9D83B-343D-431A-A9A7-B61E48AC06A7}"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579EEC-C7FE-46FA-97A2-D70C4A261229}" type="slidenum">
              <a:rPr lang="en-US" smtClean="0"/>
              <a:t>‹#›</a:t>
            </a:fld>
            <a:endParaRPr lang="en-US"/>
          </a:p>
        </p:txBody>
      </p:sp>
    </p:spTree>
    <p:extLst>
      <p:ext uri="{BB962C8B-B14F-4D97-AF65-F5344CB8AC3E}">
        <p14:creationId xmlns:p14="http://schemas.microsoft.com/office/powerpoint/2010/main" val="790693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BC9D83B-343D-431A-A9A7-B61E48AC06A7}" type="datetimeFigureOut">
              <a:rPr lang="en-US" smtClean="0"/>
              <a:t>10/5/2022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579EEC-C7FE-46FA-97A2-D70C4A261229}"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1358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BC9D83B-343D-431A-A9A7-B61E48AC06A7}" type="datetimeFigureOut">
              <a:rPr lang="en-US" smtClean="0"/>
              <a:t>10/5/2022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579EEC-C7FE-46FA-97A2-D70C4A26122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4469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9D83B-343D-431A-A9A7-B61E48AC06A7}" type="datetimeFigureOut">
              <a:rPr lang="en-US" smtClean="0"/>
              <a:t>10/5/2022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579EEC-C7FE-46FA-97A2-D70C4A261229}" type="slidenum">
              <a:rPr lang="en-US" smtClean="0"/>
              <a:t>‹#›</a:t>
            </a:fld>
            <a:endParaRPr lang="en-US"/>
          </a:p>
        </p:txBody>
      </p:sp>
    </p:spTree>
    <p:extLst>
      <p:ext uri="{BB962C8B-B14F-4D97-AF65-F5344CB8AC3E}">
        <p14:creationId xmlns:p14="http://schemas.microsoft.com/office/powerpoint/2010/main" val="4107930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C9D83B-343D-431A-A9A7-B61E48AC06A7}"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579EEC-C7FE-46FA-97A2-D70C4A261229}"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5387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C9D83B-343D-431A-A9A7-B61E48AC06A7}"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579EEC-C7FE-46FA-97A2-D70C4A261229}" type="slidenum">
              <a:rPr lang="en-US" smtClean="0"/>
              <a:t>‹#›</a:t>
            </a:fld>
            <a:endParaRPr lang="en-US"/>
          </a:p>
        </p:txBody>
      </p:sp>
    </p:spTree>
    <p:extLst>
      <p:ext uri="{BB962C8B-B14F-4D97-AF65-F5344CB8AC3E}">
        <p14:creationId xmlns:p14="http://schemas.microsoft.com/office/powerpoint/2010/main" val="1510939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C9D83B-343D-431A-A9A7-B61E48AC06A7}"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579EEC-C7FE-46FA-97A2-D70C4A261229}" type="slidenum">
              <a:rPr lang="en-US" smtClean="0"/>
              <a:t>‹#›</a:t>
            </a:fld>
            <a:endParaRPr lang="en-US"/>
          </a:p>
        </p:txBody>
      </p:sp>
    </p:spTree>
    <p:extLst>
      <p:ext uri="{BB962C8B-B14F-4D97-AF65-F5344CB8AC3E}">
        <p14:creationId xmlns:p14="http://schemas.microsoft.com/office/powerpoint/2010/main" val="1189209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C9D83B-343D-431A-A9A7-B61E48AC06A7}"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79EEC-C7FE-46FA-97A2-D70C4A261229}"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3906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C9D83B-343D-431A-A9A7-B61E48AC06A7}"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79EEC-C7FE-46FA-97A2-D70C4A261229}"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1537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C9D83B-343D-431A-A9A7-B61E48AC06A7}"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79EEC-C7FE-46FA-97A2-D70C4A261229}" type="slidenum">
              <a:rPr lang="en-US" smtClean="0"/>
              <a:t>‹#›</a:t>
            </a:fld>
            <a:endParaRPr lang="en-US"/>
          </a:p>
        </p:txBody>
      </p:sp>
    </p:spTree>
    <p:extLst>
      <p:ext uri="{BB962C8B-B14F-4D97-AF65-F5344CB8AC3E}">
        <p14:creationId xmlns:p14="http://schemas.microsoft.com/office/powerpoint/2010/main" val="1968165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C9D83B-343D-431A-A9A7-B61E48AC06A7}"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79EEC-C7FE-46FA-97A2-D70C4A261229}"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6240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C9D83B-343D-431A-A9A7-B61E48AC06A7}"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79EEC-C7FE-46FA-97A2-D70C4A261229}"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43307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C9D83B-343D-431A-A9A7-B61E48AC06A7}"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79EEC-C7FE-46FA-97A2-D70C4A26122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7670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C9D83B-343D-431A-A9A7-B61E48AC06A7}"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79EEC-C7FE-46FA-97A2-D70C4A261229}"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8139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BC9D83B-343D-431A-A9A7-B61E48AC06A7}" type="datetimeFigureOut">
              <a:rPr lang="en-US" smtClean="0"/>
              <a:t>10/5/2022</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0579EEC-C7FE-46FA-97A2-D70C4A261229}" type="slidenum">
              <a:rPr lang="en-US" smtClean="0"/>
              <a:t>‹#›</a:t>
            </a:fld>
            <a:endParaRPr lang="en-US"/>
          </a:p>
        </p:txBody>
      </p:sp>
    </p:spTree>
    <p:extLst>
      <p:ext uri="{BB962C8B-B14F-4D97-AF65-F5344CB8AC3E}">
        <p14:creationId xmlns:p14="http://schemas.microsoft.com/office/powerpoint/2010/main" val="174168622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3576" y="1871131"/>
            <a:ext cx="7463118" cy="1515533"/>
          </a:xfrm>
        </p:spPr>
        <p:txBody>
          <a:bodyPr>
            <a:normAutofit fontScale="90000"/>
          </a:bodyPr>
          <a:lstStyle/>
          <a:p>
            <a:r>
              <a:rPr lang="en-US" sz="4400" dirty="0" smtClean="0"/>
              <a:t>Satuan Acara Perkuliahan (SAP)</a:t>
            </a:r>
            <a:br>
              <a:rPr lang="en-US" sz="4400" dirty="0" smtClean="0"/>
            </a:br>
            <a:r>
              <a:rPr lang="en-US" sz="4400" dirty="0" smtClean="0"/>
              <a:t>PENGANTAR AKUNTANSI </a:t>
            </a:r>
            <a:r>
              <a:rPr lang="en-US" sz="5400" dirty="0" smtClean="0"/>
              <a:t>1</a:t>
            </a:r>
            <a:endParaRPr lang="en-US" sz="5400" dirty="0"/>
          </a:p>
        </p:txBody>
      </p:sp>
      <p:sp>
        <p:nvSpPr>
          <p:cNvPr id="3" name="Subtitle 2"/>
          <p:cNvSpPr>
            <a:spLocks noGrp="1"/>
          </p:cNvSpPr>
          <p:nvPr>
            <p:ph type="subTitle" idx="1"/>
          </p:nvPr>
        </p:nvSpPr>
        <p:spPr>
          <a:xfrm>
            <a:off x="1553135" y="4034116"/>
            <a:ext cx="9144000" cy="1048871"/>
          </a:xfrm>
        </p:spPr>
        <p:txBody>
          <a:bodyPr/>
          <a:lstStyle/>
          <a:p>
            <a:r>
              <a:rPr lang="en-US" sz="1800" dirty="0" smtClean="0"/>
              <a:t>OLEH :</a:t>
            </a:r>
          </a:p>
          <a:p>
            <a:r>
              <a:rPr lang="en-US" dirty="0" smtClean="0"/>
              <a:t>INUK WAHYUNI ISTIQOMAH, SE., </a:t>
            </a:r>
            <a:r>
              <a:rPr lang="en-US" dirty="0" err="1" smtClean="0"/>
              <a:t>Akt</a:t>
            </a:r>
            <a:r>
              <a:rPr lang="en-US" dirty="0" smtClean="0"/>
              <a:t>., </a:t>
            </a:r>
            <a:r>
              <a:rPr lang="en-US" dirty="0" err="1" smtClean="0"/>
              <a:t>M.Si</a:t>
            </a:r>
            <a:r>
              <a:rPr lang="en-US" dirty="0" smtClean="0"/>
              <a:t>., CA.</a:t>
            </a:r>
            <a:endParaRPr lang="en-US" dirty="0"/>
          </a:p>
        </p:txBody>
      </p:sp>
    </p:spTree>
    <p:extLst>
      <p:ext uri="{BB962C8B-B14F-4D97-AF65-F5344CB8AC3E}">
        <p14:creationId xmlns:p14="http://schemas.microsoft.com/office/powerpoint/2010/main" val="2536552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Tujuan</a:t>
            </a:r>
          </a:p>
        </p:txBody>
      </p:sp>
      <p:sp>
        <p:nvSpPr>
          <p:cNvPr id="3" name="Content Placeholder 2"/>
          <p:cNvSpPr>
            <a:spLocks noGrp="1"/>
          </p:cNvSpPr>
          <p:nvPr>
            <p:ph idx="1"/>
          </p:nvPr>
        </p:nvSpPr>
        <p:spPr>
          <a:xfrm>
            <a:off x="1295401" y="2850776"/>
            <a:ext cx="9601196" cy="3025092"/>
          </a:xfrm>
        </p:spPr>
        <p:txBody>
          <a:bodyPr>
            <a:normAutofit/>
          </a:bodyPr>
          <a:lstStyle/>
          <a:p>
            <a:pPr algn="just"/>
            <a:r>
              <a:rPr lang="en-US" sz="2800" dirty="0"/>
              <a:t>Memberikan gambaran proses kegiatan dalam siklus akuntansi pada perusahaan jasa, perusahaan dagang dan perusahaan industry dengan didasarkan pada Standar Akuntansi Keuangan (SAK), diharapkan mahasiswa dapat memahami setiap tahapan akuntansi yang dilakukan sampai pada tahap penyusunan laporan keuangan</a:t>
            </a:r>
            <a:r>
              <a:rPr lang="en-US" sz="2800" dirty="0" smtClean="0"/>
              <a:t>.</a:t>
            </a:r>
            <a:endParaRPr lang="en-US" sz="2800" dirty="0"/>
          </a:p>
        </p:txBody>
      </p:sp>
    </p:spTree>
    <p:extLst>
      <p:ext uri="{BB962C8B-B14F-4D97-AF65-F5344CB8AC3E}">
        <p14:creationId xmlns:p14="http://schemas.microsoft.com/office/powerpoint/2010/main" val="4149011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075267"/>
          </a:xfrm>
        </p:spPr>
        <p:txBody>
          <a:bodyPr>
            <a:normAutofit/>
          </a:bodyPr>
          <a:lstStyle/>
          <a:p>
            <a:r>
              <a:rPr lang="en-US" dirty="0" smtClean="0"/>
              <a:t>Referensi/Literatur:</a:t>
            </a:r>
            <a:endParaRPr lang="en-US" dirty="0"/>
          </a:p>
        </p:txBody>
      </p:sp>
      <p:sp>
        <p:nvSpPr>
          <p:cNvPr id="4" name="Rectangle 1"/>
          <p:cNvSpPr>
            <a:spLocks noGrp="1" noChangeArrowheads="1"/>
          </p:cNvSpPr>
          <p:nvPr>
            <p:ph idx="1"/>
          </p:nvPr>
        </p:nvSpPr>
        <p:spPr bwMode="auto">
          <a:xfrm>
            <a:off x="1295402" y="2533111"/>
            <a:ext cx="10013576"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444500" marR="0" lvl="0" indent="-444500" algn="l" defTabSz="914400" rtl="0" eaLnBrk="0" fontAlgn="base" latinLnBrk="0" hangingPunct="0">
              <a:lnSpc>
                <a:spcPct val="100000"/>
              </a:lnSpc>
              <a:spcBef>
                <a:spcPct val="0"/>
              </a:spcBef>
              <a:spcAft>
                <a:spcPct val="0"/>
              </a:spcAft>
              <a:buClrTx/>
              <a:buSzTx/>
              <a:buFontTx/>
              <a:buNone/>
              <a:tabLst>
                <a:tab pos="444500" algn="l"/>
              </a:tabLst>
            </a:pPr>
            <a:r>
              <a:rPr lang="en-US" sz="1600" dirty="0" smtClean="0">
                <a:ea typeface="Times New Roman" panose="02020603050405020304" pitchFamily="18" charset="0"/>
              </a:rPr>
              <a:t>1.</a:t>
            </a:r>
            <a:r>
              <a:rPr kumimoji="0" lang="en-US" sz="1600" b="0" i="0" u="none" strike="noStrike" cap="none" normalizeH="0" baseline="0" dirty="0" smtClean="0">
                <a:ln>
                  <a:noFill/>
                </a:ln>
                <a:solidFill>
                  <a:schemeClr val="tx1"/>
                </a:solidFill>
                <a:effectLst/>
                <a:ea typeface="Times New Roman" panose="02020603050405020304" pitchFamily="18" charset="0"/>
              </a:rPr>
              <a:t>     Al </a:t>
            </a:r>
            <a:r>
              <a:rPr kumimoji="0" lang="en-US" sz="1600" b="0" i="0" u="none" strike="noStrike" cap="none" normalizeH="0" baseline="0" dirty="0" err="1" smtClean="0">
                <a:ln>
                  <a:noFill/>
                </a:ln>
                <a:solidFill>
                  <a:schemeClr val="tx1"/>
                </a:solidFill>
                <a:effectLst/>
                <a:ea typeface="Times New Roman" panose="02020603050405020304" pitchFamily="18" charset="0"/>
              </a:rPr>
              <a:t>Haryono</a:t>
            </a:r>
            <a:r>
              <a:rPr kumimoji="0" lang="en-US" sz="1600" b="0" i="0" u="none" strike="noStrike" cap="none" normalizeH="0" baseline="0" dirty="0" smtClean="0">
                <a:ln>
                  <a:noFill/>
                </a:ln>
                <a:solidFill>
                  <a:schemeClr val="tx1"/>
                </a:solidFill>
                <a:effectLst/>
                <a:ea typeface="Times New Roman" panose="02020603050405020304" pitchFamily="18" charset="0"/>
              </a:rPr>
              <a:t> Yusuf</a:t>
            </a:r>
            <a:r>
              <a:rPr kumimoji="0" lang="en-US" sz="1600" b="1" i="0" u="none" strike="noStrike" cap="none" normalizeH="0" baseline="0" dirty="0" smtClean="0">
                <a:ln>
                  <a:noFill/>
                </a:ln>
                <a:solidFill>
                  <a:schemeClr val="tx1"/>
                </a:solidFill>
                <a:effectLst/>
                <a:ea typeface="Times New Roman" panose="02020603050405020304" pitchFamily="18" charset="0"/>
              </a:rPr>
              <a:t>, Dasar </a:t>
            </a:r>
            <a:r>
              <a:rPr kumimoji="0" lang="en-US" sz="1600" b="1" i="0" u="none" strike="noStrike" cap="none" normalizeH="0" baseline="0" dirty="0" err="1" smtClean="0">
                <a:ln>
                  <a:noFill/>
                </a:ln>
                <a:solidFill>
                  <a:schemeClr val="tx1"/>
                </a:solidFill>
                <a:effectLst/>
                <a:ea typeface="Times New Roman" panose="02020603050405020304" pitchFamily="18" charset="0"/>
              </a:rPr>
              <a:t>Dasar</a:t>
            </a:r>
            <a:r>
              <a:rPr kumimoji="0" lang="en-US" sz="1600" b="1" i="0" u="none" strike="noStrike" cap="none" normalizeH="0" baseline="0" dirty="0" smtClean="0">
                <a:ln>
                  <a:noFill/>
                </a:ln>
                <a:solidFill>
                  <a:schemeClr val="tx1"/>
                </a:solidFill>
                <a:effectLst/>
                <a:ea typeface="Times New Roman" panose="02020603050405020304" pitchFamily="18" charset="0"/>
              </a:rPr>
              <a:t> Akuntansi</a:t>
            </a:r>
            <a:r>
              <a:rPr kumimoji="0" lang="en-US" sz="1600" b="0" i="0" u="none" strike="noStrike" cap="none" normalizeH="0" baseline="0" dirty="0" smtClean="0">
                <a:ln>
                  <a:noFill/>
                </a:ln>
                <a:solidFill>
                  <a:schemeClr val="tx1"/>
                </a:solidFill>
                <a:effectLst/>
                <a:ea typeface="Times New Roman" panose="02020603050405020304" pitchFamily="18" charset="0"/>
              </a:rPr>
              <a:t>, STIE YKPN Yogyakarta, 1999.</a:t>
            </a:r>
            <a:endParaRPr kumimoji="0" lang="en-US" sz="1600" b="0" i="0" u="none" strike="noStrike" cap="none" normalizeH="0" baseline="0" dirty="0" smtClean="0">
              <a:ln>
                <a:noFill/>
              </a:ln>
              <a:solidFill>
                <a:schemeClr val="tx1"/>
              </a:solidFill>
              <a:effectLst/>
            </a:endParaRPr>
          </a:p>
          <a:p>
            <a:pPr marL="444500" marR="0" lvl="0" indent="-444500" algn="l" defTabSz="914400" rtl="0" eaLnBrk="0" fontAlgn="base" latinLnBrk="0" hangingPunct="0">
              <a:lnSpc>
                <a:spcPct val="100000"/>
              </a:lnSpc>
              <a:spcBef>
                <a:spcPct val="0"/>
              </a:spcBef>
              <a:spcAft>
                <a:spcPct val="0"/>
              </a:spcAft>
              <a:buClrTx/>
              <a:buSzTx/>
              <a:buFontTx/>
              <a:buNone/>
              <a:tabLst>
                <a:tab pos="444500" algn="l"/>
              </a:tabLst>
            </a:pPr>
            <a:r>
              <a:rPr kumimoji="0" lang="en-US" sz="1600" b="0" i="0" u="none" strike="noStrike" cap="none" normalizeH="0" baseline="0" dirty="0" smtClean="0">
                <a:ln>
                  <a:noFill/>
                </a:ln>
                <a:solidFill>
                  <a:schemeClr val="tx1"/>
                </a:solidFill>
                <a:effectLst/>
                <a:ea typeface="Times New Roman" panose="02020603050405020304" pitchFamily="18" charset="0"/>
              </a:rPr>
              <a:t>2.   	Dharma </a:t>
            </a:r>
            <a:r>
              <a:rPr kumimoji="0" lang="en-US" sz="1600" b="0" i="0" u="none" strike="noStrike" cap="none" normalizeH="0" baseline="0" dirty="0" err="1" smtClean="0">
                <a:ln>
                  <a:noFill/>
                </a:ln>
                <a:solidFill>
                  <a:schemeClr val="tx1"/>
                </a:solidFill>
                <a:effectLst/>
                <a:ea typeface="Times New Roman" panose="02020603050405020304" pitchFamily="18" charset="0"/>
              </a:rPr>
              <a:t>Tintri</a:t>
            </a:r>
            <a:r>
              <a:rPr kumimoji="0" lang="en-US" sz="1600" b="0" i="0" u="none" strike="noStrike" cap="none" normalizeH="0" baseline="0" dirty="0" smtClean="0">
                <a:ln>
                  <a:noFill/>
                </a:ln>
                <a:solidFill>
                  <a:schemeClr val="tx1"/>
                </a:solidFill>
                <a:effectLst/>
                <a:ea typeface="Times New Roman" panose="02020603050405020304" pitchFamily="18" charset="0"/>
              </a:rPr>
              <a:t>, </a:t>
            </a:r>
            <a:r>
              <a:rPr kumimoji="0" lang="en-US" sz="1600" b="1" i="0" u="none" strike="noStrike" cap="none" normalizeH="0" baseline="0" dirty="0" smtClean="0">
                <a:ln>
                  <a:noFill/>
                </a:ln>
                <a:solidFill>
                  <a:schemeClr val="tx1"/>
                </a:solidFill>
                <a:effectLst/>
                <a:ea typeface="Times New Roman" panose="02020603050405020304" pitchFamily="18" charset="0"/>
              </a:rPr>
              <a:t>Seri diktat kuliah Pengantar Akuntansi</a:t>
            </a:r>
            <a:r>
              <a:rPr kumimoji="0" lang="en-US" sz="1600" b="0" i="0" u="none" strike="noStrike" cap="none" normalizeH="0" baseline="0" dirty="0" smtClean="0">
                <a:ln>
                  <a:noFill/>
                </a:ln>
                <a:solidFill>
                  <a:schemeClr val="tx1"/>
                </a:solidFill>
                <a:effectLst/>
                <a:ea typeface="Times New Roman" panose="02020603050405020304" pitchFamily="18" charset="0"/>
              </a:rPr>
              <a:t>, </a:t>
            </a:r>
            <a:r>
              <a:rPr kumimoji="0" lang="en-US" sz="1600" b="0" i="0" u="none" strike="noStrike" cap="none" normalizeH="0" baseline="0" dirty="0" err="1" smtClean="0">
                <a:ln>
                  <a:noFill/>
                </a:ln>
                <a:solidFill>
                  <a:schemeClr val="tx1"/>
                </a:solidFill>
                <a:effectLst/>
                <a:ea typeface="Times New Roman" panose="02020603050405020304" pitchFamily="18" charset="0"/>
              </a:rPr>
              <a:t>Gunadarma</a:t>
            </a:r>
            <a:r>
              <a:rPr kumimoji="0" lang="en-US" sz="1600" b="0" i="0" u="none" strike="noStrike" cap="none" normalizeH="0" baseline="0" dirty="0" smtClean="0">
                <a:ln>
                  <a:noFill/>
                </a:ln>
                <a:solidFill>
                  <a:schemeClr val="tx1"/>
                </a:solidFill>
                <a:effectLst/>
                <a:ea typeface="Times New Roman" panose="02020603050405020304" pitchFamily="18" charset="0"/>
              </a:rPr>
              <a:t>, Jakarta </a:t>
            </a:r>
            <a:endParaRPr kumimoji="0" lang="en-US" sz="1600" b="0" i="0" u="none" strike="noStrike" cap="none" normalizeH="0" baseline="0" dirty="0" smtClean="0">
              <a:ln>
                <a:noFill/>
              </a:ln>
              <a:solidFill>
                <a:schemeClr val="tx1"/>
              </a:solidFill>
              <a:effectLst/>
            </a:endParaRPr>
          </a:p>
          <a:p>
            <a:pPr marL="444500" marR="0" lvl="0" indent="-444500" algn="l" defTabSz="914400" rtl="0" eaLnBrk="0" fontAlgn="base" latinLnBrk="0" hangingPunct="0">
              <a:lnSpc>
                <a:spcPct val="100000"/>
              </a:lnSpc>
              <a:spcBef>
                <a:spcPct val="0"/>
              </a:spcBef>
              <a:spcAft>
                <a:spcPct val="0"/>
              </a:spcAft>
              <a:buClrTx/>
              <a:buSzTx/>
              <a:buFontTx/>
              <a:buNone/>
              <a:tabLst>
                <a:tab pos="444500" algn="l"/>
              </a:tabLst>
            </a:pPr>
            <a:r>
              <a:rPr kumimoji="0" lang="en-US" sz="1600" b="0" i="0" u="none" strike="noStrike" cap="none" normalizeH="0" baseline="0" dirty="0" smtClean="0">
                <a:ln>
                  <a:noFill/>
                </a:ln>
                <a:solidFill>
                  <a:schemeClr val="tx1"/>
                </a:solidFill>
                <a:effectLst/>
                <a:ea typeface="Times New Roman" panose="02020603050405020304" pitchFamily="18" charset="0"/>
              </a:rPr>
              <a:t>3.   	Henry </a:t>
            </a:r>
            <a:r>
              <a:rPr kumimoji="0" lang="en-US" sz="1600" b="0" i="0" u="none" strike="noStrike" cap="none" normalizeH="0" baseline="0" dirty="0" err="1" smtClean="0">
                <a:ln>
                  <a:noFill/>
                </a:ln>
                <a:solidFill>
                  <a:schemeClr val="tx1"/>
                </a:solidFill>
                <a:effectLst/>
                <a:ea typeface="Times New Roman" panose="02020603050405020304" pitchFamily="18" charset="0"/>
              </a:rPr>
              <a:t>Simamora</a:t>
            </a:r>
            <a:r>
              <a:rPr kumimoji="0" lang="en-US" sz="1600" b="1" i="0" u="none" strike="noStrike" cap="none" normalizeH="0" baseline="0" dirty="0" smtClean="0">
                <a:ln>
                  <a:noFill/>
                </a:ln>
                <a:solidFill>
                  <a:schemeClr val="tx1"/>
                </a:solidFill>
                <a:effectLst/>
                <a:ea typeface="Times New Roman" panose="02020603050405020304" pitchFamily="18" charset="0"/>
              </a:rPr>
              <a:t>, Akuntansi</a:t>
            </a:r>
            <a:r>
              <a:rPr kumimoji="0" lang="en-US" sz="1600" b="0" i="0" u="none" strike="noStrike" cap="none" normalizeH="0" baseline="0" dirty="0" smtClean="0">
                <a:ln>
                  <a:noFill/>
                </a:ln>
                <a:solidFill>
                  <a:schemeClr val="tx1"/>
                </a:solidFill>
                <a:effectLst/>
                <a:ea typeface="Times New Roman" panose="02020603050405020304" pitchFamily="18" charset="0"/>
              </a:rPr>
              <a:t> </a:t>
            </a:r>
            <a:r>
              <a:rPr kumimoji="0" lang="en-US" sz="1600" b="0" i="0" u="none" strike="noStrike" cap="none" normalizeH="0" baseline="0" dirty="0" err="1" smtClean="0">
                <a:ln>
                  <a:noFill/>
                </a:ln>
                <a:solidFill>
                  <a:schemeClr val="tx1"/>
                </a:solidFill>
                <a:effectLst/>
                <a:ea typeface="Times New Roman" panose="02020603050405020304" pitchFamily="18" charset="0"/>
              </a:rPr>
              <a:t>Salemba</a:t>
            </a:r>
            <a:r>
              <a:rPr kumimoji="0" lang="en-US" sz="1600" b="0" i="0" u="none" strike="noStrike" cap="none" normalizeH="0" baseline="0" dirty="0" smtClean="0">
                <a:ln>
                  <a:noFill/>
                </a:ln>
                <a:solidFill>
                  <a:schemeClr val="tx1"/>
                </a:solidFill>
                <a:effectLst/>
                <a:ea typeface="Times New Roman" panose="02020603050405020304" pitchFamily="18" charset="0"/>
              </a:rPr>
              <a:t> Empat, 2000</a:t>
            </a:r>
            <a:endParaRPr kumimoji="0" lang="en-US" sz="1600" b="0" i="0" u="none" strike="noStrike" cap="none" normalizeH="0" baseline="0" dirty="0" smtClean="0">
              <a:ln>
                <a:noFill/>
              </a:ln>
              <a:solidFill>
                <a:schemeClr val="tx1"/>
              </a:solidFill>
              <a:effectLst/>
            </a:endParaRPr>
          </a:p>
          <a:p>
            <a:pPr marL="444500" marR="0" lvl="0" indent="-444500" algn="l" defTabSz="914400" rtl="0" eaLnBrk="0" fontAlgn="base" latinLnBrk="0" hangingPunct="0">
              <a:lnSpc>
                <a:spcPct val="100000"/>
              </a:lnSpc>
              <a:spcBef>
                <a:spcPct val="0"/>
              </a:spcBef>
              <a:spcAft>
                <a:spcPct val="0"/>
              </a:spcAft>
              <a:buClrTx/>
              <a:buSzTx/>
              <a:buFontTx/>
              <a:buNone/>
              <a:tabLst>
                <a:tab pos="444500" algn="l"/>
              </a:tabLst>
            </a:pPr>
            <a:r>
              <a:rPr kumimoji="0" lang="en-US" sz="1600" b="0" i="0" u="none" strike="noStrike" cap="none" normalizeH="0" baseline="0" dirty="0" smtClean="0">
                <a:ln>
                  <a:noFill/>
                </a:ln>
                <a:solidFill>
                  <a:schemeClr val="tx1"/>
                </a:solidFill>
                <a:effectLst/>
                <a:ea typeface="Times New Roman" panose="02020603050405020304" pitchFamily="18" charset="0"/>
              </a:rPr>
              <a:t>4.   	</a:t>
            </a:r>
            <a:r>
              <a:rPr kumimoji="0" lang="en-US" sz="1600" b="0" i="0" u="none" strike="noStrike" cap="none" normalizeH="0" baseline="0" dirty="0" err="1" smtClean="0">
                <a:ln>
                  <a:noFill/>
                </a:ln>
                <a:solidFill>
                  <a:schemeClr val="tx1"/>
                </a:solidFill>
                <a:effectLst/>
                <a:ea typeface="Times New Roman" panose="02020603050405020304" pitchFamily="18" charset="0"/>
              </a:rPr>
              <a:t>Hongren</a:t>
            </a:r>
            <a:r>
              <a:rPr kumimoji="0" lang="en-US" sz="1600" b="1" i="0" u="none" strike="noStrike" cap="none" normalizeH="0" baseline="0" dirty="0" smtClean="0">
                <a:ln>
                  <a:noFill/>
                </a:ln>
                <a:solidFill>
                  <a:schemeClr val="tx1"/>
                </a:solidFill>
                <a:effectLst/>
                <a:ea typeface="Times New Roman" panose="02020603050405020304" pitchFamily="18" charset="0"/>
              </a:rPr>
              <a:t>, </a:t>
            </a:r>
            <a:r>
              <a:rPr kumimoji="0" lang="en-US" sz="1600" b="1" i="1" u="none" strike="noStrike" cap="none" normalizeH="0" baseline="0" dirty="0" smtClean="0">
                <a:ln>
                  <a:noFill/>
                </a:ln>
                <a:solidFill>
                  <a:schemeClr val="tx1"/>
                </a:solidFill>
                <a:effectLst/>
                <a:ea typeface="Times New Roman" panose="02020603050405020304" pitchFamily="18" charset="0"/>
              </a:rPr>
              <a:t>Accounting</a:t>
            </a:r>
            <a:r>
              <a:rPr kumimoji="0" lang="en-US" sz="1600" b="0" i="0" u="none" strike="noStrike" cap="none" normalizeH="0" baseline="0" dirty="0" smtClean="0">
                <a:ln>
                  <a:noFill/>
                </a:ln>
                <a:solidFill>
                  <a:schemeClr val="tx1"/>
                </a:solidFill>
                <a:effectLst/>
                <a:ea typeface="Times New Roman" panose="02020603050405020304" pitchFamily="18" charset="0"/>
              </a:rPr>
              <a:t>, Fifth edition, Prentice Hall, 2002</a:t>
            </a:r>
            <a:endParaRPr kumimoji="0" lang="en-US" sz="1600" b="0" i="0" u="none" strike="noStrike" cap="none" normalizeH="0" baseline="0" dirty="0" smtClean="0">
              <a:ln>
                <a:noFill/>
              </a:ln>
              <a:solidFill>
                <a:schemeClr val="tx1"/>
              </a:solidFill>
              <a:effectLst/>
            </a:endParaRPr>
          </a:p>
          <a:p>
            <a:pPr marL="444500" marR="0" lvl="0" indent="-444500" algn="l" defTabSz="914400" rtl="0" eaLnBrk="0" fontAlgn="base" latinLnBrk="0" hangingPunct="0">
              <a:lnSpc>
                <a:spcPct val="100000"/>
              </a:lnSpc>
              <a:spcBef>
                <a:spcPct val="0"/>
              </a:spcBef>
              <a:spcAft>
                <a:spcPct val="0"/>
              </a:spcAft>
              <a:buClrTx/>
              <a:buSzTx/>
              <a:buFontTx/>
              <a:buNone/>
              <a:tabLst>
                <a:tab pos="444500" algn="l"/>
              </a:tabLst>
            </a:pPr>
            <a:r>
              <a:rPr kumimoji="0" lang="en-US" sz="1600" b="0" i="0" u="none" strike="noStrike" cap="none" normalizeH="0" baseline="0" dirty="0" smtClean="0">
                <a:ln>
                  <a:noFill/>
                </a:ln>
                <a:solidFill>
                  <a:schemeClr val="tx1"/>
                </a:solidFill>
                <a:effectLst/>
                <a:ea typeface="Times New Roman" panose="02020603050405020304" pitchFamily="18" charset="0"/>
              </a:rPr>
              <a:t>5.   	</a:t>
            </a:r>
            <a:r>
              <a:rPr kumimoji="0" lang="en-US" sz="1600" b="0" i="0" u="none" strike="noStrike" cap="none" normalizeH="0" baseline="0" dirty="0" err="1" smtClean="0">
                <a:ln>
                  <a:noFill/>
                </a:ln>
                <a:solidFill>
                  <a:schemeClr val="tx1"/>
                </a:solidFill>
                <a:effectLst/>
                <a:ea typeface="Times New Roman" panose="02020603050405020304" pitchFamily="18" charset="0"/>
              </a:rPr>
              <a:t>Niswonger</a:t>
            </a:r>
            <a:r>
              <a:rPr kumimoji="0" lang="en-US" sz="1600" b="0" i="0" u="none" strike="noStrike" cap="none" normalizeH="0" baseline="0" dirty="0" smtClean="0">
                <a:ln>
                  <a:noFill/>
                </a:ln>
                <a:solidFill>
                  <a:schemeClr val="tx1"/>
                </a:solidFill>
                <a:effectLst/>
                <a:ea typeface="Times New Roman" panose="02020603050405020304" pitchFamily="18" charset="0"/>
              </a:rPr>
              <a:t>, C. </a:t>
            </a:r>
            <a:r>
              <a:rPr kumimoji="0" lang="en-US" sz="1600" b="0" i="0" u="none" strike="noStrike" cap="none" normalizeH="0" baseline="0" dirty="0" err="1" smtClean="0">
                <a:ln>
                  <a:noFill/>
                </a:ln>
                <a:solidFill>
                  <a:schemeClr val="tx1"/>
                </a:solidFill>
                <a:effectLst/>
                <a:ea typeface="Times New Roman" panose="02020603050405020304" pitchFamily="18" charset="0"/>
              </a:rPr>
              <a:t>Rolin</a:t>
            </a:r>
            <a:r>
              <a:rPr kumimoji="0" lang="en-US" sz="1600" b="0" i="0" u="none" strike="noStrike" cap="none" normalizeH="0" baseline="0" dirty="0" smtClean="0">
                <a:ln>
                  <a:noFill/>
                </a:ln>
                <a:solidFill>
                  <a:schemeClr val="tx1"/>
                </a:solidFill>
                <a:effectLst/>
                <a:ea typeface="Times New Roman" panose="02020603050405020304" pitchFamily="18" charset="0"/>
              </a:rPr>
              <a:t> &amp; Philip </a:t>
            </a:r>
            <a:r>
              <a:rPr kumimoji="0" lang="en-US" sz="1600" b="0" i="0" u="none" strike="noStrike" cap="none" normalizeH="0" baseline="0" dirty="0" err="1" smtClean="0">
                <a:ln>
                  <a:noFill/>
                </a:ln>
                <a:solidFill>
                  <a:schemeClr val="tx1"/>
                </a:solidFill>
                <a:effectLst/>
                <a:ea typeface="Times New Roman" panose="02020603050405020304" pitchFamily="18" charset="0"/>
              </a:rPr>
              <a:t>E.Fess</a:t>
            </a:r>
            <a:r>
              <a:rPr kumimoji="0" lang="en-US" sz="1600" b="1" i="1" u="none" strike="noStrike" cap="none" normalizeH="0" baseline="0" dirty="0" smtClean="0">
                <a:ln>
                  <a:noFill/>
                </a:ln>
                <a:solidFill>
                  <a:schemeClr val="tx1"/>
                </a:solidFill>
                <a:effectLst/>
                <a:ea typeface="Times New Roman" panose="02020603050405020304" pitchFamily="18" charset="0"/>
              </a:rPr>
              <a:t>, Accounting Principles</a:t>
            </a:r>
            <a:r>
              <a:rPr kumimoji="0" lang="en-US" sz="1600" b="0" i="0" u="none" strike="noStrike" cap="none" normalizeH="0" baseline="0" dirty="0" smtClean="0">
                <a:ln>
                  <a:noFill/>
                </a:ln>
                <a:solidFill>
                  <a:schemeClr val="tx1"/>
                </a:solidFill>
                <a:effectLst/>
                <a:ea typeface="Times New Roman" panose="02020603050405020304" pitchFamily="18" charset="0"/>
              </a:rPr>
              <a:t>, Chicago: Southwestern Pub. C.</a:t>
            </a:r>
            <a:endParaRPr kumimoji="0" lang="en-US" sz="1600" b="0" i="0" u="none" strike="noStrike" cap="none" normalizeH="0" baseline="0" dirty="0" smtClean="0">
              <a:ln>
                <a:noFill/>
              </a:ln>
              <a:solidFill>
                <a:schemeClr val="tx1"/>
              </a:solidFill>
              <a:effectLst/>
            </a:endParaRPr>
          </a:p>
          <a:p>
            <a:pPr marL="444500" marR="0" lvl="0" indent="-444500" algn="l" defTabSz="914400" rtl="0" eaLnBrk="0" fontAlgn="base" latinLnBrk="0" hangingPunct="0">
              <a:lnSpc>
                <a:spcPct val="100000"/>
              </a:lnSpc>
              <a:spcBef>
                <a:spcPct val="0"/>
              </a:spcBef>
              <a:spcAft>
                <a:spcPct val="0"/>
              </a:spcAft>
              <a:buClrTx/>
              <a:buSzTx/>
              <a:buFontTx/>
              <a:buNone/>
              <a:tabLst>
                <a:tab pos="444500" algn="l"/>
              </a:tabLst>
            </a:pPr>
            <a:r>
              <a:rPr kumimoji="0" lang="en-US" sz="1600" b="0" i="0" u="none" strike="noStrike" cap="none" normalizeH="0" baseline="0" dirty="0" smtClean="0">
                <a:ln>
                  <a:noFill/>
                </a:ln>
                <a:solidFill>
                  <a:schemeClr val="tx1"/>
                </a:solidFill>
                <a:effectLst/>
                <a:ea typeface="Times New Roman" panose="02020603050405020304" pitchFamily="18" charset="0"/>
              </a:rPr>
              <a:t>6.   	Robert N Anthony, </a:t>
            </a:r>
            <a:r>
              <a:rPr kumimoji="0" lang="en-US" sz="1600" b="1" i="1" u="none" strike="noStrike" cap="none" normalizeH="0" baseline="0" dirty="0" smtClean="0">
                <a:ln>
                  <a:noFill/>
                </a:ln>
                <a:solidFill>
                  <a:schemeClr val="tx1"/>
                </a:solidFill>
                <a:effectLst/>
                <a:ea typeface="Times New Roman" panose="02020603050405020304" pitchFamily="18" charset="0"/>
              </a:rPr>
              <a:t>Accounting Text and Cases</a:t>
            </a:r>
            <a:r>
              <a:rPr kumimoji="0" lang="en-US" sz="1600" b="0" i="0" u="none" strike="noStrike" cap="none" normalizeH="0" baseline="0" dirty="0" smtClean="0">
                <a:ln>
                  <a:noFill/>
                </a:ln>
                <a:solidFill>
                  <a:schemeClr val="tx1"/>
                </a:solidFill>
                <a:effectLst/>
                <a:ea typeface="Times New Roman" panose="02020603050405020304" pitchFamily="18" charset="0"/>
              </a:rPr>
              <a:t>, Mc </a:t>
            </a:r>
            <a:r>
              <a:rPr kumimoji="0" lang="en-US" sz="1600" b="0" i="0" u="none" strike="noStrike" cap="none" normalizeH="0" baseline="0" dirty="0" err="1" smtClean="0">
                <a:ln>
                  <a:noFill/>
                </a:ln>
                <a:solidFill>
                  <a:schemeClr val="tx1"/>
                </a:solidFill>
                <a:effectLst/>
                <a:ea typeface="Times New Roman" panose="02020603050405020304" pitchFamily="18" charset="0"/>
              </a:rPr>
              <a:t>Graw</a:t>
            </a:r>
            <a:r>
              <a:rPr kumimoji="0" lang="en-US" sz="1600" b="0" i="0" u="none" strike="noStrike" cap="none" normalizeH="0" baseline="0" dirty="0" smtClean="0">
                <a:ln>
                  <a:noFill/>
                </a:ln>
                <a:solidFill>
                  <a:schemeClr val="tx1"/>
                </a:solidFill>
                <a:effectLst/>
                <a:ea typeface="Times New Roman" panose="02020603050405020304" pitchFamily="18" charset="0"/>
              </a:rPr>
              <a:t> Hill, Boston, 1999.</a:t>
            </a:r>
            <a:endParaRPr kumimoji="0" lang="en-US" sz="1600" b="0" i="0" u="none" strike="noStrike" cap="none" normalizeH="0" baseline="0" dirty="0" smtClean="0">
              <a:ln>
                <a:noFill/>
              </a:ln>
              <a:solidFill>
                <a:schemeClr val="tx1"/>
              </a:solidFill>
              <a:effectLst/>
            </a:endParaRPr>
          </a:p>
          <a:p>
            <a:pPr marL="444500" marR="0" lvl="0" indent="-444500" algn="l" defTabSz="914400" rtl="0" eaLnBrk="0" fontAlgn="base" latinLnBrk="0" hangingPunct="0">
              <a:lnSpc>
                <a:spcPct val="100000"/>
              </a:lnSpc>
              <a:spcBef>
                <a:spcPct val="0"/>
              </a:spcBef>
              <a:spcAft>
                <a:spcPct val="0"/>
              </a:spcAft>
              <a:buClrTx/>
              <a:buSzTx/>
              <a:buFontTx/>
              <a:buNone/>
              <a:tabLst>
                <a:tab pos="444500" algn="l"/>
              </a:tabLst>
            </a:pPr>
            <a:r>
              <a:rPr kumimoji="0" lang="en-US" sz="1600" b="0" i="0" u="none" strike="noStrike" cap="none" normalizeH="0" baseline="0" dirty="0" smtClean="0">
                <a:ln>
                  <a:noFill/>
                </a:ln>
                <a:solidFill>
                  <a:schemeClr val="tx1"/>
                </a:solidFill>
                <a:effectLst/>
                <a:ea typeface="Times New Roman" panose="02020603050405020304" pitchFamily="18" charset="0"/>
              </a:rPr>
              <a:t>7.   	</a:t>
            </a:r>
            <a:r>
              <a:rPr kumimoji="0" lang="en-US" sz="1600" b="0" i="0" u="none" strike="noStrike" cap="none" normalizeH="0" baseline="0" dirty="0" err="1" smtClean="0">
                <a:ln>
                  <a:noFill/>
                </a:ln>
                <a:solidFill>
                  <a:schemeClr val="tx1"/>
                </a:solidFill>
                <a:effectLst/>
                <a:ea typeface="Times New Roman" panose="02020603050405020304" pitchFamily="18" charset="0"/>
              </a:rPr>
              <a:t>Slamet</a:t>
            </a:r>
            <a:r>
              <a:rPr kumimoji="0" lang="en-US" sz="1600" b="0" i="0" u="none" strike="noStrike" cap="none" normalizeH="0" baseline="0" dirty="0" smtClean="0">
                <a:ln>
                  <a:noFill/>
                </a:ln>
                <a:solidFill>
                  <a:schemeClr val="tx1"/>
                </a:solidFill>
                <a:effectLst/>
                <a:ea typeface="Times New Roman" panose="02020603050405020304" pitchFamily="18" charset="0"/>
              </a:rPr>
              <a:t> </a:t>
            </a:r>
            <a:r>
              <a:rPr kumimoji="0" lang="en-US" sz="1600" b="0" i="0" u="none" strike="noStrike" cap="none" normalizeH="0" baseline="0" dirty="0" err="1" smtClean="0">
                <a:ln>
                  <a:noFill/>
                </a:ln>
                <a:solidFill>
                  <a:schemeClr val="tx1"/>
                </a:solidFill>
                <a:effectLst/>
                <a:ea typeface="Times New Roman" panose="02020603050405020304" pitchFamily="18" charset="0"/>
              </a:rPr>
              <a:t>Sugiri</a:t>
            </a:r>
            <a:r>
              <a:rPr kumimoji="0" lang="en-US" sz="1600" b="0" i="0" u="none" strike="noStrike" cap="none" normalizeH="0" baseline="0" dirty="0" smtClean="0">
                <a:ln>
                  <a:noFill/>
                </a:ln>
                <a:solidFill>
                  <a:schemeClr val="tx1"/>
                </a:solidFill>
                <a:effectLst/>
                <a:ea typeface="Times New Roman" panose="02020603050405020304" pitchFamily="18" charset="0"/>
              </a:rPr>
              <a:t> &amp; </a:t>
            </a:r>
            <a:r>
              <a:rPr kumimoji="0" lang="en-US" sz="1600" b="0" i="0" u="none" strike="noStrike" cap="none" normalizeH="0" baseline="0" dirty="0" err="1" smtClean="0">
                <a:ln>
                  <a:noFill/>
                </a:ln>
                <a:solidFill>
                  <a:schemeClr val="tx1"/>
                </a:solidFill>
                <a:effectLst/>
                <a:ea typeface="Times New Roman" panose="02020603050405020304" pitchFamily="18" charset="0"/>
              </a:rPr>
              <a:t>Bogat</a:t>
            </a:r>
            <a:r>
              <a:rPr kumimoji="0" lang="en-US" sz="1600" b="0" i="0" u="none" strike="noStrike" cap="none" normalizeH="0" baseline="0" dirty="0" smtClean="0">
                <a:ln>
                  <a:noFill/>
                </a:ln>
                <a:solidFill>
                  <a:schemeClr val="tx1"/>
                </a:solidFill>
                <a:effectLst/>
                <a:ea typeface="Times New Roman" panose="02020603050405020304" pitchFamily="18" charset="0"/>
              </a:rPr>
              <a:t> Agus </a:t>
            </a:r>
            <a:r>
              <a:rPr kumimoji="0" lang="en-US" sz="1600" b="0" i="0" u="none" strike="noStrike" cap="none" normalizeH="0" baseline="0" dirty="0" err="1" smtClean="0">
                <a:ln>
                  <a:noFill/>
                </a:ln>
                <a:solidFill>
                  <a:schemeClr val="tx1"/>
                </a:solidFill>
                <a:effectLst/>
                <a:ea typeface="Times New Roman" panose="02020603050405020304" pitchFamily="18" charset="0"/>
              </a:rPr>
              <a:t>Riyono</a:t>
            </a:r>
            <a:r>
              <a:rPr kumimoji="0" lang="en-US" sz="1600" b="0" i="0" u="none" strike="noStrike" cap="none" normalizeH="0" baseline="0" dirty="0" smtClean="0">
                <a:ln>
                  <a:noFill/>
                </a:ln>
                <a:solidFill>
                  <a:schemeClr val="tx1"/>
                </a:solidFill>
                <a:effectLst/>
                <a:ea typeface="Times New Roman" panose="02020603050405020304" pitchFamily="18" charset="0"/>
              </a:rPr>
              <a:t>,</a:t>
            </a:r>
            <a:r>
              <a:rPr kumimoji="0" lang="en-US" sz="1600" b="1" i="0" u="none" strike="noStrike" cap="none" normalizeH="0" baseline="0" dirty="0" smtClean="0">
                <a:ln>
                  <a:noFill/>
                </a:ln>
                <a:solidFill>
                  <a:schemeClr val="tx1"/>
                </a:solidFill>
                <a:effectLst/>
                <a:ea typeface="Times New Roman" panose="02020603050405020304" pitchFamily="18" charset="0"/>
              </a:rPr>
              <a:t> Akuntansi  Pengantar 1</a:t>
            </a:r>
            <a:r>
              <a:rPr kumimoji="0" lang="en-US" sz="1600" b="0" i="0" u="none" strike="noStrike" cap="none" normalizeH="0" baseline="0" dirty="0" smtClean="0">
                <a:ln>
                  <a:noFill/>
                </a:ln>
                <a:solidFill>
                  <a:schemeClr val="tx1"/>
                </a:solidFill>
                <a:effectLst/>
                <a:ea typeface="Times New Roman" panose="02020603050405020304" pitchFamily="18" charset="0"/>
              </a:rPr>
              <a:t>, Edisi Kesembilan, UPP AMP YKPN, Yogyakarta, 2016.</a:t>
            </a:r>
            <a:endParaRPr kumimoji="0" lang="en-US" sz="1600" b="0" i="0" u="none" strike="noStrike" cap="none" normalizeH="0" baseline="0" dirty="0" smtClean="0">
              <a:ln>
                <a:noFill/>
              </a:ln>
              <a:solidFill>
                <a:schemeClr val="tx1"/>
              </a:solidFill>
              <a:effectLst/>
            </a:endParaRPr>
          </a:p>
          <a:p>
            <a:pPr marL="444500" marR="0" lvl="0" indent="-444500" algn="l" defTabSz="914400" rtl="0" eaLnBrk="0" fontAlgn="base" latinLnBrk="0" hangingPunct="0">
              <a:lnSpc>
                <a:spcPct val="100000"/>
              </a:lnSpc>
              <a:spcBef>
                <a:spcPct val="0"/>
              </a:spcBef>
              <a:spcAft>
                <a:spcPct val="0"/>
              </a:spcAft>
              <a:buClrTx/>
              <a:buSzTx/>
              <a:buFontTx/>
              <a:buNone/>
              <a:tabLst>
                <a:tab pos="444500" algn="l"/>
              </a:tabLst>
            </a:pPr>
            <a:r>
              <a:rPr kumimoji="0" lang="en-US" sz="1600" b="0" i="0" u="none" strike="noStrike" cap="none" normalizeH="0" baseline="0" dirty="0" smtClean="0">
                <a:ln>
                  <a:noFill/>
                </a:ln>
                <a:solidFill>
                  <a:schemeClr val="tx1"/>
                </a:solidFill>
                <a:effectLst/>
                <a:ea typeface="Times New Roman" panose="02020603050405020304" pitchFamily="18" charset="0"/>
              </a:rPr>
              <a:t>8.   	</a:t>
            </a:r>
            <a:r>
              <a:rPr kumimoji="0" lang="en-US" sz="1600" b="0" i="0" u="none" strike="noStrike" cap="none" normalizeH="0" baseline="0" dirty="0" err="1" smtClean="0">
                <a:ln>
                  <a:noFill/>
                </a:ln>
                <a:solidFill>
                  <a:schemeClr val="tx1"/>
                </a:solidFill>
                <a:effectLst/>
                <a:ea typeface="Times New Roman" panose="02020603050405020304" pitchFamily="18" charset="0"/>
              </a:rPr>
              <a:t>Soemarsono</a:t>
            </a:r>
            <a:r>
              <a:rPr kumimoji="0" lang="en-US" sz="1600" b="1" i="0" u="none" strike="noStrike" cap="none" normalizeH="0" baseline="0" dirty="0" smtClean="0">
                <a:ln>
                  <a:noFill/>
                </a:ln>
                <a:solidFill>
                  <a:schemeClr val="tx1"/>
                </a:solidFill>
                <a:effectLst/>
                <a:ea typeface="Times New Roman" panose="02020603050405020304" pitchFamily="18" charset="0"/>
              </a:rPr>
              <a:t>, Akuntansi Suatu Pengantar</a:t>
            </a:r>
            <a:r>
              <a:rPr kumimoji="0" lang="en-US" sz="1600" b="0" i="0" u="none" strike="noStrike" cap="none" normalizeH="0" baseline="0" dirty="0" smtClean="0">
                <a:ln>
                  <a:noFill/>
                </a:ln>
                <a:solidFill>
                  <a:schemeClr val="tx1"/>
                </a:solidFill>
                <a:effectLst/>
                <a:ea typeface="Times New Roman" panose="02020603050405020304" pitchFamily="18" charset="0"/>
              </a:rPr>
              <a:t>, Edisi 5, </a:t>
            </a:r>
            <a:r>
              <a:rPr kumimoji="0" lang="en-US" sz="1600" b="0" i="0" u="none" strike="noStrike" cap="none" normalizeH="0" baseline="0" dirty="0" err="1" smtClean="0">
                <a:ln>
                  <a:noFill/>
                </a:ln>
                <a:solidFill>
                  <a:schemeClr val="tx1"/>
                </a:solidFill>
                <a:effectLst/>
                <a:ea typeface="Times New Roman" panose="02020603050405020304" pitchFamily="18" charset="0"/>
              </a:rPr>
              <a:t>Salemba</a:t>
            </a:r>
            <a:r>
              <a:rPr kumimoji="0" lang="en-US" sz="1600" b="0" i="0" u="none" strike="noStrike" cap="none" normalizeH="0" baseline="0" dirty="0" smtClean="0">
                <a:ln>
                  <a:noFill/>
                </a:ln>
                <a:solidFill>
                  <a:schemeClr val="tx1"/>
                </a:solidFill>
                <a:effectLst/>
                <a:ea typeface="Times New Roman" panose="02020603050405020304" pitchFamily="18" charset="0"/>
              </a:rPr>
              <a:t> Empat, Jakarta, 2009</a:t>
            </a:r>
            <a:endParaRPr kumimoji="0" lang="en-US" sz="1600" b="0" i="0" u="none" strike="noStrike" cap="none" normalizeH="0" baseline="0" dirty="0" smtClean="0">
              <a:ln>
                <a:noFill/>
              </a:ln>
              <a:solidFill>
                <a:schemeClr val="tx1"/>
              </a:solidFill>
              <a:effectLst/>
            </a:endParaRPr>
          </a:p>
          <a:p>
            <a:pPr marL="444500" marR="0" lvl="0" indent="-444500" algn="l" defTabSz="914400" rtl="0" eaLnBrk="0" fontAlgn="base" latinLnBrk="0" hangingPunct="0">
              <a:lnSpc>
                <a:spcPct val="100000"/>
              </a:lnSpc>
              <a:spcBef>
                <a:spcPct val="0"/>
              </a:spcBef>
              <a:spcAft>
                <a:spcPct val="0"/>
              </a:spcAft>
              <a:buClrTx/>
              <a:buSzTx/>
              <a:buFontTx/>
              <a:buNone/>
              <a:tabLst>
                <a:tab pos="444500" algn="l"/>
              </a:tabLst>
            </a:pPr>
            <a:r>
              <a:rPr kumimoji="0" lang="en-US" sz="1600" b="0" i="0" u="none" strike="noStrike" cap="none" normalizeH="0" baseline="0" dirty="0" smtClean="0">
                <a:ln>
                  <a:noFill/>
                </a:ln>
                <a:solidFill>
                  <a:schemeClr val="tx1"/>
                </a:solidFill>
                <a:effectLst/>
                <a:ea typeface="Times New Roman" panose="02020603050405020304" pitchFamily="18" charset="0"/>
              </a:rPr>
              <a:t>9.	</a:t>
            </a:r>
            <a:r>
              <a:rPr kumimoji="0" lang="en-US" sz="1600" b="0" i="0" u="none" strike="noStrike" cap="none" normalizeH="0" baseline="0" dirty="0" err="1" smtClean="0">
                <a:ln>
                  <a:noFill/>
                </a:ln>
                <a:solidFill>
                  <a:schemeClr val="tx1"/>
                </a:solidFill>
                <a:effectLst/>
                <a:ea typeface="Times New Roman" panose="02020603050405020304" pitchFamily="18" charset="0"/>
              </a:rPr>
              <a:t>Suwardjono</a:t>
            </a:r>
            <a:r>
              <a:rPr kumimoji="0" lang="en-US" sz="1600" b="0" i="0" u="none" strike="noStrike" cap="none" normalizeH="0" baseline="0" dirty="0" smtClean="0">
                <a:ln>
                  <a:noFill/>
                </a:ln>
                <a:solidFill>
                  <a:schemeClr val="tx1"/>
                </a:solidFill>
                <a:effectLst/>
                <a:ea typeface="Times New Roman" panose="02020603050405020304" pitchFamily="18" charset="0"/>
              </a:rPr>
              <a:t>, </a:t>
            </a:r>
            <a:r>
              <a:rPr kumimoji="0" lang="en-US" sz="1600" b="1" i="0" u="none" strike="noStrike" cap="none" normalizeH="0" baseline="0" dirty="0" smtClean="0">
                <a:ln>
                  <a:noFill/>
                </a:ln>
                <a:solidFill>
                  <a:schemeClr val="tx1"/>
                </a:solidFill>
                <a:effectLst/>
                <a:ea typeface="Times New Roman" panose="02020603050405020304" pitchFamily="18" charset="0"/>
              </a:rPr>
              <a:t>Akuntansi Pengantar</a:t>
            </a:r>
            <a:r>
              <a:rPr kumimoji="0" lang="en-US" sz="1600" b="0" i="0" u="none" strike="noStrike" cap="none" normalizeH="0" baseline="0" dirty="0" smtClean="0">
                <a:ln>
                  <a:noFill/>
                </a:ln>
                <a:solidFill>
                  <a:schemeClr val="tx1"/>
                </a:solidFill>
                <a:effectLst/>
                <a:ea typeface="Times New Roman" panose="02020603050405020304" pitchFamily="18" charset="0"/>
              </a:rPr>
              <a:t>, BPFE, Yogyakarta </a:t>
            </a:r>
            <a:endParaRPr kumimoji="0" lang="en-US" sz="1600" b="0" i="0" u="none" strike="noStrike" cap="none" normalizeH="0" baseline="0" dirty="0" smtClean="0">
              <a:ln>
                <a:noFill/>
              </a:ln>
              <a:solidFill>
                <a:schemeClr val="tx1"/>
              </a:solidFill>
              <a:effectLst/>
            </a:endParaRPr>
          </a:p>
          <a:p>
            <a:pPr marL="444500" marR="0" lvl="0" indent="-444500" algn="l" defTabSz="914400" rtl="0" eaLnBrk="0" fontAlgn="base" latinLnBrk="0" hangingPunct="0">
              <a:lnSpc>
                <a:spcPct val="100000"/>
              </a:lnSpc>
              <a:spcBef>
                <a:spcPct val="0"/>
              </a:spcBef>
              <a:spcAft>
                <a:spcPct val="0"/>
              </a:spcAft>
              <a:buClrTx/>
              <a:buSzTx/>
              <a:buFontTx/>
              <a:buNone/>
              <a:tabLst>
                <a:tab pos="444500" algn="l"/>
              </a:tabLst>
            </a:pPr>
            <a:r>
              <a:rPr kumimoji="0" lang="en-US" sz="1600" b="0" i="0" u="none" strike="noStrike" cap="none" normalizeH="0" baseline="0" dirty="0" smtClean="0">
                <a:ln>
                  <a:noFill/>
                </a:ln>
                <a:solidFill>
                  <a:schemeClr val="tx1"/>
                </a:solidFill>
                <a:effectLst/>
                <a:ea typeface="Times New Roman" panose="02020603050405020304" pitchFamily="18" charset="0"/>
              </a:rPr>
              <a:t>10. 	</a:t>
            </a:r>
            <a:r>
              <a:rPr kumimoji="0" lang="en-US" sz="1600" b="0" i="0" u="none" strike="noStrike" cap="none" normalizeH="0" baseline="0" dirty="0" err="1" smtClean="0">
                <a:ln>
                  <a:noFill/>
                </a:ln>
                <a:solidFill>
                  <a:schemeClr val="tx1"/>
                </a:solidFill>
                <a:effectLst/>
                <a:ea typeface="Times New Roman" panose="02020603050405020304" pitchFamily="18" charset="0"/>
              </a:rPr>
              <a:t>Syaiful</a:t>
            </a:r>
            <a:r>
              <a:rPr kumimoji="0" lang="en-US" sz="1600" b="0" i="0" u="none" strike="noStrike" cap="none" normalizeH="0" baseline="0" dirty="0" smtClean="0">
                <a:ln>
                  <a:noFill/>
                </a:ln>
                <a:solidFill>
                  <a:schemeClr val="tx1"/>
                </a:solidFill>
                <a:effectLst/>
                <a:ea typeface="Times New Roman" panose="02020603050405020304" pitchFamily="18" charset="0"/>
              </a:rPr>
              <a:t> Bahri, Pengantar Akuntansi: Berdasarkan SAK ETAP dan IFRS, ANDI, Yogyakarta, 2016.</a:t>
            </a:r>
            <a:endParaRPr kumimoji="0" lang="en-US" sz="1600" b="0" i="0" u="none" strike="noStrike" cap="none" normalizeH="0" baseline="0" dirty="0" smtClean="0">
              <a:ln>
                <a:noFill/>
              </a:ln>
              <a:solidFill>
                <a:schemeClr val="tx1"/>
              </a:solidFill>
              <a:effectLst/>
            </a:endParaRPr>
          </a:p>
          <a:p>
            <a:pPr marL="444500" marR="0" lvl="0" indent="-444500" algn="l" defTabSz="914400" rtl="0" eaLnBrk="0" fontAlgn="base" latinLnBrk="0" hangingPunct="0">
              <a:lnSpc>
                <a:spcPct val="100000"/>
              </a:lnSpc>
              <a:spcBef>
                <a:spcPct val="0"/>
              </a:spcBef>
              <a:spcAft>
                <a:spcPct val="0"/>
              </a:spcAft>
              <a:buClrTx/>
              <a:buSzTx/>
              <a:buFontTx/>
              <a:buNone/>
              <a:tabLst>
                <a:tab pos="444500" algn="l"/>
              </a:tabLst>
            </a:pPr>
            <a:r>
              <a:rPr kumimoji="0" lang="en-US" sz="1600" b="0" i="0" u="none" strike="noStrike" cap="none" normalizeH="0" baseline="0" dirty="0" smtClean="0">
                <a:ln>
                  <a:noFill/>
                </a:ln>
                <a:solidFill>
                  <a:schemeClr val="tx1"/>
                </a:solidFill>
                <a:effectLst/>
                <a:ea typeface="Times New Roman" panose="02020603050405020304" pitchFamily="18" charset="0"/>
              </a:rPr>
              <a:t>11.  Thacker, Ronald, </a:t>
            </a:r>
            <a:r>
              <a:rPr kumimoji="0" lang="en-US" sz="1600" b="1" i="1" u="none" strike="noStrike" cap="none" normalizeH="0" baseline="0" dirty="0" smtClean="0">
                <a:ln>
                  <a:noFill/>
                </a:ln>
                <a:solidFill>
                  <a:schemeClr val="tx1"/>
                </a:solidFill>
                <a:effectLst/>
                <a:ea typeface="Times New Roman" panose="02020603050405020304" pitchFamily="18" charset="0"/>
              </a:rPr>
              <a:t>Accounting Principles</a:t>
            </a:r>
            <a:r>
              <a:rPr kumimoji="0" lang="en-US" sz="1600" b="0" i="0" u="none" strike="noStrike" cap="none" normalizeH="0" baseline="0" dirty="0" smtClean="0">
                <a:ln>
                  <a:noFill/>
                </a:ln>
                <a:solidFill>
                  <a:schemeClr val="tx1"/>
                </a:solidFill>
                <a:effectLst/>
                <a:ea typeface="Times New Roman" panose="02020603050405020304" pitchFamily="18" charset="0"/>
              </a:rPr>
              <a:t>, Englewood-Cliff, Prentice Hall</a:t>
            </a:r>
            <a:endParaRPr kumimoji="0" lang="en-US" sz="1600" b="0" i="0" u="none" strike="noStrike" cap="none" normalizeH="0" baseline="0" dirty="0" smtClean="0">
              <a:ln>
                <a:noFill/>
              </a:ln>
              <a:solidFill>
                <a:schemeClr val="tx1"/>
              </a:solidFill>
              <a:effectLst/>
            </a:endParaRPr>
          </a:p>
          <a:p>
            <a:pPr marL="444500" marR="0" lvl="0" indent="-444500" algn="l" defTabSz="914400" rtl="0" eaLnBrk="0" fontAlgn="base" latinLnBrk="0" hangingPunct="0">
              <a:lnSpc>
                <a:spcPct val="100000"/>
              </a:lnSpc>
              <a:spcBef>
                <a:spcPct val="0"/>
              </a:spcBef>
              <a:spcAft>
                <a:spcPct val="0"/>
              </a:spcAft>
              <a:buClrTx/>
              <a:buSzTx/>
              <a:buFontTx/>
              <a:buNone/>
              <a:tabLst>
                <a:tab pos="444500" algn="l"/>
              </a:tabLst>
            </a:pPr>
            <a:r>
              <a:rPr kumimoji="0" lang="en-US" sz="1600" b="0" i="0" u="none" strike="noStrike" cap="none" normalizeH="0" baseline="0" dirty="0" smtClean="0">
                <a:ln>
                  <a:noFill/>
                </a:ln>
                <a:solidFill>
                  <a:schemeClr val="tx1"/>
                </a:solidFill>
                <a:effectLst/>
                <a:ea typeface="Times New Roman" panose="02020603050405020304" pitchFamily="18" charset="0"/>
              </a:rPr>
              <a:t>12.  	</a:t>
            </a:r>
            <a:r>
              <a:rPr kumimoji="0" lang="en-US" sz="1600" b="0" i="0" u="none" strike="noStrike" cap="none" normalizeH="0" baseline="0" dirty="0" err="1" smtClean="0">
                <a:ln>
                  <a:noFill/>
                </a:ln>
                <a:solidFill>
                  <a:schemeClr val="tx1"/>
                </a:solidFill>
                <a:effectLst/>
                <a:ea typeface="Times New Roman" panose="02020603050405020304" pitchFamily="18" charset="0"/>
              </a:rPr>
              <a:t>Weygant</a:t>
            </a:r>
            <a:r>
              <a:rPr kumimoji="0" lang="en-US" sz="1600" b="0" i="0" u="none" strike="noStrike" cap="none" normalizeH="0" baseline="0" dirty="0" smtClean="0">
                <a:ln>
                  <a:noFill/>
                </a:ln>
                <a:solidFill>
                  <a:schemeClr val="tx1"/>
                </a:solidFill>
                <a:effectLst/>
                <a:ea typeface="Times New Roman" panose="02020603050405020304" pitchFamily="18" charset="0"/>
              </a:rPr>
              <a:t>, </a:t>
            </a:r>
            <a:r>
              <a:rPr kumimoji="0" lang="en-US" sz="1600" b="1" i="1" u="none" strike="noStrike" cap="none" normalizeH="0" baseline="0" dirty="0" smtClean="0">
                <a:ln>
                  <a:noFill/>
                </a:ln>
                <a:solidFill>
                  <a:schemeClr val="tx1"/>
                </a:solidFill>
                <a:effectLst/>
                <a:ea typeface="Times New Roman" panose="02020603050405020304" pitchFamily="18" charset="0"/>
              </a:rPr>
              <a:t>Accounting Principles</a:t>
            </a:r>
            <a:r>
              <a:rPr kumimoji="0" lang="en-US" sz="1600" b="0" i="0" u="none" strike="noStrike" cap="none" normalizeH="0" baseline="0" dirty="0" smtClean="0">
                <a:ln>
                  <a:noFill/>
                </a:ln>
                <a:solidFill>
                  <a:schemeClr val="tx1"/>
                </a:solidFill>
                <a:effectLst/>
                <a:ea typeface="Times New Roman" panose="02020603050405020304" pitchFamily="18" charset="0"/>
              </a:rPr>
              <a:t>, 5</a:t>
            </a:r>
            <a:r>
              <a:rPr kumimoji="0" lang="en-US" sz="1600" b="0" i="0" u="none" strike="noStrike" cap="none" normalizeH="0" baseline="30000" dirty="0" smtClean="0">
                <a:ln>
                  <a:noFill/>
                </a:ln>
                <a:solidFill>
                  <a:schemeClr val="tx1"/>
                </a:solidFill>
                <a:effectLst/>
                <a:ea typeface="Times New Roman" panose="02020603050405020304" pitchFamily="18" charset="0"/>
              </a:rPr>
              <a:t>th</a:t>
            </a:r>
            <a:r>
              <a:rPr kumimoji="0" lang="en-US" sz="1600" b="0" i="0" u="none" strike="noStrike" cap="none" normalizeH="0" baseline="0" dirty="0" smtClean="0">
                <a:ln>
                  <a:noFill/>
                </a:ln>
                <a:solidFill>
                  <a:schemeClr val="tx1"/>
                </a:solidFill>
                <a:effectLst/>
                <a:ea typeface="Times New Roman" panose="02020603050405020304" pitchFamily="18" charset="0"/>
              </a:rPr>
              <a:t> edition, John Willey, 2000</a:t>
            </a:r>
            <a:endParaRPr kumimoji="0" lang="en-US" sz="1600" b="0" i="0" u="none" strike="noStrike" cap="none" normalizeH="0" baseline="0" dirty="0" smtClean="0">
              <a:ln>
                <a:noFill/>
              </a:ln>
              <a:solidFill>
                <a:schemeClr val="tx1"/>
              </a:solidFill>
              <a:effectLst/>
            </a:endParaRPr>
          </a:p>
          <a:p>
            <a:pPr marL="444500" marR="0" lvl="0" indent="-444500" algn="l" defTabSz="914400" rtl="0" eaLnBrk="0" fontAlgn="base" latinLnBrk="0" hangingPunct="0">
              <a:lnSpc>
                <a:spcPct val="100000"/>
              </a:lnSpc>
              <a:spcBef>
                <a:spcPct val="0"/>
              </a:spcBef>
              <a:spcAft>
                <a:spcPct val="0"/>
              </a:spcAft>
              <a:buClrTx/>
              <a:buSzTx/>
              <a:buFontTx/>
              <a:buNone/>
              <a:tabLst>
                <a:tab pos="444500" algn="l"/>
              </a:tabLst>
            </a:pPr>
            <a:r>
              <a:rPr kumimoji="0" lang="en-US" sz="1600" b="0" i="0" u="none" strike="noStrike" cap="none" normalizeH="0" baseline="0" dirty="0" smtClean="0">
                <a:ln>
                  <a:noFill/>
                </a:ln>
                <a:solidFill>
                  <a:schemeClr val="tx1"/>
                </a:solidFill>
                <a:effectLst/>
                <a:ea typeface="Times New Roman" panose="02020603050405020304" pitchFamily="18" charset="0"/>
              </a:rPr>
              <a:t>13.  	</a:t>
            </a:r>
            <a:r>
              <a:rPr kumimoji="0" lang="en-US" sz="1600" b="0" i="0" u="none" strike="noStrike" cap="none" normalizeH="0" baseline="0" dirty="0" err="1" smtClean="0">
                <a:ln>
                  <a:noFill/>
                </a:ln>
                <a:solidFill>
                  <a:schemeClr val="tx1"/>
                </a:solidFill>
                <a:effectLst/>
                <a:ea typeface="Times New Roman" panose="02020603050405020304" pitchFamily="18" charset="0"/>
              </a:rPr>
              <a:t>Zimmermen</a:t>
            </a:r>
            <a:r>
              <a:rPr kumimoji="0" lang="en-US" sz="1600" b="0" i="0" u="none" strike="noStrike" cap="none" normalizeH="0" baseline="0" dirty="0" smtClean="0">
                <a:ln>
                  <a:noFill/>
                </a:ln>
                <a:solidFill>
                  <a:schemeClr val="tx1"/>
                </a:solidFill>
                <a:effectLst/>
                <a:ea typeface="Times New Roman" panose="02020603050405020304" pitchFamily="18" charset="0"/>
              </a:rPr>
              <a:t>, </a:t>
            </a:r>
            <a:r>
              <a:rPr kumimoji="0" lang="en-US" sz="1600" b="1" i="1" u="none" strike="noStrike" cap="none" normalizeH="0" baseline="0" dirty="0" smtClean="0">
                <a:ln>
                  <a:noFill/>
                </a:ln>
                <a:solidFill>
                  <a:schemeClr val="tx1"/>
                </a:solidFill>
                <a:effectLst/>
                <a:ea typeface="Times New Roman" panose="02020603050405020304" pitchFamily="18" charset="0"/>
              </a:rPr>
              <a:t>Principles Accounting</a:t>
            </a:r>
            <a:r>
              <a:rPr kumimoji="0" lang="en-US" sz="1600" b="0" i="1" u="none" strike="noStrike" cap="none" normalizeH="0" baseline="0" dirty="0" smtClean="0">
                <a:ln>
                  <a:noFill/>
                </a:ln>
                <a:solidFill>
                  <a:schemeClr val="tx1"/>
                </a:solidFill>
                <a:effectLst/>
                <a:ea typeface="Times New Roman" panose="02020603050405020304" pitchFamily="18" charset="0"/>
              </a:rPr>
              <a:t> Text and Cases</a:t>
            </a:r>
            <a:r>
              <a:rPr kumimoji="0" lang="en-US" sz="1600" b="0" i="0" u="none" strike="noStrike" cap="none" normalizeH="0" baseline="0" dirty="0" smtClean="0">
                <a:ln>
                  <a:noFill/>
                </a:ln>
                <a:solidFill>
                  <a:schemeClr val="tx1"/>
                </a:solidFill>
                <a:effectLst/>
                <a:ea typeface="Times New Roman" panose="02020603050405020304" pitchFamily="18" charset="0"/>
              </a:rPr>
              <a:t>, South Western Publishing Co, 2000</a:t>
            </a:r>
            <a:endParaRPr kumimoji="0" lang="en-US" sz="16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70389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716749813"/>
              </p:ext>
            </p:extLst>
          </p:nvPr>
        </p:nvGraphicFramePr>
        <p:xfrm>
          <a:off x="927847" y="860612"/>
          <a:ext cx="10381129" cy="5264075"/>
        </p:xfrm>
        <a:graphic>
          <a:graphicData uri="http://schemas.openxmlformats.org/drawingml/2006/table">
            <a:tbl>
              <a:tblPr firstRow="1" firstCol="1" bandRow="1" bandCol="1">
                <a:tableStyleId>{5C22544A-7EE6-4342-B048-85BDC9FD1C3A}</a:tableStyleId>
              </a:tblPr>
              <a:tblGrid>
                <a:gridCol w="1081367"/>
                <a:gridCol w="3027830"/>
                <a:gridCol w="5406837"/>
                <a:gridCol w="865095"/>
              </a:tblGrid>
              <a:tr h="554113">
                <a:tc>
                  <a:txBody>
                    <a:bodyPr/>
                    <a:lstStyle/>
                    <a:p>
                      <a:pPr algn="ctr">
                        <a:spcAft>
                          <a:spcPts val="0"/>
                        </a:spcAft>
                      </a:pPr>
                      <a:r>
                        <a:rPr lang="en-US" sz="1600" dirty="0">
                          <a:effectLst/>
                        </a:rPr>
                        <a:t>Minggu ke</a:t>
                      </a:r>
                      <a:endParaRPr lang="en-US" sz="1600" dirty="0">
                        <a:effectLst/>
                        <a:latin typeface="Times New Roman" panose="02020603050405020304" pitchFamily="18" charset="0"/>
                        <a:ea typeface="Times New Roman" panose="02020603050405020304" pitchFamily="18" charset="0"/>
                      </a:endParaRPr>
                    </a:p>
                  </a:txBody>
                  <a:tcPr marL="54096" marR="54096" marT="0" marB="0"/>
                </a:tc>
                <a:tc>
                  <a:txBody>
                    <a:bodyPr/>
                    <a:lstStyle/>
                    <a:p>
                      <a:pPr algn="ctr">
                        <a:spcAft>
                          <a:spcPts val="0"/>
                        </a:spcAft>
                      </a:pPr>
                      <a:r>
                        <a:rPr lang="en-US" sz="1600" dirty="0">
                          <a:effectLst/>
                        </a:rPr>
                        <a:t>Pokok Bahasan &amp; TIU</a:t>
                      </a:r>
                      <a:endParaRPr lang="en-US" sz="1600" dirty="0">
                        <a:effectLst/>
                        <a:latin typeface="Times New Roman" panose="02020603050405020304" pitchFamily="18" charset="0"/>
                        <a:ea typeface="Times New Roman" panose="02020603050405020304" pitchFamily="18" charset="0"/>
                      </a:endParaRPr>
                    </a:p>
                  </a:txBody>
                  <a:tcPr marL="54096" marR="54096" marT="0" marB="0"/>
                </a:tc>
                <a:tc>
                  <a:txBody>
                    <a:bodyPr/>
                    <a:lstStyle/>
                    <a:p>
                      <a:pPr algn="ctr">
                        <a:spcAft>
                          <a:spcPts val="0"/>
                        </a:spcAft>
                      </a:pPr>
                      <a:r>
                        <a:rPr lang="en-US" sz="1600" dirty="0">
                          <a:effectLst/>
                        </a:rPr>
                        <a:t>Sub Pokok Bahasan</a:t>
                      </a:r>
                    </a:p>
                    <a:p>
                      <a:pPr algn="ctr">
                        <a:spcAft>
                          <a:spcPts val="0"/>
                        </a:spcAft>
                      </a:pPr>
                      <a:r>
                        <a:rPr lang="en-US" sz="1600" dirty="0">
                          <a:effectLst/>
                        </a:rPr>
                        <a:t>&amp; TIK</a:t>
                      </a:r>
                      <a:endParaRPr lang="en-US" sz="1600" dirty="0">
                        <a:effectLst/>
                        <a:latin typeface="Times New Roman" panose="02020603050405020304" pitchFamily="18" charset="0"/>
                        <a:ea typeface="Times New Roman" panose="02020603050405020304" pitchFamily="18" charset="0"/>
                      </a:endParaRPr>
                    </a:p>
                  </a:txBody>
                  <a:tcPr marL="54096" marR="54096" marT="0" marB="0"/>
                </a:tc>
                <a:tc>
                  <a:txBody>
                    <a:bodyPr/>
                    <a:lstStyle/>
                    <a:p>
                      <a:pPr algn="ctr">
                        <a:spcAft>
                          <a:spcPts val="0"/>
                        </a:spcAft>
                      </a:pPr>
                      <a:r>
                        <a:rPr lang="en-US" sz="1600">
                          <a:effectLst/>
                        </a:rPr>
                        <a:t>Ref.</a:t>
                      </a:r>
                      <a:endParaRPr lang="en-US" sz="1600">
                        <a:effectLst/>
                        <a:latin typeface="Times New Roman" panose="02020603050405020304" pitchFamily="18" charset="0"/>
                        <a:ea typeface="Times New Roman" panose="02020603050405020304" pitchFamily="18" charset="0"/>
                      </a:endParaRPr>
                    </a:p>
                  </a:txBody>
                  <a:tcPr marL="54096" marR="54096" marT="0" marB="0"/>
                </a:tc>
              </a:tr>
              <a:tr h="4709962">
                <a:tc>
                  <a:txBody>
                    <a:bodyPr/>
                    <a:lstStyle/>
                    <a:p>
                      <a:pPr>
                        <a:spcAft>
                          <a:spcPts val="0"/>
                        </a:spcAft>
                      </a:pPr>
                      <a:r>
                        <a:rPr lang="en-US" sz="1600">
                          <a:effectLst/>
                        </a:rPr>
                        <a:t>1</a:t>
                      </a:r>
                      <a:endParaRPr lang="en-US" sz="1600">
                        <a:effectLst/>
                        <a:latin typeface="Times New Roman" panose="02020603050405020304" pitchFamily="18" charset="0"/>
                        <a:ea typeface="Times New Roman" panose="02020603050405020304" pitchFamily="18" charset="0"/>
                      </a:endParaRPr>
                    </a:p>
                  </a:txBody>
                  <a:tcPr marL="54096" marR="54096" marT="0" marB="0"/>
                </a:tc>
                <a:tc>
                  <a:txBody>
                    <a:bodyPr/>
                    <a:lstStyle/>
                    <a:p>
                      <a:pPr algn="just">
                        <a:spcAft>
                          <a:spcPts val="0"/>
                        </a:spcAft>
                      </a:pPr>
                      <a:r>
                        <a:rPr lang="en-US" sz="1600">
                          <a:effectLst/>
                        </a:rPr>
                        <a:t>Ruang Lingkup Akuntansi.</a:t>
                      </a:r>
                    </a:p>
                    <a:p>
                      <a:pPr algn="just">
                        <a:spcAft>
                          <a:spcPts val="0"/>
                        </a:spcAft>
                      </a:pPr>
                      <a:r>
                        <a:rPr lang="en-US" sz="1600">
                          <a:effectLst/>
                        </a:rPr>
                        <a:t> </a:t>
                      </a:r>
                    </a:p>
                    <a:p>
                      <a:pPr algn="just">
                        <a:spcAft>
                          <a:spcPts val="0"/>
                        </a:spcAft>
                      </a:pPr>
                      <a:r>
                        <a:rPr lang="en-US" sz="1600">
                          <a:effectLst/>
                        </a:rPr>
                        <a:t> </a:t>
                      </a:r>
                    </a:p>
                    <a:p>
                      <a:pPr algn="just">
                        <a:spcAft>
                          <a:spcPts val="0"/>
                        </a:spcAft>
                      </a:pPr>
                      <a:r>
                        <a:rPr lang="en-US" sz="1600">
                          <a:effectLst/>
                        </a:rPr>
                        <a:t> </a:t>
                      </a:r>
                    </a:p>
                    <a:p>
                      <a:pPr algn="just">
                        <a:spcAft>
                          <a:spcPts val="0"/>
                        </a:spcAft>
                      </a:pPr>
                      <a:r>
                        <a:rPr lang="en-US" sz="1600">
                          <a:effectLst/>
                        </a:rPr>
                        <a:t> </a:t>
                      </a:r>
                    </a:p>
                    <a:p>
                      <a:pPr algn="just">
                        <a:spcAft>
                          <a:spcPts val="0"/>
                        </a:spcAft>
                      </a:pPr>
                      <a:r>
                        <a:rPr lang="en-US" sz="1600">
                          <a:effectLst/>
                        </a:rPr>
                        <a:t>TIU : Mahasiswa dapat menjelaskan tentang pengertian akuntansi, manfaat informasi akuntansi, bidang khusus akuntansi, dan akuntansi sebagai profesi.</a:t>
                      </a:r>
                      <a:endParaRPr lang="en-US" sz="1600">
                        <a:effectLst/>
                        <a:latin typeface="Times New Roman" panose="02020603050405020304" pitchFamily="18" charset="0"/>
                        <a:ea typeface="Times New Roman" panose="02020603050405020304" pitchFamily="18" charset="0"/>
                      </a:endParaRPr>
                    </a:p>
                  </a:txBody>
                  <a:tcPr marL="54096" marR="54096" marT="0" marB="0"/>
                </a:tc>
                <a:tc>
                  <a:txBody>
                    <a:bodyPr/>
                    <a:lstStyle/>
                    <a:p>
                      <a:pPr algn="just">
                        <a:spcAft>
                          <a:spcPts val="0"/>
                        </a:spcAft>
                      </a:pPr>
                      <a:r>
                        <a:rPr lang="en-US" sz="1600" dirty="0">
                          <a:effectLst/>
                        </a:rPr>
                        <a:t>1. Pengertian Akuntansi</a:t>
                      </a:r>
                    </a:p>
                    <a:p>
                      <a:pPr marL="342900" lvl="0" indent="-342900" algn="just">
                        <a:spcAft>
                          <a:spcPts val="0"/>
                        </a:spcAft>
                        <a:buFont typeface="Symbol" panose="05050102010706020507" pitchFamily="18" charset="2"/>
                        <a:buChar char=""/>
                        <a:tabLst>
                          <a:tab pos="228600" algn="l"/>
                        </a:tabLst>
                      </a:pPr>
                      <a:r>
                        <a:rPr lang="en-US" sz="1600" dirty="0">
                          <a:effectLst/>
                        </a:rPr>
                        <a:t>Mahasiswa dapat menjelaskan pengertian akuntansi</a:t>
                      </a:r>
                    </a:p>
                    <a:p>
                      <a:pPr algn="just">
                        <a:spcAft>
                          <a:spcPts val="0"/>
                        </a:spcAft>
                      </a:pPr>
                      <a:r>
                        <a:rPr lang="en-US" sz="1600" dirty="0">
                          <a:effectLst/>
                        </a:rPr>
                        <a:t>2.Pemakai </a:t>
                      </a:r>
                      <a:r>
                        <a:rPr lang="en-US" sz="1600" dirty="0" smtClean="0">
                          <a:effectLst/>
                        </a:rPr>
                        <a:t>Informasi </a:t>
                      </a:r>
                      <a:r>
                        <a:rPr lang="en-US" sz="1600" dirty="0">
                          <a:effectLst/>
                        </a:rPr>
                        <a:t>Akuntansi</a:t>
                      </a:r>
                    </a:p>
                    <a:p>
                      <a:pPr marL="342900" lvl="0" indent="-342900" algn="just">
                        <a:spcAft>
                          <a:spcPts val="0"/>
                        </a:spcAft>
                        <a:buFont typeface="Symbol" panose="05050102010706020507" pitchFamily="18" charset="2"/>
                        <a:buChar char=""/>
                        <a:tabLst>
                          <a:tab pos="228600" algn="l"/>
                        </a:tabLst>
                      </a:pPr>
                      <a:r>
                        <a:rPr lang="en-US" sz="1600" dirty="0">
                          <a:effectLst/>
                        </a:rPr>
                        <a:t>Mahasiswa dapat menjelaskan siapa saja para pemakai laporan akuntansi </a:t>
                      </a:r>
                      <a:r>
                        <a:rPr lang="en-US" sz="1600" dirty="0" err="1">
                          <a:effectLst/>
                        </a:rPr>
                        <a:t>trsebut</a:t>
                      </a:r>
                      <a:r>
                        <a:rPr lang="en-US" sz="1600" dirty="0">
                          <a:effectLst/>
                        </a:rPr>
                        <a:t>.</a:t>
                      </a:r>
                    </a:p>
                    <a:p>
                      <a:pPr algn="just">
                        <a:spcAft>
                          <a:spcPts val="0"/>
                        </a:spcAft>
                      </a:pPr>
                      <a:r>
                        <a:rPr lang="en-US" sz="1600" dirty="0" smtClean="0">
                          <a:effectLst/>
                        </a:rPr>
                        <a:t>4.Prinsip </a:t>
                      </a:r>
                      <a:r>
                        <a:rPr lang="en-US" sz="1600" dirty="0">
                          <a:effectLst/>
                        </a:rPr>
                        <a:t>Akuntansi</a:t>
                      </a:r>
                    </a:p>
                    <a:p>
                      <a:pPr marL="342900" lvl="0" indent="-342900" algn="just">
                        <a:spcAft>
                          <a:spcPts val="0"/>
                        </a:spcAft>
                        <a:buFont typeface="Symbol" panose="05050102010706020507" pitchFamily="18" charset="2"/>
                        <a:buChar char=""/>
                        <a:tabLst>
                          <a:tab pos="228600" algn="l"/>
                        </a:tabLst>
                      </a:pPr>
                      <a:r>
                        <a:rPr lang="en-US" sz="1600" dirty="0">
                          <a:effectLst/>
                        </a:rPr>
                        <a:t>Mahasiswa dapat memahami prinsip-prinsip yang berlaku dalam akuntansi</a:t>
                      </a:r>
                    </a:p>
                    <a:p>
                      <a:pPr algn="just">
                        <a:spcAft>
                          <a:spcPts val="0"/>
                        </a:spcAft>
                      </a:pPr>
                      <a:r>
                        <a:rPr lang="en-US" sz="1600" dirty="0">
                          <a:effectLst/>
                        </a:rPr>
                        <a:t>5.Jenis &amp; Bentuk Perusahaan</a:t>
                      </a:r>
                    </a:p>
                    <a:p>
                      <a:pPr marL="342900" lvl="0" indent="-342900" algn="just">
                        <a:spcAft>
                          <a:spcPts val="0"/>
                        </a:spcAft>
                        <a:buFont typeface="Symbol" panose="05050102010706020507" pitchFamily="18" charset="2"/>
                        <a:buChar char=""/>
                        <a:tabLst>
                          <a:tab pos="228600" algn="l"/>
                        </a:tabLst>
                      </a:pPr>
                      <a:r>
                        <a:rPr lang="en-US" sz="1600" dirty="0">
                          <a:effectLst/>
                        </a:rPr>
                        <a:t>Mahasiswa dapat membedakan jenis dan bentuk-bentuk perusahaan</a:t>
                      </a:r>
                    </a:p>
                    <a:p>
                      <a:pPr marL="217170" indent="-217170" algn="just">
                        <a:spcAft>
                          <a:spcPts val="0"/>
                        </a:spcAft>
                      </a:pPr>
                      <a:r>
                        <a:rPr lang="en-US" sz="1600" dirty="0">
                          <a:effectLst/>
                        </a:rPr>
                        <a:t>6. Tujuan &amp; Jenis Standar Akuntansi Keuangan (SAK)</a:t>
                      </a:r>
                    </a:p>
                    <a:p>
                      <a:pPr marL="342900" lvl="0" indent="-342900" algn="just">
                        <a:spcAft>
                          <a:spcPts val="0"/>
                        </a:spcAft>
                        <a:buFont typeface="Wingdings" panose="05000000000000000000" pitchFamily="2" charset="2"/>
                        <a:buChar char=""/>
                      </a:pPr>
                      <a:r>
                        <a:rPr lang="en-US" sz="1600" dirty="0">
                          <a:effectLst/>
                        </a:rPr>
                        <a:t>Mahasiswa dapat menjelaskan Standar Akuntansi Keuangan (SAK) berikut tujuan dan jenis-jenis standar tersebut.</a:t>
                      </a:r>
                      <a:endParaRPr lang="en-US" sz="1600" dirty="0">
                        <a:effectLst/>
                        <a:latin typeface="Times New Roman" panose="02020603050405020304" pitchFamily="18" charset="0"/>
                        <a:ea typeface="Times New Roman" panose="02020603050405020304" pitchFamily="18" charset="0"/>
                      </a:endParaRPr>
                    </a:p>
                  </a:txBody>
                  <a:tcPr marL="54096" marR="54096" marT="0" marB="0"/>
                </a:tc>
                <a:tc>
                  <a:txBody>
                    <a:bodyPr/>
                    <a:lstStyle/>
                    <a:p>
                      <a:pPr>
                        <a:spcAft>
                          <a:spcPts val="0"/>
                        </a:spcAft>
                      </a:pPr>
                      <a:r>
                        <a:rPr lang="en-US" sz="1600" dirty="0">
                          <a:effectLst/>
                        </a:rPr>
                        <a:t>1, 2, 3, 4, 5</a:t>
                      </a:r>
                    </a:p>
                    <a:p>
                      <a:pPr>
                        <a:spcAft>
                          <a:spcPts val="0"/>
                        </a:spcAft>
                      </a:pPr>
                      <a:r>
                        <a:rPr lang="en-US" sz="1600" dirty="0">
                          <a:effectLst/>
                        </a:rPr>
                        <a:t>6, 7, 8, 9, 10, 11, 12</a:t>
                      </a:r>
                    </a:p>
                    <a:p>
                      <a:pPr>
                        <a:spcAft>
                          <a:spcPts val="0"/>
                        </a:spcAft>
                      </a:pPr>
                      <a:r>
                        <a:rPr lang="en-US" sz="1600" dirty="0">
                          <a:effectLst/>
                        </a:rPr>
                        <a:t> </a:t>
                      </a:r>
                      <a:endParaRPr lang="en-US" sz="1600" dirty="0">
                        <a:effectLst/>
                        <a:latin typeface="Times New Roman" panose="02020603050405020304" pitchFamily="18" charset="0"/>
                        <a:ea typeface="Times New Roman" panose="02020603050405020304" pitchFamily="18" charset="0"/>
                      </a:endParaRPr>
                    </a:p>
                  </a:txBody>
                  <a:tcPr marL="54096" marR="54096" marT="0" marB="0"/>
                </a:tc>
              </a:tr>
            </a:tbl>
          </a:graphicData>
        </a:graphic>
      </p:graphicFrame>
    </p:spTree>
    <p:extLst>
      <p:ext uri="{BB962C8B-B14F-4D97-AF65-F5344CB8AC3E}">
        <p14:creationId xmlns:p14="http://schemas.microsoft.com/office/powerpoint/2010/main" val="4259131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135932890"/>
              </p:ext>
            </p:extLst>
          </p:nvPr>
        </p:nvGraphicFramePr>
        <p:xfrm>
          <a:off x="1008528" y="685800"/>
          <a:ext cx="10287000" cy="5526741"/>
        </p:xfrm>
        <a:graphic>
          <a:graphicData uri="http://schemas.openxmlformats.org/drawingml/2006/table">
            <a:tbl>
              <a:tblPr firstRow="1" firstCol="1" bandRow="1" bandCol="1">
                <a:tableStyleId>{5C22544A-7EE6-4342-B048-85BDC9FD1C3A}</a:tableStyleId>
              </a:tblPr>
              <a:tblGrid>
                <a:gridCol w="1071562"/>
                <a:gridCol w="3000375"/>
                <a:gridCol w="5357812"/>
                <a:gridCol w="857251"/>
              </a:tblGrid>
              <a:tr h="1775225">
                <a:tc>
                  <a:txBody>
                    <a:bodyPr/>
                    <a:lstStyle/>
                    <a:p>
                      <a:pPr>
                        <a:spcAft>
                          <a:spcPts val="0"/>
                        </a:spcAft>
                      </a:pPr>
                      <a:r>
                        <a:rPr lang="en-US" sz="1500">
                          <a:effectLst/>
                        </a:rPr>
                        <a:t>2</a:t>
                      </a:r>
                      <a:endParaRPr lang="en-US" sz="1500">
                        <a:effectLst/>
                        <a:latin typeface="Times New Roman" panose="02020603050405020304" pitchFamily="18" charset="0"/>
                        <a:ea typeface="Times New Roman" panose="02020603050405020304" pitchFamily="18" charset="0"/>
                      </a:endParaRPr>
                    </a:p>
                  </a:txBody>
                  <a:tcPr marL="40136" marR="40136" marT="0" marB="0"/>
                </a:tc>
                <a:tc>
                  <a:txBody>
                    <a:bodyPr/>
                    <a:lstStyle/>
                    <a:p>
                      <a:pPr algn="just">
                        <a:spcAft>
                          <a:spcPts val="0"/>
                        </a:spcAft>
                      </a:pPr>
                      <a:r>
                        <a:rPr lang="en-US" sz="1500">
                          <a:effectLst/>
                        </a:rPr>
                        <a:t>Transaksi dan persamaan dasar akuntansi</a:t>
                      </a:r>
                    </a:p>
                    <a:p>
                      <a:pPr algn="just">
                        <a:spcAft>
                          <a:spcPts val="0"/>
                        </a:spcAft>
                      </a:pPr>
                      <a:r>
                        <a:rPr lang="en-US" sz="1500">
                          <a:effectLst/>
                        </a:rPr>
                        <a:t> </a:t>
                      </a:r>
                    </a:p>
                    <a:p>
                      <a:pPr algn="just">
                        <a:spcAft>
                          <a:spcPts val="0"/>
                        </a:spcAft>
                      </a:pPr>
                      <a:r>
                        <a:rPr lang="en-US" sz="1500">
                          <a:effectLst/>
                        </a:rPr>
                        <a:t>TIU : Mahasiswa dapat menjelaskan ttg transaksi prusahaan &amp; prsamaan akuntansinya</a:t>
                      </a:r>
                      <a:endParaRPr lang="en-US" sz="1500">
                        <a:effectLst/>
                        <a:latin typeface="Times New Roman" panose="02020603050405020304" pitchFamily="18" charset="0"/>
                        <a:ea typeface="Times New Roman" panose="02020603050405020304" pitchFamily="18" charset="0"/>
                      </a:endParaRPr>
                    </a:p>
                  </a:txBody>
                  <a:tcPr marL="40136" marR="40136" marT="0" marB="0"/>
                </a:tc>
                <a:tc>
                  <a:txBody>
                    <a:bodyPr/>
                    <a:lstStyle/>
                    <a:p>
                      <a:pPr algn="just">
                        <a:spcAft>
                          <a:spcPts val="0"/>
                        </a:spcAft>
                      </a:pPr>
                      <a:r>
                        <a:rPr lang="en-US" sz="1500">
                          <a:effectLst/>
                        </a:rPr>
                        <a:t>1 Transaksi perusahaan </a:t>
                      </a:r>
                    </a:p>
                    <a:p>
                      <a:pPr marL="342900" lvl="0" indent="-342900" algn="just">
                        <a:spcAft>
                          <a:spcPts val="0"/>
                        </a:spcAft>
                        <a:buFont typeface="Symbol" panose="05050102010706020507" pitchFamily="18" charset="2"/>
                        <a:buChar char=""/>
                        <a:tabLst>
                          <a:tab pos="274320" algn="l"/>
                        </a:tabLst>
                      </a:pPr>
                      <a:r>
                        <a:rPr lang="en-US" sz="1500">
                          <a:effectLst/>
                        </a:rPr>
                        <a:t>Mahasiswa dapat menjelaskan transaksi keuangan perusahan</a:t>
                      </a:r>
                    </a:p>
                    <a:p>
                      <a:pPr algn="just">
                        <a:spcAft>
                          <a:spcPts val="0"/>
                        </a:spcAft>
                      </a:pPr>
                      <a:r>
                        <a:rPr lang="en-US" sz="1500">
                          <a:effectLst/>
                        </a:rPr>
                        <a:t>2 Persamaan dasar Akuntansi </a:t>
                      </a:r>
                    </a:p>
                    <a:p>
                      <a:pPr marL="342900" lvl="0" indent="-342900" algn="just">
                        <a:spcAft>
                          <a:spcPts val="0"/>
                        </a:spcAft>
                        <a:buFont typeface="Symbol" panose="05050102010706020507" pitchFamily="18" charset="2"/>
                        <a:buChar char=""/>
                        <a:tabLst>
                          <a:tab pos="228600" algn="l"/>
                        </a:tabLst>
                      </a:pPr>
                      <a:r>
                        <a:rPr lang="en-US" sz="1500">
                          <a:effectLst/>
                        </a:rPr>
                        <a:t>Mahasiswa dapat menjelaskan persamaan dasar akuntansi</a:t>
                      </a:r>
                    </a:p>
                    <a:p>
                      <a:pPr marL="342900" lvl="0" indent="-342900" algn="just">
                        <a:spcAft>
                          <a:spcPts val="0"/>
                        </a:spcAft>
                        <a:buFont typeface="Symbol" panose="05050102010706020507" pitchFamily="18" charset="2"/>
                        <a:buChar char=""/>
                        <a:tabLst>
                          <a:tab pos="228600" algn="l"/>
                        </a:tabLst>
                      </a:pPr>
                      <a:r>
                        <a:rPr lang="en-US" sz="1500">
                          <a:effectLst/>
                        </a:rPr>
                        <a:t>Mahasiswa dapat menganalisa transaksi berdasarkan persamaan dasar akuntansi </a:t>
                      </a:r>
                      <a:endParaRPr lang="en-US" sz="1500">
                        <a:effectLst/>
                        <a:latin typeface="Times New Roman" panose="02020603050405020304" pitchFamily="18" charset="0"/>
                        <a:ea typeface="Times New Roman" panose="02020603050405020304" pitchFamily="18" charset="0"/>
                      </a:endParaRPr>
                    </a:p>
                  </a:txBody>
                  <a:tcPr marL="40136" marR="40136" marT="0" marB="0"/>
                </a:tc>
                <a:tc>
                  <a:txBody>
                    <a:bodyPr/>
                    <a:lstStyle/>
                    <a:p>
                      <a:pPr>
                        <a:spcAft>
                          <a:spcPts val="0"/>
                        </a:spcAft>
                      </a:pPr>
                      <a:r>
                        <a:rPr lang="en-US" sz="1500">
                          <a:effectLst/>
                        </a:rPr>
                        <a:t>1, 2, 3, 4, 5</a:t>
                      </a:r>
                    </a:p>
                    <a:p>
                      <a:pPr>
                        <a:spcAft>
                          <a:spcPts val="0"/>
                        </a:spcAft>
                      </a:pPr>
                      <a:r>
                        <a:rPr lang="en-US" sz="1500">
                          <a:effectLst/>
                        </a:rPr>
                        <a:t>6, 7, 8, 9, 10, 11, 12</a:t>
                      </a:r>
                      <a:endParaRPr lang="en-US" sz="1500">
                        <a:effectLst/>
                        <a:latin typeface="Times New Roman" panose="02020603050405020304" pitchFamily="18" charset="0"/>
                        <a:ea typeface="Times New Roman" panose="02020603050405020304" pitchFamily="18" charset="0"/>
                      </a:endParaRPr>
                    </a:p>
                  </a:txBody>
                  <a:tcPr marL="40136" marR="40136" marT="0" marB="0"/>
                </a:tc>
              </a:tr>
              <a:tr h="3751516">
                <a:tc>
                  <a:txBody>
                    <a:bodyPr/>
                    <a:lstStyle/>
                    <a:p>
                      <a:pPr>
                        <a:spcAft>
                          <a:spcPts val="0"/>
                        </a:spcAft>
                      </a:pPr>
                      <a:r>
                        <a:rPr lang="en-US" sz="1500">
                          <a:effectLst/>
                        </a:rPr>
                        <a:t>3</a:t>
                      </a:r>
                      <a:endParaRPr lang="en-US" sz="1500">
                        <a:effectLst/>
                        <a:latin typeface="Times New Roman" panose="02020603050405020304" pitchFamily="18" charset="0"/>
                        <a:ea typeface="Times New Roman" panose="02020603050405020304" pitchFamily="18" charset="0"/>
                      </a:endParaRPr>
                    </a:p>
                  </a:txBody>
                  <a:tcPr marL="40136" marR="40136" marT="0" marB="0"/>
                </a:tc>
                <a:tc>
                  <a:txBody>
                    <a:bodyPr/>
                    <a:lstStyle/>
                    <a:p>
                      <a:pPr algn="just">
                        <a:spcAft>
                          <a:spcPts val="0"/>
                        </a:spcAft>
                      </a:pPr>
                      <a:r>
                        <a:rPr lang="en-US" sz="1500">
                          <a:effectLst/>
                        </a:rPr>
                        <a:t>Unit usaha dan Laporan Keuangannya</a:t>
                      </a:r>
                    </a:p>
                    <a:p>
                      <a:pPr algn="just">
                        <a:spcAft>
                          <a:spcPts val="0"/>
                        </a:spcAft>
                      </a:pPr>
                      <a:r>
                        <a:rPr lang="en-US" sz="1500">
                          <a:effectLst/>
                        </a:rPr>
                        <a:t> </a:t>
                      </a:r>
                    </a:p>
                    <a:p>
                      <a:pPr algn="just">
                        <a:spcAft>
                          <a:spcPts val="0"/>
                        </a:spcAft>
                      </a:pPr>
                      <a:r>
                        <a:rPr lang="en-US" sz="1500">
                          <a:effectLst/>
                        </a:rPr>
                        <a:t>TIU : Mahasiswa dapat menjelaskan jenis, dan bentuk  perusahaan, Laporan Keuangan perusahaan, serta konsep konsep yang mendasarinya. </a:t>
                      </a:r>
                      <a:endParaRPr lang="en-US" sz="1500">
                        <a:effectLst/>
                        <a:latin typeface="Times New Roman" panose="02020603050405020304" pitchFamily="18" charset="0"/>
                        <a:ea typeface="Times New Roman" panose="02020603050405020304" pitchFamily="18" charset="0"/>
                      </a:endParaRPr>
                    </a:p>
                  </a:txBody>
                  <a:tcPr marL="40136" marR="40136" marT="0" marB="0"/>
                </a:tc>
                <a:tc>
                  <a:txBody>
                    <a:bodyPr/>
                    <a:lstStyle/>
                    <a:p>
                      <a:pPr algn="just">
                        <a:spcAft>
                          <a:spcPts val="0"/>
                        </a:spcAft>
                      </a:pPr>
                      <a:r>
                        <a:rPr lang="en-US" sz="1500" dirty="0">
                          <a:effectLst/>
                        </a:rPr>
                        <a:t>1 Pengertian perusahaan</a:t>
                      </a:r>
                    </a:p>
                    <a:p>
                      <a:pPr marL="342900" lvl="0" indent="-342900" algn="just">
                        <a:spcAft>
                          <a:spcPts val="0"/>
                        </a:spcAft>
                        <a:buFont typeface="Symbol" panose="05050102010706020507" pitchFamily="18" charset="2"/>
                        <a:buChar char=""/>
                        <a:tabLst>
                          <a:tab pos="228600" algn="l"/>
                        </a:tabLst>
                      </a:pPr>
                      <a:r>
                        <a:rPr lang="en-US" sz="1500" dirty="0">
                          <a:effectLst/>
                        </a:rPr>
                        <a:t>Mahasiswa dapat menjelaskan pengertian perusahaan</a:t>
                      </a:r>
                    </a:p>
                    <a:p>
                      <a:pPr algn="just">
                        <a:spcAft>
                          <a:spcPts val="0"/>
                        </a:spcAft>
                      </a:pPr>
                      <a:r>
                        <a:rPr lang="en-US" sz="1500" dirty="0">
                          <a:effectLst/>
                        </a:rPr>
                        <a:t>2 Jenis-jenis perusahaan</a:t>
                      </a:r>
                    </a:p>
                    <a:p>
                      <a:pPr marL="342900" lvl="0" indent="-342900" algn="just">
                        <a:spcAft>
                          <a:spcPts val="0"/>
                        </a:spcAft>
                        <a:buFont typeface="Symbol" panose="05050102010706020507" pitchFamily="18" charset="2"/>
                        <a:buChar char=""/>
                        <a:tabLst>
                          <a:tab pos="228600" algn="l"/>
                        </a:tabLst>
                      </a:pPr>
                      <a:r>
                        <a:rPr lang="en-US" sz="1500" dirty="0">
                          <a:effectLst/>
                        </a:rPr>
                        <a:t>Mahasiswa dapat menyebutkan jenis </a:t>
                      </a:r>
                      <a:r>
                        <a:rPr lang="en-US" sz="1500" dirty="0" err="1">
                          <a:effectLst/>
                        </a:rPr>
                        <a:t>jenis</a:t>
                      </a:r>
                      <a:r>
                        <a:rPr lang="en-US" sz="1500" dirty="0">
                          <a:effectLst/>
                        </a:rPr>
                        <a:t> perusahaan dan pengaruhnya terhadap Laporan Keuangannya</a:t>
                      </a:r>
                    </a:p>
                    <a:p>
                      <a:pPr algn="just">
                        <a:spcAft>
                          <a:spcPts val="0"/>
                        </a:spcAft>
                      </a:pPr>
                      <a:r>
                        <a:rPr lang="en-US" sz="1500" dirty="0">
                          <a:effectLst/>
                        </a:rPr>
                        <a:t>3 Bentuk Perusahaan</a:t>
                      </a:r>
                    </a:p>
                    <a:p>
                      <a:pPr marL="342900" lvl="0" indent="-342900" algn="just">
                        <a:spcAft>
                          <a:spcPts val="0"/>
                        </a:spcAft>
                        <a:buFont typeface="Symbol" panose="05050102010706020507" pitchFamily="18" charset="2"/>
                        <a:buChar char=""/>
                        <a:tabLst>
                          <a:tab pos="228600" algn="l"/>
                        </a:tabLst>
                      </a:pPr>
                      <a:r>
                        <a:rPr lang="en-US" sz="1500" dirty="0">
                          <a:effectLst/>
                        </a:rPr>
                        <a:t>Mahasiswa dapat menyebutkan bentuk-bentuk perusahaan dan pengaruhnya terhadap Laporan Keuangannya.</a:t>
                      </a:r>
                    </a:p>
                    <a:p>
                      <a:pPr algn="just">
                        <a:spcAft>
                          <a:spcPts val="0"/>
                        </a:spcAft>
                      </a:pPr>
                      <a:r>
                        <a:rPr lang="en-US" sz="1500" dirty="0">
                          <a:effectLst/>
                        </a:rPr>
                        <a:t>3.4 Laporan Keuangan Perusahaan</a:t>
                      </a:r>
                    </a:p>
                    <a:p>
                      <a:pPr marL="342900" lvl="0" indent="-342900" algn="just">
                        <a:spcAft>
                          <a:spcPts val="0"/>
                        </a:spcAft>
                        <a:buFont typeface="Symbol" panose="05050102010706020507" pitchFamily="18" charset="2"/>
                        <a:buChar char=""/>
                        <a:tabLst>
                          <a:tab pos="228600" algn="l"/>
                        </a:tabLst>
                      </a:pPr>
                      <a:r>
                        <a:rPr lang="en-US" sz="1500" dirty="0">
                          <a:effectLst/>
                        </a:rPr>
                        <a:t>Mahasiswa dapat menyebutkan dan menjelaskan Laporan Keuangan perusahaan</a:t>
                      </a:r>
                    </a:p>
                    <a:p>
                      <a:pPr marL="102870" indent="-102870" algn="just">
                        <a:spcAft>
                          <a:spcPts val="0"/>
                        </a:spcAft>
                      </a:pPr>
                      <a:r>
                        <a:rPr lang="en-US" sz="1500" dirty="0">
                          <a:effectLst/>
                        </a:rPr>
                        <a:t>5 Konsep </a:t>
                      </a:r>
                      <a:r>
                        <a:rPr lang="en-US" sz="1500" dirty="0" err="1">
                          <a:effectLst/>
                        </a:rPr>
                        <a:t>konsep</a:t>
                      </a:r>
                      <a:r>
                        <a:rPr lang="en-US" sz="1500" dirty="0">
                          <a:effectLst/>
                        </a:rPr>
                        <a:t> yang Melandasi Bentuk, Isi, dan susunan Laporan keuangan</a:t>
                      </a:r>
                    </a:p>
                    <a:p>
                      <a:pPr marL="342900" lvl="0" indent="-342900" algn="just">
                        <a:spcAft>
                          <a:spcPts val="0"/>
                        </a:spcAft>
                        <a:buFont typeface="Symbol" panose="05050102010706020507" pitchFamily="18" charset="2"/>
                        <a:buChar char=""/>
                        <a:tabLst>
                          <a:tab pos="228600" algn="l"/>
                        </a:tabLst>
                      </a:pPr>
                      <a:r>
                        <a:rPr lang="en-US" sz="1500" dirty="0">
                          <a:effectLst/>
                        </a:rPr>
                        <a:t>Mahasiswa dapat menyebutkan dan menjelaskan konsep-konsep yang melandasi bentuk, isi, dan susunan Laporan Keuangan.</a:t>
                      </a:r>
                      <a:endParaRPr lang="en-US" sz="1500" dirty="0">
                        <a:effectLst/>
                        <a:latin typeface="Times New Roman" panose="02020603050405020304" pitchFamily="18" charset="0"/>
                        <a:ea typeface="Times New Roman" panose="02020603050405020304" pitchFamily="18" charset="0"/>
                      </a:endParaRPr>
                    </a:p>
                  </a:txBody>
                  <a:tcPr marL="40136" marR="40136" marT="0" marB="0"/>
                </a:tc>
                <a:tc>
                  <a:txBody>
                    <a:bodyPr/>
                    <a:lstStyle/>
                    <a:p>
                      <a:pPr>
                        <a:spcAft>
                          <a:spcPts val="0"/>
                        </a:spcAft>
                      </a:pPr>
                      <a:r>
                        <a:rPr lang="en-US" sz="1500" dirty="0">
                          <a:effectLst/>
                        </a:rPr>
                        <a:t>1, 2, 3, 7, 9</a:t>
                      </a:r>
                      <a:endParaRPr lang="en-US" sz="1500" dirty="0">
                        <a:effectLst/>
                        <a:latin typeface="Times New Roman" panose="02020603050405020304" pitchFamily="18" charset="0"/>
                        <a:ea typeface="Times New Roman" panose="02020603050405020304" pitchFamily="18" charset="0"/>
                      </a:endParaRPr>
                    </a:p>
                  </a:txBody>
                  <a:tcPr marL="40136" marR="40136" marT="0" marB="0"/>
                </a:tc>
              </a:tr>
            </a:tbl>
          </a:graphicData>
        </a:graphic>
      </p:graphicFrame>
    </p:spTree>
    <p:extLst>
      <p:ext uri="{BB962C8B-B14F-4D97-AF65-F5344CB8AC3E}">
        <p14:creationId xmlns:p14="http://schemas.microsoft.com/office/powerpoint/2010/main" val="1905829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252649616"/>
              </p:ext>
            </p:extLst>
          </p:nvPr>
        </p:nvGraphicFramePr>
        <p:xfrm>
          <a:off x="1035423" y="672354"/>
          <a:ext cx="10139081" cy="5311588"/>
        </p:xfrm>
        <a:graphic>
          <a:graphicData uri="http://schemas.openxmlformats.org/drawingml/2006/table">
            <a:tbl>
              <a:tblPr firstRow="1" firstCol="1" bandRow="1" bandCol="1">
                <a:tableStyleId>{5C22544A-7EE6-4342-B048-85BDC9FD1C3A}</a:tableStyleId>
              </a:tblPr>
              <a:tblGrid>
                <a:gridCol w="658906"/>
                <a:gridCol w="3025589"/>
                <a:gridCol w="5609664"/>
                <a:gridCol w="844922"/>
              </a:tblGrid>
              <a:tr h="5311588">
                <a:tc>
                  <a:txBody>
                    <a:bodyPr/>
                    <a:lstStyle/>
                    <a:p>
                      <a:pPr>
                        <a:spcAft>
                          <a:spcPts val="0"/>
                        </a:spcAft>
                      </a:pPr>
                      <a:r>
                        <a:rPr lang="en-US" sz="1500">
                          <a:effectLst/>
                        </a:rPr>
                        <a:t>4</a:t>
                      </a:r>
                      <a:endParaRPr lang="en-US" sz="1500">
                        <a:effectLst/>
                        <a:latin typeface="Times New Roman" panose="02020603050405020304" pitchFamily="18" charset="0"/>
                        <a:ea typeface="Times New Roman" panose="02020603050405020304" pitchFamily="18" charset="0"/>
                      </a:endParaRPr>
                    </a:p>
                  </a:txBody>
                  <a:tcPr marL="36594" marR="36594" marT="0" marB="0"/>
                </a:tc>
                <a:tc>
                  <a:txBody>
                    <a:bodyPr/>
                    <a:lstStyle/>
                    <a:p>
                      <a:pPr algn="just">
                        <a:spcAft>
                          <a:spcPts val="0"/>
                        </a:spcAft>
                      </a:pPr>
                      <a:r>
                        <a:rPr lang="en-US" sz="1500">
                          <a:effectLst/>
                        </a:rPr>
                        <a:t>Laporan Keuangan dan Pencatatan Transaksi</a:t>
                      </a:r>
                    </a:p>
                    <a:p>
                      <a:pPr algn="just">
                        <a:spcAft>
                          <a:spcPts val="0"/>
                        </a:spcAft>
                      </a:pPr>
                      <a:r>
                        <a:rPr lang="en-US" sz="1500">
                          <a:effectLst/>
                        </a:rPr>
                        <a:t> </a:t>
                      </a:r>
                    </a:p>
                    <a:p>
                      <a:pPr algn="just">
                        <a:spcAft>
                          <a:spcPts val="0"/>
                        </a:spcAft>
                      </a:pPr>
                      <a:r>
                        <a:rPr lang="en-US" sz="1500">
                          <a:effectLst/>
                        </a:rPr>
                        <a:t>TIU : Mahasiswa dapat menyebutkan dan menjelaskan laporan keuangan perusahaan</a:t>
                      </a:r>
                      <a:endParaRPr lang="en-US" sz="1500">
                        <a:effectLst/>
                        <a:latin typeface="Times New Roman" panose="02020603050405020304" pitchFamily="18" charset="0"/>
                        <a:ea typeface="Times New Roman" panose="02020603050405020304" pitchFamily="18" charset="0"/>
                      </a:endParaRPr>
                    </a:p>
                  </a:txBody>
                  <a:tcPr marL="36594" marR="36594" marT="0" marB="0"/>
                </a:tc>
                <a:tc>
                  <a:txBody>
                    <a:bodyPr/>
                    <a:lstStyle/>
                    <a:p>
                      <a:pPr algn="just">
                        <a:spcAft>
                          <a:spcPts val="0"/>
                        </a:spcAft>
                      </a:pPr>
                      <a:r>
                        <a:rPr lang="en-US" sz="1500">
                          <a:effectLst/>
                        </a:rPr>
                        <a:t>1 Neraca (Balance sheet)</a:t>
                      </a:r>
                    </a:p>
                    <a:p>
                      <a:pPr marL="342900" lvl="0" indent="-342900" algn="just">
                        <a:spcAft>
                          <a:spcPts val="0"/>
                        </a:spcAft>
                        <a:buFont typeface="Symbol" panose="05050102010706020507" pitchFamily="18" charset="2"/>
                        <a:buChar char=""/>
                        <a:tabLst>
                          <a:tab pos="228600" algn="l"/>
                        </a:tabLst>
                      </a:pPr>
                      <a:r>
                        <a:rPr lang="en-US" sz="1500">
                          <a:effectLst/>
                        </a:rPr>
                        <a:t>Mahasiswa dapat menjelaskan pengertian Neraca</a:t>
                      </a:r>
                    </a:p>
                    <a:p>
                      <a:pPr marL="342900" lvl="0" indent="-342900" algn="just">
                        <a:spcAft>
                          <a:spcPts val="0"/>
                        </a:spcAft>
                        <a:buFont typeface="Symbol" panose="05050102010706020507" pitchFamily="18" charset="2"/>
                        <a:buChar char=""/>
                        <a:tabLst>
                          <a:tab pos="228600" algn="l"/>
                        </a:tabLst>
                      </a:pPr>
                      <a:r>
                        <a:rPr lang="en-US" sz="1500">
                          <a:effectLst/>
                        </a:rPr>
                        <a:t>Mahasiswa dapat menyebutkan elemen-elemen Neraca</a:t>
                      </a:r>
                    </a:p>
                    <a:p>
                      <a:pPr algn="just">
                        <a:spcAft>
                          <a:spcPts val="0"/>
                        </a:spcAft>
                      </a:pPr>
                      <a:r>
                        <a:rPr lang="en-US" sz="1500">
                          <a:effectLst/>
                        </a:rPr>
                        <a:t>2 Laporan Rugi Laba (Income Statement)</a:t>
                      </a:r>
                    </a:p>
                    <a:p>
                      <a:pPr marL="342900" lvl="0" indent="-342900" algn="just">
                        <a:spcAft>
                          <a:spcPts val="0"/>
                        </a:spcAft>
                        <a:buFont typeface="Symbol" panose="05050102010706020507" pitchFamily="18" charset="2"/>
                        <a:buChar char=""/>
                        <a:tabLst>
                          <a:tab pos="228600" algn="l"/>
                        </a:tabLst>
                      </a:pPr>
                      <a:r>
                        <a:rPr lang="en-US" sz="1500">
                          <a:effectLst/>
                        </a:rPr>
                        <a:t>Mahasiswa dapat menjelaskan pengertian Laporan Rugi Laba.</a:t>
                      </a:r>
                    </a:p>
                    <a:p>
                      <a:pPr marL="342900" lvl="0" indent="-342900" algn="just">
                        <a:spcAft>
                          <a:spcPts val="0"/>
                        </a:spcAft>
                        <a:buFont typeface="Symbol" panose="05050102010706020507" pitchFamily="18" charset="2"/>
                        <a:buChar char=""/>
                        <a:tabLst>
                          <a:tab pos="228600" algn="l"/>
                        </a:tabLst>
                      </a:pPr>
                      <a:r>
                        <a:rPr lang="en-US" sz="1500">
                          <a:effectLst/>
                        </a:rPr>
                        <a:t>Mahasiswa dapat menyebutkan elemen-elemen yang terdapat dalam Laporan Rugi Laba</a:t>
                      </a:r>
                    </a:p>
                    <a:p>
                      <a:pPr algn="just">
                        <a:spcAft>
                          <a:spcPts val="0"/>
                        </a:spcAft>
                      </a:pPr>
                      <a:r>
                        <a:rPr lang="en-US" sz="1500">
                          <a:effectLst/>
                        </a:rPr>
                        <a:t>3 Laporan perubahan Modal</a:t>
                      </a:r>
                    </a:p>
                    <a:p>
                      <a:pPr marL="342900" lvl="0" indent="-342900" algn="just">
                        <a:spcAft>
                          <a:spcPts val="0"/>
                        </a:spcAft>
                        <a:buFont typeface="Symbol" panose="05050102010706020507" pitchFamily="18" charset="2"/>
                        <a:buChar char=""/>
                        <a:tabLst>
                          <a:tab pos="228600" algn="l"/>
                        </a:tabLst>
                      </a:pPr>
                      <a:r>
                        <a:rPr lang="en-US" sz="1500">
                          <a:effectLst/>
                        </a:rPr>
                        <a:t>Mahasiswa dapat menjelaskan Laporan Perubahan Modal</a:t>
                      </a:r>
                    </a:p>
                    <a:p>
                      <a:pPr marL="342900" lvl="0" indent="-342900" algn="just">
                        <a:spcAft>
                          <a:spcPts val="0"/>
                        </a:spcAft>
                        <a:buFont typeface="Symbol" panose="05050102010706020507" pitchFamily="18" charset="2"/>
                        <a:buChar char=""/>
                        <a:tabLst>
                          <a:tab pos="228600" algn="l"/>
                        </a:tabLst>
                      </a:pPr>
                      <a:r>
                        <a:rPr lang="en-US" sz="1500">
                          <a:effectLst/>
                        </a:rPr>
                        <a:t>Mahasiswa dapat menjelaskan elemen elemen yang dilaporkan ke dalam Laporan Perubahan Modal</a:t>
                      </a:r>
                    </a:p>
                    <a:p>
                      <a:pPr algn="just">
                        <a:spcAft>
                          <a:spcPts val="0"/>
                        </a:spcAft>
                      </a:pPr>
                      <a:r>
                        <a:rPr lang="en-US" sz="1500">
                          <a:effectLst/>
                        </a:rPr>
                        <a:t>4 Rekening (Account)</a:t>
                      </a:r>
                    </a:p>
                    <a:p>
                      <a:pPr marL="342900" lvl="0" indent="-342900" algn="just">
                        <a:spcAft>
                          <a:spcPts val="0"/>
                        </a:spcAft>
                        <a:buFont typeface="Symbol" panose="05050102010706020507" pitchFamily="18" charset="2"/>
                        <a:buChar char=""/>
                        <a:tabLst>
                          <a:tab pos="228600" algn="l"/>
                        </a:tabLst>
                      </a:pPr>
                      <a:r>
                        <a:rPr lang="en-US" sz="1500">
                          <a:effectLst/>
                        </a:rPr>
                        <a:t>Mahasiswa dapat menjelaskan pengertian rekening</a:t>
                      </a:r>
                    </a:p>
                    <a:p>
                      <a:pPr marL="342900" lvl="0" indent="-342900" algn="just">
                        <a:spcAft>
                          <a:spcPts val="0"/>
                        </a:spcAft>
                        <a:buFont typeface="Symbol" panose="05050102010706020507" pitchFamily="18" charset="2"/>
                        <a:buChar char=""/>
                        <a:tabLst>
                          <a:tab pos="228600" algn="l"/>
                        </a:tabLst>
                      </a:pPr>
                      <a:r>
                        <a:rPr lang="en-US" sz="1500">
                          <a:effectLst/>
                        </a:rPr>
                        <a:t>Mahasiswa dapat menyebutkan nama nama rekening dalam buku besar</a:t>
                      </a:r>
                    </a:p>
                    <a:p>
                      <a:pPr marL="342900" lvl="0" indent="-342900" algn="just">
                        <a:spcAft>
                          <a:spcPts val="0"/>
                        </a:spcAft>
                        <a:buFont typeface="Symbol" panose="05050102010706020507" pitchFamily="18" charset="2"/>
                        <a:buChar char=""/>
                        <a:tabLst>
                          <a:tab pos="228600" algn="l"/>
                        </a:tabLst>
                      </a:pPr>
                      <a:r>
                        <a:rPr lang="en-US" sz="1500">
                          <a:effectLst/>
                        </a:rPr>
                        <a:t>Mahasiswa dapat memahami aturan pencatatan transaksi ke dalam bukubesar (aturan debit kredit)</a:t>
                      </a:r>
                    </a:p>
                    <a:p>
                      <a:pPr marL="342900" lvl="0" indent="-342900" algn="just">
                        <a:spcAft>
                          <a:spcPts val="0"/>
                        </a:spcAft>
                        <a:buFont typeface="Symbol" panose="05050102010706020507" pitchFamily="18" charset="2"/>
                        <a:buChar char=""/>
                        <a:tabLst>
                          <a:tab pos="228600" algn="l"/>
                        </a:tabLst>
                      </a:pPr>
                      <a:r>
                        <a:rPr lang="en-US" sz="1500">
                          <a:effectLst/>
                        </a:rPr>
                        <a:t>Mahasiswa dapat mencatat transaksi ke dalam rekening buku besar</a:t>
                      </a:r>
                    </a:p>
                    <a:p>
                      <a:pPr marL="342900" lvl="0" indent="-342900" algn="just">
                        <a:spcAft>
                          <a:spcPts val="0"/>
                        </a:spcAft>
                        <a:buFont typeface="Symbol" panose="05050102010706020507" pitchFamily="18" charset="2"/>
                        <a:buChar char=""/>
                        <a:tabLst>
                          <a:tab pos="228600" algn="l"/>
                        </a:tabLst>
                      </a:pPr>
                      <a:r>
                        <a:rPr lang="en-US" sz="1500">
                          <a:effectLst/>
                        </a:rPr>
                        <a:t>Mahasiswa dapat menghitung saldo rekening buku besar.</a:t>
                      </a:r>
                    </a:p>
                    <a:p>
                      <a:pPr algn="just">
                        <a:spcAft>
                          <a:spcPts val="0"/>
                        </a:spcAft>
                      </a:pPr>
                      <a:r>
                        <a:rPr lang="en-US" sz="1500">
                          <a:effectLst/>
                        </a:rPr>
                        <a:t>5 Neraca Percobaan (Trial Balance)</a:t>
                      </a:r>
                    </a:p>
                    <a:p>
                      <a:pPr marL="342900" lvl="0" indent="-342900" algn="just">
                        <a:spcAft>
                          <a:spcPts val="0"/>
                        </a:spcAft>
                        <a:buFont typeface="Symbol" panose="05050102010706020507" pitchFamily="18" charset="2"/>
                        <a:buChar char=""/>
                        <a:tabLst>
                          <a:tab pos="228600" algn="l"/>
                        </a:tabLst>
                      </a:pPr>
                      <a:r>
                        <a:rPr lang="en-US" sz="1500">
                          <a:effectLst/>
                        </a:rPr>
                        <a:t>Mahasiswa dapat menjelaskan pengertian neraca saldo</a:t>
                      </a:r>
                    </a:p>
                    <a:p>
                      <a:pPr marL="342900" lvl="0" indent="-342900" algn="just">
                        <a:spcAft>
                          <a:spcPts val="0"/>
                        </a:spcAft>
                        <a:buFont typeface="Symbol" panose="05050102010706020507" pitchFamily="18" charset="2"/>
                        <a:buChar char=""/>
                        <a:tabLst>
                          <a:tab pos="228600" algn="l"/>
                        </a:tabLst>
                      </a:pPr>
                      <a:r>
                        <a:rPr lang="en-US" sz="1500">
                          <a:effectLst/>
                        </a:rPr>
                        <a:t>Mahasiswa dapat menyusun neraca saldo atau trial balance</a:t>
                      </a:r>
                      <a:endParaRPr lang="en-US" sz="1500">
                        <a:effectLst/>
                        <a:latin typeface="Times New Roman" panose="02020603050405020304" pitchFamily="18" charset="0"/>
                        <a:ea typeface="Times New Roman" panose="02020603050405020304" pitchFamily="18" charset="0"/>
                      </a:endParaRPr>
                    </a:p>
                  </a:txBody>
                  <a:tcPr marL="36594" marR="36594" marT="0" marB="0"/>
                </a:tc>
                <a:tc>
                  <a:txBody>
                    <a:bodyPr/>
                    <a:lstStyle/>
                    <a:p>
                      <a:pPr>
                        <a:spcAft>
                          <a:spcPts val="0"/>
                        </a:spcAft>
                      </a:pPr>
                      <a:r>
                        <a:rPr lang="en-US" sz="1500" dirty="0">
                          <a:effectLst/>
                        </a:rPr>
                        <a:t>1, 2, 3, 7, 8, 9</a:t>
                      </a:r>
                      <a:endParaRPr lang="en-US" sz="1500" dirty="0">
                        <a:effectLst/>
                        <a:latin typeface="Times New Roman" panose="02020603050405020304" pitchFamily="18" charset="0"/>
                        <a:ea typeface="Times New Roman" panose="02020603050405020304" pitchFamily="18" charset="0"/>
                      </a:endParaRPr>
                    </a:p>
                  </a:txBody>
                  <a:tcPr marL="36594" marR="36594" marT="0" marB="0"/>
                </a:tc>
              </a:tr>
            </a:tbl>
          </a:graphicData>
        </a:graphic>
      </p:graphicFrame>
    </p:spTree>
    <p:extLst>
      <p:ext uri="{BB962C8B-B14F-4D97-AF65-F5344CB8AC3E}">
        <p14:creationId xmlns:p14="http://schemas.microsoft.com/office/powerpoint/2010/main" val="3067342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20546701"/>
              </p:ext>
            </p:extLst>
          </p:nvPr>
        </p:nvGraphicFramePr>
        <p:xfrm>
          <a:off x="753036" y="618565"/>
          <a:ext cx="10623175" cy="5405718"/>
        </p:xfrm>
        <a:graphic>
          <a:graphicData uri="http://schemas.openxmlformats.org/drawingml/2006/table">
            <a:tbl>
              <a:tblPr firstRow="1" firstCol="1" bandRow="1" bandCol="1">
                <a:tableStyleId>{5C22544A-7EE6-4342-B048-85BDC9FD1C3A}</a:tableStyleId>
              </a:tblPr>
              <a:tblGrid>
                <a:gridCol w="602345"/>
                <a:gridCol w="2651843"/>
                <a:gridCol w="6777317"/>
                <a:gridCol w="591670"/>
              </a:tblGrid>
              <a:tr h="5405718">
                <a:tc>
                  <a:txBody>
                    <a:bodyPr/>
                    <a:lstStyle/>
                    <a:p>
                      <a:pPr>
                        <a:spcAft>
                          <a:spcPts val="0"/>
                        </a:spcAft>
                      </a:pPr>
                      <a:r>
                        <a:rPr lang="en-US" sz="1400" dirty="0">
                          <a:effectLst/>
                        </a:rPr>
                        <a:t>5</a:t>
                      </a:r>
                      <a:endParaRPr lang="en-US" sz="1400" dirty="0">
                        <a:effectLst/>
                        <a:latin typeface="Times New Roman" panose="02020603050405020304" pitchFamily="18" charset="0"/>
                        <a:ea typeface="Times New Roman" panose="02020603050405020304" pitchFamily="18" charset="0"/>
                      </a:endParaRPr>
                    </a:p>
                  </a:txBody>
                  <a:tcPr marL="31105" marR="31105" marT="0" marB="0"/>
                </a:tc>
                <a:tc>
                  <a:txBody>
                    <a:bodyPr/>
                    <a:lstStyle/>
                    <a:p>
                      <a:pPr algn="just">
                        <a:spcAft>
                          <a:spcPts val="0"/>
                        </a:spcAft>
                      </a:pPr>
                      <a:r>
                        <a:rPr lang="en-US" sz="1400" kern="0" dirty="0">
                          <a:effectLst/>
                        </a:rPr>
                        <a:t>Jurnal dan Posting</a:t>
                      </a:r>
                    </a:p>
                    <a:p>
                      <a:pPr algn="just">
                        <a:spcAft>
                          <a:spcPts val="0"/>
                        </a:spcAft>
                      </a:pPr>
                      <a:r>
                        <a:rPr lang="en-US" sz="1400" dirty="0">
                          <a:effectLst/>
                        </a:rPr>
                        <a:t> </a:t>
                      </a:r>
                    </a:p>
                    <a:p>
                      <a:pPr algn="just">
                        <a:spcAft>
                          <a:spcPts val="0"/>
                        </a:spcAft>
                      </a:pPr>
                      <a:r>
                        <a:rPr lang="en-US" sz="1400" dirty="0">
                          <a:effectLst/>
                        </a:rPr>
                        <a:t>TIU : Mahasiswa dapat menjelaskan jurnal, rekening dan </a:t>
                      </a:r>
                      <a:r>
                        <a:rPr lang="en-US" sz="1400" dirty="0" err="1">
                          <a:effectLst/>
                        </a:rPr>
                        <a:t>dan</a:t>
                      </a:r>
                      <a:r>
                        <a:rPr lang="en-US" sz="1400" dirty="0">
                          <a:effectLst/>
                        </a:rPr>
                        <a:t> jurnal koreksi, serta dapat menggunakannya untuk pencatatan transaksi</a:t>
                      </a:r>
                      <a:endParaRPr lang="en-US" sz="1400" dirty="0">
                        <a:effectLst/>
                        <a:latin typeface="Times New Roman" panose="02020603050405020304" pitchFamily="18" charset="0"/>
                        <a:ea typeface="Times New Roman" panose="02020603050405020304" pitchFamily="18" charset="0"/>
                      </a:endParaRPr>
                    </a:p>
                  </a:txBody>
                  <a:tcPr marL="31105" marR="31105" marT="0" marB="0"/>
                </a:tc>
                <a:tc>
                  <a:txBody>
                    <a:bodyPr/>
                    <a:lstStyle/>
                    <a:p>
                      <a:pPr algn="just">
                        <a:spcAft>
                          <a:spcPts val="0"/>
                        </a:spcAft>
                      </a:pPr>
                      <a:r>
                        <a:rPr lang="en-US" sz="1400">
                          <a:effectLst/>
                        </a:rPr>
                        <a:t>1 Buku Jurnal</a:t>
                      </a:r>
                    </a:p>
                    <a:p>
                      <a:pPr marL="342900" lvl="0" indent="-342900" algn="just">
                        <a:spcAft>
                          <a:spcPts val="0"/>
                        </a:spcAft>
                        <a:buFont typeface="Symbol" panose="05050102010706020507" pitchFamily="18" charset="2"/>
                        <a:buChar char=""/>
                        <a:tabLst>
                          <a:tab pos="228600" algn="l"/>
                        </a:tabLst>
                      </a:pPr>
                      <a:r>
                        <a:rPr lang="en-US" sz="1400">
                          <a:effectLst/>
                        </a:rPr>
                        <a:t>Mahasiswa dapat menjelaskan tahapan tahapan dalam proses akuntansi</a:t>
                      </a:r>
                    </a:p>
                    <a:p>
                      <a:pPr marL="342900" lvl="0" indent="-342900" algn="just">
                        <a:spcAft>
                          <a:spcPts val="0"/>
                        </a:spcAft>
                        <a:buFont typeface="Symbol" panose="05050102010706020507" pitchFamily="18" charset="2"/>
                        <a:buChar char=""/>
                        <a:tabLst>
                          <a:tab pos="228600" algn="l"/>
                        </a:tabLst>
                      </a:pPr>
                      <a:r>
                        <a:rPr lang="en-US" sz="1400">
                          <a:effectLst/>
                        </a:rPr>
                        <a:t>Mahasiswa sapat menjelaskan alasan pencatatan transaksi di buku jurnal sebelum dicatat ke buku besar.</a:t>
                      </a:r>
                    </a:p>
                    <a:p>
                      <a:pPr marL="342900" lvl="0" indent="-342900" algn="just">
                        <a:spcAft>
                          <a:spcPts val="0"/>
                        </a:spcAft>
                        <a:buFont typeface="Symbol" panose="05050102010706020507" pitchFamily="18" charset="2"/>
                        <a:buChar char=""/>
                        <a:tabLst>
                          <a:tab pos="228600" algn="l"/>
                        </a:tabLst>
                      </a:pPr>
                      <a:r>
                        <a:rPr lang="en-US" sz="1400">
                          <a:effectLst/>
                        </a:rPr>
                        <a:t>Mahasiswa dapat menjelaskan pengertian buku jurnal</a:t>
                      </a:r>
                    </a:p>
                    <a:p>
                      <a:pPr marL="342900" lvl="0" indent="-342900" algn="just">
                        <a:spcAft>
                          <a:spcPts val="0"/>
                        </a:spcAft>
                        <a:buFont typeface="Symbol" panose="05050102010706020507" pitchFamily="18" charset="2"/>
                        <a:buChar char=""/>
                        <a:tabLst>
                          <a:tab pos="228600" algn="l"/>
                        </a:tabLst>
                      </a:pPr>
                      <a:r>
                        <a:rPr lang="en-US" sz="1400">
                          <a:effectLst/>
                        </a:rPr>
                        <a:t>Mahasiswa dapat memahami manfaat buku jurnal</a:t>
                      </a:r>
                    </a:p>
                    <a:p>
                      <a:pPr marL="342900" lvl="0" indent="-342900" algn="just">
                        <a:spcAft>
                          <a:spcPts val="0"/>
                        </a:spcAft>
                        <a:buFont typeface="Symbol" panose="05050102010706020507" pitchFamily="18" charset="2"/>
                        <a:buChar char=""/>
                        <a:tabLst>
                          <a:tab pos="228600" algn="l"/>
                        </a:tabLst>
                      </a:pPr>
                      <a:r>
                        <a:rPr lang="en-US" sz="1400">
                          <a:effectLst/>
                        </a:rPr>
                        <a:t>Mahasiswa dapat menjelaskan bentuk buku jurnal umum.</a:t>
                      </a:r>
                    </a:p>
                    <a:p>
                      <a:pPr marL="342900" lvl="0" indent="-342900" algn="just">
                        <a:spcAft>
                          <a:spcPts val="0"/>
                        </a:spcAft>
                        <a:buFont typeface="Symbol" panose="05050102010706020507" pitchFamily="18" charset="2"/>
                        <a:buChar char=""/>
                        <a:tabLst>
                          <a:tab pos="228600" algn="l"/>
                        </a:tabLst>
                      </a:pPr>
                      <a:r>
                        <a:rPr lang="en-US" sz="1400">
                          <a:effectLst/>
                        </a:rPr>
                        <a:t>Mahasiswa dapat mencatat transaksi ke dalam buku jurnal.</a:t>
                      </a:r>
                    </a:p>
                    <a:p>
                      <a:pPr marL="342900" lvl="0" indent="-342900" algn="just">
                        <a:spcAft>
                          <a:spcPts val="0"/>
                        </a:spcAft>
                        <a:buFont typeface="Symbol" panose="05050102010706020507" pitchFamily="18" charset="2"/>
                        <a:buChar char=""/>
                        <a:tabLst>
                          <a:tab pos="228600" algn="l"/>
                        </a:tabLst>
                      </a:pPr>
                      <a:r>
                        <a:rPr lang="en-US" sz="1400">
                          <a:effectLst/>
                        </a:rPr>
                        <a:t>Mahasiswa dapat menentukan rekening-rekening yang mempengaruhi transaksi.</a:t>
                      </a:r>
                    </a:p>
                    <a:p>
                      <a:pPr marL="342900" lvl="0" indent="-342900" algn="just">
                        <a:spcAft>
                          <a:spcPts val="0"/>
                        </a:spcAft>
                        <a:buFont typeface="Symbol" panose="05050102010706020507" pitchFamily="18" charset="2"/>
                        <a:buChar char=""/>
                        <a:tabLst>
                          <a:tab pos="228600" algn="l"/>
                        </a:tabLst>
                      </a:pPr>
                      <a:r>
                        <a:rPr lang="en-US" sz="1400">
                          <a:effectLst/>
                        </a:rPr>
                        <a:t>Mahasiswa dapat menetukan rekening yang harus dicatat di debit dan dicatat di kredit </a:t>
                      </a:r>
                    </a:p>
                    <a:p>
                      <a:pPr algn="just">
                        <a:spcAft>
                          <a:spcPts val="0"/>
                        </a:spcAft>
                      </a:pPr>
                      <a:r>
                        <a:rPr lang="en-US" sz="1400">
                          <a:effectLst/>
                        </a:rPr>
                        <a:t>2 Bentuk Rekening</a:t>
                      </a:r>
                    </a:p>
                    <a:p>
                      <a:pPr marL="342900" lvl="0" indent="-342900" algn="just">
                        <a:spcAft>
                          <a:spcPts val="0"/>
                        </a:spcAft>
                        <a:buFont typeface="Symbol" panose="05050102010706020507" pitchFamily="18" charset="2"/>
                        <a:buChar char=""/>
                        <a:tabLst>
                          <a:tab pos="228600" algn="l"/>
                        </a:tabLst>
                      </a:pPr>
                      <a:r>
                        <a:rPr lang="en-US" sz="1400">
                          <a:effectLst/>
                        </a:rPr>
                        <a:t>Mahasiswa dapat menyebutkan bentuk bentuk rekening</a:t>
                      </a:r>
                    </a:p>
                    <a:p>
                      <a:pPr marL="342900" lvl="0" indent="-342900" algn="just">
                        <a:spcAft>
                          <a:spcPts val="0"/>
                        </a:spcAft>
                        <a:buFont typeface="Symbol" panose="05050102010706020507" pitchFamily="18" charset="2"/>
                        <a:buChar char=""/>
                        <a:tabLst>
                          <a:tab pos="228600" algn="l"/>
                        </a:tabLst>
                      </a:pPr>
                      <a:r>
                        <a:rPr lang="en-US" sz="1400">
                          <a:effectLst/>
                        </a:rPr>
                        <a:t>Mahasiswa dapat melakukan posting dari buku jurnal ke rekening buku besar</a:t>
                      </a:r>
                    </a:p>
                    <a:p>
                      <a:pPr marL="342900" lvl="0" indent="-342900" algn="just">
                        <a:spcAft>
                          <a:spcPts val="0"/>
                        </a:spcAft>
                        <a:buFont typeface="Symbol" panose="05050102010706020507" pitchFamily="18" charset="2"/>
                        <a:buChar char=""/>
                        <a:tabLst>
                          <a:tab pos="228600" algn="l"/>
                        </a:tabLst>
                      </a:pPr>
                      <a:r>
                        <a:rPr lang="en-US" sz="1400">
                          <a:effectLst/>
                        </a:rPr>
                        <a:t>Mahasiswa dapat membedakan antara rekening riel dan rekening nominal.</a:t>
                      </a:r>
                    </a:p>
                    <a:p>
                      <a:pPr algn="just">
                        <a:spcAft>
                          <a:spcPts val="0"/>
                        </a:spcAft>
                      </a:pPr>
                      <a:r>
                        <a:rPr lang="en-US" sz="1400">
                          <a:effectLst/>
                        </a:rPr>
                        <a:t>3 Klasifikasi Rekening</a:t>
                      </a:r>
                    </a:p>
                    <a:p>
                      <a:pPr marL="342900" lvl="0" indent="-342900" algn="just">
                        <a:spcAft>
                          <a:spcPts val="0"/>
                        </a:spcAft>
                        <a:buFont typeface="Symbol" panose="05050102010706020507" pitchFamily="18" charset="2"/>
                        <a:buChar char=""/>
                        <a:tabLst>
                          <a:tab pos="228600" algn="l"/>
                        </a:tabLst>
                      </a:pPr>
                      <a:r>
                        <a:rPr lang="en-US" sz="1400">
                          <a:effectLst/>
                        </a:rPr>
                        <a:t>Mahasiswa dapat menggolongkan rekening-rekening buku besar</a:t>
                      </a:r>
                    </a:p>
                    <a:p>
                      <a:pPr marL="342900" lvl="0" indent="-342900" algn="just">
                        <a:spcAft>
                          <a:spcPts val="0"/>
                        </a:spcAft>
                        <a:buFont typeface="Symbol" panose="05050102010706020507" pitchFamily="18" charset="2"/>
                        <a:buChar char=""/>
                        <a:tabLst>
                          <a:tab pos="228600" algn="l"/>
                        </a:tabLst>
                      </a:pPr>
                      <a:r>
                        <a:rPr lang="en-US" sz="1400">
                          <a:effectLst/>
                        </a:rPr>
                        <a:t>Mahasiswa dapat merancang nomor rekening buku besar</a:t>
                      </a:r>
                    </a:p>
                    <a:p>
                      <a:pPr algn="just">
                        <a:spcAft>
                          <a:spcPts val="0"/>
                        </a:spcAft>
                      </a:pPr>
                      <a:r>
                        <a:rPr lang="en-US" sz="1400">
                          <a:effectLst/>
                        </a:rPr>
                        <a:t>4 Jurnal Koreksi</a:t>
                      </a:r>
                    </a:p>
                    <a:p>
                      <a:pPr marL="342900" lvl="0" indent="-342900" algn="just">
                        <a:spcAft>
                          <a:spcPts val="0"/>
                        </a:spcAft>
                        <a:buFont typeface="Symbol" panose="05050102010706020507" pitchFamily="18" charset="2"/>
                        <a:buChar char=""/>
                        <a:tabLst>
                          <a:tab pos="228600" algn="l"/>
                        </a:tabLst>
                      </a:pPr>
                      <a:r>
                        <a:rPr lang="en-US" sz="1400">
                          <a:effectLst/>
                        </a:rPr>
                        <a:t>Mahasiswa dapat memperbaiki kesalahan yang terjadi pada saat penjurnalan ataupun pada saat posting</a:t>
                      </a:r>
                    </a:p>
                    <a:p>
                      <a:pPr marL="342900" lvl="0" indent="-342900" algn="just">
                        <a:spcAft>
                          <a:spcPts val="0"/>
                        </a:spcAft>
                        <a:buFont typeface="Symbol" panose="05050102010706020507" pitchFamily="18" charset="2"/>
                        <a:buChar char=""/>
                        <a:tabLst>
                          <a:tab pos="228600" algn="l"/>
                        </a:tabLst>
                      </a:pPr>
                      <a:r>
                        <a:rPr lang="en-US" sz="1400">
                          <a:effectLst/>
                        </a:rPr>
                        <a:t>Mahasiswa dapat membuat jurnal koreksi untuk memperbaiki kesalahan yang sudah diposting</a:t>
                      </a:r>
                      <a:endParaRPr lang="en-US" sz="1400">
                        <a:effectLst/>
                        <a:latin typeface="Times New Roman" panose="02020603050405020304" pitchFamily="18" charset="0"/>
                        <a:ea typeface="Times New Roman" panose="02020603050405020304" pitchFamily="18" charset="0"/>
                      </a:endParaRPr>
                    </a:p>
                  </a:txBody>
                  <a:tcPr marL="31105" marR="31105" marT="0" marB="0"/>
                </a:tc>
                <a:tc>
                  <a:txBody>
                    <a:bodyPr/>
                    <a:lstStyle/>
                    <a:p>
                      <a:pPr>
                        <a:spcAft>
                          <a:spcPts val="0"/>
                        </a:spcAft>
                      </a:pPr>
                      <a:r>
                        <a:rPr lang="en-US" sz="1400" dirty="0">
                          <a:effectLst/>
                        </a:rPr>
                        <a:t>1, 7 </a:t>
                      </a:r>
                      <a:endParaRPr lang="en-US" sz="1400" dirty="0">
                        <a:effectLst/>
                        <a:latin typeface="Times New Roman" panose="02020603050405020304" pitchFamily="18" charset="0"/>
                        <a:ea typeface="Times New Roman" panose="02020603050405020304" pitchFamily="18" charset="0"/>
                      </a:endParaRPr>
                    </a:p>
                  </a:txBody>
                  <a:tcPr marL="31105" marR="31105" marT="0" marB="0"/>
                </a:tc>
              </a:tr>
            </a:tbl>
          </a:graphicData>
        </a:graphic>
      </p:graphicFrame>
    </p:spTree>
    <p:extLst>
      <p:ext uri="{BB962C8B-B14F-4D97-AF65-F5344CB8AC3E}">
        <p14:creationId xmlns:p14="http://schemas.microsoft.com/office/powerpoint/2010/main" val="2675694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209131122"/>
              </p:ext>
            </p:extLst>
          </p:nvPr>
        </p:nvGraphicFramePr>
        <p:xfrm>
          <a:off x="954741" y="779929"/>
          <a:ext cx="10313894" cy="5284695"/>
        </p:xfrm>
        <a:graphic>
          <a:graphicData uri="http://schemas.openxmlformats.org/drawingml/2006/table">
            <a:tbl>
              <a:tblPr firstRow="1" firstCol="1" bandRow="1" bandCol="1">
                <a:tableStyleId>{5C22544A-7EE6-4342-B048-85BDC9FD1C3A}</a:tableStyleId>
              </a:tblPr>
              <a:tblGrid>
                <a:gridCol w="766483"/>
                <a:gridCol w="2944905"/>
                <a:gridCol w="5743015"/>
                <a:gridCol w="859491"/>
              </a:tblGrid>
              <a:tr h="5284695">
                <a:tc>
                  <a:txBody>
                    <a:bodyPr/>
                    <a:lstStyle/>
                    <a:p>
                      <a:pPr>
                        <a:spcAft>
                          <a:spcPts val="0"/>
                        </a:spcAft>
                      </a:pPr>
                      <a:r>
                        <a:rPr lang="en-US" sz="1600" dirty="0">
                          <a:effectLst/>
                        </a:rPr>
                        <a:t>6</a:t>
                      </a:r>
                      <a:endParaRPr lang="en-US" sz="1600" dirty="0">
                        <a:effectLst/>
                        <a:latin typeface="Times New Roman" panose="02020603050405020304" pitchFamily="18" charset="0"/>
                        <a:ea typeface="Times New Roman" panose="02020603050405020304" pitchFamily="18" charset="0"/>
                      </a:endParaRPr>
                    </a:p>
                  </a:txBody>
                  <a:tcPr marL="62210" marR="62210" marT="0" marB="0"/>
                </a:tc>
                <a:tc>
                  <a:txBody>
                    <a:bodyPr/>
                    <a:lstStyle/>
                    <a:p>
                      <a:pPr algn="just">
                        <a:spcAft>
                          <a:spcPts val="0"/>
                        </a:spcAft>
                      </a:pPr>
                      <a:r>
                        <a:rPr lang="en-US" sz="1600" kern="0">
                          <a:effectLst/>
                        </a:rPr>
                        <a:t>Jurnal Penyesuaian</a:t>
                      </a:r>
                    </a:p>
                    <a:p>
                      <a:pPr algn="just">
                        <a:spcAft>
                          <a:spcPts val="0"/>
                        </a:spcAft>
                      </a:pPr>
                      <a:r>
                        <a:rPr lang="en-US" sz="1600">
                          <a:effectLst/>
                        </a:rPr>
                        <a:t> </a:t>
                      </a:r>
                    </a:p>
                    <a:p>
                      <a:pPr algn="just">
                        <a:spcAft>
                          <a:spcPts val="0"/>
                        </a:spcAft>
                      </a:pPr>
                      <a:r>
                        <a:rPr lang="en-US" sz="1600">
                          <a:effectLst/>
                        </a:rPr>
                        <a:t>TIU : Mahasiswa dapat memahami jurnal penyesuaian, rekening yang perlu disesuaikan, tujuan jurnal penyesuaian dan pencatatan jurnal penyesuaian</a:t>
                      </a:r>
                      <a:endParaRPr lang="en-US" sz="1600">
                        <a:effectLst/>
                        <a:latin typeface="Times New Roman" panose="02020603050405020304" pitchFamily="18" charset="0"/>
                        <a:ea typeface="Times New Roman" panose="02020603050405020304" pitchFamily="18" charset="0"/>
                      </a:endParaRPr>
                    </a:p>
                  </a:txBody>
                  <a:tcPr marL="62210" marR="62210" marT="0" marB="0"/>
                </a:tc>
                <a:tc>
                  <a:txBody>
                    <a:bodyPr/>
                    <a:lstStyle/>
                    <a:p>
                      <a:pPr algn="just">
                        <a:spcAft>
                          <a:spcPts val="0"/>
                        </a:spcAft>
                      </a:pPr>
                      <a:r>
                        <a:rPr lang="en-US" sz="1600" dirty="0">
                          <a:effectLst/>
                        </a:rPr>
                        <a:t>1 Cash basis dan accrual basis</a:t>
                      </a:r>
                    </a:p>
                    <a:p>
                      <a:pPr marL="342900" lvl="0" indent="-342900" algn="just">
                        <a:spcAft>
                          <a:spcPts val="0"/>
                        </a:spcAft>
                        <a:buFont typeface="Symbol" panose="05050102010706020507" pitchFamily="18" charset="2"/>
                        <a:buChar char=""/>
                        <a:tabLst>
                          <a:tab pos="228600" algn="l"/>
                        </a:tabLst>
                      </a:pPr>
                      <a:r>
                        <a:rPr lang="en-US" sz="1600" dirty="0" err="1">
                          <a:effectLst/>
                        </a:rPr>
                        <a:t>Mahassiwa</a:t>
                      </a:r>
                      <a:r>
                        <a:rPr lang="en-US" sz="1600" dirty="0">
                          <a:effectLst/>
                        </a:rPr>
                        <a:t> dapat menjelaskan pengertian cash basis dan akrual basis</a:t>
                      </a:r>
                    </a:p>
                    <a:p>
                      <a:pPr marL="342900" lvl="0" indent="-342900" algn="just">
                        <a:spcAft>
                          <a:spcPts val="0"/>
                        </a:spcAft>
                        <a:buFont typeface="Symbol" panose="05050102010706020507" pitchFamily="18" charset="2"/>
                        <a:buChar char=""/>
                        <a:tabLst>
                          <a:tab pos="228600" algn="l"/>
                        </a:tabLst>
                      </a:pPr>
                      <a:r>
                        <a:rPr lang="en-US" sz="1600" dirty="0">
                          <a:effectLst/>
                        </a:rPr>
                        <a:t>Mahasiswa dapat menjelaskan pengaruh penggunaan dasar pencatatan  terhadap jurnal penyesuaian.</a:t>
                      </a:r>
                    </a:p>
                    <a:p>
                      <a:pPr algn="just">
                        <a:spcAft>
                          <a:spcPts val="0"/>
                        </a:spcAft>
                      </a:pPr>
                      <a:r>
                        <a:rPr lang="en-US" sz="1600" dirty="0">
                          <a:effectLst/>
                        </a:rPr>
                        <a:t>2 Penyesuaian rekening</a:t>
                      </a:r>
                    </a:p>
                    <a:p>
                      <a:pPr marL="342900" lvl="0" indent="-342900" algn="just">
                        <a:spcAft>
                          <a:spcPts val="0"/>
                        </a:spcAft>
                        <a:buFont typeface="Symbol" panose="05050102010706020507" pitchFamily="18" charset="2"/>
                        <a:buChar char=""/>
                        <a:tabLst>
                          <a:tab pos="228600" algn="l"/>
                        </a:tabLst>
                      </a:pPr>
                      <a:r>
                        <a:rPr lang="en-US" sz="1600" dirty="0">
                          <a:effectLst/>
                        </a:rPr>
                        <a:t>Mahasiswa dapat menjelaskan pengertian jurnal penyesuaian</a:t>
                      </a:r>
                    </a:p>
                    <a:p>
                      <a:pPr marL="342900" lvl="0" indent="-342900" algn="just">
                        <a:spcAft>
                          <a:spcPts val="0"/>
                        </a:spcAft>
                        <a:buFont typeface="Symbol" panose="05050102010706020507" pitchFamily="18" charset="2"/>
                        <a:buChar char=""/>
                        <a:tabLst>
                          <a:tab pos="228600" algn="l"/>
                        </a:tabLst>
                      </a:pPr>
                      <a:r>
                        <a:rPr lang="en-US" sz="1600" dirty="0">
                          <a:effectLst/>
                        </a:rPr>
                        <a:t>Mahasiswa dapat menjelaskan tujuan pembuatan jurnal penyesuaian</a:t>
                      </a:r>
                    </a:p>
                    <a:p>
                      <a:pPr marL="342900" lvl="0" indent="-342900" algn="just">
                        <a:spcAft>
                          <a:spcPts val="0"/>
                        </a:spcAft>
                        <a:buFont typeface="Symbol" panose="05050102010706020507" pitchFamily="18" charset="2"/>
                        <a:buChar char=""/>
                        <a:tabLst>
                          <a:tab pos="228600" algn="l"/>
                        </a:tabLst>
                      </a:pPr>
                      <a:r>
                        <a:rPr lang="en-US" sz="1600" dirty="0">
                          <a:effectLst/>
                        </a:rPr>
                        <a:t>Mahasiswa dapat menjelaskan rekening-rekening apa yang harus dibuat jurnal penyesuaian</a:t>
                      </a:r>
                    </a:p>
                    <a:p>
                      <a:pPr marL="342900" lvl="0" indent="-342900" algn="just">
                        <a:spcAft>
                          <a:spcPts val="0"/>
                        </a:spcAft>
                        <a:buFont typeface="Symbol" panose="05050102010706020507" pitchFamily="18" charset="2"/>
                        <a:buChar char=""/>
                        <a:tabLst>
                          <a:tab pos="228600" algn="l"/>
                        </a:tabLst>
                      </a:pPr>
                      <a:r>
                        <a:rPr lang="en-US" sz="1600" dirty="0">
                          <a:effectLst/>
                        </a:rPr>
                        <a:t>Mahasiswa dapat membuat jurnal penyesuaian.</a:t>
                      </a:r>
                    </a:p>
                    <a:p>
                      <a:pPr algn="just">
                        <a:spcAft>
                          <a:spcPts val="0"/>
                        </a:spcAft>
                      </a:pPr>
                      <a:r>
                        <a:rPr lang="en-US" sz="1600" dirty="0">
                          <a:effectLst/>
                        </a:rPr>
                        <a:t>3 Neraca Saldo Setelah Penyesuaian</a:t>
                      </a:r>
                    </a:p>
                    <a:p>
                      <a:pPr marL="342900" lvl="0" indent="-342900" algn="just">
                        <a:spcAft>
                          <a:spcPts val="0"/>
                        </a:spcAft>
                        <a:buFont typeface="Symbol" panose="05050102010706020507" pitchFamily="18" charset="2"/>
                        <a:buChar char=""/>
                        <a:tabLst>
                          <a:tab pos="228600" algn="l"/>
                        </a:tabLst>
                      </a:pPr>
                      <a:r>
                        <a:rPr lang="en-US" sz="1600" dirty="0">
                          <a:effectLst/>
                        </a:rPr>
                        <a:t>Mahasiswa dapat menyusun neraca saldo setelah </a:t>
                      </a:r>
                      <a:r>
                        <a:rPr lang="en-US" sz="1600" dirty="0" smtClean="0">
                          <a:effectLst/>
                        </a:rPr>
                        <a:t>penyesuaian</a:t>
                      </a:r>
                      <a:endParaRPr lang="en-US" sz="1600" dirty="0">
                        <a:effectLst/>
                        <a:latin typeface="Times New Roman" panose="02020603050405020304" pitchFamily="18" charset="0"/>
                        <a:ea typeface="Times New Roman" panose="02020603050405020304" pitchFamily="18" charset="0"/>
                      </a:endParaRPr>
                    </a:p>
                  </a:txBody>
                  <a:tcPr marL="62210" marR="62210" marT="0" marB="0"/>
                </a:tc>
                <a:tc>
                  <a:txBody>
                    <a:bodyPr/>
                    <a:lstStyle/>
                    <a:p>
                      <a:pPr>
                        <a:spcAft>
                          <a:spcPts val="0"/>
                        </a:spcAft>
                      </a:pPr>
                      <a:r>
                        <a:rPr lang="en-US" sz="1600" dirty="0">
                          <a:effectLst/>
                        </a:rPr>
                        <a:t>7,</a:t>
                      </a:r>
                    </a:p>
                    <a:p>
                      <a:pPr>
                        <a:spcAft>
                          <a:spcPts val="0"/>
                        </a:spcAft>
                      </a:pPr>
                      <a:r>
                        <a:rPr lang="en-US" sz="1600" dirty="0">
                          <a:effectLst/>
                        </a:rPr>
                        <a:t>1 </a:t>
                      </a:r>
                      <a:endParaRPr lang="en-US" sz="1600" dirty="0">
                        <a:effectLst/>
                        <a:latin typeface="Times New Roman" panose="02020603050405020304" pitchFamily="18" charset="0"/>
                        <a:ea typeface="Times New Roman" panose="02020603050405020304" pitchFamily="18" charset="0"/>
                      </a:endParaRPr>
                    </a:p>
                  </a:txBody>
                  <a:tcPr marL="62210" marR="62210" marT="0" marB="0"/>
                </a:tc>
              </a:tr>
            </a:tbl>
          </a:graphicData>
        </a:graphic>
      </p:graphicFrame>
    </p:spTree>
    <p:extLst>
      <p:ext uri="{BB962C8B-B14F-4D97-AF65-F5344CB8AC3E}">
        <p14:creationId xmlns:p14="http://schemas.microsoft.com/office/powerpoint/2010/main" val="1166129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279578853"/>
              </p:ext>
            </p:extLst>
          </p:nvPr>
        </p:nvGraphicFramePr>
        <p:xfrm>
          <a:off x="793375" y="847165"/>
          <a:ext cx="10488706" cy="5217458"/>
        </p:xfrm>
        <a:graphic>
          <a:graphicData uri="http://schemas.openxmlformats.org/drawingml/2006/table">
            <a:tbl>
              <a:tblPr firstRow="1" firstCol="1" bandRow="1" bandCol="1">
                <a:tableStyleId>{5C22544A-7EE6-4342-B048-85BDC9FD1C3A}</a:tableStyleId>
              </a:tblPr>
              <a:tblGrid>
                <a:gridCol w="615373"/>
                <a:gridCol w="3145245"/>
                <a:gridCol w="6270889"/>
                <a:gridCol w="457199"/>
              </a:tblGrid>
              <a:tr h="5217458">
                <a:tc>
                  <a:txBody>
                    <a:bodyPr/>
                    <a:lstStyle/>
                    <a:p>
                      <a:pPr>
                        <a:spcAft>
                          <a:spcPts val="0"/>
                        </a:spcAft>
                      </a:pPr>
                      <a:r>
                        <a:rPr lang="en-US" sz="1600">
                          <a:effectLst/>
                        </a:rPr>
                        <a:t>7</a:t>
                      </a:r>
                      <a:endParaRPr lang="en-US" sz="1600">
                        <a:effectLst/>
                        <a:latin typeface="Times New Roman" panose="02020603050405020304" pitchFamily="18" charset="0"/>
                        <a:ea typeface="Times New Roman" panose="02020603050405020304" pitchFamily="18" charset="0"/>
                      </a:endParaRPr>
                    </a:p>
                  </a:txBody>
                  <a:tcPr marL="38881" marR="38881" marT="0" marB="0"/>
                </a:tc>
                <a:tc>
                  <a:txBody>
                    <a:bodyPr/>
                    <a:lstStyle/>
                    <a:p>
                      <a:pPr algn="just">
                        <a:spcAft>
                          <a:spcPts val="0"/>
                        </a:spcAft>
                      </a:pPr>
                      <a:r>
                        <a:rPr lang="en-US" sz="1600" kern="0">
                          <a:effectLst/>
                        </a:rPr>
                        <a:t>Neraca Lajur</a:t>
                      </a:r>
                    </a:p>
                    <a:p>
                      <a:pPr algn="just">
                        <a:spcAft>
                          <a:spcPts val="0"/>
                        </a:spcAft>
                      </a:pPr>
                      <a:r>
                        <a:rPr lang="en-US" sz="1600">
                          <a:effectLst/>
                        </a:rPr>
                        <a:t> </a:t>
                      </a:r>
                    </a:p>
                    <a:p>
                      <a:pPr algn="just">
                        <a:spcAft>
                          <a:spcPts val="0"/>
                        </a:spcAft>
                      </a:pPr>
                      <a:r>
                        <a:rPr lang="en-US" sz="1600">
                          <a:effectLst/>
                        </a:rPr>
                        <a:t>TIU : mahasiswa dapat membuat laporan keuangan dengan bantuan neraca lajur.</a:t>
                      </a:r>
                      <a:endParaRPr lang="en-US" sz="1600">
                        <a:effectLst/>
                        <a:latin typeface="Times New Roman" panose="02020603050405020304" pitchFamily="18" charset="0"/>
                        <a:ea typeface="Times New Roman" panose="02020603050405020304" pitchFamily="18" charset="0"/>
                      </a:endParaRPr>
                    </a:p>
                  </a:txBody>
                  <a:tcPr marL="38881" marR="38881" marT="0" marB="0"/>
                </a:tc>
                <a:tc>
                  <a:txBody>
                    <a:bodyPr/>
                    <a:lstStyle/>
                    <a:p>
                      <a:pPr algn="just">
                        <a:spcAft>
                          <a:spcPts val="0"/>
                        </a:spcAft>
                      </a:pPr>
                      <a:r>
                        <a:rPr lang="en-US" sz="1600">
                          <a:effectLst/>
                        </a:rPr>
                        <a:t>1 Neraca Lajur</a:t>
                      </a:r>
                    </a:p>
                    <a:p>
                      <a:pPr marL="342900" lvl="0" indent="-342900" algn="just">
                        <a:spcAft>
                          <a:spcPts val="0"/>
                        </a:spcAft>
                        <a:buFont typeface="Symbol" panose="05050102010706020507" pitchFamily="18" charset="2"/>
                        <a:buChar char=""/>
                        <a:tabLst>
                          <a:tab pos="228600" algn="l"/>
                        </a:tabLst>
                      </a:pPr>
                      <a:r>
                        <a:rPr lang="en-US" sz="1600">
                          <a:effectLst/>
                        </a:rPr>
                        <a:t>Mahasiswa dapat menjelaskan pengertian Neraca Lajur</a:t>
                      </a:r>
                    </a:p>
                    <a:p>
                      <a:pPr marL="342900" lvl="0" indent="-342900" algn="just">
                        <a:spcAft>
                          <a:spcPts val="0"/>
                        </a:spcAft>
                        <a:buFont typeface="Symbol" panose="05050102010706020507" pitchFamily="18" charset="2"/>
                        <a:buChar char=""/>
                        <a:tabLst>
                          <a:tab pos="228600" algn="l"/>
                        </a:tabLst>
                      </a:pPr>
                      <a:r>
                        <a:rPr lang="en-US" sz="1600">
                          <a:effectLst/>
                        </a:rPr>
                        <a:t>Mahasiswa dapat menjelaskan data yang diolah di Neraca Lajur</a:t>
                      </a:r>
                    </a:p>
                    <a:p>
                      <a:pPr marL="342900" lvl="0" indent="-342900" algn="just">
                        <a:spcAft>
                          <a:spcPts val="0"/>
                        </a:spcAft>
                        <a:buFont typeface="Symbol" panose="05050102010706020507" pitchFamily="18" charset="2"/>
                        <a:buChar char=""/>
                        <a:tabLst>
                          <a:tab pos="228600" algn="l"/>
                        </a:tabLst>
                      </a:pPr>
                      <a:r>
                        <a:rPr lang="en-US" sz="1600">
                          <a:effectLst/>
                        </a:rPr>
                        <a:t>Mahasiswa dapat membedakan antara neraca saldo sebelum penyesuaian dengan neraca saldo setelah penyesuaian dalam neraca lajur</a:t>
                      </a:r>
                    </a:p>
                    <a:p>
                      <a:pPr marL="342900" lvl="0" indent="-342900" algn="just">
                        <a:spcAft>
                          <a:spcPts val="0"/>
                        </a:spcAft>
                        <a:buFont typeface="Symbol" panose="05050102010706020507" pitchFamily="18" charset="2"/>
                        <a:buChar char=""/>
                        <a:tabLst>
                          <a:tab pos="228600" algn="l"/>
                        </a:tabLst>
                      </a:pPr>
                      <a:r>
                        <a:rPr lang="en-US" sz="1600">
                          <a:effectLst/>
                        </a:rPr>
                        <a:t>Mahasiswa dapat mengklasifikasi rekening yang harus di masukkan ke dalam kolom rugi laba.</a:t>
                      </a:r>
                    </a:p>
                    <a:p>
                      <a:pPr marL="342900" lvl="0" indent="-342900" algn="just">
                        <a:spcAft>
                          <a:spcPts val="0"/>
                        </a:spcAft>
                        <a:buFont typeface="Symbol" panose="05050102010706020507" pitchFamily="18" charset="2"/>
                        <a:buChar char=""/>
                        <a:tabLst>
                          <a:tab pos="228600" algn="l"/>
                        </a:tabLst>
                      </a:pPr>
                      <a:r>
                        <a:rPr lang="en-US" sz="1600">
                          <a:effectLst/>
                        </a:rPr>
                        <a:t>Mahasiswa dapat mengklasifikasi rekening yang harus dimasukkan ke dalam kolom neraca</a:t>
                      </a:r>
                    </a:p>
                    <a:p>
                      <a:pPr marL="342900" lvl="0" indent="-342900" algn="just">
                        <a:spcAft>
                          <a:spcPts val="0"/>
                        </a:spcAft>
                        <a:buFont typeface="Symbol" panose="05050102010706020507" pitchFamily="18" charset="2"/>
                        <a:buChar char=""/>
                        <a:tabLst>
                          <a:tab pos="228600" algn="l"/>
                        </a:tabLst>
                      </a:pPr>
                      <a:r>
                        <a:rPr lang="en-US" sz="1600">
                          <a:effectLst/>
                        </a:rPr>
                        <a:t>Mahasiswa dapat membedakan posisi antara saldo laba atau saldo rugi di dalam kolom neraca dan kolom rugi laba dalam neraca.</a:t>
                      </a:r>
                    </a:p>
                    <a:p>
                      <a:pPr algn="just">
                        <a:spcAft>
                          <a:spcPts val="0"/>
                        </a:spcAft>
                      </a:pPr>
                      <a:r>
                        <a:rPr lang="en-US" sz="1600">
                          <a:effectLst/>
                        </a:rPr>
                        <a:t>2 Penyusunan Laporan Akuntansi</a:t>
                      </a:r>
                    </a:p>
                    <a:p>
                      <a:pPr marL="342900" lvl="0" indent="-342900" algn="just">
                        <a:spcAft>
                          <a:spcPts val="0"/>
                        </a:spcAft>
                        <a:buFont typeface="Symbol" panose="05050102010706020507" pitchFamily="18" charset="2"/>
                        <a:buChar char=""/>
                        <a:tabLst>
                          <a:tab pos="228600" algn="l"/>
                        </a:tabLst>
                      </a:pPr>
                      <a:r>
                        <a:rPr lang="en-US" sz="1600">
                          <a:effectLst/>
                        </a:rPr>
                        <a:t>Mahasiswa dapat menyusun laporan akuntansi dengan bantuan data dari neraca lajur</a:t>
                      </a:r>
                    </a:p>
                    <a:p>
                      <a:pPr marL="342900" lvl="0" indent="-342900" algn="just">
                        <a:spcAft>
                          <a:spcPts val="0"/>
                        </a:spcAft>
                        <a:buFont typeface="Symbol" panose="05050102010706020507" pitchFamily="18" charset="2"/>
                        <a:buChar char=""/>
                        <a:tabLst>
                          <a:tab pos="228600" algn="l"/>
                        </a:tabLst>
                      </a:pPr>
                      <a:r>
                        <a:rPr lang="en-US" sz="1600">
                          <a:effectLst/>
                        </a:rPr>
                        <a:t>Mahasiswa dapat menjelaskan hubungan antara laporan neraca, laporan rugi laba, dan laporan perubahan modal.</a:t>
                      </a:r>
                    </a:p>
                    <a:p>
                      <a:pPr marL="342900" lvl="0" indent="-342900" algn="just">
                        <a:spcAft>
                          <a:spcPts val="0"/>
                        </a:spcAft>
                        <a:buFont typeface="Symbol" panose="05050102010706020507" pitchFamily="18" charset="2"/>
                        <a:buChar char=""/>
                        <a:tabLst>
                          <a:tab pos="228600" algn="l"/>
                        </a:tabLst>
                      </a:pPr>
                      <a:r>
                        <a:rPr lang="en-US" sz="1600">
                          <a:effectLst/>
                        </a:rPr>
                        <a:t>Mahasiswa dapat membedakan penyusunan laporan akuntansi dengan bantuan neraca lajur atau langsung dari neraca saldo tanpa melalui neraca lajur.</a:t>
                      </a:r>
                      <a:endParaRPr lang="en-US" sz="1600">
                        <a:effectLst/>
                        <a:latin typeface="Times New Roman" panose="02020603050405020304" pitchFamily="18" charset="0"/>
                        <a:ea typeface="Times New Roman" panose="02020603050405020304" pitchFamily="18" charset="0"/>
                      </a:endParaRPr>
                    </a:p>
                  </a:txBody>
                  <a:tcPr marL="38881" marR="38881" marT="0" marB="0"/>
                </a:tc>
                <a:tc>
                  <a:txBody>
                    <a:bodyPr/>
                    <a:lstStyle/>
                    <a:p>
                      <a:pPr>
                        <a:spcAft>
                          <a:spcPts val="0"/>
                        </a:spcAft>
                      </a:pPr>
                      <a:r>
                        <a:rPr lang="en-US" sz="1600" dirty="0">
                          <a:effectLst/>
                        </a:rPr>
                        <a:t>1,</a:t>
                      </a:r>
                    </a:p>
                    <a:p>
                      <a:pPr>
                        <a:spcAft>
                          <a:spcPts val="0"/>
                        </a:spcAft>
                      </a:pPr>
                      <a:r>
                        <a:rPr lang="en-US" sz="1600" dirty="0">
                          <a:effectLst/>
                        </a:rPr>
                        <a:t>7 </a:t>
                      </a:r>
                    </a:p>
                    <a:p>
                      <a:pPr>
                        <a:spcAft>
                          <a:spcPts val="0"/>
                        </a:spcAft>
                      </a:pPr>
                      <a:r>
                        <a:rPr lang="en-US" sz="1600" dirty="0">
                          <a:effectLst/>
                        </a:rPr>
                        <a:t> </a:t>
                      </a:r>
                      <a:endParaRPr lang="en-US" sz="1600" dirty="0">
                        <a:effectLst/>
                        <a:latin typeface="Times New Roman" panose="02020603050405020304" pitchFamily="18" charset="0"/>
                        <a:ea typeface="Times New Roman" panose="02020603050405020304" pitchFamily="18" charset="0"/>
                      </a:endParaRPr>
                    </a:p>
                  </a:txBody>
                  <a:tcPr marL="38881" marR="38881" marT="0" marB="0"/>
                </a:tc>
              </a:tr>
            </a:tbl>
          </a:graphicData>
        </a:graphic>
      </p:graphicFrame>
    </p:spTree>
    <p:extLst>
      <p:ext uri="{BB962C8B-B14F-4D97-AF65-F5344CB8AC3E}">
        <p14:creationId xmlns:p14="http://schemas.microsoft.com/office/powerpoint/2010/main" val="569343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57911040"/>
              </p:ext>
            </p:extLst>
          </p:nvPr>
        </p:nvGraphicFramePr>
        <p:xfrm>
          <a:off x="510989" y="363070"/>
          <a:ext cx="11255187" cy="6209185"/>
        </p:xfrm>
        <a:graphic>
          <a:graphicData uri="http://schemas.openxmlformats.org/drawingml/2006/table">
            <a:tbl>
              <a:tblPr firstRow="1" firstCol="1" bandRow="1" bandCol="1">
                <a:tableStyleId>{5C22544A-7EE6-4342-B048-85BDC9FD1C3A}</a:tableStyleId>
              </a:tblPr>
              <a:tblGrid>
                <a:gridCol w="468374"/>
                <a:gridCol w="2328613"/>
                <a:gridCol w="7961440"/>
                <a:gridCol w="496760"/>
              </a:tblGrid>
              <a:tr h="2155345">
                <a:tc>
                  <a:txBody>
                    <a:bodyPr/>
                    <a:lstStyle/>
                    <a:p>
                      <a:pPr>
                        <a:spcAft>
                          <a:spcPts val="0"/>
                        </a:spcAft>
                      </a:pPr>
                      <a:r>
                        <a:rPr lang="en-US" sz="1400" dirty="0">
                          <a:effectLst/>
                        </a:rPr>
                        <a:t>8</a:t>
                      </a:r>
                      <a:endParaRPr lang="en-US" sz="1400" dirty="0">
                        <a:effectLst/>
                        <a:latin typeface="Times New Roman" panose="02020603050405020304" pitchFamily="18" charset="0"/>
                        <a:ea typeface="Times New Roman" panose="02020603050405020304" pitchFamily="18" charset="0"/>
                      </a:endParaRPr>
                    </a:p>
                  </a:txBody>
                  <a:tcPr marL="16814" marR="16814" marT="0" marB="0"/>
                </a:tc>
                <a:tc>
                  <a:txBody>
                    <a:bodyPr/>
                    <a:lstStyle/>
                    <a:p>
                      <a:pPr algn="just">
                        <a:spcAft>
                          <a:spcPts val="0"/>
                        </a:spcAft>
                      </a:pPr>
                      <a:r>
                        <a:rPr lang="en-US" sz="1400" dirty="0">
                          <a:effectLst/>
                        </a:rPr>
                        <a:t>Penutupan Rekening dan Penyesuaian Kembali</a:t>
                      </a:r>
                    </a:p>
                    <a:p>
                      <a:pPr algn="just">
                        <a:spcAft>
                          <a:spcPts val="0"/>
                        </a:spcAft>
                      </a:pPr>
                      <a:r>
                        <a:rPr lang="en-US" sz="1400" dirty="0">
                          <a:effectLst/>
                        </a:rPr>
                        <a:t> </a:t>
                      </a:r>
                    </a:p>
                    <a:p>
                      <a:pPr algn="just">
                        <a:spcAft>
                          <a:spcPts val="0"/>
                        </a:spcAft>
                      </a:pPr>
                      <a:r>
                        <a:rPr lang="en-US" sz="1400" dirty="0">
                          <a:effectLst/>
                        </a:rPr>
                        <a:t>TIU : mahasiswa dapat memahami penutupan </a:t>
                      </a:r>
                      <a:r>
                        <a:rPr lang="en-US" sz="1400" dirty="0" err="1">
                          <a:effectLst/>
                        </a:rPr>
                        <a:t>rekaning</a:t>
                      </a:r>
                      <a:r>
                        <a:rPr lang="en-US" sz="1400" dirty="0">
                          <a:effectLst/>
                        </a:rPr>
                        <a:t> buku besar, dan pembuatan jurnal penyesuaian kembali</a:t>
                      </a:r>
                      <a:endParaRPr lang="en-US" sz="1400" dirty="0">
                        <a:effectLst/>
                        <a:latin typeface="Times New Roman" panose="02020603050405020304" pitchFamily="18" charset="0"/>
                        <a:ea typeface="Times New Roman" panose="02020603050405020304" pitchFamily="18" charset="0"/>
                      </a:endParaRPr>
                    </a:p>
                  </a:txBody>
                  <a:tcPr marL="16814" marR="16814" marT="0" marB="0"/>
                </a:tc>
                <a:tc>
                  <a:txBody>
                    <a:bodyPr/>
                    <a:lstStyle/>
                    <a:p>
                      <a:pPr algn="just">
                        <a:spcAft>
                          <a:spcPts val="0"/>
                        </a:spcAft>
                      </a:pPr>
                      <a:r>
                        <a:rPr lang="en-US" sz="1400" dirty="0">
                          <a:effectLst/>
                        </a:rPr>
                        <a:t>1 Penutupan Buku Besar</a:t>
                      </a:r>
                    </a:p>
                    <a:p>
                      <a:pPr marL="342900" lvl="0" indent="-342900" algn="just">
                        <a:spcAft>
                          <a:spcPts val="0"/>
                        </a:spcAft>
                        <a:buFont typeface="Symbol" panose="05050102010706020507" pitchFamily="18" charset="2"/>
                        <a:buChar char=""/>
                        <a:tabLst>
                          <a:tab pos="228600" algn="l"/>
                        </a:tabLst>
                      </a:pPr>
                      <a:r>
                        <a:rPr lang="en-US" sz="1400" dirty="0">
                          <a:effectLst/>
                        </a:rPr>
                        <a:t>mahasiswa dapat menjelaskan rekening-rekening yang perlu ditutup pada akhir periode</a:t>
                      </a:r>
                    </a:p>
                    <a:p>
                      <a:pPr marL="342900" lvl="0" indent="-342900" algn="just">
                        <a:spcAft>
                          <a:spcPts val="0"/>
                        </a:spcAft>
                        <a:buFont typeface="Symbol" panose="05050102010706020507" pitchFamily="18" charset="2"/>
                        <a:buChar char=""/>
                        <a:tabLst>
                          <a:tab pos="228600" algn="l"/>
                        </a:tabLst>
                      </a:pPr>
                      <a:r>
                        <a:rPr lang="en-US" sz="1400" dirty="0">
                          <a:effectLst/>
                        </a:rPr>
                        <a:t>Mahasiswa dapat membuat jurnal penutup</a:t>
                      </a:r>
                    </a:p>
                    <a:p>
                      <a:pPr marL="342900" lvl="0" indent="-342900" algn="just">
                        <a:spcAft>
                          <a:spcPts val="0"/>
                        </a:spcAft>
                        <a:buFont typeface="Symbol" panose="05050102010706020507" pitchFamily="18" charset="2"/>
                        <a:buChar char=""/>
                        <a:tabLst>
                          <a:tab pos="228600" algn="l"/>
                        </a:tabLst>
                      </a:pPr>
                      <a:r>
                        <a:rPr lang="en-US" sz="1400" dirty="0">
                          <a:effectLst/>
                        </a:rPr>
                        <a:t>Mahasiswa dapat menyusun neraca saldo </a:t>
                      </a:r>
                      <a:r>
                        <a:rPr lang="en-US" sz="1400" dirty="0" err="1">
                          <a:effectLst/>
                        </a:rPr>
                        <a:t>setelap</a:t>
                      </a:r>
                      <a:r>
                        <a:rPr lang="en-US" sz="1400" dirty="0">
                          <a:effectLst/>
                        </a:rPr>
                        <a:t> penutupan buku</a:t>
                      </a:r>
                    </a:p>
                    <a:p>
                      <a:pPr marL="342900" lvl="0" indent="-342900" algn="just">
                        <a:spcAft>
                          <a:spcPts val="0"/>
                        </a:spcAft>
                        <a:buFont typeface="Symbol" panose="05050102010706020507" pitchFamily="18" charset="2"/>
                        <a:buChar char=""/>
                        <a:tabLst>
                          <a:tab pos="228600" algn="l"/>
                        </a:tabLst>
                      </a:pPr>
                      <a:r>
                        <a:rPr lang="en-US" sz="1400" dirty="0" err="1" smtClean="0">
                          <a:effectLst/>
                        </a:rPr>
                        <a:t>Mhsw</a:t>
                      </a:r>
                      <a:r>
                        <a:rPr lang="en-US" sz="1400" dirty="0" smtClean="0">
                          <a:effectLst/>
                        </a:rPr>
                        <a:t> dpt </a:t>
                      </a:r>
                      <a:r>
                        <a:rPr lang="en-US" sz="1400" dirty="0" err="1" smtClean="0">
                          <a:effectLst/>
                        </a:rPr>
                        <a:t>mmbedakan</a:t>
                      </a:r>
                      <a:r>
                        <a:rPr lang="en-US" sz="1400" dirty="0" smtClean="0">
                          <a:effectLst/>
                        </a:rPr>
                        <a:t> </a:t>
                      </a:r>
                      <a:r>
                        <a:rPr lang="en-US" sz="1400" dirty="0">
                          <a:effectLst/>
                        </a:rPr>
                        <a:t>antara saldo sebelum penutupan dengan saldo </a:t>
                      </a:r>
                      <a:r>
                        <a:rPr lang="en-US" sz="1400" dirty="0" err="1">
                          <a:effectLst/>
                        </a:rPr>
                        <a:t>sesudap</a:t>
                      </a:r>
                      <a:r>
                        <a:rPr lang="en-US" sz="1400" dirty="0">
                          <a:effectLst/>
                        </a:rPr>
                        <a:t> penutupan rekening</a:t>
                      </a:r>
                    </a:p>
                    <a:p>
                      <a:pPr algn="just">
                        <a:spcAft>
                          <a:spcPts val="0"/>
                        </a:spcAft>
                      </a:pPr>
                      <a:r>
                        <a:rPr lang="en-US" sz="1400" dirty="0">
                          <a:effectLst/>
                        </a:rPr>
                        <a:t>2 Penyesuaian Kembali</a:t>
                      </a:r>
                    </a:p>
                    <a:p>
                      <a:pPr marL="342900" lvl="0" indent="-342900" algn="just">
                        <a:spcAft>
                          <a:spcPts val="0"/>
                        </a:spcAft>
                        <a:buFont typeface="Symbol" panose="05050102010706020507" pitchFamily="18" charset="2"/>
                        <a:buChar char=""/>
                        <a:tabLst>
                          <a:tab pos="228600" algn="l"/>
                        </a:tabLst>
                      </a:pPr>
                      <a:r>
                        <a:rPr lang="en-US" sz="1400" dirty="0">
                          <a:effectLst/>
                        </a:rPr>
                        <a:t>Mahasiswa dapat </a:t>
                      </a:r>
                      <a:r>
                        <a:rPr lang="en-US" sz="1400" dirty="0" err="1">
                          <a:effectLst/>
                        </a:rPr>
                        <a:t>menjelaskanpengertian</a:t>
                      </a:r>
                      <a:r>
                        <a:rPr lang="en-US" sz="1400" dirty="0">
                          <a:effectLst/>
                        </a:rPr>
                        <a:t> penyesuaian kembali</a:t>
                      </a:r>
                    </a:p>
                    <a:p>
                      <a:pPr marL="342900" lvl="0" indent="-342900" algn="just">
                        <a:spcAft>
                          <a:spcPts val="0"/>
                        </a:spcAft>
                        <a:buFont typeface="Symbol" panose="05050102010706020507" pitchFamily="18" charset="2"/>
                        <a:buChar char=""/>
                        <a:tabLst>
                          <a:tab pos="228600" algn="l"/>
                        </a:tabLst>
                      </a:pPr>
                      <a:r>
                        <a:rPr lang="en-US" sz="1400" dirty="0">
                          <a:effectLst/>
                        </a:rPr>
                        <a:t>Mahasiswa dapat memahami tujuan diselenggarakannya jurnal penyesuaian kembali</a:t>
                      </a:r>
                    </a:p>
                    <a:p>
                      <a:pPr marL="342900" lvl="0" indent="-342900" algn="just">
                        <a:spcAft>
                          <a:spcPts val="0"/>
                        </a:spcAft>
                        <a:buFont typeface="Symbol" panose="05050102010706020507" pitchFamily="18" charset="2"/>
                        <a:buChar char=""/>
                        <a:tabLst>
                          <a:tab pos="228600" algn="l"/>
                        </a:tabLst>
                      </a:pPr>
                      <a:r>
                        <a:rPr lang="en-US" sz="1400" dirty="0" smtClean="0">
                          <a:effectLst/>
                        </a:rPr>
                        <a:t>Mahasiswa </a:t>
                      </a:r>
                      <a:r>
                        <a:rPr lang="en-US" sz="1400" dirty="0">
                          <a:effectLst/>
                        </a:rPr>
                        <a:t>dapat menjelaskan rekening-rekening yang perlu disesuaikan kembali</a:t>
                      </a:r>
                    </a:p>
                    <a:p>
                      <a:pPr marL="342900" lvl="0" indent="-342900" algn="just">
                        <a:spcAft>
                          <a:spcPts val="0"/>
                        </a:spcAft>
                        <a:buFont typeface="Symbol" panose="05050102010706020507" pitchFamily="18" charset="2"/>
                        <a:buChar char=""/>
                        <a:tabLst>
                          <a:tab pos="228600" algn="l"/>
                        </a:tabLst>
                      </a:pPr>
                      <a:r>
                        <a:rPr lang="en-US" sz="1400" dirty="0">
                          <a:effectLst/>
                        </a:rPr>
                        <a:t>Mahasiswa dapat membuat jurnal penyesuaian kembali pada awal periode berikutnya.</a:t>
                      </a:r>
                      <a:endParaRPr lang="en-US" sz="1400" dirty="0">
                        <a:effectLst/>
                        <a:latin typeface="Times New Roman" panose="02020603050405020304" pitchFamily="18" charset="0"/>
                        <a:ea typeface="Times New Roman" panose="02020603050405020304" pitchFamily="18" charset="0"/>
                      </a:endParaRPr>
                    </a:p>
                  </a:txBody>
                  <a:tcPr marL="16814" marR="16814" marT="0" marB="0"/>
                </a:tc>
                <a:tc>
                  <a:txBody>
                    <a:bodyPr/>
                    <a:lstStyle/>
                    <a:p>
                      <a:pPr>
                        <a:spcAft>
                          <a:spcPts val="0"/>
                        </a:spcAft>
                      </a:pPr>
                      <a:r>
                        <a:rPr lang="en-US" sz="1400">
                          <a:effectLst/>
                        </a:rPr>
                        <a:t>1,</a:t>
                      </a:r>
                    </a:p>
                    <a:p>
                      <a:pPr>
                        <a:spcAft>
                          <a:spcPts val="0"/>
                        </a:spcAft>
                      </a:pPr>
                      <a:r>
                        <a:rPr lang="en-US" sz="1400">
                          <a:effectLst/>
                        </a:rPr>
                        <a:t>7 </a:t>
                      </a:r>
                      <a:endParaRPr lang="en-US" sz="1400">
                        <a:effectLst/>
                        <a:latin typeface="Times New Roman" panose="02020603050405020304" pitchFamily="18" charset="0"/>
                        <a:ea typeface="Times New Roman" panose="02020603050405020304" pitchFamily="18" charset="0"/>
                      </a:endParaRPr>
                    </a:p>
                  </a:txBody>
                  <a:tcPr marL="16814" marR="16814" marT="0" marB="0"/>
                </a:tc>
              </a:tr>
              <a:tr h="3344502">
                <a:tc>
                  <a:txBody>
                    <a:bodyPr/>
                    <a:lstStyle/>
                    <a:p>
                      <a:pPr>
                        <a:spcAft>
                          <a:spcPts val="0"/>
                        </a:spcAft>
                      </a:pPr>
                      <a:r>
                        <a:rPr lang="en-US" sz="1400">
                          <a:effectLst/>
                        </a:rPr>
                        <a:t>9, 10</a:t>
                      </a:r>
                      <a:endParaRPr lang="en-US" sz="1400">
                        <a:effectLst/>
                        <a:latin typeface="Times New Roman" panose="02020603050405020304" pitchFamily="18" charset="0"/>
                        <a:ea typeface="Times New Roman" panose="02020603050405020304" pitchFamily="18" charset="0"/>
                      </a:endParaRPr>
                    </a:p>
                  </a:txBody>
                  <a:tcPr marL="16814" marR="16814" marT="0" marB="0"/>
                </a:tc>
                <a:tc>
                  <a:txBody>
                    <a:bodyPr/>
                    <a:lstStyle/>
                    <a:p>
                      <a:pPr algn="just">
                        <a:spcAft>
                          <a:spcPts val="0"/>
                        </a:spcAft>
                        <a:tabLst>
                          <a:tab pos="2151063" algn="l"/>
                        </a:tabLst>
                      </a:pPr>
                      <a:r>
                        <a:rPr lang="en-US" sz="1400" dirty="0">
                          <a:effectLst/>
                        </a:rPr>
                        <a:t>Akuntansi perusahaan dagang</a:t>
                      </a:r>
                    </a:p>
                    <a:p>
                      <a:pPr algn="just">
                        <a:spcAft>
                          <a:spcPts val="0"/>
                        </a:spcAft>
                        <a:tabLst>
                          <a:tab pos="2151063" algn="l"/>
                        </a:tabLst>
                      </a:pPr>
                      <a:r>
                        <a:rPr lang="en-US" sz="1400" dirty="0">
                          <a:effectLst/>
                        </a:rPr>
                        <a:t> </a:t>
                      </a:r>
                    </a:p>
                    <a:p>
                      <a:pPr algn="just">
                        <a:spcAft>
                          <a:spcPts val="0"/>
                        </a:spcAft>
                        <a:tabLst>
                          <a:tab pos="2151063" algn="l"/>
                        </a:tabLst>
                      </a:pPr>
                      <a:r>
                        <a:rPr lang="en-US" sz="1400" dirty="0">
                          <a:effectLst/>
                        </a:rPr>
                        <a:t>TIU : mahasiswa dapat menjelaskan perusahaan dagang, dan pencatatan transaksi perusahaan dagang.</a:t>
                      </a:r>
                      <a:endParaRPr lang="en-US" sz="1400" dirty="0">
                        <a:effectLst/>
                        <a:latin typeface="Times New Roman" panose="02020603050405020304" pitchFamily="18" charset="0"/>
                        <a:ea typeface="Times New Roman" panose="02020603050405020304" pitchFamily="18" charset="0"/>
                      </a:endParaRPr>
                    </a:p>
                  </a:txBody>
                  <a:tcPr marL="16814" marR="16814" marT="0" marB="0"/>
                </a:tc>
                <a:tc>
                  <a:txBody>
                    <a:bodyPr/>
                    <a:lstStyle/>
                    <a:p>
                      <a:pPr algn="just">
                        <a:spcAft>
                          <a:spcPts val="0"/>
                        </a:spcAft>
                      </a:pPr>
                      <a:r>
                        <a:rPr lang="en-US" sz="1400" dirty="0">
                          <a:effectLst/>
                        </a:rPr>
                        <a:t>1 Pengertian Perusahaan Dagang</a:t>
                      </a:r>
                    </a:p>
                    <a:p>
                      <a:pPr marL="342900" lvl="0" indent="-342900" algn="just">
                        <a:spcAft>
                          <a:spcPts val="0"/>
                        </a:spcAft>
                        <a:buFont typeface="Symbol" panose="05050102010706020507" pitchFamily="18" charset="2"/>
                        <a:buChar char=""/>
                        <a:tabLst>
                          <a:tab pos="228600" algn="l"/>
                          <a:tab pos="457200" algn="l"/>
                        </a:tabLst>
                      </a:pPr>
                      <a:r>
                        <a:rPr lang="en-US" sz="1400" dirty="0">
                          <a:effectLst/>
                        </a:rPr>
                        <a:t>Mahasiswa dapat menjelaskan pengertian perusahaan dagang</a:t>
                      </a:r>
                    </a:p>
                    <a:p>
                      <a:pPr marL="342900" lvl="0" indent="-342900" algn="just">
                        <a:spcAft>
                          <a:spcPts val="0"/>
                        </a:spcAft>
                        <a:buFont typeface="Symbol" panose="05050102010706020507" pitchFamily="18" charset="2"/>
                        <a:buChar char=""/>
                        <a:tabLst>
                          <a:tab pos="228600" algn="l"/>
                          <a:tab pos="457200" algn="l"/>
                        </a:tabLst>
                      </a:pPr>
                      <a:r>
                        <a:rPr lang="en-US" sz="1400" dirty="0">
                          <a:effectLst/>
                        </a:rPr>
                        <a:t>Mahasiswa dapat </a:t>
                      </a:r>
                      <a:r>
                        <a:rPr lang="en-US" sz="1400" dirty="0" err="1">
                          <a:effectLst/>
                        </a:rPr>
                        <a:t>menjelaskankarakteristik</a:t>
                      </a:r>
                      <a:r>
                        <a:rPr lang="en-US" sz="1400" dirty="0">
                          <a:effectLst/>
                        </a:rPr>
                        <a:t> perusahaan dagang</a:t>
                      </a:r>
                    </a:p>
                    <a:p>
                      <a:pPr marL="342900" lvl="0" indent="-342900" algn="just">
                        <a:spcAft>
                          <a:spcPts val="0"/>
                        </a:spcAft>
                        <a:buFont typeface="Symbol" panose="05050102010706020507" pitchFamily="18" charset="2"/>
                        <a:buChar char=""/>
                        <a:tabLst>
                          <a:tab pos="228600" algn="l"/>
                          <a:tab pos="457200" algn="l"/>
                        </a:tabLst>
                      </a:pPr>
                      <a:r>
                        <a:rPr lang="en-US" sz="1400" dirty="0">
                          <a:effectLst/>
                        </a:rPr>
                        <a:t>Mahasiswa dapat membedakan antara perusahaan dagang dengan perusahaan jasa</a:t>
                      </a:r>
                    </a:p>
                    <a:p>
                      <a:pPr algn="just">
                        <a:spcAft>
                          <a:spcPts val="0"/>
                        </a:spcAft>
                      </a:pPr>
                      <a:r>
                        <a:rPr lang="en-US" sz="1400" dirty="0">
                          <a:effectLst/>
                        </a:rPr>
                        <a:t>2 Rekening-rekening Perusahaan Dagang</a:t>
                      </a:r>
                    </a:p>
                    <a:p>
                      <a:pPr marL="342900" lvl="0" indent="-342900" algn="just">
                        <a:spcAft>
                          <a:spcPts val="0"/>
                        </a:spcAft>
                        <a:buFont typeface="Symbol" panose="05050102010706020507" pitchFamily="18" charset="2"/>
                        <a:buChar char=""/>
                        <a:tabLst>
                          <a:tab pos="228600" algn="l"/>
                        </a:tabLst>
                      </a:pPr>
                      <a:r>
                        <a:rPr lang="en-US" sz="1400" dirty="0">
                          <a:effectLst/>
                        </a:rPr>
                        <a:t>Mahasiswa dapat menyebutkan rekening-rekening yang ada dalam perusahaan dagang</a:t>
                      </a:r>
                    </a:p>
                    <a:p>
                      <a:pPr marL="342900" lvl="0" indent="-342900" algn="just">
                        <a:spcAft>
                          <a:spcPts val="0"/>
                        </a:spcAft>
                        <a:buFont typeface="Symbol" panose="05050102010706020507" pitchFamily="18" charset="2"/>
                        <a:buChar char=""/>
                        <a:tabLst>
                          <a:tab pos="228600" algn="l"/>
                        </a:tabLst>
                      </a:pPr>
                      <a:r>
                        <a:rPr lang="en-US" sz="1400" dirty="0">
                          <a:effectLst/>
                        </a:rPr>
                        <a:t>Mahasiswa dapat menjelaskan pengertian rekening perusahaan dagang</a:t>
                      </a:r>
                    </a:p>
                    <a:p>
                      <a:pPr marL="342900" lvl="0" indent="-342900" algn="just">
                        <a:spcAft>
                          <a:spcPts val="0"/>
                        </a:spcAft>
                        <a:buFont typeface="Symbol" panose="05050102010706020507" pitchFamily="18" charset="2"/>
                        <a:buChar char=""/>
                        <a:tabLst>
                          <a:tab pos="228600" algn="l"/>
                        </a:tabLst>
                      </a:pPr>
                      <a:r>
                        <a:rPr lang="en-US" sz="1400" dirty="0">
                          <a:effectLst/>
                        </a:rPr>
                        <a:t>Mahasiswa dapat membedakan rekening perusahaan jasa dengan perusahaan dagang</a:t>
                      </a:r>
                    </a:p>
                    <a:p>
                      <a:pPr algn="just">
                        <a:spcAft>
                          <a:spcPts val="0"/>
                        </a:spcAft>
                      </a:pPr>
                      <a:r>
                        <a:rPr lang="en-US" sz="1400" dirty="0">
                          <a:effectLst/>
                        </a:rPr>
                        <a:t>3 Proses akuntansi perusahaan Dagang</a:t>
                      </a:r>
                    </a:p>
                    <a:p>
                      <a:pPr marL="342900" lvl="0" indent="-342900" algn="just">
                        <a:spcAft>
                          <a:spcPts val="0"/>
                        </a:spcAft>
                        <a:buFont typeface="Symbol" panose="05050102010706020507" pitchFamily="18" charset="2"/>
                        <a:buChar char=""/>
                        <a:tabLst>
                          <a:tab pos="228600" algn="l"/>
                        </a:tabLst>
                      </a:pPr>
                      <a:r>
                        <a:rPr lang="en-US" sz="1400" dirty="0">
                          <a:effectLst/>
                        </a:rPr>
                        <a:t>Mahasiswa dapat mencatat transaksi ke buku jurnal umum perusahaan dagang</a:t>
                      </a:r>
                    </a:p>
                    <a:p>
                      <a:pPr marL="342900" lvl="0" indent="-342900" algn="just">
                        <a:spcAft>
                          <a:spcPts val="0"/>
                        </a:spcAft>
                        <a:buFont typeface="Symbol" panose="05050102010706020507" pitchFamily="18" charset="2"/>
                        <a:buChar char=""/>
                        <a:tabLst>
                          <a:tab pos="228600" algn="l"/>
                        </a:tabLst>
                      </a:pPr>
                      <a:r>
                        <a:rPr lang="en-US" sz="1400" dirty="0">
                          <a:effectLst/>
                        </a:rPr>
                        <a:t>Mahasiswa dapat menjelaskan saldo normal untuk rekening perusahaan dagang</a:t>
                      </a:r>
                    </a:p>
                    <a:p>
                      <a:pPr algn="just">
                        <a:spcAft>
                          <a:spcPts val="0"/>
                        </a:spcAft>
                      </a:pPr>
                      <a:r>
                        <a:rPr lang="en-US" sz="1400" dirty="0">
                          <a:effectLst/>
                        </a:rPr>
                        <a:t>4 Jurnal Penyesuaian</a:t>
                      </a:r>
                    </a:p>
                    <a:p>
                      <a:pPr marL="342900" lvl="0" indent="-342900" algn="just">
                        <a:spcAft>
                          <a:spcPts val="0"/>
                        </a:spcAft>
                        <a:buFont typeface="Symbol" panose="05050102010706020507" pitchFamily="18" charset="2"/>
                        <a:buChar char=""/>
                        <a:tabLst>
                          <a:tab pos="228600" algn="l"/>
                        </a:tabLst>
                      </a:pPr>
                      <a:r>
                        <a:rPr lang="en-US" sz="1400" dirty="0">
                          <a:effectLst/>
                        </a:rPr>
                        <a:t>Mahasiswa dapat menjelaskan pengertian jurnal penyesuaian perusahaan dagang</a:t>
                      </a:r>
                    </a:p>
                    <a:p>
                      <a:pPr marL="342900" lvl="0" indent="-342900" algn="just">
                        <a:spcAft>
                          <a:spcPts val="0"/>
                        </a:spcAft>
                        <a:buFont typeface="Symbol" panose="05050102010706020507" pitchFamily="18" charset="2"/>
                        <a:buChar char=""/>
                        <a:tabLst>
                          <a:tab pos="228600" algn="l"/>
                        </a:tabLst>
                      </a:pPr>
                      <a:r>
                        <a:rPr lang="en-US" sz="1400" dirty="0">
                          <a:effectLst/>
                        </a:rPr>
                        <a:t>Mahasiswa dapat menyebutkan rekening-rekening yang harus dibuat jurnal penyesuaian </a:t>
                      </a:r>
                    </a:p>
                    <a:p>
                      <a:pPr marL="342900" lvl="0" indent="-342900" algn="just">
                        <a:spcAft>
                          <a:spcPts val="0"/>
                        </a:spcAft>
                        <a:buFont typeface="Symbol" panose="05050102010706020507" pitchFamily="18" charset="2"/>
                        <a:buChar char=""/>
                        <a:tabLst>
                          <a:tab pos="228600" algn="l"/>
                        </a:tabLst>
                      </a:pPr>
                      <a:r>
                        <a:rPr lang="en-US" sz="1400" dirty="0" err="1" smtClean="0">
                          <a:effectLst/>
                        </a:rPr>
                        <a:t>Mhsw</a:t>
                      </a:r>
                      <a:r>
                        <a:rPr lang="en-US" sz="1400" dirty="0" smtClean="0">
                          <a:effectLst/>
                        </a:rPr>
                        <a:t> dpt </a:t>
                      </a:r>
                      <a:r>
                        <a:rPr lang="en-US" sz="1400" dirty="0">
                          <a:effectLst/>
                        </a:rPr>
                        <a:t>membedakan jurnal penyesuaian dengan metode HPP dan metode pendekatan jurnal penutup</a:t>
                      </a:r>
                    </a:p>
                    <a:p>
                      <a:pPr algn="just">
                        <a:spcAft>
                          <a:spcPts val="0"/>
                        </a:spcAft>
                      </a:pPr>
                      <a:r>
                        <a:rPr lang="en-US" sz="1400" dirty="0">
                          <a:effectLst/>
                        </a:rPr>
                        <a:t>5 Jurnal Penutup</a:t>
                      </a:r>
                    </a:p>
                    <a:p>
                      <a:pPr marL="342900" lvl="0" indent="-342900" algn="just">
                        <a:spcAft>
                          <a:spcPts val="0"/>
                        </a:spcAft>
                        <a:buFont typeface="Symbol" panose="05050102010706020507" pitchFamily="18" charset="2"/>
                        <a:buChar char=""/>
                        <a:tabLst>
                          <a:tab pos="228600" algn="l"/>
                        </a:tabLst>
                      </a:pPr>
                      <a:r>
                        <a:rPr lang="en-US" sz="1400" dirty="0">
                          <a:effectLst/>
                        </a:rPr>
                        <a:t>Mahasiswa dapat menyusun jurnal penutup dengan pendekatan HPP</a:t>
                      </a:r>
                    </a:p>
                    <a:p>
                      <a:pPr marL="342900" lvl="0" indent="-342900" algn="just">
                        <a:spcAft>
                          <a:spcPts val="0"/>
                        </a:spcAft>
                        <a:buFont typeface="Symbol" panose="05050102010706020507" pitchFamily="18" charset="2"/>
                        <a:buChar char=""/>
                        <a:tabLst>
                          <a:tab pos="228600" algn="l"/>
                        </a:tabLst>
                      </a:pPr>
                      <a:r>
                        <a:rPr lang="en-US" sz="1400" dirty="0">
                          <a:effectLst/>
                        </a:rPr>
                        <a:t>Mahasiswa dapat menyusun jurnal penutup dengan pendekatan jurnal penutup</a:t>
                      </a:r>
                    </a:p>
                    <a:p>
                      <a:pPr marL="342900" lvl="0" indent="-342900" algn="just">
                        <a:spcAft>
                          <a:spcPts val="0"/>
                        </a:spcAft>
                        <a:buFont typeface="Symbol" panose="05050102010706020507" pitchFamily="18" charset="2"/>
                        <a:buChar char=""/>
                        <a:tabLst>
                          <a:tab pos="228600" algn="l"/>
                        </a:tabLst>
                      </a:pPr>
                      <a:r>
                        <a:rPr lang="en-US" sz="1400" dirty="0" err="1" smtClean="0">
                          <a:effectLst/>
                        </a:rPr>
                        <a:t>Mhsw</a:t>
                      </a:r>
                      <a:r>
                        <a:rPr lang="en-US" sz="1400" dirty="0" smtClean="0">
                          <a:effectLst/>
                        </a:rPr>
                        <a:t> dpt </a:t>
                      </a:r>
                      <a:r>
                        <a:rPr lang="en-US" sz="1400" dirty="0">
                          <a:effectLst/>
                        </a:rPr>
                        <a:t>membedakan antara jurnal penutup dengan pendekatan HPP dan pendekatan jurnal penutup</a:t>
                      </a:r>
                      <a:endParaRPr lang="en-US" sz="1400" dirty="0">
                        <a:effectLst/>
                        <a:latin typeface="Times New Roman" panose="02020603050405020304" pitchFamily="18" charset="0"/>
                        <a:ea typeface="Times New Roman" panose="02020603050405020304" pitchFamily="18" charset="0"/>
                      </a:endParaRPr>
                    </a:p>
                  </a:txBody>
                  <a:tcPr marL="16814" marR="16814" marT="0" marB="0"/>
                </a:tc>
                <a:tc>
                  <a:txBody>
                    <a:bodyPr/>
                    <a:lstStyle/>
                    <a:p>
                      <a:pPr>
                        <a:spcAft>
                          <a:spcPts val="0"/>
                        </a:spcAft>
                      </a:pPr>
                      <a:r>
                        <a:rPr lang="en-US" sz="1400" dirty="0">
                          <a:effectLst/>
                        </a:rPr>
                        <a:t>1, 7 </a:t>
                      </a:r>
                      <a:endParaRPr lang="en-US" sz="1400" dirty="0">
                        <a:effectLst/>
                        <a:latin typeface="Times New Roman" panose="02020603050405020304" pitchFamily="18" charset="0"/>
                        <a:ea typeface="Times New Roman" panose="02020603050405020304" pitchFamily="18" charset="0"/>
                      </a:endParaRPr>
                    </a:p>
                  </a:txBody>
                  <a:tcPr marL="16814" marR="16814" marT="0" marB="0"/>
                </a:tc>
              </a:tr>
            </a:tbl>
          </a:graphicData>
        </a:graphic>
      </p:graphicFrame>
    </p:spTree>
    <p:extLst>
      <p:ext uri="{BB962C8B-B14F-4D97-AF65-F5344CB8AC3E}">
        <p14:creationId xmlns:p14="http://schemas.microsoft.com/office/powerpoint/2010/main" val="2756238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49586499"/>
              </p:ext>
            </p:extLst>
          </p:nvPr>
        </p:nvGraphicFramePr>
        <p:xfrm>
          <a:off x="470647" y="363071"/>
          <a:ext cx="11080377" cy="6214334"/>
        </p:xfrm>
        <a:graphic>
          <a:graphicData uri="http://schemas.openxmlformats.org/drawingml/2006/table">
            <a:tbl>
              <a:tblPr firstRow="1" firstCol="1" bandRow="1" bandCol="1">
                <a:tableStyleId>{5C22544A-7EE6-4342-B048-85BDC9FD1C3A}</a:tableStyleId>
              </a:tblPr>
              <a:tblGrid>
                <a:gridCol w="426170"/>
                <a:gridCol w="2115324"/>
                <a:gridCol w="8002737"/>
                <a:gridCol w="536146"/>
              </a:tblGrid>
              <a:tr h="3227294">
                <a:tc>
                  <a:txBody>
                    <a:bodyPr/>
                    <a:lstStyle/>
                    <a:p>
                      <a:pPr>
                        <a:spcAft>
                          <a:spcPts val="0"/>
                        </a:spcAft>
                      </a:pPr>
                      <a:r>
                        <a:rPr lang="en-US" sz="1400" dirty="0">
                          <a:effectLst/>
                        </a:rPr>
                        <a:t>11</a:t>
                      </a:r>
                      <a:endParaRPr lang="en-US" sz="1400" dirty="0">
                        <a:effectLst/>
                        <a:latin typeface="Times New Roman" panose="02020603050405020304" pitchFamily="18" charset="0"/>
                        <a:ea typeface="Times New Roman" panose="02020603050405020304" pitchFamily="18" charset="0"/>
                      </a:endParaRPr>
                    </a:p>
                  </a:txBody>
                  <a:tcPr marL="21088" marR="21088" marT="0" marB="0"/>
                </a:tc>
                <a:tc>
                  <a:txBody>
                    <a:bodyPr/>
                    <a:lstStyle/>
                    <a:p>
                      <a:pPr algn="just">
                        <a:spcAft>
                          <a:spcPts val="0"/>
                        </a:spcAft>
                      </a:pPr>
                      <a:r>
                        <a:rPr lang="en-US" sz="1400" dirty="0">
                          <a:effectLst/>
                        </a:rPr>
                        <a:t>Pos Transitoris dan Antisipasi</a:t>
                      </a:r>
                    </a:p>
                    <a:p>
                      <a:pPr algn="just">
                        <a:spcAft>
                          <a:spcPts val="0"/>
                        </a:spcAft>
                      </a:pPr>
                      <a:r>
                        <a:rPr lang="en-US" sz="1400" dirty="0">
                          <a:effectLst/>
                        </a:rPr>
                        <a:t> </a:t>
                      </a:r>
                    </a:p>
                    <a:p>
                      <a:pPr algn="just">
                        <a:spcAft>
                          <a:spcPts val="0"/>
                        </a:spcAft>
                      </a:pPr>
                      <a:r>
                        <a:rPr lang="en-US" sz="1400" dirty="0">
                          <a:effectLst/>
                        </a:rPr>
                        <a:t>TIU : mahasiswa dapat menjelaskan pos transitoris dan antisipasi aktif dan pasif serta cara </a:t>
                      </a:r>
                      <a:r>
                        <a:rPr lang="en-US" sz="1400" dirty="0" err="1">
                          <a:effectLst/>
                        </a:rPr>
                        <a:t>pencatatannya</a:t>
                      </a:r>
                      <a:endParaRPr lang="en-US" sz="1400" dirty="0">
                        <a:effectLst/>
                        <a:latin typeface="Times New Roman" panose="02020603050405020304" pitchFamily="18" charset="0"/>
                        <a:ea typeface="Times New Roman" panose="02020603050405020304" pitchFamily="18" charset="0"/>
                      </a:endParaRPr>
                    </a:p>
                  </a:txBody>
                  <a:tcPr marL="21088" marR="21088" marT="0" marB="0"/>
                </a:tc>
                <a:tc>
                  <a:txBody>
                    <a:bodyPr/>
                    <a:lstStyle/>
                    <a:p>
                      <a:pPr algn="just">
                        <a:spcAft>
                          <a:spcPts val="0"/>
                        </a:spcAft>
                      </a:pPr>
                      <a:r>
                        <a:rPr lang="en-US" sz="1400" dirty="0">
                          <a:effectLst/>
                        </a:rPr>
                        <a:t>1 Pos Transitoris Aktif</a:t>
                      </a:r>
                    </a:p>
                    <a:p>
                      <a:pPr marL="174625" lvl="0" indent="-174625" algn="just">
                        <a:spcAft>
                          <a:spcPts val="0"/>
                        </a:spcAft>
                        <a:buFont typeface="Symbol" panose="05050102010706020507" pitchFamily="18" charset="2"/>
                        <a:buChar char=""/>
                        <a:tabLst>
                          <a:tab pos="228600" algn="l"/>
                        </a:tabLst>
                      </a:pPr>
                      <a:r>
                        <a:rPr lang="en-US" sz="1400" dirty="0">
                          <a:effectLst/>
                        </a:rPr>
                        <a:t>Mahasiswa dapat menjelaskan pengertian pos transitoris aktif</a:t>
                      </a:r>
                    </a:p>
                    <a:p>
                      <a:pPr marL="174625" lvl="0" indent="-174625" algn="just">
                        <a:spcAft>
                          <a:spcPts val="0"/>
                        </a:spcAft>
                        <a:buFont typeface="Symbol" panose="05050102010706020507" pitchFamily="18" charset="2"/>
                        <a:buChar char=""/>
                        <a:tabLst>
                          <a:tab pos="228600" algn="l"/>
                        </a:tabLst>
                      </a:pPr>
                      <a:r>
                        <a:rPr lang="en-US" sz="1400" dirty="0" err="1" smtClean="0">
                          <a:effectLst/>
                        </a:rPr>
                        <a:t>Mhsw</a:t>
                      </a:r>
                      <a:r>
                        <a:rPr lang="en-US" sz="1400" dirty="0" smtClean="0">
                          <a:effectLst/>
                        </a:rPr>
                        <a:t> dpt </a:t>
                      </a:r>
                      <a:r>
                        <a:rPr lang="en-US" sz="1400" dirty="0" err="1" smtClean="0">
                          <a:effectLst/>
                        </a:rPr>
                        <a:t>mmahami</a:t>
                      </a:r>
                      <a:r>
                        <a:rPr lang="en-US" sz="1400" dirty="0" smtClean="0">
                          <a:effectLst/>
                        </a:rPr>
                        <a:t> </a:t>
                      </a:r>
                      <a:r>
                        <a:rPr lang="en-US" sz="1400" dirty="0">
                          <a:effectLst/>
                        </a:rPr>
                        <a:t>pencatatan transitoris aktif </a:t>
                      </a:r>
                      <a:r>
                        <a:rPr lang="en-US" sz="1400" dirty="0" smtClean="0">
                          <a:effectLst/>
                        </a:rPr>
                        <a:t>dg </a:t>
                      </a:r>
                      <a:r>
                        <a:rPr lang="en-US" sz="1400" dirty="0" err="1" smtClean="0">
                          <a:effectLst/>
                        </a:rPr>
                        <a:t>pndekatan</a:t>
                      </a:r>
                      <a:r>
                        <a:rPr lang="en-US" sz="1400" dirty="0" smtClean="0">
                          <a:effectLst/>
                        </a:rPr>
                        <a:t> </a:t>
                      </a:r>
                      <a:r>
                        <a:rPr lang="en-US" sz="1400" dirty="0">
                          <a:effectLst/>
                        </a:rPr>
                        <a:t>rugi laba dan pendekatan neraca</a:t>
                      </a:r>
                    </a:p>
                    <a:p>
                      <a:pPr marL="174625" lvl="0" indent="-174625" algn="just">
                        <a:spcAft>
                          <a:spcPts val="0"/>
                        </a:spcAft>
                        <a:buFont typeface="Symbol" panose="05050102010706020507" pitchFamily="18" charset="2"/>
                        <a:buChar char=""/>
                        <a:tabLst>
                          <a:tab pos="228600" algn="l"/>
                        </a:tabLst>
                      </a:pPr>
                      <a:r>
                        <a:rPr lang="en-US" sz="1400" dirty="0" err="1" smtClean="0">
                          <a:effectLst/>
                        </a:rPr>
                        <a:t>Mhsw</a:t>
                      </a:r>
                      <a:r>
                        <a:rPr lang="en-US" sz="1400" dirty="0" smtClean="0">
                          <a:effectLst/>
                        </a:rPr>
                        <a:t> dpt </a:t>
                      </a:r>
                      <a:r>
                        <a:rPr lang="en-US" sz="1400" dirty="0" err="1" smtClean="0">
                          <a:effectLst/>
                        </a:rPr>
                        <a:t>mmbandingkan</a:t>
                      </a:r>
                      <a:r>
                        <a:rPr lang="en-US" sz="1400" dirty="0" smtClean="0">
                          <a:effectLst/>
                        </a:rPr>
                        <a:t> </a:t>
                      </a:r>
                      <a:r>
                        <a:rPr lang="en-US" sz="1400" dirty="0">
                          <a:effectLst/>
                        </a:rPr>
                        <a:t>antara </a:t>
                      </a:r>
                      <a:r>
                        <a:rPr lang="en-US" sz="1400" dirty="0" err="1" smtClean="0">
                          <a:effectLst/>
                        </a:rPr>
                        <a:t>pncatatan</a:t>
                      </a:r>
                      <a:r>
                        <a:rPr lang="en-US" sz="1400" dirty="0" smtClean="0">
                          <a:effectLst/>
                        </a:rPr>
                        <a:t> dg </a:t>
                      </a:r>
                      <a:r>
                        <a:rPr lang="en-US" sz="1400" dirty="0">
                          <a:effectLst/>
                        </a:rPr>
                        <a:t>pendekatan rugi laba </a:t>
                      </a:r>
                      <a:r>
                        <a:rPr lang="en-US" sz="1400" dirty="0" smtClean="0">
                          <a:effectLst/>
                        </a:rPr>
                        <a:t>dg </a:t>
                      </a:r>
                      <a:r>
                        <a:rPr lang="en-US" sz="1400" dirty="0">
                          <a:effectLst/>
                        </a:rPr>
                        <a:t>pendekatan neraca</a:t>
                      </a:r>
                    </a:p>
                    <a:p>
                      <a:pPr algn="just">
                        <a:spcAft>
                          <a:spcPts val="0"/>
                        </a:spcAft>
                      </a:pPr>
                      <a:r>
                        <a:rPr lang="en-US" sz="1400" dirty="0">
                          <a:effectLst/>
                        </a:rPr>
                        <a:t>2 Pos Transitoris Pasif</a:t>
                      </a:r>
                    </a:p>
                    <a:p>
                      <a:pPr marL="174625" lvl="0" indent="-174625" algn="just">
                        <a:spcAft>
                          <a:spcPts val="0"/>
                        </a:spcAft>
                        <a:buFont typeface="Symbol" panose="05050102010706020507" pitchFamily="18" charset="2"/>
                        <a:buChar char=""/>
                        <a:tabLst>
                          <a:tab pos="228600" algn="l"/>
                        </a:tabLst>
                      </a:pPr>
                      <a:r>
                        <a:rPr lang="en-US" sz="1400" dirty="0">
                          <a:effectLst/>
                        </a:rPr>
                        <a:t>Mahasiswa dapat menjelaskan pengertian pos transitoris pasif</a:t>
                      </a:r>
                    </a:p>
                    <a:p>
                      <a:pPr marL="174625" lvl="0" indent="-174625" algn="just">
                        <a:spcAft>
                          <a:spcPts val="0"/>
                        </a:spcAft>
                        <a:buFont typeface="Symbol" panose="05050102010706020507" pitchFamily="18" charset="2"/>
                        <a:buChar char=""/>
                        <a:tabLst>
                          <a:tab pos="228600" algn="l"/>
                        </a:tabLst>
                      </a:pPr>
                      <a:r>
                        <a:rPr lang="en-US" sz="1400" dirty="0" err="1" smtClean="0">
                          <a:effectLst/>
                        </a:rPr>
                        <a:t>Mhsw</a:t>
                      </a:r>
                      <a:r>
                        <a:rPr lang="en-US" sz="1400" dirty="0" smtClean="0">
                          <a:effectLst/>
                        </a:rPr>
                        <a:t> dpt </a:t>
                      </a:r>
                      <a:r>
                        <a:rPr lang="en-US" sz="1400" dirty="0" err="1" smtClean="0">
                          <a:effectLst/>
                        </a:rPr>
                        <a:t>mmahami</a:t>
                      </a:r>
                      <a:r>
                        <a:rPr lang="en-US" sz="1400" dirty="0" smtClean="0">
                          <a:effectLst/>
                        </a:rPr>
                        <a:t> </a:t>
                      </a:r>
                      <a:r>
                        <a:rPr lang="en-US" sz="1400" dirty="0">
                          <a:effectLst/>
                        </a:rPr>
                        <a:t>pencatatan transitoris pasif </a:t>
                      </a:r>
                      <a:r>
                        <a:rPr lang="en-US" sz="1400" dirty="0" smtClean="0">
                          <a:effectLst/>
                        </a:rPr>
                        <a:t>dg </a:t>
                      </a:r>
                      <a:r>
                        <a:rPr lang="en-US" sz="1400" dirty="0">
                          <a:effectLst/>
                        </a:rPr>
                        <a:t>pendekatan rugi laba </a:t>
                      </a:r>
                      <a:r>
                        <a:rPr lang="en-US" sz="1400" dirty="0" smtClean="0">
                          <a:effectLst/>
                        </a:rPr>
                        <a:t>&amp; </a:t>
                      </a:r>
                      <a:r>
                        <a:rPr lang="en-US" sz="1400" dirty="0">
                          <a:effectLst/>
                        </a:rPr>
                        <a:t>pendekatan neraca</a:t>
                      </a:r>
                    </a:p>
                    <a:p>
                      <a:pPr marL="174625" lvl="0" indent="-174625" algn="just">
                        <a:spcAft>
                          <a:spcPts val="0"/>
                        </a:spcAft>
                        <a:buFont typeface="Symbol" panose="05050102010706020507" pitchFamily="18" charset="2"/>
                        <a:buChar char=""/>
                        <a:tabLst>
                          <a:tab pos="228600" algn="l"/>
                        </a:tabLst>
                      </a:pPr>
                      <a:r>
                        <a:rPr lang="en-US" sz="1400" dirty="0" err="1" smtClean="0">
                          <a:effectLst/>
                        </a:rPr>
                        <a:t>Mhsw</a:t>
                      </a:r>
                      <a:r>
                        <a:rPr lang="en-US" sz="1400" dirty="0" smtClean="0">
                          <a:effectLst/>
                        </a:rPr>
                        <a:t> dpt </a:t>
                      </a:r>
                      <a:r>
                        <a:rPr lang="en-US" sz="1400" dirty="0" err="1" smtClean="0">
                          <a:effectLst/>
                        </a:rPr>
                        <a:t>mmbandingkan</a:t>
                      </a:r>
                      <a:r>
                        <a:rPr lang="en-US" sz="1400" dirty="0" smtClean="0">
                          <a:effectLst/>
                        </a:rPr>
                        <a:t> </a:t>
                      </a:r>
                      <a:r>
                        <a:rPr lang="en-US" sz="1400" dirty="0">
                          <a:effectLst/>
                        </a:rPr>
                        <a:t>antara pencatatan </a:t>
                      </a:r>
                      <a:r>
                        <a:rPr lang="en-US" sz="1400" dirty="0" smtClean="0">
                          <a:effectLst/>
                        </a:rPr>
                        <a:t>dg </a:t>
                      </a:r>
                      <a:r>
                        <a:rPr lang="en-US" sz="1400" dirty="0">
                          <a:effectLst/>
                        </a:rPr>
                        <a:t>pendekatan rugi laba </a:t>
                      </a:r>
                      <a:r>
                        <a:rPr lang="en-US" sz="1400" dirty="0" smtClean="0">
                          <a:effectLst/>
                        </a:rPr>
                        <a:t>dg</a:t>
                      </a:r>
                      <a:r>
                        <a:rPr lang="en-US" sz="1400" baseline="0" dirty="0" smtClean="0">
                          <a:effectLst/>
                        </a:rPr>
                        <a:t> </a:t>
                      </a:r>
                      <a:r>
                        <a:rPr lang="en-US" sz="1400" dirty="0" smtClean="0">
                          <a:effectLst/>
                        </a:rPr>
                        <a:t>pendekatan neraca</a:t>
                      </a:r>
                    </a:p>
                    <a:p>
                      <a:pPr algn="just">
                        <a:spcAft>
                          <a:spcPts val="0"/>
                        </a:spcAft>
                      </a:pPr>
                      <a:r>
                        <a:rPr lang="en-US" sz="1400" dirty="0" smtClean="0">
                          <a:effectLst/>
                        </a:rPr>
                        <a:t>3 Pos Antisipasi Aktif</a:t>
                      </a:r>
                    </a:p>
                    <a:p>
                      <a:pPr marL="174625" lvl="0" indent="-174625" algn="just">
                        <a:spcAft>
                          <a:spcPts val="0"/>
                        </a:spcAft>
                        <a:buFont typeface="Symbol" panose="05050102010706020507" pitchFamily="18" charset="2"/>
                        <a:buChar char=""/>
                        <a:tabLst>
                          <a:tab pos="228600" algn="l"/>
                        </a:tabLst>
                      </a:pPr>
                      <a:r>
                        <a:rPr lang="en-US" sz="1400" dirty="0" smtClean="0">
                          <a:effectLst/>
                        </a:rPr>
                        <a:t>Mahasiswa </a:t>
                      </a:r>
                      <a:r>
                        <a:rPr lang="en-US" sz="1400" dirty="0">
                          <a:effectLst/>
                        </a:rPr>
                        <a:t>dapat menjelaskan pos antisipasi aktif</a:t>
                      </a:r>
                    </a:p>
                    <a:p>
                      <a:pPr marL="174625" lvl="0" indent="-174625" algn="just">
                        <a:spcAft>
                          <a:spcPts val="0"/>
                        </a:spcAft>
                        <a:buFont typeface="Symbol" panose="05050102010706020507" pitchFamily="18" charset="2"/>
                        <a:buChar char=""/>
                        <a:tabLst>
                          <a:tab pos="228600" algn="l"/>
                        </a:tabLst>
                      </a:pPr>
                      <a:r>
                        <a:rPr lang="en-US" sz="1400" dirty="0">
                          <a:effectLst/>
                        </a:rPr>
                        <a:t>Mahasiswa dapat memahami pencatatan transaksi untuk pos transitoris aktif</a:t>
                      </a:r>
                    </a:p>
                    <a:p>
                      <a:pPr algn="just">
                        <a:spcAft>
                          <a:spcPts val="0"/>
                        </a:spcAft>
                      </a:pPr>
                      <a:r>
                        <a:rPr lang="en-US" sz="1400" dirty="0">
                          <a:effectLst/>
                        </a:rPr>
                        <a:t>4 Pos Antisipasi Pasif</a:t>
                      </a:r>
                    </a:p>
                    <a:p>
                      <a:pPr marL="174625" lvl="0" indent="-174625" algn="just">
                        <a:spcAft>
                          <a:spcPts val="0"/>
                        </a:spcAft>
                        <a:buFont typeface="Symbol" panose="05050102010706020507" pitchFamily="18" charset="2"/>
                        <a:buChar char=""/>
                        <a:tabLst>
                          <a:tab pos="228600" algn="l"/>
                        </a:tabLst>
                      </a:pPr>
                      <a:r>
                        <a:rPr lang="en-US" sz="1400" dirty="0">
                          <a:effectLst/>
                        </a:rPr>
                        <a:t>Mahasiswa dapat menjelaskan pos antisipasi pasif</a:t>
                      </a:r>
                    </a:p>
                    <a:p>
                      <a:pPr marL="174625" lvl="0" indent="-174625" algn="just">
                        <a:spcAft>
                          <a:spcPts val="0"/>
                        </a:spcAft>
                        <a:buFont typeface="Symbol" panose="05050102010706020507" pitchFamily="18" charset="2"/>
                        <a:buChar char=""/>
                        <a:tabLst>
                          <a:tab pos="228600" algn="l"/>
                        </a:tabLst>
                      </a:pPr>
                      <a:r>
                        <a:rPr lang="en-US" sz="1400" dirty="0" smtClean="0">
                          <a:effectLst/>
                        </a:rPr>
                        <a:t>Mahasiswa </a:t>
                      </a:r>
                      <a:r>
                        <a:rPr lang="en-US" sz="1400" dirty="0">
                          <a:effectLst/>
                        </a:rPr>
                        <a:t>dapat memahami pencatatan transaksi untuk pos transitoris pasif</a:t>
                      </a:r>
                      <a:endParaRPr lang="en-US" sz="1400" dirty="0">
                        <a:effectLst/>
                        <a:latin typeface="Times New Roman" panose="02020603050405020304" pitchFamily="18" charset="0"/>
                        <a:ea typeface="Times New Roman" panose="02020603050405020304" pitchFamily="18" charset="0"/>
                      </a:endParaRPr>
                    </a:p>
                  </a:txBody>
                  <a:tcPr marL="21088" marR="21088" marT="0" marB="0"/>
                </a:tc>
                <a:tc>
                  <a:txBody>
                    <a:bodyPr/>
                    <a:lstStyle/>
                    <a:p>
                      <a:pPr>
                        <a:spcAft>
                          <a:spcPts val="0"/>
                        </a:spcAft>
                      </a:pPr>
                      <a:r>
                        <a:rPr lang="en-US" sz="1400">
                          <a:effectLst/>
                        </a:rPr>
                        <a:t>2,7</a:t>
                      </a:r>
                      <a:endParaRPr lang="en-US" sz="1400">
                        <a:effectLst/>
                        <a:latin typeface="Times New Roman" panose="02020603050405020304" pitchFamily="18" charset="0"/>
                        <a:ea typeface="Times New Roman" panose="02020603050405020304" pitchFamily="18" charset="0"/>
                      </a:endParaRPr>
                    </a:p>
                  </a:txBody>
                  <a:tcPr marL="21088" marR="21088" marT="0" marB="0"/>
                </a:tc>
              </a:tr>
              <a:tr h="2130288">
                <a:tc>
                  <a:txBody>
                    <a:bodyPr/>
                    <a:lstStyle/>
                    <a:p>
                      <a:pPr>
                        <a:spcAft>
                          <a:spcPts val="0"/>
                        </a:spcAft>
                      </a:pPr>
                      <a:r>
                        <a:rPr lang="en-US" sz="1400">
                          <a:effectLst/>
                        </a:rPr>
                        <a:t>12</a:t>
                      </a:r>
                      <a:endParaRPr lang="en-US" sz="1400">
                        <a:effectLst/>
                        <a:latin typeface="Times New Roman" panose="02020603050405020304" pitchFamily="18" charset="0"/>
                        <a:ea typeface="Times New Roman" panose="02020603050405020304" pitchFamily="18" charset="0"/>
                      </a:endParaRPr>
                    </a:p>
                  </a:txBody>
                  <a:tcPr marL="21088" marR="21088" marT="0" marB="0"/>
                </a:tc>
                <a:tc>
                  <a:txBody>
                    <a:bodyPr/>
                    <a:lstStyle/>
                    <a:p>
                      <a:pPr algn="just">
                        <a:spcAft>
                          <a:spcPts val="0"/>
                        </a:spcAft>
                      </a:pPr>
                      <a:r>
                        <a:rPr lang="en-US" sz="1400">
                          <a:effectLst/>
                        </a:rPr>
                        <a:t>Sistem Akuntansi dengan Komputer dan MIS</a:t>
                      </a:r>
                    </a:p>
                    <a:p>
                      <a:pPr algn="just">
                        <a:spcAft>
                          <a:spcPts val="0"/>
                        </a:spcAft>
                      </a:pPr>
                      <a:r>
                        <a:rPr lang="en-US" sz="1400">
                          <a:effectLst/>
                        </a:rPr>
                        <a:t> </a:t>
                      </a:r>
                    </a:p>
                    <a:p>
                      <a:pPr algn="just">
                        <a:spcAft>
                          <a:spcPts val="0"/>
                        </a:spcAft>
                      </a:pPr>
                      <a:r>
                        <a:rPr lang="en-US" sz="1400">
                          <a:effectLst/>
                        </a:rPr>
                        <a:t>TIU : mahasiswa dapat memahami komputer akuntansi dan MIS</a:t>
                      </a:r>
                      <a:endParaRPr lang="en-US" sz="1400">
                        <a:effectLst/>
                        <a:latin typeface="Times New Roman" panose="02020603050405020304" pitchFamily="18" charset="0"/>
                        <a:ea typeface="Times New Roman" panose="02020603050405020304" pitchFamily="18" charset="0"/>
                      </a:endParaRPr>
                    </a:p>
                  </a:txBody>
                  <a:tcPr marL="21088" marR="21088" marT="0" marB="0"/>
                </a:tc>
                <a:tc>
                  <a:txBody>
                    <a:bodyPr/>
                    <a:lstStyle/>
                    <a:p>
                      <a:pPr algn="just">
                        <a:spcAft>
                          <a:spcPts val="0"/>
                        </a:spcAft>
                      </a:pPr>
                      <a:r>
                        <a:rPr lang="en-US" sz="1400" dirty="0">
                          <a:effectLst/>
                        </a:rPr>
                        <a:t>1Perangkat Pembentuk Sistem Komputer</a:t>
                      </a:r>
                    </a:p>
                    <a:p>
                      <a:pPr marL="174625" lvl="0" indent="-174625" algn="just">
                        <a:spcAft>
                          <a:spcPts val="0"/>
                        </a:spcAft>
                        <a:buFont typeface="Symbol" panose="05050102010706020507" pitchFamily="18" charset="2"/>
                        <a:buChar char=""/>
                        <a:tabLst>
                          <a:tab pos="228600" algn="l"/>
                        </a:tabLst>
                      </a:pPr>
                      <a:r>
                        <a:rPr lang="en-US" sz="1400" dirty="0">
                          <a:effectLst/>
                        </a:rPr>
                        <a:t>Mahasiswa dapat menyebutkan dan menjelaskan perangkat pembentuk sistem komputer</a:t>
                      </a:r>
                    </a:p>
                    <a:p>
                      <a:pPr algn="just">
                        <a:spcAft>
                          <a:spcPts val="0"/>
                        </a:spcAft>
                      </a:pPr>
                      <a:r>
                        <a:rPr lang="en-US" sz="1400" dirty="0">
                          <a:effectLst/>
                        </a:rPr>
                        <a:t>2 Data dan Informasi</a:t>
                      </a:r>
                    </a:p>
                    <a:p>
                      <a:pPr marL="174625" lvl="0" indent="-174625" algn="just">
                        <a:spcAft>
                          <a:spcPts val="0"/>
                        </a:spcAft>
                        <a:buFont typeface="Symbol" panose="05050102010706020507" pitchFamily="18" charset="2"/>
                        <a:buChar char=""/>
                        <a:tabLst>
                          <a:tab pos="228600" algn="l"/>
                        </a:tabLst>
                      </a:pPr>
                      <a:r>
                        <a:rPr lang="en-US" sz="1400" dirty="0">
                          <a:effectLst/>
                        </a:rPr>
                        <a:t>Mahasiswa dapat menjelaskan pengertian data dan informasi</a:t>
                      </a:r>
                    </a:p>
                    <a:p>
                      <a:pPr algn="just">
                        <a:spcAft>
                          <a:spcPts val="0"/>
                        </a:spcAft>
                      </a:pPr>
                      <a:r>
                        <a:rPr lang="en-US" sz="1400" dirty="0">
                          <a:effectLst/>
                        </a:rPr>
                        <a:t>3 Kualitas Informasi</a:t>
                      </a:r>
                    </a:p>
                    <a:p>
                      <a:pPr marL="174625" lvl="0" indent="-174625" algn="just">
                        <a:spcAft>
                          <a:spcPts val="0"/>
                        </a:spcAft>
                        <a:buFont typeface="Symbol" panose="05050102010706020507" pitchFamily="18" charset="2"/>
                        <a:buChar char=""/>
                        <a:tabLst>
                          <a:tab pos="228600" algn="l"/>
                        </a:tabLst>
                      </a:pPr>
                      <a:r>
                        <a:rPr lang="en-US" sz="1400" dirty="0">
                          <a:effectLst/>
                        </a:rPr>
                        <a:t>Mahasiswa dapat menjelaskan hal </a:t>
                      </a:r>
                      <a:r>
                        <a:rPr lang="en-US" sz="1400" dirty="0" err="1">
                          <a:effectLst/>
                        </a:rPr>
                        <a:t>hal</a:t>
                      </a:r>
                      <a:r>
                        <a:rPr lang="en-US" sz="1400" dirty="0">
                          <a:effectLst/>
                        </a:rPr>
                        <a:t> yang mempengaruhi kualitas informasi</a:t>
                      </a:r>
                    </a:p>
                    <a:p>
                      <a:pPr algn="just">
                        <a:spcAft>
                          <a:spcPts val="0"/>
                        </a:spcAft>
                      </a:pPr>
                      <a:r>
                        <a:rPr lang="en-US" sz="1400" dirty="0">
                          <a:effectLst/>
                        </a:rPr>
                        <a:t>4 Komputer Akuntansi</a:t>
                      </a:r>
                    </a:p>
                    <a:p>
                      <a:pPr marL="174625" lvl="0" indent="-174625" algn="just">
                        <a:spcAft>
                          <a:spcPts val="0"/>
                        </a:spcAft>
                        <a:buFont typeface="Symbol" panose="05050102010706020507" pitchFamily="18" charset="2"/>
                        <a:buChar char=""/>
                        <a:tabLst>
                          <a:tab pos="228600" algn="l"/>
                        </a:tabLst>
                      </a:pPr>
                      <a:r>
                        <a:rPr lang="en-US" sz="1400" dirty="0">
                          <a:effectLst/>
                        </a:rPr>
                        <a:t>Mahasiswa dapat </a:t>
                      </a:r>
                      <a:r>
                        <a:rPr lang="en-US" sz="1400" dirty="0" err="1">
                          <a:effectLst/>
                        </a:rPr>
                        <a:t>menjelasakan</a:t>
                      </a:r>
                      <a:r>
                        <a:rPr lang="en-US" sz="1400" dirty="0">
                          <a:effectLst/>
                        </a:rPr>
                        <a:t> pemrosesan data keuangan dengan menggunakan komputer.</a:t>
                      </a:r>
                    </a:p>
                    <a:p>
                      <a:pPr marL="174625" lvl="0" indent="-174625" algn="just">
                        <a:spcAft>
                          <a:spcPts val="0"/>
                        </a:spcAft>
                        <a:buFont typeface="Symbol" panose="05050102010706020507" pitchFamily="18" charset="2"/>
                        <a:buChar char=""/>
                        <a:tabLst>
                          <a:tab pos="228600" algn="l"/>
                        </a:tabLst>
                      </a:pPr>
                      <a:r>
                        <a:rPr lang="en-US" sz="1400" dirty="0">
                          <a:effectLst/>
                        </a:rPr>
                        <a:t>Mahasiswa dapat menyebutkan program komputer untuk akuntansi.</a:t>
                      </a:r>
                    </a:p>
                    <a:p>
                      <a:pPr marL="174625" lvl="0" indent="-174625" algn="just">
                        <a:spcAft>
                          <a:spcPts val="0"/>
                        </a:spcAft>
                        <a:buFont typeface="Symbol" panose="05050102010706020507" pitchFamily="18" charset="2"/>
                        <a:buChar char=""/>
                        <a:tabLst>
                          <a:tab pos="228600" algn="l"/>
                        </a:tabLst>
                      </a:pPr>
                      <a:r>
                        <a:rPr lang="en-US" sz="1400" dirty="0">
                          <a:effectLst/>
                        </a:rPr>
                        <a:t>Mahasiswa dapat menjelaskan komputerisasi proses akuntansi</a:t>
                      </a:r>
                    </a:p>
                    <a:p>
                      <a:pPr algn="just">
                        <a:spcAft>
                          <a:spcPts val="0"/>
                        </a:spcAft>
                      </a:pPr>
                      <a:r>
                        <a:rPr lang="en-US" sz="1400" dirty="0">
                          <a:effectLst/>
                        </a:rPr>
                        <a:t>5 Sistem Informasi Manajemen</a:t>
                      </a:r>
                    </a:p>
                    <a:p>
                      <a:pPr marL="174625" lvl="0" indent="-174625" algn="just">
                        <a:spcAft>
                          <a:spcPts val="0"/>
                        </a:spcAft>
                        <a:buFont typeface="Symbol" panose="05050102010706020507" pitchFamily="18" charset="2"/>
                        <a:buChar char=""/>
                        <a:tabLst>
                          <a:tab pos="228600" algn="l"/>
                        </a:tabLst>
                      </a:pPr>
                      <a:r>
                        <a:rPr lang="en-US" sz="1400" dirty="0">
                          <a:effectLst/>
                        </a:rPr>
                        <a:t>Mahasiswa dapat menjelaskan pengertian Sistem Informasi Manajemen</a:t>
                      </a:r>
                    </a:p>
                    <a:p>
                      <a:pPr marL="174625" lvl="0" indent="-174625" algn="just">
                        <a:spcAft>
                          <a:spcPts val="0"/>
                        </a:spcAft>
                        <a:buFont typeface="Symbol" panose="05050102010706020507" pitchFamily="18" charset="2"/>
                        <a:buChar char=""/>
                        <a:tabLst>
                          <a:tab pos="228600" algn="l"/>
                        </a:tabLst>
                      </a:pPr>
                      <a:r>
                        <a:rPr lang="en-US" sz="1400" dirty="0" err="1" smtClean="0">
                          <a:effectLst/>
                        </a:rPr>
                        <a:t>Mhsw</a:t>
                      </a:r>
                      <a:r>
                        <a:rPr lang="en-US" sz="1400" dirty="0" smtClean="0">
                          <a:effectLst/>
                        </a:rPr>
                        <a:t> dpt </a:t>
                      </a:r>
                      <a:r>
                        <a:rPr lang="en-US" sz="1400" dirty="0" err="1" smtClean="0">
                          <a:effectLst/>
                        </a:rPr>
                        <a:t>mnjelaskan</a:t>
                      </a:r>
                      <a:r>
                        <a:rPr lang="en-US" sz="1400" dirty="0" smtClean="0">
                          <a:effectLst/>
                        </a:rPr>
                        <a:t> </a:t>
                      </a:r>
                      <a:r>
                        <a:rPr lang="en-US" sz="1400" dirty="0">
                          <a:effectLst/>
                        </a:rPr>
                        <a:t>keuntungan komputerisasi proses akuntansi </a:t>
                      </a:r>
                      <a:r>
                        <a:rPr lang="en-US" sz="1400" dirty="0" smtClean="0">
                          <a:effectLst/>
                        </a:rPr>
                        <a:t>dlm </a:t>
                      </a:r>
                      <a:r>
                        <a:rPr lang="en-US" sz="1400" dirty="0" err="1" smtClean="0">
                          <a:effectLst/>
                        </a:rPr>
                        <a:t>mndukung</a:t>
                      </a:r>
                      <a:r>
                        <a:rPr lang="en-US" sz="1400" dirty="0" smtClean="0">
                          <a:effectLst/>
                        </a:rPr>
                        <a:t> </a:t>
                      </a:r>
                      <a:r>
                        <a:rPr lang="en-US" sz="1400" dirty="0">
                          <a:effectLst/>
                        </a:rPr>
                        <a:t>proses pengambilan keputusan.</a:t>
                      </a:r>
                      <a:endParaRPr lang="en-US" sz="1400" dirty="0">
                        <a:effectLst/>
                        <a:latin typeface="Times New Roman" panose="02020603050405020304" pitchFamily="18" charset="0"/>
                        <a:ea typeface="Times New Roman" panose="02020603050405020304" pitchFamily="18" charset="0"/>
                      </a:endParaRPr>
                    </a:p>
                  </a:txBody>
                  <a:tcPr marL="21088" marR="21088" marT="0" marB="0"/>
                </a:tc>
                <a:tc>
                  <a:txBody>
                    <a:bodyPr/>
                    <a:lstStyle/>
                    <a:p>
                      <a:pPr>
                        <a:spcAft>
                          <a:spcPts val="0"/>
                        </a:spcAft>
                      </a:pPr>
                      <a:r>
                        <a:rPr lang="en-US" sz="1400" dirty="0">
                          <a:effectLst/>
                        </a:rPr>
                        <a:t>9,1 </a:t>
                      </a:r>
                    </a:p>
                    <a:p>
                      <a:pPr>
                        <a:spcAft>
                          <a:spcPts val="0"/>
                        </a:spcAft>
                      </a:pPr>
                      <a:r>
                        <a:rPr lang="en-US" sz="1400" dirty="0">
                          <a:effectLst/>
                        </a:rPr>
                        <a:t> </a:t>
                      </a:r>
                      <a:endParaRPr lang="en-US" sz="1400" dirty="0">
                        <a:effectLst/>
                        <a:latin typeface="Times New Roman" panose="02020603050405020304" pitchFamily="18" charset="0"/>
                        <a:ea typeface="Times New Roman" panose="02020603050405020304" pitchFamily="18" charset="0"/>
                      </a:endParaRPr>
                    </a:p>
                  </a:txBody>
                  <a:tcPr marL="21088" marR="21088" marT="0" marB="0"/>
                </a:tc>
              </a:tr>
            </a:tbl>
          </a:graphicData>
        </a:graphic>
      </p:graphicFrame>
    </p:spTree>
    <p:extLst>
      <p:ext uri="{BB962C8B-B14F-4D97-AF65-F5344CB8AC3E}">
        <p14:creationId xmlns:p14="http://schemas.microsoft.com/office/powerpoint/2010/main" val="872572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2416" y="1147482"/>
            <a:ext cx="8596668" cy="1044388"/>
          </a:xfrm>
        </p:spPr>
        <p:txBody>
          <a:bodyPr/>
          <a:lstStyle/>
          <a:p>
            <a:pPr algn="ctr"/>
            <a:r>
              <a:rPr lang="en-US" dirty="0"/>
              <a:t>Evaluasi Hasil belajar </a:t>
            </a:r>
          </a:p>
        </p:txBody>
      </p:sp>
      <p:sp>
        <p:nvSpPr>
          <p:cNvPr id="3" name="Content Placeholder 2"/>
          <p:cNvSpPr>
            <a:spLocks noGrp="1"/>
          </p:cNvSpPr>
          <p:nvPr>
            <p:ph idx="1"/>
          </p:nvPr>
        </p:nvSpPr>
        <p:spPr>
          <a:xfrm>
            <a:off x="1672416" y="2460811"/>
            <a:ext cx="8596668" cy="3536577"/>
          </a:xfrm>
        </p:spPr>
        <p:txBody>
          <a:bodyPr>
            <a:normAutofit/>
          </a:bodyPr>
          <a:lstStyle/>
          <a:p>
            <a:pPr marL="0" indent="0">
              <a:buNone/>
            </a:pPr>
            <a:r>
              <a:rPr lang="en-US" dirty="0"/>
              <a:t>Mahasiswa akan dievaluasi dari jumlah kehadiran, partisipasi di kelas, tugas, ujian tengah semester, dan ujian akhir semester. </a:t>
            </a:r>
          </a:p>
          <a:p>
            <a:pPr marL="0" indent="0">
              <a:buNone/>
            </a:pPr>
            <a:r>
              <a:rPr lang="en-US" dirty="0" smtClean="0"/>
              <a:t>Bobot </a:t>
            </a:r>
            <a:r>
              <a:rPr lang="en-US" dirty="0"/>
              <a:t>masing-masing komponen penilaian adalah sebagai berikut: </a:t>
            </a:r>
            <a:endParaRPr lang="en-US" dirty="0" smtClean="0"/>
          </a:p>
          <a:p>
            <a:pPr>
              <a:tabLst>
                <a:tab pos="4127500" algn="l"/>
              </a:tabLst>
            </a:pPr>
            <a:r>
              <a:rPr lang="en-US" dirty="0" smtClean="0"/>
              <a:t>Kehadiran </a:t>
            </a:r>
            <a:r>
              <a:rPr lang="en-US" dirty="0"/>
              <a:t>	: 	</a:t>
            </a:r>
            <a:r>
              <a:rPr lang="en-US" dirty="0" smtClean="0"/>
              <a:t>20% </a:t>
            </a:r>
            <a:r>
              <a:rPr lang="en-US" dirty="0"/>
              <a:t>(</a:t>
            </a:r>
            <a:r>
              <a:rPr lang="en-US" dirty="0" err="1"/>
              <a:t>mínimum</a:t>
            </a:r>
            <a:r>
              <a:rPr lang="en-US" dirty="0"/>
              <a:t> 75%) </a:t>
            </a:r>
          </a:p>
          <a:p>
            <a:r>
              <a:rPr lang="en-US" dirty="0"/>
              <a:t>Partisipasi di kelas dan tugas 	: 	30% (nilai maksimum 100) </a:t>
            </a:r>
          </a:p>
          <a:p>
            <a:r>
              <a:rPr lang="en-US" dirty="0"/>
              <a:t>Ujian Tengah Semester (UTS) 	: 	25% </a:t>
            </a:r>
          </a:p>
          <a:p>
            <a:pPr>
              <a:tabLst>
                <a:tab pos="3670300" algn="l"/>
              </a:tabLst>
            </a:pPr>
            <a:r>
              <a:rPr lang="en-US" dirty="0"/>
              <a:t>Ujian Akhir Semester (UAS) 	: 	</a:t>
            </a:r>
            <a:r>
              <a:rPr lang="en-US" dirty="0" smtClean="0"/>
              <a:t>25% </a:t>
            </a:r>
            <a:endParaRPr lang="en-US" dirty="0"/>
          </a:p>
        </p:txBody>
      </p:sp>
    </p:spTree>
    <p:extLst>
      <p:ext uri="{BB962C8B-B14F-4D97-AF65-F5344CB8AC3E}">
        <p14:creationId xmlns:p14="http://schemas.microsoft.com/office/powerpoint/2010/main" val="287365273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384</TotalTime>
  <Words>1343</Words>
  <Application>Microsoft Office PowerPoint</Application>
  <PresentationFormat>Widescreen</PresentationFormat>
  <Paragraphs>236</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Garamond</vt:lpstr>
      <vt:lpstr>Symbol</vt:lpstr>
      <vt:lpstr>Times New Roman</vt:lpstr>
      <vt:lpstr>Wingdings</vt:lpstr>
      <vt:lpstr>Organic</vt:lpstr>
      <vt:lpstr>Satuan Acara Perkuliahan (SAP) PENGANTAR AKUNTANSI 1</vt:lpstr>
      <vt:lpstr>Tujuan</vt:lpstr>
      <vt:lpstr>Referensi/Literatur: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Evaluasi Hasil belajar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Satuan Acara Perkuliahan (SAP) PENGANTAR AKUNTANSI 1</dc:title>
  <dc:creator>ACER V5</dc:creator>
  <cp:lastModifiedBy>ACER V5</cp:lastModifiedBy>
  <cp:revision>9</cp:revision>
  <dcterms:created xsi:type="dcterms:W3CDTF">2022-09-12T15:45:01Z</dcterms:created>
  <dcterms:modified xsi:type="dcterms:W3CDTF">2022-10-05T16:18:48Z</dcterms:modified>
</cp:coreProperties>
</file>