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2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5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10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93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8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2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25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4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5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5926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70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3248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66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4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03690-8C31-44EA-B05B-B8EC37DDF1F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525B92-215B-4F97-BEBB-B6449154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4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246" y="1422899"/>
            <a:ext cx="9197789" cy="1646302"/>
          </a:xfrm>
        </p:spPr>
        <p:txBody>
          <a:bodyPr/>
          <a:lstStyle/>
          <a:p>
            <a:pPr algn="ctr"/>
            <a:r>
              <a:rPr lang="en-US" sz="4800" dirty="0" smtClean="0"/>
              <a:t>Satuan Acara Perkuliahan (SAP)</a:t>
            </a:r>
            <a:br>
              <a:rPr lang="en-US" sz="4800" dirty="0" smtClean="0"/>
            </a:br>
            <a:r>
              <a:rPr lang="en-US" sz="4800" dirty="0" smtClean="0"/>
              <a:t>LABORATORIUM AKUNTANSI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832413"/>
            <a:ext cx="7766936" cy="1315320"/>
          </a:xfrm>
        </p:spPr>
        <p:txBody>
          <a:bodyPr/>
          <a:lstStyle/>
          <a:p>
            <a:pPr algn="ctr"/>
            <a:r>
              <a:rPr lang="en-US" dirty="0" smtClean="0"/>
              <a:t>Oleh:</a:t>
            </a:r>
          </a:p>
          <a:p>
            <a:pPr algn="ctr"/>
            <a:r>
              <a:rPr lang="en-US" sz="2000" dirty="0" smtClean="0"/>
              <a:t>INUK WAHYUNI ISTIQOMAH, SE., </a:t>
            </a:r>
            <a:r>
              <a:rPr lang="en-US" sz="2000" dirty="0" err="1" smtClean="0"/>
              <a:t>Akt</a:t>
            </a:r>
            <a:r>
              <a:rPr lang="en-US" sz="2000" dirty="0" smtClean="0"/>
              <a:t>., </a:t>
            </a:r>
            <a:r>
              <a:rPr lang="en-US" sz="2000" dirty="0" err="1" smtClean="0"/>
              <a:t>M.Si</a:t>
            </a:r>
            <a:r>
              <a:rPr lang="en-US" sz="2000" dirty="0" smtClean="0"/>
              <a:t>., CA.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2334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111625"/>
          </a:xfrm>
        </p:spPr>
        <p:txBody>
          <a:bodyPr>
            <a:normAutofit/>
          </a:bodyPr>
          <a:lstStyle/>
          <a:p>
            <a:pPr lvl="0" algn="ctr"/>
            <a:r>
              <a:rPr lang="en-US" sz="4400" dirty="0"/>
              <a:t>Deskripsi dan </a:t>
            </a:r>
            <a:r>
              <a:rPr lang="en-US" sz="4400" dirty="0" smtClean="0"/>
              <a:t>Materi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74037"/>
            <a:ext cx="8596668" cy="33930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Mata kuliah ini merupakan </a:t>
            </a:r>
            <a:r>
              <a:rPr lang="en-US" sz="2400" dirty="0" smtClean="0"/>
              <a:t>kelanjutan </a:t>
            </a:r>
            <a:r>
              <a:rPr lang="en-US" sz="2400" dirty="0"/>
              <a:t>dari mata kuliah Pengantar Akuntansi I dan II. Mata kuliah ini diharapkan dapat memberikan kemampuan memahami praktek akuntansi dasar melalui soal-soal latihan dalam modul.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2311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8212"/>
          </a:xfrm>
        </p:spPr>
        <p:txBody>
          <a:bodyPr/>
          <a:lstStyle/>
          <a:p>
            <a:pPr algn="ctr"/>
            <a:r>
              <a:rPr lang="en-US" dirty="0"/>
              <a:t>Kegiatan Belajar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34671"/>
            <a:ext cx="8596668" cy="44509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Kegiatan perkuliahan dilakukan dalam berbagai bentuk untuk memberikan kesempatan kepada mahasiswa aktif terlibat dalam proses pembelajaran. </a:t>
            </a:r>
          </a:p>
          <a:p>
            <a:pPr marL="268288" indent="-268288" algn="just">
              <a:buNone/>
            </a:pPr>
            <a:r>
              <a:rPr lang="en-US" dirty="0" smtClean="0"/>
              <a:t>1. Membaca bacaan yang relevan sebelum perkuliahan dimulai. Teori dan soal-soal yang ada dalam modul ini hanya sebagian dari materi yang diajarkan di mata kuliah teori. </a:t>
            </a:r>
          </a:p>
          <a:p>
            <a:pPr marL="268288" indent="-268288" algn="just">
              <a:buNone/>
            </a:pPr>
            <a:r>
              <a:rPr lang="en-US" dirty="0" smtClean="0"/>
              <a:t>2. Presentasi dari pengajar tentang berbagai konsep dan permasalahan yang berkaitan dengan pokok bahasan. </a:t>
            </a:r>
          </a:p>
          <a:p>
            <a:pPr marL="268288" indent="-268288" algn="just">
              <a:buNone/>
            </a:pPr>
            <a:r>
              <a:rPr lang="en-US" dirty="0" smtClean="0"/>
              <a:t>3. Latihan, mahasiswa diwajibkan untuk mengerjakan seluruh latihan yang terdapat di dalam modul baik mandiri maupun berkelompok sesuai dengan petunjuk pengajar. </a:t>
            </a:r>
          </a:p>
          <a:p>
            <a:pPr marL="268288" indent="-268288" algn="just">
              <a:buNone/>
            </a:pPr>
            <a:r>
              <a:rPr lang="en-US" dirty="0" smtClean="0"/>
              <a:t>4. Ujian, dimaksudkan untuk mengukur kemampuan mahasiswa menerapkan berbagai konsep yang dibahas atau untuk memperdalam pemahaman tentang suatu konsep tertentu. </a:t>
            </a:r>
          </a:p>
        </p:txBody>
      </p:sp>
    </p:spTree>
    <p:extLst>
      <p:ext uri="{BB962C8B-B14F-4D97-AF65-F5344CB8AC3E}">
        <p14:creationId xmlns:p14="http://schemas.microsoft.com/office/powerpoint/2010/main" val="4001567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Buku Referensi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Weygandt</a:t>
            </a:r>
            <a:r>
              <a:rPr lang="en-US" dirty="0"/>
              <a:t>, Jerry J., Paul D. Kimmel, and Donald E. </a:t>
            </a:r>
            <a:r>
              <a:rPr lang="en-US" dirty="0" err="1"/>
              <a:t>Kieso</a:t>
            </a:r>
            <a:r>
              <a:rPr lang="en-US" dirty="0"/>
              <a:t>. (2015). </a:t>
            </a:r>
            <a:r>
              <a:rPr lang="en-US" i="1" dirty="0"/>
              <a:t>Financial Accounting</a:t>
            </a:r>
            <a:r>
              <a:rPr lang="en-US" dirty="0"/>
              <a:t>, IFRS Edition. 3rd Edition. USA: John Wiley </a:t>
            </a:r>
            <a:r>
              <a:rPr lang="en-US" dirty="0" smtClean="0"/>
              <a:t>&amp;</a:t>
            </a:r>
          </a:p>
          <a:p>
            <a:r>
              <a:rPr lang="en-US" dirty="0" err="1" smtClean="0">
                <a:solidFill>
                  <a:schemeClr val="tx1"/>
                </a:solidFill>
                <a:ea typeface="Times New Roman" panose="02020603050405020304" pitchFamily="18" charset="0"/>
              </a:rPr>
              <a:t>Slamet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</a:rPr>
              <a:t>Sugiri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 &amp;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</a:rPr>
              <a:t>Bogat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 Agus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</a:rPr>
              <a:t>Riyono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tx1"/>
                </a:solidFill>
                <a:ea typeface="Times New Roman" panose="02020603050405020304" pitchFamily="18" charset="0"/>
              </a:rPr>
              <a:t> Akuntansi  Pengantar 1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, Edisi Kesembilan, UPP AMP YKPN, Yogyakarta, 2016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	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</a:rPr>
              <a:t>Soemarsono</a:t>
            </a:r>
            <a:r>
              <a:rPr lang="en-US" b="1" dirty="0">
                <a:solidFill>
                  <a:schemeClr val="tx1"/>
                </a:solidFill>
                <a:ea typeface="Times New Roman" panose="02020603050405020304" pitchFamily="18" charset="0"/>
              </a:rPr>
              <a:t>, Akuntansi Suatu Pengantar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, Edisi 5,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</a:rPr>
              <a:t>Salemba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 Empat, Jakarta,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2009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  <a:ea typeface="Times New Roman" panose="02020603050405020304" pitchFamily="18" charset="0"/>
              </a:rPr>
              <a:t>Suwardjono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ea typeface="Times New Roman" panose="02020603050405020304" pitchFamily="18" charset="0"/>
              </a:rPr>
              <a:t>Akuntansi Pengantar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, BPFE, Yogyakarta </a:t>
            </a:r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</a:rPr>
              <a:t>Syaiful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 Bahri, Pengantar Akuntansi: Berdasarkan SAK ETAP dan IFRS, ANDI, Yogyakarta, 2016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04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341"/>
          </a:xfrm>
        </p:spPr>
        <p:txBody>
          <a:bodyPr/>
          <a:lstStyle/>
          <a:p>
            <a:pPr algn="ctr"/>
            <a:r>
              <a:rPr lang="en-US" dirty="0"/>
              <a:t>Evaluasi Hasil belajar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1225"/>
            <a:ext cx="8596668" cy="43201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Mahasiswa akan dievaluasi dari jumlah kehadiran, partisipasi di kelas, tugas, ujian tengah semester, dan ujian akhir semester. </a:t>
            </a:r>
          </a:p>
          <a:p>
            <a:pPr marL="0" indent="0">
              <a:buNone/>
            </a:pPr>
            <a:r>
              <a:rPr lang="en-US" dirty="0"/>
              <a:t>Besarnya persentase nilai Laboratorium Akuntansi terhadap nilai akhir mata kuliah Pengantar Akuntansi I dan II adalah 20%.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Bobot </a:t>
            </a:r>
            <a:r>
              <a:rPr lang="en-US" dirty="0"/>
              <a:t>masing-masing komponen penilaian adalah sebagai berikut: </a:t>
            </a:r>
            <a:endParaRPr lang="en-US" dirty="0" smtClean="0"/>
          </a:p>
          <a:p>
            <a:pPr>
              <a:tabLst>
                <a:tab pos="3670300" algn="l"/>
              </a:tabLst>
            </a:pPr>
            <a:r>
              <a:rPr lang="en-US" dirty="0" smtClean="0"/>
              <a:t>Kehadiran </a:t>
            </a:r>
            <a:r>
              <a:rPr lang="en-US" dirty="0"/>
              <a:t>	: 	15% (</a:t>
            </a:r>
            <a:r>
              <a:rPr lang="en-US" dirty="0" err="1"/>
              <a:t>mínimum</a:t>
            </a:r>
            <a:r>
              <a:rPr lang="en-US" dirty="0"/>
              <a:t> 75%) </a:t>
            </a:r>
          </a:p>
          <a:p>
            <a:r>
              <a:rPr lang="en-US" dirty="0"/>
              <a:t>Partisipasi di kelas dan tugas 	: 	30% (nilai maksimum 100) </a:t>
            </a:r>
          </a:p>
          <a:p>
            <a:r>
              <a:rPr lang="en-US" dirty="0"/>
              <a:t>Ujian Tengah Semester (UTS) 	: 	25% </a:t>
            </a:r>
          </a:p>
          <a:p>
            <a:pPr>
              <a:tabLst>
                <a:tab pos="3670300" algn="l"/>
              </a:tabLst>
            </a:pPr>
            <a:r>
              <a:rPr lang="en-US" dirty="0"/>
              <a:t>Ujian Akhir Semester (UAS) 	: 	30% </a:t>
            </a:r>
          </a:p>
          <a:p>
            <a:r>
              <a:rPr lang="en-US" dirty="0"/>
              <a:t>Hasil penilaian akhir mata kuliah Lab. (20%) akan digabung dengan hasil penilaian akhir mata kuliah teori (80%), dan hasil penjumlahan keduanya akan menghasilkan nilai komprehensif.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00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67553"/>
            <a:ext cx="9448301" cy="667871"/>
          </a:xfrm>
        </p:spPr>
        <p:txBody>
          <a:bodyPr>
            <a:normAutofit/>
          </a:bodyPr>
          <a:lstStyle/>
          <a:p>
            <a:r>
              <a:rPr lang="en-US" sz="2600" dirty="0"/>
              <a:t>SAP untuk Laboratorium Akuntansi  adalah sebagai berikut: 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035424"/>
            <a:ext cx="8596668" cy="53384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Modul Materi </a:t>
            </a:r>
          </a:p>
          <a:p>
            <a:pPr marL="0" indent="0">
              <a:buNone/>
            </a:pPr>
            <a:r>
              <a:rPr lang="en-US" sz="2000" dirty="0"/>
              <a:t>1. </a:t>
            </a:r>
            <a:r>
              <a:rPr lang="en-US" sz="2000" i="1" dirty="0"/>
              <a:t>Introduction 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2. Accounting in Action 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3.The Recording Process for Service Business 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4. Adjusting the Accounts for Service Business 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5. Worksheet for Service Business 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6. Financial Statement for Service Business 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7. Completing the Accounting Cycle for Service Business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8. </a:t>
            </a:r>
            <a:r>
              <a:rPr lang="en-US" sz="2000" dirty="0"/>
              <a:t>Ujian Tengah Semester</a:t>
            </a:r>
          </a:p>
          <a:p>
            <a:pPr marL="0" indent="0">
              <a:buNone/>
            </a:pPr>
            <a:r>
              <a:rPr lang="en-US" sz="2000" i="1" dirty="0"/>
              <a:t>9. </a:t>
            </a:r>
            <a:r>
              <a:rPr lang="en-US" sz="2000" i="1" dirty="0" smtClean="0"/>
              <a:t>Cases in Trading Business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10. </a:t>
            </a:r>
            <a:r>
              <a:rPr lang="en-US" sz="2000" i="1" dirty="0"/>
              <a:t>Cases in </a:t>
            </a:r>
            <a:r>
              <a:rPr lang="en-US" sz="2000" i="1" dirty="0" smtClean="0"/>
              <a:t>Manufacturing </a:t>
            </a:r>
            <a:r>
              <a:rPr lang="en-US" sz="2000" i="1" dirty="0"/>
              <a:t>Business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11. </a:t>
            </a:r>
            <a:r>
              <a:rPr lang="en-US" sz="2000" dirty="0" smtClean="0"/>
              <a:t>Ujian </a:t>
            </a:r>
            <a:r>
              <a:rPr lang="en-US" sz="2000" dirty="0"/>
              <a:t>Akhir Semester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56576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350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Wingdings 3</vt:lpstr>
      <vt:lpstr>Facet</vt:lpstr>
      <vt:lpstr>Satuan Acara Perkuliahan (SAP) LABORATORIUM AKUNTANSI</vt:lpstr>
      <vt:lpstr>Deskripsi dan Materi</vt:lpstr>
      <vt:lpstr>Kegiatan Belajar </vt:lpstr>
      <vt:lpstr>Buku Referensi </vt:lpstr>
      <vt:lpstr>Evaluasi Hasil belajar </vt:lpstr>
      <vt:lpstr>SAP untuk Laboratorium Akuntansi  adalah sebagai berikut: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Satuan Acara Perkuliahan (SAP) LABORATORIUM AKUNTANSI</dc:title>
  <dc:creator>ACER V5</dc:creator>
  <cp:lastModifiedBy>ACER V5</cp:lastModifiedBy>
  <cp:revision>3</cp:revision>
  <dcterms:created xsi:type="dcterms:W3CDTF">2022-09-12T16:17:08Z</dcterms:created>
  <dcterms:modified xsi:type="dcterms:W3CDTF">2022-09-12T16:41:41Z</dcterms:modified>
</cp:coreProperties>
</file>