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9" r:id="rId4"/>
    <p:sldId id="258" r:id="rId5"/>
    <p:sldId id="260" r:id="rId6"/>
    <p:sldId id="261" r:id="rId7"/>
    <p:sldId id="262" r:id="rId8"/>
  </p:sldIdLst>
  <p:sldSz cx="18288000" cy="10287000"/>
  <p:notesSz cx="6858000" cy="9144000"/>
  <p:embeddedFontLst>
    <p:embeddedFont>
      <p:font typeface="Calibri" panose="020F0502020204030204" pitchFamily="34" charset="0"/>
      <p:regular r:id="rId9"/>
      <p:bold r:id="rId10"/>
      <p:italic r:id="rId11"/>
      <p:boldItalic r:id="rId12"/>
    </p:embeddedFont>
    <p:embeddedFont>
      <p:font typeface="Fredoka One" panose="02000000000000000000" pitchFamily="2" charset="0"/>
      <p:regular r:id="rId13"/>
    </p:embeddedFont>
    <p:embeddedFont>
      <p:font typeface="Nunito" pitchFamily="2" charset="0"/>
      <p:regular r:id="rId14"/>
    </p:embeddedFont>
    <p:embeddedFont>
      <p:font typeface="Nunito Bold" charset="0"/>
      <p:regular r:id="rId15"/>
    </p:embeddedFont>
    <p:embeddedFont>
      <p:font typeface="Open Sans" panose="020B0606030504020204" pitchFamily="34"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4" d="100"/>
          <a:sy n="44" d="100"/>
        </p:scale>
        <p:origin x="876"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5.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0.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4.sv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 Id="rId9"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26.sv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10.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30.svg"/><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34.sv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DABE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6145774" y="5936120"/>
            <a:ext cx="30579547" cy="15289774"/>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605260" y="625825"/>
            <a:ext cx="13077480" cy="9035350"/>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62625" y="3086770"/>
            <a:ext cx="2151064" cy="4909066"/>
          </a:xfrm>
          <a:prstGeom prst="rect">
            <a:avLst/>
          </a:prstGeom>
        </p:spPr>
      </p:pic>
      <p:grpSp>
        <p:nvGrpSpPr>
          <p:cNvPr id="5" name="Group 5"/>
          <p:cNvGrpSpPr/>
          <p:nvPr/>
        </p:nvGrpSpPr>
        <p:grpSpPr>
          <a:xfrm>
            <a:off x="4768051" y="1088236"/>
            <a:ext cx="8751898" cy="5861310"/>
            <a:chOff x="0" y="0"/>
            <a:chExt cx="1366503" cy="915172"/>
          </a:xfrm>
        </p:grpSpPr>
        <p:sp>
          <p:nvSpPr>
            <p:cNvPr id="6" name="Freeform 6"/>
            <p:cNvSpPr/>
            <p:nvPr/>
          </p:nvSpPr>
          <p:spPr>
            <a:xfrm>
              <a:off x="0" y="0"/>
              <a:ext cx="1366503" cy="915172"/>
            </a:xfrm>
            <a:custGeom>
              <a:avLst/>
              <a:gdLst/>
              <a:ahLst/>
              <a:cxnLst/>
              <a:rect l="l" t="t" r="r" b="b"/>
              <a:pathLst>
                <a:path w="1366503" h="915172">
                  <a:moveTo>
                    <a:pt x="1242043" y="915172"/>
                  </a:moveTo>
                  <a:lnTo>
                    <a:pt x="124460" y="915172"/>
                  </a:lnTo>
                  <a:cubicBezTo>
                    <a:pt x="55880" y="915172"/>
                    <a:pt x="0" y="859292"/>
                    <a:pt x="0" y="790712"/>
                  </a:cubicBezTo>
                  <a:lnTo>
                    <a:pt x="0" y="124460"/>
                  </a:lnTo>
                  <a:cubicBezTo>
                    <a:pt x="0" y="55880"/>
                    <a:pt x="55880" y="0"/>
                    <a:pt x="124460" y="0"/>
                  </a:cubicBezTo>
                  <a:lnTo>
                    <a:pt x="1242043" y="0"/>
                  </a:lnTo>
                  <a:cubicBezTo>
                    <a:pt x="1310623" y="0"/>
                    <a:pt x="1366503" y="55880"/>
                    <a:pt x="1366503" y="124460"/>
                  </a:cubicBezTo>
                  <a:lnTo>
                    <a:pt x="1366503" y="790712"/>
                  </a:lnTo>
                  <a:cubicBezTo>
                    <a:pt x="1366503" y="859292"/>
                    <a:pt x="1310623" y="915172"/>
                    <a:pt x="1242043" y="915172"/>
                  </a:cubicBezTo>
                  <a:close/>
                </a:path>
              </a:pathLst>
            </a:custGeom>
            <a:solidFill>
              <a:srgbClr val="FFD0DA"/>
            </a:solidFill>
          </p:spPr>
        </p:sp>
      </p:grpSp>
      <p:grpSp>
        <p:nvGrpSpPr>
          <p:cNvPr id="7" name="Group 7"/>
          <p:cNvGrpSpPr/>
          <p:nvPr/>
        </p:nvGrpSpPr>
        <p:grpSpPr>
          <a:xfrm>
            <a:off x="5189302" y="1860991"/>
            <a:ext cx="7921085" cy="4145631"/>
            <a:chOff x="0" y="-43180"/>
            <a:chExt cx="10561446" cy="5527508"/>
          </a:xfrm>
        </p:grpSpPr>
        <p:sp>
          <p:nvSpPr>
            <p:cNvPr id="8" name="TextBox 8"/>
            <p:cNvSpPr txBox="1"/>
            <p:nvPr/>
          </p:nvSpPr>
          <p:spPr>
            <a:xfrm>
              <a:off x="818116" y="900732"/>
              <a:ext cx="9743330" cy="2885149"/>
            </a:xfrm>
            <a:prstGeom prst="rect">
              <a:avLst/>
            </a:prstGeom>
          </p:spPr>
          <p:txBody>
            <a:bodyPr wrap="square" lIns="0" tIns="0" rIns="0" bIns="0" rtlCol="0" anchor="t">
              <a:spAutoFit/>
            </a:bodyPr>
            <a:lstStyle/>
            <a:p>
              <a:pPr algn="ctr">
                <a:lnSpc>
                  <a:spcPts val="8997"/>
                </a:lnSpc>
              </a:pPr>
              <a:r>
                <a:rPr lang="id-ID" sz="4800">
                  <a:solidFill>
                    <a:srgbClr val="262A55"/>
                  </a:solidFill>
                  <a:latin typeface="Fredoka One"/>
                </a:rPr>
                <a:t>Bank dan Lembaga Keuangan</a:t>
              </a:r>
              <a:endParaRPr lang="en-US" sz="4800">
                <a:solidFill>
                  <a:srgbClr val="262A55"/>
                </a:solidFill>
                <a:latin typeface="Fredoka One"/>
              </a:endParaRPr>
            </a:p>
          </p:txBody>
        </p:sp>
        <p:sp>
          <p:nvSpPr>
            <p:cNvPr id="9" name="TextBox 9"/>
            <p:cNvSpPr txBox="1"/>
            <p:nvPr/>
          </p:nvSpPr>
          <p:spPr>
            <a:xfrm>
              <a:off x="0" y="-43180"/>
              <a:ext cx="10545862" cy="1074420"/>
            </a:xfrm>
            <a:prstGeom prst="rect">
              <a:avLst/>
            </a:prstGeom>
          </p:spPr>
          <p:txBody>
            <a:bodyPr lIns="0" tIns="0" rIns="0" bIns="0" rtlCol="0" anchor="t">
              <a:spAutoFit/>
            </a:bodyPr>
            <a:lstStyle/>
            <a:p>
              <a:pPr algn="ctr">
                <a:lnSpc>
                  <a:spcPts val="3360"/>
                </a:lnSpc>
              </a:pPr>
              <a:r>
                <a:rPr lang="en-US" sz="2400">
                  <a:solidFill>
                    <a:srgbClr val="262A55"/>
                  </a:solidFill>
                  <a:latin typeface="Nunito"/>
                </a:rPr>
                <a:t>SEKOLAH TINGGI ILMU EKONOMI AL-ANWAR MOJOKERTO</a:t>
              </a:r>
            </a:p>
          </p:txBody>
        </p:sp>
        <p:sp>
          <p:nvSpPr>
            <p:cNvPr id="10" name="TextBox 10"/>
            <p:cNvSpPr txBox="1"/>
            <p:nvPr/>
          </p:nvSpPr>
          <p:spPr>
            <a:xfrm>
              <a:off x="2371009" y="3904408"/>
              <a:ext cx="5803838" cy="1579920"/>
            </a:xfrm>
            <a:prstGeom prst="rect">
              <a:avLst/>
            </a:prstGeom>
          </p:spPr>
          <p:txBody>
            <a:bodyPr lIns="0" tIns="0" rIns="0" bIns="0" rtlCol="0" anchor="t">
              <a:spAutoFit/>
            </a:bodyPr>
            <a:lstStyle/>
            <a:p>
              <a:pPr algn="ctr">
                <a:lnSpc>
                  <a:spcPts val="4760"/>
                </a:lnSpc>
              </a:pPr>
              <a:r>
                <a:rPr lang="en-US" sz="2800" dirty="0">
                  <a:solidFill>
                    <a:srgbClr val="262A55"/>
                  </a:solidFill>
                  <a:latin typeface="Nunito Bold"/>
                </a:rPr>
                <a:t>Oleh : </a:t>
              </a:r>
            </a:p>
            <a:p>
              <a:pPr algn="ctr">
                <a:lnSpc>
                  <a:spcPts val="4760"/>
                </a:lnSpc>
              </a:pPr>
              <a:r>
                <a:rPr lang="en-US" sz="2800" dirty="0">
                  <a:solidFill>
                    <a:srgbClr val="262A55"/>
                  </a:solidFill>
                  <a:latin typeface="Nunito Bold"/>
                </a:rPr>
                <a:t>Indra </a:t>
              </a:r>
              <a:r>
                <a:rPr lang="en-US" sz="2800" dirty="0" err="1">
                  <a:solidFill>
                    <a:srgbClr val="262A55"/>
                  </a:solidFill>
                  <a:latin typeface="Nunito Bold"/>
                </a:rPr>
                <a:t>Krishernawan</a:t>
              </a:r>
              <a:endParaRPr lang="en-US" sz="2800" dirty="0">
                <a:solidFill>
                  <a:srgbClr val="262A55"/>
                </a:solidFill>
                <a:latin typeface="Nunito Bold"/>
              </a:endParaRPr>
            </a:p>
          </p:txBody>
        </p:sp>
      </p:grpSp>
      <p:pic>
        <p:nvPicPr>
          <p:cNvPr id="11" name="Picture 11"/>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5682740" y="3317981"/>
            <a:ext cx="6663910" cy="4446645"/>
          </a:xfrm>
          <a:prstGeom prst="rect">
            <a:avLst/>
          </a:prstGeom>
        </p:spPr>
      </p:pic>
      <p:pic>
        <p:nvPicPr>
          <p:cNvPr id="12" name="Picture 12"/>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204400">
            <a:off x="14144451" y="966510"/>
            <a:ext cx="864175" cy="1033252"/>
          </a:xfrm>
          <a:prstGeom prst="rect">
            <a:avLst/>
          </a:prstGeom>
        </p:spPr>
      </p:pic>
      <p:pic>
        <p:nvPicPr>
          <p:cNvPr id="13" name="Picture 13"/>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953414" flipH="1">
            <a:off x="3143188" y="4368184"/>
            <a:ext cx="895712" cy="10709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D0D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6082585" y="-429419"/>
            <a:ext cx="15678716" cy="9150669"/>
          </a:xfrm>
          <a:prstGeom prst="rect">
            <a:avLst/>
          </a:prstGeom>
        </p:spPr>
      </p:pic>
      <p:sp>
        <p:nvSpPr>
          <p:cNvPr id="3" name="TextBox 3"/>
          <p:cNvSpPr txBox="1"/>
          <p:nvPr/>
        </p:nvSpPr>
        <p:spPr>
          <a:xfrm>
            <a:off x="7772400" y="208849"/>
            <a:ext cx="10920951" cy="884858"/>
          </a:xfrm>
          <a:prstGeom prst="rect">
            <a:avLst/>
          </a:prstGeom>
        </p:spPr>
        <p:txBody>
          <a:bodyPr lIns="0" tIns="0" rIns="0" bIns="0" rtlCol="0" anchor="t">
            <a:spAutoFit/>
          </a:bodyPr>
          <a:lstStyle/>
          <a:p>
            <a:pPr algn="ctr">
              <a:lnSpc>
                <a:spcPts val="6918"/>
              </a:lnSpc>
            </a:pPr>
            <a:r>
              <a:rPr lang="id-ID" sz="6000">
                <a:solidFill>
                  <a:srgbClr val="262A55"/>
                </a:solidFill>
                <a:latin typeface="Fredoka One"/>
              </a:rPr>
              <a:t>Tugas-tugas Bank Indonesia</a:t>
            </a:r>
            <a:endParaRPr lang="en-US" sz="6000">
              <a:solidFill>
                <a:srgbClr val="262A55"/>
              </a:solidFill>
              <a:latin typeface="Fredoka One"/>
            </a:endParaRPr>
          </a:p>
        </p:txBody>
      </p:sp>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375415" y="2851357"/>
            <a:ext cx="6841311" cy="9245015"/>
          </a:xfrm>
          <a:prstGeom prst="rect">
            <a:avLst/>
          </a:prstGeom>
        </p:spPr>
      </p:pic>
      <p:pic>
        <p:nvPicPr>
          <p:cNvPr id="5" name="Picture 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768370">
            <a:off x="3817189" y="1983985"/>
            <a:ext cx="948535" cy="1134118"/>
          </a:xfrm>
          <a:prstGeom prst="rect">
            <a:avLst/>
          </a:prstGeom>
        </p:spPr>
      </p:pic>
      <p:sp>
        <p:nvSpPr>
          <p:cNvPr id="6" name="TextBox 3">
            <a:extLst>
              <a:ext uri="{FF2B5EF4-FFF2-40B4-BE49-F238E27FC236}">
                <a16:creationId xmlns:a16="http://schemas.microsoft.com/office/drawing/2014/main" id="{39D37460-A2C0-4A74-B171-B6EF1B61F843}"/>
              </a:ext>
            </a:extLst>
          </p:cNvPr>
          <p:cNvSpPr txBox="1"/>
          <p:nvPr/>
        </p:nvSpPr>
        <p:spPr>
          <a:xfrm>
            <a:off x="6802426" y="1405023"/>
            <a:ext cx="14248783" cy="6068841"/>
          </a:xfrm>
          <a:prstGeom prst="rect">
            <a:avLst/>
          </a:prstGeom>
        </p:spPr>
        <p:txBody>
          <a:bodyPr wrap="square" lIns="0" tIns="0" rIns="0" bIns="0" rtlCol="0" anchor="t">
            <a:spAutoFit/>
          </a:bodyPr>
          <a:lstStyle/>
          <a:p>
            <a:pPr algn="just">
              <a:lnSpc>
                <a:spcPts val="6918"/>
              </a:lnSpc>
            </a:pPr>
            <a:r>
              <a:rPr lang="id-ID" sz="3600">
                <a:solidFill>
                  <a:srgbClr val="FA7A4A"/>
                </a:solidFill>
                <a:latin typeface="Fredoka One"/>
              </a:rPr>
              <a:t>	</a:t>
            </a:r>
            <a:r>
              <a:rPr lang="id-ID" sz="3200">
                <a:solidFill>
                  <a:srgbClr val="FA7A4A"/>
                </a:solidFill>
                <a:latin typeface="Fredoka One"/>
              </a:rPr>
              <a:t>Bank indonesia berawal dari  De Javasche Bank yang didirikan oleh pemerintah Belanda pada tanggal 24 Januari 1828. Pada pemerintahan belanda, Bank ini digunakan untuk membantu dalam mengurus keuangan. Dan setelah indonesia dinyatakan telah merdeka, bank ini di nasionalisasikan menjadi Bank Indonesia dan berada di bawah kewenangan pemerintah indonesia pada tanggal 6 Desember 1951, yang diatur dalam Undang-undang No. 24 tahun 1951.</a:t>
            </a:r>
            <a:endParaRPr lang="en-US" sz="3200">
              <a:solidFill>
                <a:srgbClr val="FA7A4A"/>
              </a:solidFill>
              <a:latin typeface="Fredoka On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D0D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6706865">
            <a:off x="-2708358" y="3594902"/>
            <a:ext cx="22146455" cy="26026817"/>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618461" y="1028700"/>
            <a:ext cx="10997332" cy="6418443"/>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191584" y="4421041"/>
            <a:ext cx="3683310" cy="5416632"/>
          </a:xfrm>
          <a:prstGeom prst="rect">
            <a:avLst/>
          </a:prstGeom>
        </p:spPr>
      </p:pic>
      <p:pic>
        <p:nvPicPr>
          <p:cNvPr id="5" name="Picture 5"/>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768370" flipH="1">
            <a:off x="2366916" y="1446198"/>
            <a:ext cx="930025" cy="1111986"/>
          </a:xfrm>
          <a:prstGeom prst="rect">
            <a:avLst/>
          </a:prstGeom>
        </p:spPr>
      </p:pic>
      <p:pic>
        <p:nvPicPr>
          <p:cNvPr id="6" name="Picture 6"/>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934288">
            <a:off x="14999992" y="4013267"/>
            <a:ext cx="944696" cy="1129527"/>
          </a:xfrm>
          <a:prstGeom prst="rect">
            <a:avLst/>
          </a:prstGeom>
        </p:spPr>
      </p:pic>
      <p:sp>
        <p:nvSpPr>
          <p:cNvPr id="7" name="TextBox 7"/>
          <p:cNvSpPr txBox="1"/>
          <p:nvPr/>
        </p:nvSpPr>
        <p:spPr>
          <a:xfrm>
            <a:off x="4397165" y="1617004"/>
            <a:ext cx="9318835" cy="4343368"/>
          </a:xfrm>
          <a:prstGeom prst="rect">
            <a:avLst/>
          </a:prstGeom>
        </p:spPr>
        <p:txBody>
          <a:bodyPr wrap="square" lIns="0" tIns="0" rIns="0" bIns="0" rtlCol="0" anchor="t">
            <a:spAutoFit/>
          </a:bodyPr>
          <a:lstStyle/>
          <a:p>
            <a:pPr algn="just">
              <a:lnSpc>
                <a:spcPct val="150000"/>
              </a:lnSpc>
            </a:pPr>
            <a:r>
              <a:rPr lang="id-ID" sz="3200">
                <a:solidFill>
                  <a:srgbClr val="FA7A4A"/>
                </a:solidFill>
                <a:latin typeface="Fredoka One"/>
              </a:rPr>
              <a:t>Bank Sentral merupakan instansi yang mempunyai peranan dalam mengawasi peredaran uang, menyalurkan uang kartal dan menjaga kestabilan uang agar tidak terjadi inflasi yang tinggi dan dapat menimbulkan perilaku masyarakat konsumtif.</a:t>
            </a:r>
            <a:endParaRPr lang="en-US" sz="3200">
              <a:solidFill>
                <a:srgbClr val="FA7A4A"/>
              </a:solidFill>
              <a:latin typeface="Fredoka On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1C3F8"/>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6145774" y="3467164"/>
            <a:ext cx="30579547" cy="15289774"/>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t="51305" r="74364"/>
          <a:stretch>
            <a:fillRect/>
          </a:stretch>
        </p:blipFill>
        <p:spPr>
          <a:xfrm>
            <a:off x="15819847" y="7994773"/>
            <a:ext cx="1811131" cy="2527055"/>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3492821">
            <a:off x="16249478" y="2546074"/>
            <a:ext cx="951870" cy="666309"/>
          </a:xfrm>
          <a:prstGeom prst="rect">
            <a:avLst/>
          </a:prstGeom>
        </p:spPr>
      </p:pic>
      <p:pic>
        <p:nvPicPr>
          <p:cNvPr id="5" name="Picture 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7693098">
            <a:off x="11685252" y="5240913"/>
            <a:ext cx="951870" cy="666309"/>
          </a:xfrm>
          <a:prstGeom prst="rect">
            <a:avLst/>
          </a:prstGeom>
        </p:spPr>
      </p:pic>
      <p:sp>
        <p:nvSpPr>
          <p:cNvPr id="7" name="TextBox 7"/>
          <p:cNvSpPr txBox="1"/>
          <p:nvPr/>
        </p:nvSpPr>
        <p:spPr>
          <a:xfrm>
            <a:off x="2514600" y="2765476"/>
            <a:ext cx="11811000" cy="4457118"/>
          </a:xfrm>
          <a:prstGeom prst="rect">
            <a:avLst/>
          </a:prstGeom>
        </p:spPr>
        <p:txBody>
          <a:bodyPr wrap="square" lIns="0" tIns="0" rIns="0" bIns="0" rtlCol="0" anchor="t">
            <a:spAutoFit/>
          </a:bodyPr>
          <a:lstStyle/>
          <a:p>
            <a:pPr algn="just">
              <a:lnSpc>
                <a:spcPct val="150000"/>
              </a:lnSpc>
            </a:pPr>
            <a:r>
              <a:rPr lang="id-ID" sz="3957">
                <a:solidFill>
                  <a:schemeClr val="bg1"/>
                </a:solidFill>
                <a:highlight>
                  <a:srgbClr val="0000FF"/>
                </a:highlight>
                <a:latin typeface="Fredoka One" panose="020B0604020202020204" charset="0"/>
              </a:rPr>
              <a:t>	Selain menjaga kestabilan uang, bank indonesia juga berperan dalam menjaga kas negara dan penghimpunan dana oleh masyarakat yang akan dikelola oleh bank indonesia sebagai bank sentral</a:t>
            </a:r>
            <a:r>
              <a:rPr lang="id-ID" sz="3957">
                <a:solidFill>
                  <a:schemeClr val="bg1"/>
                </a:solidFill>
                <a:highlight>
                  <a:srgbClr val="0000FF"/>
                </a:highlight>
                <a:latin typeface="Open Sans"/>
              </a:rPr>
              <a:t>.  </a:t>
            </a:r>
            <a:endParaRPr lang="en-US" sz="3957">
              <a:solidFill>
                <a:schemeClr val="bg1"/>
              </a:solidFill>
              <a:highlight>
                <a:srgbClr val="0000FF"/>
              </a:highlight>
              <a:latin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DABE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6706865">
            <a:off x="1843380" y="-2726408"/>
            <a:ext cx="22146455" cy="26026817"/>
          </a:xfrm>
          <a:prstGeom prst="rect">
            <a:avLst/>
          </a:prstGeom>
        </p:spPr>
      </p:pic>
      <p:sp>
        <p:nvSpPr>
          <p:cNvPr id="3" name="TextBox 3"/>
          <p:cNvSpPr txBox="1"/>
          <p:nvPr/>
        </p:nvSpPr>
        <p:spPr>
          <a:xfrm>
            <a:off x="822874" y="590188"/>
            <a:ext cx="9295432" cy="2069797"/>
          </a:xfrm>
          <a:prstGeom prst="rect">
            <a:avLst/>
          </a:prstGeom>
        </p:spPr>
        <p:txBody>
          <a:bodyPr lIns="0" tIns="0" rIns="0" bIns="0" rtlCol="0" anchor="t">
            <a:spAutoFit/>
          </a:bodyPr>
          <a:lstStyle/>
          <a:p>
            <a:pPr>
              <a:lnSpc>
                <a:spcPts val="8280"/>
              </a:lnSpc>
            </a:pPr>
            <a:r>
              <a:rPr lang="en-US" sz="6900">
                <a:latin typeface="Fredoka One Bold"/>
              </a:rPr>
              <a:t>T</a:t>
            </a:r>
            <a:r>
              <a:rPr lang="id-ID" sz="6900">
                <a:latin typeface="Fredoka One Bold"/>
              </a:rPr>
              <a:t>UJUAN BANK INDONESIA</a:t>
            </a:r>
            <a:endParaRPr lang="en-US" sz="6900">
              <a:latin typeface="Fredoka One Bold"/>
            </a:endParaRPr>
          </a:p>
        </p:txBody>
      </p:sp>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236316">
            <a:off x="4941962" y="1854818"/>
            <a:ext cx="951870" cy="666309"/>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7388495">
            <a:off x="886095" y="3703573"/>
            <a:ext cx="951870" cy="666309"/>
          </a:xfrm>
          <a:prstGeom prst="rect">
            <a:avLst/>
          </a:prstGeom>
        </p:spPr>
      </p:pic>
      <p:sp>
        <p:nvSpPr>
          <p:cNvPr id="6" name="TextBox 6"/>
          <p:cNvSpPr txBox="1"/>
          <p:nvPr/>
        </p:nvSpPr>
        <p:spPr>
          <a:xfrm>
            <a:off x="1658164" y="3988329"/>
            <a:ext cx="14971671" cy="4221797"/>
          </a:xfrm>
          <a:prstGeom prst="rect">
            <a:avLst/>
          </a:prstGeom>
        </p:spPr>
        <p:txBody>
          <a:bodyPr wrap="square" lIns="0" tIns="0" rIns="0" bIns="0" rtlCol="0" anchor="t">
            <a:spAutoFit/>
          </a:bodyPr>
          <a:lstStyle/>
          <a:p>
            <a:pPr algn="just">
              <a:lnSpc>
                <a:spcPts val="6743"/>
              </a:lnSpc>
            </a:pPr>
            <a:r>
              <a:rPr lang="id-ID" sz="4816">
                <a:solidFill>
                  <a:srgbClr val="FFFFFF"/>
                </a:solidFill>
                <a:latin typeface="Open Sans"/>
              </a:rPr>
              <a:t>Sesuai dengan Undang-Undang No. 23 tahun 1999 Bab III pasal 7 adalah menjaga stabilisasi nilai tukar rupiah sebagai mata uang yang sah agar tidak terjadi inflasi. Selain itu, stabilisasi juga dibutuhkan demi memperlancar arus ekspor impor di indonesia.</a:t>
            </a:r>
            <a:endParaRPr lang="en-US" sz="4816">
              <a:solidFill>
                <a:srgbClr val="FFFFFF"/>
              </a:solidFill>
              <a:latin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D0D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26448">
            <a:off x="-5644030" y="-2084430"/>
            <a:ext cx="22146455" cy="26026817"/>
          </a:xfrm>
          <a:prstGeom prst="rect">
            <a:avLst/>
          </a:prstGeom>
        </p:spPr>
      </p:pic>
      <p:sp>
        <p:nvSpPr>
          <p:cNvPr id="4" name="TextBox 4"/>
          <p:cNvSpPr txBox="1"/>
          <p:nvPr/>
        </p:nvSpPr>
        <p:spPr>
          <a:xfrm>
            <a:off x="-634331" y="732036"/>
            <a:ext cx="13241180" cy="2026067"/>
          </a:xfrm>
          <a:prstGeom prst="rect">
            <a:avLst/>
          </a:prstGeom>
        </p:spPr>
        <p:txBody>
          <a:bodyPr wrap="square" lIns="0" tIns="0" rIns="0" bIns="0" rtlCol="0" anchor="t">
            <a:spAutoFit/>
          </a:bodyPr>
          <a:lstStyle/>
          <a:p>
            <a:pPr algn="just">
              <a:lnSpc>
                <a:spcPts val="8640"/>
              </a:lnSpc>
            </a:pPr>
            <a:r>
              <a:rPr lang="id-ID" sz="7200">
                <a:solidFill>
                  <a:srgbClr val="FA7A4A"/>
                </a:solidFill>
                <a:latin typeface="Fredoka One Bold"/>
              </a:rPr>
              <a:t>	</a:t>
            </a:r>
            <a:r>
              <a:rPr lang="id-ID" sz="3580">
                <a:solidFill>
                  <a:srgbClr val="FA7A4A"/>
                </a:solidFill>
                <a:latin typeface="Fredoka One Bold"/>
              </a:rPr>
              <a:t>Adapun tugas utama Bank Indonesia dalam menjaga kestabilan nilai rupiah, sebagai berikut :</a:t>
            </a:r>
            <a:endParaRPr lang="en-US" sz="3580">
              <a:solidFill>
                <a:srgbClr val="FA7A4A"/>
              </a:solidFill>
              <a:latin typeface="Fredoka One Bold"/>
            </a:endParaRPr>
          </a:p>
        </p:txBody>
      </p:sp>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991899" y="1438550"/>
            <a:ext cx="3691555" cy="7492085"/>
          </a:xfrm>
          <a:prstGeom prst="rect">
            <a:avLst/>
          </a:prstGeom>
        </p:spPr>
      </p:pic>
      <p:pic>
        <p:nvPicPr>
          <p:cNvPr id="7" name="Picture 7"/>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790614" flipH="1">
            <a:off x="11754608" y="1530342"/>
            <a:ext cx="934381" cy="1117195"/>
          </a:xfrm>
          <a:prstGeom prst="rect">
            <a:avLst/>
          </a:prstGeom>
        </p:spPr>
      </p:pic>
      <p:pic>
        <p:nvPicPr>
          <p:cNvPr id="8" name="Picture 8"/>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311576" flipH="1">
            <a:off x="16429545" y="3148575"/>
            <a:ext cx="841522" cy="1006168"/>
          </a:xfrm>
          <a:prstGeom prst="rect">
            <a:avLst/>
          </a:prstGeom>
        </p:spPr>
      </p:pic>
      <p:sp>
        <p:nvSpPr>
          <p:cNvPr id="9" name="TextBox 9"/>
          <p:cNvSpPr txBox="1"/>
          <p:nvPr/>
        </p:nvSpPr>
        <p:spPr>
          <a:xfrm>
            <a:off x="-228600" y="3230347"/>
            <a:ext cx="10561680" cy="5717912"/>
          </a:xfrm>
          <a:prstGeom prst="rect">
            <a:avLst/>
          </a:prstGeom>
        </p:spPr>
        <p:txBody>
          <a:bodyPr wrap="square" lIns="0" tIns="0" rIns="0" bIns="0" rtlCol="0" anchor="t">
            <a:spAutoFit/>
          </a:bodyPr>
          <a:lstStyle/>
          <a:p>
            <a:pPr algn="just">
              <a:lnSpc>
                <a:spcPts val="5010"/>
              </a:lnSpc>
            </a:pPr>
            <a:r>
              <a:rPr lang="id-ID" sz="3579">
                <a:solidFill>
                  <a:srgbClr val="000000"/>
                </a:solidFill>
                <a:latin typeface="Fredoka One" panose="020B0604020202020204" charset="0"/>
              </a:rPr>
              <a:t>1. Menetapkan dan melaksanakan kebijakan moneter, </a:t>
            </a:r>
            <a:r>
              <a:rPr lang="id-ID" sz="3579">
                <a:solidFill>
                  <a:schemeClr val="accent6">
                    <a:lumMod val="75000"/>
                  </a:schemeClr>
                </a:solidFill>
                <a:latin typeface="Fredoka One" panose="020B0604020202020204" charset="0"/>
              </a:rPr>
              <a:t>dengan memperhatikan tingkat inflasi yang sedang terjadi</a:t>
            </a:r>
            <a:r>
              <a:rPr lang="id-ID" sz="3579">
                <a:solidFill>
                  <a:srgbClr val="000000"/>
                </a:solidFill>
                <a:latin typeface="Fredoka One" panose="020B0604020202020204" charset="0"/>
              </a:rPr>
              <a:t>.</a:t>
            </a:r>
          </a:p>
          <a:p>
            <a:pPr algn="just">
              <a:lnSpc>
                <a:spcPts val="5010"/>
              </a:lnSpc>
            </a:pPr>
            <a:r>
              <a:rPr lang="id-ID" sz="3579">
                <a:solidFill>
                  <a:srgbClr val="000000"/>
                </a:solidFill>
                <a:latin typeface="Fredoka One" panose="020B0604020202020204" charset="0"/>
              </a:rPr>
              <a:t>2. Mengatur dan menjaga kelancaran sistem pembayaran.</a:t>
            </a:r>
          </a:p>
          <a:p>
            <a:pPr algn="just">
              <a:lnSpc>
                <a:spcPts val="5010"/>
              </a:lnSpc>
            </a:pPr>
            <a:r>
              <a:rPr lang="id-ID" sz="3579">
                <a:solidFill>
                  <a:srgbClr val="000000"/>
                </a:solidFill>
                <a:latin typeface="Fredoka One" panose="020B0604020202020204" charset="0"/>
              </a:rPr>
              <a:t>3. Menjaga dan mengawasi bank, </a:t>
            </a:r>
            <a:r>
              <a:rPr lang="id-ID" sz="3579">
                <a:solidFill>
                  <a:schemeClr val="accent6">
                    <a:lumMod val="75000"/>
                  </a:schemeClr>
                </a:solidFill>
                <a:latin typeface="Fredoka One" panose="020B0604020202020204" charset="0"/>
              </a:rPr>
              <a:t>dengan memberikan izin dan mencabut perizinan jika bank tersebut telah melanggar peraturan yang telah ditetapkan oleh perundang-undangan.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6706865">
            <a:off x="-2681484" y="1063235"/>
            <a:ext cx="22146455" cy="26026817"/>
          </a:xfrm>
          <a:prstGeom prst="rect">
            <a:avLst/>
          </a:prstGeom>
        </p:spPr>
      </p:pic>
      <p:sp>
        <p:nvSpPr>
          <p:cNvPr id="3" name="TextBox 3"/>
          <p:cNvSpPr txBox="1"/>
          <p:nvPr/>
        </p:nvSpPr>
        <p:spPr>
          <a:xfrm>
            <a:off x="1531606" y="481012"/>
            <a:ext cx="13403594" cy="1102866"/>
          </a:xfrm>
          <a:prstGeom prst="rect">
            <a:avLst/>
          </a:prstGeom>
        </p:spPr>
        <p:txBody>
          <a:bodyPr wrap="square" lIns="0" tIns="0" rIns="0" bIns="0" rtlCol="0" anchor="t">
            <a:spAutoFit/>
          </a:bodyPr>
          <a:lstStyle/>
          <a:p>
            <a:pPr algn="just">
              <a:lnSpc>
                <a:spcPts val="8640"/>
              </a:lnSpc>
            </a:pPr>
            <a:r>
              <a:rPr lang="id-ID" sz="7200">
                <a:solidFill>
                  <a:srgbClr val="7DABEA"/>
                </a:solidFill>
                <a:latin typeface="Fredoka One Bold"/>
              </a:rPr>
              <a:t>HUBUNGAN BANK INDONESIA </a:t>
            </a:r>
            <a:endParaRPr lang="en-US" sz="7200">
              <a:solidFill>
                <a:srgbClr val="7DABEA"/>
              </a:solidFill>
              <a:latin typeface="Fredoka One Bold"/>
            </a:endParaRPr>
          </a:p>
        </p:txBody>
      </p:sp>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4718535" y="3438086"/>
            <a:ext cx="951870" cy="666309"/>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192345">
            <a:off x="825978" y="3418842"/>
            <a:ext cx="951870" cy="666309"/>
          </a:xfrm>
          <a:prstGeom prst="rect">
            <a:avLst/>
          </a:prstGeom>
        </p:spPr>
      </p:pic>
      <p:sp>
        <p:nvSpPr>
          <p:cNvPr id="6" name="TextBox 6"/>
          <p:cNvSpPr txBox="1"/>
          <p:nvPr/>
        </p:nvSpPr>
        <p:spPr>
          <a:xfrm>
            <a:off x="940635" y="1928392"/>
            <a:ext cx="6527260" cy="7027245"/>
          </a:xfrm>
          <a:prstGeom prst="rect">
            <a:avLst/>
          </a:prstGeom>
        </p:spPr>
        <p:txBody>
          <a:bodyPr wrap="square" lIns="0" tIns="0" rIns="0" bIns="0" rtlCol="0" anchor="t">
            <a:spAutoFit/>
          </a:bodyPr>
          <a:lstStyle/>
          <a:p>
            <a:pPr algn="ctr">
              <a:lnSpc>
                <a:spcPts val="4598"/>
              </a:lnSpc>
            </a:pPr>
            <a:r>
              <a:rPr lang="id-ID" sz="3600">
                <a:solidFill>
                  <a:srgbClr val="000000"/>
                </a:solidFill>
                <a:latin typeface="Fredoka One" panose="020B0604020202020204" charset="0"/>
              </a:rPr>
              <a:t>DENGAN PEMERINTAH</a:t>
            </a:r>
            <a:endParaRPr lang="en-US" sz="3600">
              <a:solidFill>
                <a:srgbClr val="000000"/>
              </a:solidFill>
              <a:latin typeface="Fredoka One" panose="020B0604020202020204" charset="0"/>
            </a:endParaRPr>
          </a:p>
          <a:p>
            <a:pPr algn="ctr">
              <a:lnSpc>
                <a:spcPts val="4598"/>
              </a:lnSpc>
            </a:pPr>
            <a:endParaRPr lang="id-ID" sz="3284">
              <a:solidFill>
                <a:srgbClr val="000000"/>
              </a:solidFill>
              <a:latin typeface="Open Sans"/>
            </a:endParaRPr>
          </a:p>
          <a:p>
            <a:pPr algn="just">
              <a:lnSpc>
                <a:spcPts val="4598"/>
              </a:lnSpc>
            </a:pPr>
            <a:r>
              <a:rPr lang="id-ID" sz="3284">
                <a:solidFill>
                  <a:srgbClr val="000000"/>
                </a:solidFill>
                <a:latin typeface="Open Sans"/>
              </a:rPr>
              <a:t>	Bank indonesia bertindak sebagai pemegang dan pengelola kas negara. Selain itu jika diperlukan, bank ini dapat menerima pinjaman dari luar dan membayarkan kewajiban ke negara lain serta memberikan pendapat terkait rancangan anggaran pendapatan dan belanja negara.</a:t>
            </a:r>
            <a:endParaRPr lang="en-US" sz="3284">
              <a:solidFill>
                <a:srgbClr val="000000"/>
              </a:solidFill>
              <a:latin typeface="Open Sans"/>
            </a:endParaRPr>
          </a:p>
        </p:txBody>
      </p:sp>
      <p:sp>
        <p:nvSpPr>
          <p:cNvPr id="7" name="TextBox 7"/>
          <p:cNvSpPr txBox="1"/>
          <p:nvPr/>
        </p:nvSpPr>
        <p:spPr>
          <a:xfrm>
            <a:off x="10820107" y="2171700"/>
            <a:ext cx="6858294" cy="5260799"/>
          </a:xfrm>
          <a:prstGeom prst="rect">
            <a:avLst/>
          </a:prstGeom>
        </p:spPr>
        <p:txBody>
          <a:bodyPr wrap="square" lIns="0" tIns="0" rIns="0" bIns="0" rtlCol="0" anchor="t">
            <a:spAutoFit/>
          </a:bodyPr>
          <a:lstStyle/>
          <a:p>
            <a:pPr algn="ctr">
              <a:lnSpc>
                <a:spcPts val="4647"/>
              </a:lnSpc>
            </a:pPr>
            <a:r>
              <a:rPr lang="id-ID" sz="3600">
                <a:solidFill>
                  <a:srgbClr val="000000"/>
                </a:solidFill>
                <a:latin typeface="Fredoka One" panose="020B0604020202020204" charset="0"/>
              </a:rPr>
              <a:t>DENGAN DUNIA INTERNASIONAL</a:t>
            </a:r>
          </a:p>
          <a:p>
            <a:pPr algn="ctr">
              <a:lnSpc>
                <a:spcPts val="4647"/>
              </a:lnSpc>
            </a:pPr>
            <a:endParaRPr lang="id-ID" sz="3600">
              <a:solidFill>
                <a:srgbClr val="000000"/>
              </a:solidFill>
              <a:latin typeface="Fredoka One" panose="020B0604020202020204" charset="0"/>
            </a:endParaRPr>
          </a:p>
          <a:p>
            <a:pPr algn="just">
              <a:lnSpc>
                <a:spcPts val="4647"/>
              </a:lnSpc>
            </a:pPr>
            <a:r>
              <a:rPr lang="id-ID" sz="3280">
                <a:solidFill>
                  <a:srgbClr val="000000"/>
                </a:solidFill>
                <a:latin typeface="Open Sans"/>
              </a:rPr>
              <a:t>	Melaksanakan</a:t>
            </a:r>
            <a:r>
              <a:rPr lang="id-ID" sz="3319">
                <a:solidFill>
                  <a:srgbClr val="000000"/>
                </a:solidFill>
                <a:latin typeface="Open Sans"/>
              </a:rPr>
              <a:t> Kerjasama dengan banks sentral dari negara lain maupun organisasi internasional untuk memperlancar hubungan antar negara dengan dunia internasional.</a:t>
            </a:r>
            <a:endParaRPr lang="id-ID" sz="3600">
              <a:solidFill>
                <a:srgbClr val="000000"/>
              </a:solidFill>
              <a:latin typeface="Fredoka One" panose="020B060402020202020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227</TotalTime>
  <Words>327</Words>
  <Application>Microsoft Office PowerPoint</Application>
  <PresentationFormat>Custom</PresentationFormat>
  <Paragraphs>21</Paragraphs>
  <Slides>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Open Sans</vt:lpstr>
      <vt:lpstr>Arial</vt:lpstr>
      <vt:lpstr>Calibri</vt:lpstr>
      <vt:lpstr>Fredoka One</vt:lpstr>
      <vt:lpstr>Nunito</vt:lpstr>
      <vt:lpstr>Nunito Bold</vt:lpstr>
      <vt:lpstr>Fredoka One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Presentasi Pendidikan Peraturan Ruang Kelas dan Etiket Online Ilustrasi Orang Berwarna Biru dan Merah Muda</dc:title>
  <dc:creator>HP</dc:creator>
  <cp:lastModifiedBy>Lenovo X260</cp:lastModifiedBy>
  <cp:revision>4</cp:revision>
  <dcterms:created xsi:type="dcterms:W3CDTF">2006-08-16T00:00:00Z</dcterms:created>
  <dcterms:modified xsi:type="dcterms:W3CDTF">2023-04-02T16:02:32Z</dcterms:modified>
  <dc:identifier>DAE8EN9S-ao</dc:identifier>
</cp:coreProperties>
</file>