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200" y="-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1"/>
            <a:ext cx="7772400" cy="245745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BANK SENTRAL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ID" b="1" i="1" dirty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De </a:t>
            </a:r>
            <a:r>
              <a:rPr lang="en-ID" b="1" i="1" dirty="0" err="1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Javasche</a:t>
            </a:r>
            <a:r>
              <a:rPr lang="en-ID" b="1" i="1" dirty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ID" b="1" i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Bank</a:t>
            </a:r>
            <a:r>
              <a:rPr lang="en-ID" b="1" dirty="0" smtClean="0"/>
              <a:t/>
            </a:r>
            <a:br>
              <a:rPr lang="en-ID" b="1" dirty="0" smtClean="0"/>
            </a:br>
            <a:r>
              <a:rPr lang="en-ID" b="1" dirty="0" err="1" smtClean="0"/>
              <a:t>Bank</a:t>
            </a:r>
            <a:r>
              <a:rPr lang="en-ID" b="1" dirty="0" smtClean="0"/>
              <a:t> Indonesia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010400" cy="1752600"/>
          </a:xfrm>
        </p:spPr>
        <p:txBody>
          <a:bodyPr>
            <a:normAutofit/>
          </a:bodyPr>
          <a:lstStyle/>
          <a:p>
            <a:pPr algn="r"/>
            <a:r>
              <a:rPr lang="en-US" sz="2400" i="1" dirty="0" err="1" smtClean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Stie</a:t>
            </a:r>
            <a:r>
              <a:rPr lang="en-US" sz="2400" i="1" dirty="0" smtClean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 Al-</a:t>
            </a:r>
            <a:r>
              <a:rPr lang="en-US" sz="2400" i="1" dirty="0" err="1" smtClean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anwar</a:t>
            </a:r>
            <a:r>
              <a:rPr lang="en-US" sz="2400" i="1" dirty="0" smtClean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n-US" sz="2400" i="1" dirty="0" err="1" smtClean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Mojokerto</a:t>
            </a:r>
            <a:endParaRPr lang="en-US" sz="2400" i="1" dirty="0">
              <a:solidFill>
                <a:srgbClr val="0070C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563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 fontScale="90000"/>
          </a:bodyPr>
          <a:lstStyle/>
          <a:p>
            <a:r>
              <a:rPr lang="en-ID" sz="3600" b="1" dirty="0">
                <a:solidFill>
                  <a:srgbClr val="FF0000"/>
                </a:solidFill>
              </a:rPr>
              <a:t>Status </a:t>
            </a:r>
            <a:r>
              <a:rPr lang="en-ID" sz="3600" b="1" dirty="0" err="1">
                <a:solidFill>
                  <a:srgbClr val="FF0000"/>
                </a:solidFill>
              </a:rPr>
              <a:t>dan</a:t>
            </a:r>
            <a:r>
              <a:rPr lang="en-ID" sz="3600" b="1" dirty="0">
                <a:solidFill>
                  <a:srgbClr val="FF0000"/>
                </a:solidFill>
              </a:rPr>
              <a:t> </a:t>
            </a:r>
            <a:r>
              <a:rPr lang="en-ID" sz="3600" b="1" dirty="0" err="1" smtClean="0">
                <a:solidFill>
                  <a:srgbClr val="FF0000"/>
                </a:solidFill>
              </a:rPr>
              <a:t>Kedudukan</a:t>
            </a:r>
            <a:r>
              <a:rPr lang="en-ID" b="1" dirty="0" smtClean="0">
                <a:solidFill>
                  <a:srgbClr val="FF0000"/>
                </a:solidFill>
              </a:rPr>
              <a:t/>
            </a:r>
            <a:br>
              <a:rPr lang="en-ID" b="1" dirty="0" smtClean="0">
                <a:solidFill>
                  <a:srgbClr val="FF0000"/>
                </a:solidFill>
              </a:rPr>
            </a:br>
            <a:r>
              <a:rPr lang="en-ID" b="1" dirty="0" smtClean="0">
                <a:solidFill>
                  <a:srgbClr val="FF0000"/>
                </a:solidFill>
              </a:rPr>
              <a:t> </a:t>
            </a:r>
            <a:r>
              <a:rPr lang="en-ID" sz="6700" b="1" dirty="0">
                <a:solidFill>
                  <a:srgbClr val="FF0000"/>
                </a:solidFill>
              </a:rPr>
              <a:t>Bank Indonesia</a:t>
            </a:r>
            <a:endParaRPr lang="en-US" sz="67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Lembaga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Negara yang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Independen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UU No. 23/1999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tentang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Bank Indonesia,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dinyatakan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berlaku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tanggal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17 Mei 1999Bank Indonesia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mempunyai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otonomi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penuh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merumuskan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melaksanakan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tugas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wewenangnyaundang-undang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memberikan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kedudukan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khusus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Bank Indonesia yang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diperlukan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agar Bank Indonesia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melaksanakan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peran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fungsinya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otoritas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moneter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efektif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400" dirty="0" err="1">
                <a:latin typeface="Times New Roman" pitchFamily="18" charset="0"/>
                <a:cs typeface="Times New Roman" pitchFamily="18" charset="0"/>
              </a:rPr>
              <a:t>efisien</a:t>
            </a:r>
            <a:r>
              <a:rPr lang="en-ID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8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b="1" dirty="0" err="1"/>
              <a:t>Tujuan</a:t>
            </a:r>
            <a:r>
              <a:rPr lang="en-ID" b="1" dirty="0"/>
              <a:t> Bank </a:t>
            </a:r>
            <a:r>
              <a:rPr lang="en-ID" b="1" dirty="0" smtClean="0"/>
              <a:t>Indonesia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Bank Indonesia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mempunyai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tujuan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tunggal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yaitu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mencapai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memelihara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kestabilan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rupiah.Kestabilan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rupiah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mengandung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dua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aspek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yaitukestabilan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mata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uang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jasa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sertakestabilan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mata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uang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negara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lain.Aspek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pertama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tercermin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perkembangan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laju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inflasi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sementara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aspek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kedua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tercermin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perkembangan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tukar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rupiah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mata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uang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negara</a:t>
            </a:r>
            <a:r>
              <a:rPr lang="en-ID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lain.</a:t>
            </a:r>
            <a:endParaRPr lang="en-US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03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2800" b="1" dirty="0" err="1"/>
              <a:t>Tugas</a:t>
            </a:r>
            <a:r>
              <a:rPr lang="en-ID" sz="2800" b="1" dirty="0"/>
              <a:t> Bank </a:t>
            </a:r>
            <a:r>
              <a:rPr lang="en-ID" sz="2800" b="1" dirty="0" err="1"/>
              <a:t>Sentral</a:t>
            </a:r>
            <a:r>
              <a:rPr lang="en-ID" sz="2800" b="1" dirty="0"/>
              <a:t> </a:t>
            </a:r>
            <a:r>
              <a:rPr lang="en-ID" sz="3200" b="1" dirty="0" smtClean="0"/>
              <a:t/>
            </a:r>
            <a:br>
              <a:rPr lang="en-ID" sz="3200" b="1" dirty="0" smtClean="0"/>
            </a:br>
            <a:r>
              <a:rPr lang="en-ID" sz="3200" b="1" dirty="0" err="1" smtClean="0"/>
              <a:t>Menetapkan</a:t>
            </a:r>
            <a:r>
              <a:rPr lang="en-ID" sz="3200" b="1" dirty="0" smtClean="0"/>
              <a:t> </a:t>
            </a:r>
            <a:r>
              <a:rPr lang="en-ID" sz="3200" b="1" dirty="0" err="1"/>
              <a:t>dan</a:t>
            </a:r>
            <a:r>
              <a:rPr lang="en-ID" sz="3200" b="1" dirty="0"/>
              <a:t> </a:t>
            </a:r>
            <a:r>
              <a:rPr lang="en-ID" sz="3200" b="1" dirty="0" err="1"/>
              <a:t>melaksanakan</a:t>
            </a:r>
            <a:r>
              <a:rPr lang="en-ID" sz="3200" b="1" dirty="0"/>
              <a:t> </a:t>
            </a:r>
            <a:r>
              <a:rPr lang="en-ID" sz="3200" b="1" dirty="0" smtClean="0"/>
              <a:t/>
            </a:r>
            <a:br>
              <a:rPr lang="en-ID" sz="3200" b="1" dirty="0" smtClean="0"/>
            </a:br>
            <a:r>
              <a:rPr lang="en-ID" sz="4000" b="1" dirty="0" err="1" smtClean="0"/>
              <a:t>kebijakan</a:t>
            </a:r>
            <a:r>
              <a:rPr lang="en-ID" sz="4000" b="1" dirty="0" smtClean="0"/>
              <a:t> </a:t>
            </a:r>
            <a:r>
              <a:rPr lang="en-ID" sz="4000" b="1" dirty="0" err="1"/>
              <a:t>moneter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 marL="0" indent="0" algn="r">
              <a:buNone/>
            </a:pP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Mengatur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menjaga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kelancaran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pembayaran,Mengatur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mengawasi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perbankan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Indonesia.Ketiganya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perlu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diintegrasi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agar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tujuan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mencapai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memelihara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kestabilan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rupiah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dicapai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efektif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efisien</a:t>
            </a:r>
            <a:r>
              <a:rPr lang="en-ID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2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D" sz="2200" i="1" dirty="0" err="1"/>
              <a:t>Kebijakan</a:t>
            </a:r>
            <a:r>
              <a:rPr lang="en-ID" sz="2200" i="1" dirty="0"/>
              <a:t> </a:t>
            </a:r>
            <a:r>
              <a:rPr lang="en-ID" sz="2200" i="1" dirty="0" err="1" smtClean="0"/>
              <a:t>Moneter</a:t>
            </a:r>
            <a:r>
              <a:rPr lang="en-ID" sz="2200" i="1" dirty="0" smtClean="0"/>
              <a:t> Bank </a:t>
            </a:r>
            <a:r>
              <a:rPr lang="en-ID" sz="2200" i="1" dirty="0"/>
              <a:t>Indonesia </a:t>
            </a:r>
            <a:r>
              <a:rPr lang="en-ID" sz="2200" i="1" dirty="0" err="1"/>
              <a:t>menetapkan</a:t>
            </a:r>
            <a:r>
              <a:rPr lang="en-ID" sz="2200" i="1" dirty="0"/>
              <a:t> </a:t>
            </a:r>
            <a:r>
              <a:rPr lang="en-ID" sz="2200" i="1" dirty="0" err="1"/>
              <a:t>dan</a:t>
            </a:r>
            <a:r>
              <a:rPr lang="en-ID" sz="2200" i="1" dirty="0"/>
              <a:t> </a:t>
            </a:r>
            <a:r>
              <a:rPr lang="en-ID" sz="2200" i="1" dirty="0" err="1"/>
              <a:t>melaksanakan</a:t>
            </a:r>
            <a:r>
              <a:rPr lang="en-ID" sz="2200" i="1" dirty="0"/>
              <a:t> </a:t>
            </a:r>
            <a:r>
              <a:rPr lang="en-ID" sz="2200" i="1" dirty="0" err="1"/>
              <a:t>kebijakan</a:t>
            </a:r>
            <a:r>
              <a:rPr lang="en-ID" sz="2200" i="1" dirty="0"/>
              <a:t> </a:t>
            </a:r>
            <a:r>
              <a:rPr lang="en-ID" sz="2200" i="1" dirty="0" err="1"/>
              <a:t>moneter</a:t>
            </a:r>
            <a:r>
              <a:rPr lang="en-ID" sz="2200" i="1" dirty="0"/>
              <a:t> </a:t>
            </a:r>
            <a:r>
              <a:rPr lang="en-ID" sz="2200" i="1" dirty="0" err="1"/>
              <a:t>untuk</a:t>
            </a:r>
            <a:r>
              <a:rPr lang="en-ID" sz="2200" i="1" dirty="0"/>
              <a:t> </a:t>
            </a:r>
            <a:r>
              <a:rPr lang="en-ID" sz="2200" i="1" dirty="0" err="1"/>
              <a:t>mencapai</a:t>
            </a:r>
            <a:r>
              <a:rPr lang="en-ID" sz="2200" i="1" dirty="0"/>
              <a:t> </a:t>
            </a:r>
            <a:r>
              <a:rPr lang="en-ID" sz="2200" i="1" dirty="0" err="1"/>
              <a:t>dan</a:t>
            </a:r>
            <a:r>
              <a:rPr lang="en-ID" sz="2200" i="1" dirty="0"/>
              <a:t> </a:t>
            </a:r>
            <a:r>
              <a:rPr lang="en-ID" sz="2200" i="1" dirty="0" err="1"/>
              <a:t>memelihara</a:t>
            </a:r>
            <a:r>
              <a:rPr lang="en-ID" sz="2200" i="1" dirty="0"/>
              <a:t> </a:t>
            </a:r>
            <a:r>
              <a:rPr lang="en-ID" sz="2200" i="1" dirty="0" err="1"/>
              <a:t>kestabilan</a:t>
            </a:r>
            <a:r>
              <a:rPr lang="en-ID" sz="2200" i="1" dirty="0"/>
              <a:t> </a:t>
            </a:r>
            <a:r>
              <a:rPr lang="en-ID" sz="2200" i="1" dirty="0" err="1"/>
              <a:t>nilai</a:t>
            </a:r>
            <a:r>
              <a:rPr lang="en-ID" sz="2200" i="1" dirty="0"/>
              <a:t> rupiah. </a:t>
            </a:r>
            <a:r>
              <a:rPr lang="en-ID" sz="2200" i="1" dirty="0" err="1"/>
              <a:t>Arah</a:t>
            </a:r>
            <a:r>
              <a:rPr lang="en-ID" sz="2200" i="1" dirty="0"/>
              <a:t> </a:t>
            </a:r>
            <a:r>
              <a:rPr lang="en-ID" sz="2200" i="1" dirty="0" err="1"/>
              <a:t>kebijakan</a:t>
            </a:r>
            <a:r>
              <a:rPr lang="en-ID" sz="2200" i="1" dirty="0"/>
              <a:t> </a:t>
            </a:r>
            <a:r>
              <a:rPr lang="en-ID" sz="2200" i="1" dirty="0" err="1"/>
              <a:t>didasarkan</a:t>
            </a:r>
            <a:r>
              <a:rPr lang="en-ID" sz="2200" i="1" dirty="0"/>
              <a:t> </a:t>
            </a:r>
            <a:r>
              <a:rPr lang="en-ID" sz="2200" i="1" dirty="0" err="1"/>
              <a:t>pada</a:t>
            </a:r>
            <a:r>
              <a:rPr lang="en-ID" sz="2200" i="1" dirty="0"/>
              <a:t> </a:t>
            </a:r>
            <a:r>
              <a:rPr lang="en-ID" sz="2200" i="1" dirty="0" err="1"/>
              <a:t>sasaran</a:t>
            </a:r>
            <a:r>
              <a:rPr lang="en-ID" sz="2200" i="1" dirty="0"/>
              <a:t> </a:t>
            </a:r>
            <a:r>
              <a:rPr lang="en-ID" sz="2200" i="1" dirty="0" err="1"/>
              <a:t>laju</a:t>
            </a:r>
            <a:r>
              <a:rPr lang="en-ID" sz="2200" i="1" dirty="0"/>
              <a:t> </a:t>
            </a:r>
            <a:r>
              <a:rPr lang="en-ID" sz="2200" i="1" dirty="0" err="1"/>
              <a:t>inflasi</a:t>
            </a:r>
            <a:r>
              <a:rPr lang="en-ID" sz="2200" i="1" dirty="0"/>
              <a:t> yang </a:t>
            </a:r>
            <a:r>
              <a:rPr lang="en-ID" sz="2200" i="1" dirty="0" err="1"/>
              <a:t>ingin</a:t>
            </a:r>
            <a:r>
              <a:rPr lang="en-ID" sz="2200" i="1" dirty="0"/>
              <a:t> </a:t>
            </a:r>
            <a:r>
              <a:rPr lang="en-ID" sz="2200" i="1" dirty="0" err="1"/>
              <a:t>dicapai</a:t>
            </a:r>
            <a:r>
              <a:rPr lang="en-ID" sz="2200" i="1" dirty="0"/>
              <a:t> </a:t>
            </a:r>
            <a:r>
              <a:rPr lang="en-ID" sz="2200" i="1" dirty="0" err="1"/>
              <a:t>dengan</a:t>
            </a:r>
            <a:r>
              <a:rPr lang="en-ID" sz="2200" i="1" dirty="0"/>
              <a:t> </a:t>
            </a:r>
            <a:r>
              <a:rPr lang="en-ID" sz="2200" i="1" dirty="0" err="1"/>
              <a:t>memperhatikan</a:t>
            </a:r>
            <a:r>
              <a:rPr lang="en-ID" sz="2200" i="1" dirty="0"/>
              <a:t> </a:t>
            </a:r>
            <a:r>
              <a:rPr lang="en-ID" sz="2200" i="1" dirty="0" err="1"/>
              <a:t>berbagai</a:t>
            </a:r>
            <a:r>
              <a:rPr lang="en-ID" sz="2200" i="1" dirty="0"/>
              <a:t> </a:t>
            </a:r>
            <a:r>
              <a:rPr lang="en-ID" sz="2200" i="1" dirty="0" err="1"/>
              <a:t>sasaran</a:t>
            </a:r>
            <a:r>
              <a:rPr lang="en-ID" sz="2200" i="1" dirty="0"/>
              <a:t> </a:t>
            </a:r>
            <a:r>
              <a:rPr lang="en-ID" sz="2200" i="1" dirty="0" err="1"/>
              <a:t>ekonomi</a:t>
            </a:r>
            <a:r>
              <a:rPr lang="en-ID" sz="2200" i="1" dirty="0"/>
              <a:t> </a:t>
            </a:r>
            <a:r>
              <a:rPr lang="en-ID" sz="2200" i="1" dirty="0" err="1"/>
              <a:t>makro</a:t>
            </a:r>
            <a:r>
              <a:rPr lang="en-ID" sz="2200" i="1" dirty="0"/>
              <a:t> </a:t>
            </a:r>
            <a:r>
              <a:rPr lang="en-ID" sz="2200" i="1" dirty="0" err="1"/>
              <a:t>lainnya</a:t>
            </a:r>
            <a:r>
              <a:rPr lang="en-ID" sz="2200" i="1" dirty="0"/>
              <a:t>, </a:t>
            </a:r>
            <a:r>
              <a:rPr lang="en-ID" sz="2200" i="1" dirty="0" err="1"/>
              <a:t>baik</a:t>
            </a:r>
            <a:r>
              <a:rPr lang="en-ID" sz="2200" i="1" dirty="0"/>
              <a:t> </a:t>
            </a:r>
            <a:r>
              <a:rPr lang="en-ID" sz="2200" i="1" dirty="0" err="1"/>
              <a:t>dalam</a:t>
            </a:r>
            <a:r>
              <a:rPr lang="en-ID" sz="2200" i="1" dirty="0"/>
              <a:t> </a:t>
            </a:r>
            <a:r>
              <a:rPr lang="en-ID" sz="2200" i="1" dirty="0" err="1"/>
              <a:t>jangka</a:t>
            </a:r>
            <a:r>
              <a:rPr lang="en-ID" sz="2200" i="1" dirty="0"/>
              <a:t> </a:t>
            </a:r>
            <a:r>
              <a:rPr lang="en-ID" sz="2200" i="1" dirty="0" err="1"/>
              <a:t>pendek</a:t>
            </a:r>
            <a:r>
              <a:rPr lang="en-ID" sz="2200" i="1" dirty="0"/>
              <a:t>, </a:t>
            </a:r>
            <a:r>
              <a:rPr lang="en-ID" sz="2200" i="1" dirty="0" err="1"/>
              <a:t>menengah</a:t>
            </a:r>
            <a:r>
              <a:rPr lang="en-ID" sz="2200" i="1" dirty="0"/>
              <a:t>, </a:t>
            </a:r>
            <a:r>
              <a:rPr lang="en-ID" sz="2200" i="1" dirty="0" err="1"/>
              <a:t>maupun</a:t>
            </a:r>
            <a:r>
              <a:rPr lang="en-ID" sz="2200" i="1" dirty="0"/>
              <a:t> </a:t>
            </a:r>
            <a:r>
              <a:rPr lang="en-ID" sz="2200" i="1" dirty="0" err="1"/>
              <a:t>panjang.Implementasi</a:t>
            </a:r>
            <a:r>
              <a:rPr lang="en-ID" sz="2200" i="1" dirty="0"/>
              <a:t> </a:t>
            </a:r>
            <a:r>
              <a:rPr lang="en-ID" sz="2200" i="1" dirty="0" err="1"/>
              <a:t>kebijakan</a:t>
            </a:r>
            <a:r>
              <a:rPr lang="en-ID" sz="2200" i="1" dirty="0"/>
              <a:t> </a:t>
            </a:r>
            <a:r>
              <a:rPr lang="en-ID" sz="2200" i="1" dirty="0" err="1"/>
              <a:t>moneter</a:t>
            </a:r>
            <a:r>
              <a:rPr lang="en-ID" sz="2200" i="1" dirty="0"/>
              <a:t> </a:t>
            </a:r>
            <a:r>
              <a:rPr lang="en-ID" sz="2200" i="1" dirty="0" err="1"/>
              <a:t>dilakukan</a:t>
            </a:r>
            <a:r>
              <a:rPr lang="en-ID" sz="2200" i="1" dirty="0"/>
              <a:t> </a:t>
            </a:r>
            <a:r>
              <a:rPr lang="en-ID" sz="2200" i="1" dirty="0" err="1"/>
              <a:t>dengan</a:t>
            </a:r>
            <a:r>
              <a:rPr lang="en-ID" sz="2200" i="1" dirty="0"/>
              <a:t> </a:t>
            </a:r>
            <a:r>
              <a:rPr lang="en-ID" sz="2200" i="1" dirty="0" err="1"/>
              <a:t>menetapkan</a:t>
            </a:r>
            <a:r>
              <a:rPr lang="en-ID" sz="2200" i="1" dirty="0"/>
              <a:t> </a:t>
            </a:r>
            <a:r>
              <a:rPr lang="en-ID" sz="2200" i="1" dirty="0" err="1"/>
              <a:t>sasaran</a:t>
            </a:r>
            <a:r>
              <a:rPr lang="en-ID" sz="2200" i="1" dirty="0"/>
              <a:t> </a:t>
            </a:r>
            <a:r>
              <a:rPr lang="en-ID" sz="2200" i="1" dirty="0" err="1"/>
              <a:t>operasional</a:t>
            </a:r>
            <a:r>
              <a:rPr lang="en-ID" sz="2200" i="1" dirty="0"/>
              <a:t>, </a:t>
            </a:r>
            <a:r>
              <a:rPr lang="en-ID" sz="2200" i="1" dirty="0" err="1"/>
              <a:t>yaitu</a:t>
            </a:r>
            <a:r>
              <a:rPr lang="en-ID" sz="2200" i="1" dirty="0"/>
              <a:t> </a:t>
            </a:r>
            <a:r>
              <a:rPr lang="en-ID" sz="2200" i="1" dirty="0" err="1"/>
              <a:t>uang</a:t>
            </a:r>
            <a:r>
              <a:rPr lang="en-ID" sz="2200" i="1" dirty="0"/>
              <a:t> primer (base money), </a:t>
            </a:r>
            <a:r>
              <a:rPr lang="en-ID" sz="2200" i="1" dirty="0" err="1"/>
              <a:t>dan</a:t>
            </a:r>
            <a:r>
              <a:rPr lang="en-ID" sz="2200" i="1" dirty="0"/>
              <a:t> </a:t>
            </a:r>
            <a:r>
              <a:rPr lang="en-ID" sz="2200" i="1" dirty="0" err="1"/>
              <a:t>selanjutnya</a:t>
            </a:r>
            <a:r>
              <a:rPr lang="en-ID" sz="2200" i="1" dirty="0"/>
              <a:t> </a:t>
            </a:r>
            <a:r>
              <a:rPr lang="en-ID" sz="2200" i="1" dirty="0" err="1"/>
              <a:t>mengamati</a:t>
            </a:r>
            <a:r>
              <a:rPr lang="en-ID" sz="2200" i="1" dirty="0"/>
              <a:t> </a:t>
            </a:r>
            <a:r>
              <a:rPr lang="en-ID" sz="2200" i="1" dirty="0" err="1"/>
              <a:t>perkembangan</a:t>
            </a:r>
            <a:r>
              <a:rPr lang="en-ID" sz="2200" i="1" dirty="0"/>
              <a:t> </a:t>
            </a:r>
            <a:r>
              <a:rPr lang="en-ID" sz="2200" i="1" dirty="0" err="1"/>
              <a:t>indikator-indikator</a:t>
            </a:r>
            <a:r>
              <a:rPr lang="en-ID" sz="2200" i="1" dirty="0"/>
              <a:t> yang </a:t>
            </a:r>
            <a:r>
              <a:rPr lang="en-ID" sz="2200" i="1" dirty="0" err="1"/>
              <a:t>memberikan</a:t>
            </a:r>
            <a:r>
              <a:rPr lang="en-ID" sz="2200" i="1" dirty="0"/>
              <a:t> </a:t>
            </a:r>
            <a:r>
              <a:rPr lang="en-ID" sz="2200" i="1" dirty="0" err="1"/>
              <a:t>tekanan</a:t>
            </a:r>
            <a:r>
              <a:rPr lang="en-ID" sz="2200" i="1" dirty="0"/>
              <a:t> </a:t>
            </a:r>
            <a:r>
              <a:rPr lang="en-ID" sz="2200" i="1" dirty="0" err="1"/>
              <a:t>pada</a:t>
            </a:r>
            <a:r>
              <a:rPr lang="en-ID" sz="2200" i="1" dirty="0"/>
              <a:t> </a:t>
            </a:r>
            <a:r>
              <a:rPr lang="en-ID" sz="2200" i="1" dirty="0" err="1"/>
              <a:t>harga</a:t>
            </a:r>
            <a:r>
              <a:rPr lang="en-ID" sz="2200" i="1" dirty="0"/>
              <a:t> </a:t>
            </a:r>
            <a:r>
              <a:rPr lang="en-ID" sz="2200" i="1" dirty="0" err="1"/>
              <a:t>dan</a:t>
            </a:r>
            <a:r>
              <a:rPr lang="en-ID" sz="2200" i="1" dirty="0"/>
              <a:t> </a:t>
            </a:r>
            <a:r>
              <a:rPr lang="en-ID" sz="2200" i="1" dirty="0" err="1"/>
              <a:t>nilai</a:t>
            </a:r>
            <a:r>
              <a:rPr lang="en-ID" sz="2200" i="1" dirty="0"/>
              <a:t> </a:t>
            </a:r>
            <a:r>
              <a:rPr lang="en-ID" sz="2200" i="1" dirty="0" err="1"/>
              <a:t>tukar</a:t>
            </a:r>
            <a:r>
              <a:rPr lang="en-ID" sz="2200" i="1" dirty="0"/>
              <a:t> </a:t>
            </a:r>
            <a:r>
              <a:rPr lang="en-ID" sz="2200" i="1" dirty="0" err="1"/>
              <a:t>rupiah.Perkembangan</a:t>
            </a:r>
            <a:r>
              <a:rPr lang="en-ID" sz="2200" i="1" dirty="0"/>
              <a:t> </a:t>
            </a:r>
            <a:r>
              <a:rPr lang="en-ID" sz="2200" i="1" dirty="0" err="1"/>
              <a:t>indikator</a:t>
            </a:r>
            <a:r>
              <a:rPr lang="en-ID" sz="2200" i="1" dirty="0"/>
              <a:t> </a:t>
            </a:r>
            <a:r>
              <a:rPr lang="en-ID" sz="2200" i="1" dirty="0" err="1"/>
              <a:t>tersebut</a:t>
            </a:r>
            <a:r>
              <a:rPr lang="en-ID" sz="2200" i="1" dirty="0"/>
              <a:t> </a:t>
            </a:r>
            <a:r>
              <a:rPr lang="en-ID" sz="2200" i="1" dirty="0" err="1"/>
              <a:t>dikendalikan</a:t>
            </a:r>
            <a:r>
              <a:rPr lang="en-ID" sz="2200" i="1" dirty="0"/>
              <a:t> </a:t>
            </a:r>
            <a:r>
              <a:rPr lang="en-ID" sz="2200" i="1" dirty="0" err="1"/>
              <a:t>melalui</a:t>
            </a:r>
            <a:r>
              <a:rPr lang="en-ID" sz="2200" i="1" dirty="0"/>
              <a:t> </a:t>
            </a:r>
            <a:r>
              <a:rPr lang="en-ID" sz="2200" i="1" dirty="0" err="1"/>
              <a:t>piranti</a:t>
            </a:r>
            <a:r>
              <a:rPr lang="en-ID" sz="2200" i="1" dirty="0"/>
              <a:t> </a:t>
            </a:r>
            <a:r>
              <a:rPr lang="en-ID" sz="2200" i="1" dirty="0" err="1"/>
              <a:t>moneter</a:t>
            </a:r>
            <a:r>
              <a:rPr lang="en-ID" sz="2200" i="1" dirty="0"/>
              <a:t> </a:t>
            </a:r>
            <a:r>
              <a:rPr lang="en-ID" sz="2200" i="1" dirty="0" err="1"/>
              <a:t>tidak</a:t>
            </a:r>
            <a:r>
              <a:rPr lang="en-ID" sz="2200" i="1" dirty="0"/>
              <a:t> </a:t>
            </a:r>
            <a:r>
              <a:rPr lang="en-ID" sz="2200" i="1" dirty="0" err="1"/>
              <a:t>langsung</a:t>
            </a:r>
            <a:r>
              <a:rPr lang="en-ID" sz="2200" i="1" dirty="0"/>
              <a:t>, </a:t>
            </a:r>
            <a:r>
              <a:rPr lang="en-ID" sz="2200" i="1" dirty="0" err="1"/>
              <a:t>yaitumenggunakan</a:t>
            </a:r>
            <a:r>
              <a:rPr lang="en-ID" sz="2200" i="1" dirty="0"/>
              <a:t> </a:t>
            </a:r>
            <a:r>
              <a:rPr lang="en-ID" sz="2200" i="1" dirty="0" err="1"/>
              <a:t>operasi</a:t>
            </a:r>
            <a:r>
              <a:rPr lang="en-ID" sz="2200" i="1" dirty="0"/>
              <a:t> </a:t>
            </a:r>
            <a:r>
              <a:rPr lang="en-ID" sz="2200" i="1" dirty="0" err="1"/>
              <a:t>pasar</a:t>
            </a:r>
            <a:r>
              <a:rPr lang="en-ID" sz="2200" i="1" dirty="0"/>
              <a:t> </a:t>
            </a:r>
            <a:r>
              <a:rPr lang="en-ID" sz="2200" i="1" dirty="0" err="1"/>
              <a:t>terbuka,penentuan</a:t>
            </a:r>
            <a:r>
              <a:rPr lang="en-ID" sz="2200" i="1" dirty="0"/>
              <a:t> </a:t>
            </a:r>
            <a:r>
              <a:rPr lang="en-ID" sz="2200" i="1" dirty="0" err="1"/>
              <a:t>tingkat</a:t>
            </a:r>
            <a:r>
              <a:rPr lang="en-ID" sz="2200" i="1" dirty="0"/>
              <a:t> </a:t>
            </a:r>
            <a:r>
              <a:rPr lang="en-ID" sz="2200" i="1" dirty="0" err="1"/>
              <a:t>diskonto,penetapan</a:t>
            </a:r>
            <a:r>
              <a:rPr lang="en-ID" sz="2200" i="1" dirty="0"/>
              <a:t> </a:t>
            </a:r>
            <a:r>
              <a:rPr lang="en-ID" sz="2200" i="1" dirty="0" err="1"/>
              <a:t>cadangan</a:t>
            </a:r>
            <a:r>
              <a:rPr lang="en-ID" sz="2200" i="1" dirty="0"/>
              <a:t> </a:t>
            </a:r>
            <a:r>
              <a:rPr lang="en-ID" sz="2200" i="1" dirty="0" err="1"/>
              <a:t>wajib</a:t>
            </a:r>
            <a:r>
              <a:rPr lang="en-ID" sz="2200" i="1" dirty="0"/>
              <a:t> minimum </a:t>
            </a:r>
            <a:r>
              <a:rPr lang="en-ID" sz="2200" i="1" dirty="0" err="1"/>
              <a:t>bagi</a:t>
            </a:r>
            <a:r>
              <a:rPr lang="en-ID" sz="2200" i="1" dirty="0"/>
              <a:t> </a:t>
            </a:r>
            <a:r>
              <a:rPr lang="en-ID" sz="2200" i="1" dirty="0" err="1"/>
              <a:t>perbankan</a:t>
            </a:r>
            <a:r>
              <a:rPr lang="en-ID" sz="2200" i="1" dirty="0"/>
              <a:t>.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140995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32500" lnSpcReduction="20000"/>
          </a:bodyPr>
          <a:lstStyle/>
          <a:p>
            <a:r>
              <a:rPr lang="en-ID" sz="5200" b="1" dirty="0"/>
              <a:t>1.Operasi </a:t>
            </a:r>
            <a:r>
              <a:rPr lang="en-ID" sz="5200" b="1" dirty="0" err="1"/>
              <a:t>Pasar</a:t>
            </a:r>
            <a:r>
              <a:rPr lang="en-ID" sz="5200" b="1" dirty="0"/>
              <a:t> </a:t>
            </a:r>
            <a:r>
              <a:rPr lang="en-ID" sz="5200" b="1" dirty="0" err="1"/>
              <a:t>TerbukaOperasi</a:t>
            </a:r>
            <a:r>
              <a:rPr lang="en-ID" sz="5200" b="1" dirty="0"/>
              <a:t> </a:t>
            </a:r>
            <a:r>
              <a:rPr lang="en-ID" sz="5200" b="1" dirty="0" err="1"/>
              <a:t>Pasar</a:t>
            </a:r>
            <a:r>
              <a:rPr lang="en-ID" sz="5200" b="1" dirty="0"/>
              <a:t> Terbuka (OPT) </a:t>
            </a:r>
            <a:endParaRPr lang="en-ID" sz="5200" b="1" dirty="0" smtClean="0"/>
          </a:p>
          <a:p>
            <a:r>
              <a:rPr lang="en-ID" sz="5200" dirty="0" err="1" smtClean="0"/>
              <a:t>dilaksanakan</a:t>
            </a:r>
            <a:r>
              <a:rPr lang="en-ID" sz="5200" dirty="0" smtClean="0"/>
              <a:t> </a:t>
            </a:r>
            <a:r>
              <a:rPr lang="en-ID" sz="5200" dirty="0" err="1"/>
              <a:t>untuk</a:t>
            </a:r>
            <a:r>
              <a:rPr lang="en-ID" sz="5200" dirty="0"/>
              <a:t> </a:t>
            </a:r>
            <a:r>
              <a:rPr lang="en-ID" sz="5200" dirty="0" err="1"/>
              <a:t>mempengaruhi</a:t>
            </a:r>
            <a:r>
              <a:rPr lang="en-ID" sz="5200" dirty="0"/>
              <a:t> </a:t>
            </a:r>
            <a:r>
              <a:rPr lang="en-ID" sz="5200" dirty="0" err="1"/>
              <a:t>likuiditas</a:t>
            </a:r>
            <a:r>
              <a:rPr lang="en-ID" sz="5200" dirty="0"/>
              <a:t> rupiah di </a:t>
            </a:r>
            <a:r>
              <a:rPr lang="en-ID" sz="5200" dirty="0" err="1"/>
              <a:t>pasar</a:t>
            </a:r>
            <a:r>
              <a:rPr lang="en-ID" sz="5200" dirty="0"/>
              <a:t> </a:t>
            </a:r>
            <a:r>
              <a:rPr lang="en-ID" sz="5200" dirty="0" err="1"/>
              <a:t>uang</a:t>
            </a:r>
            <a:r>
              <a:rPr lang="en-ID" sz="5200" dirty="0"/>
              <a:t>, yang </a:t>
            </a:r>
            <a:r>
              <a:rPr lang="en-ID" sz="5200" dirty="0" err="1"/>
              <a:t>pada</a:t>
            </a:r>
            <a:r>
              <a:rPr lang="en-ID" sz="5200" dirty="0"/>
              <a:t> </a:t>
            </a:r>
            <a:r>
              <a:rPr lang="en-ID" sz="5200" dirty="0" err="1"/>
              <a:t>gilirannya</a:t>
            </a:r>
            <a:r>
              <a:rPr lang="en-ID" sz="5200" dirty="0"/>
              <a:t> </a:t>
            </a:r>
            <a:r>
              <a:rPr lang="en-ID" sz="5200" dirty="0" err="1"/>
              <a:t>akan</a:t>
            </a:r>
            <a:r>
              <a:rPr lang="en-ID" sz="5200" dirty="0"/>
              <a:t> </a:t>
            </a:r>
            <a:r>
              <a:rPr lang="en-ID" sz="5200" dirty="0" err="1"/>
              <a:t>mempengaruhi</a:t>
            </a:r>
            <a:r>
              <a:rPr lang="en-ID" sz="5200" dirty="0"/>
              <a:t> </a:t>
            </a:r>
            <a:r>
              <a:rPr lang="en-ID" sz="5200" dirty="0" err="1"/>
              <a:t>tingkat</a:t>
            </a:r>
            <a:r>
              <a:rPr lang="en-ID" sz="5200" dirty="0"/>
              <a:t> </a:t>
            </a:r>
            <a:r>
              <a:rPr lang="en-ID" sz="5200" dirty="0" err="1"/>
              <a:t>suku</a:t>
            </a:r>
            <a:r>
              <a:rPr lang="en-ID" sz="5200" dirty="0"/>
              <a:t> </a:t>
            </a:r>
            <a:r>
              <a:rPr lang="en-ID" sz="5200" dirty="0" err="1"/>
              <a:t>bunga.OPT</a:t>
            </a:r>
            <a:r>
              <a:rPr lang="en-ID" sz="5200" dirty="0"/>
              <a:t> </a:t>
            </a:r>
            <a:r>
              <a:rPr lang="en-ID" sz="5200" dirty="0" err="1"/>
              <a:t>dilakukan</a:t>
            </a:r>
            <a:r>
              <a:rPr lang="en-ID" sz="5200" dirty="0"/>
              <a:t> </a:t>
            </a:r>
            <a:r>
              <a:rPr lang="en-ID" sz="5200" dirty="0" err="1"/>
              <a:t>melalui</a:t>
            </a:r>
            <a:r>
              <a:rPr lang="en-ID" sz="5200" dirty="0"/>
              <a:t> </a:t>
            </a:r>
            <a:r>
              <a:rPr lang="en-ID" sz="5200" dirty="0" err="1"/>
              <a:t>dua</a:t>
            </a:r>
            <a:r>
              <a:rPr lang="en-ID" sz="5200" dirty="0"/>
              <a:t> </a:t>
            </a:r>
            <a:r>
              <a:rPr lang="en-ID" sz="5200" dirty="0" err="1"/>
              <a:t>cara</a:t>
            </a:r>
            <a:r>
              <a:rPr lang="en-ID" sz="5200" dirty="0"/>
              <a:t>, </a:t>
            </a:r>
            <a:r>
              <a:rPr lang="en-ID" sz="5200" dirty="0" err="1"/>
              <a:t>yaitu</a:t>
            </a:r>
            <a:r>
              <a:rPr lang="en-ID" sz="5200" dirty="0"/>
              <a:t> </a:t>
            </a:r>
            <a:r>
              <a:rPr lang="en-ID" sz="5200" dirty="0" err="1"/>
              <a:t>melalui</a:t>
            </a:r>
            <a:r>
              <a:rPr lang="en-ID" sz="5200" dirty="0"/>
              <a:t> </a:t>
            </a:r>
            <a:r>
              <a:rPr lang="en-ID" sz="5200" dirty="0" err="1"/>
              <a:t>penjualan</a:t>
            </a:r>
            <a:r>
              <a:rPr lang="en-ID" sz="5200" dirty="0"/>
              <a:t> </a:t>
            </a:r>
            <a:r>
              <a:rPr lang="en-ID" sz="5200" dirty="0" err="1"/>
              <a:t>Sertifikat</a:t>
            </a:r>
            <a:r>
              <a:rPr lang="en-ID" sz="5200" dirty="0"/>
              <a:t> Bank Indonesia (SBI) </a:t>
            </a:r>
            <a:r>
              <a:rPr lang="en-ID" sz="5200" dirty="0" err="1"/>
              <a:t>dan</a:t>
            </a:r>
            <a:r>
              <a:rPr lang="en-ID" sz="5200" dirty="0"/>
              <a:t> </a:t>
            </a:r>
            <a:r>
              <a:rPr lang="en-ID" sz="5200" dirty="0" err="1"/>
              <a:t>Intervensi</a:t>
            </a:r>
            <a:r>
              <a:rPr lang="en-ID" sz="5200" dirty="0"/>
              <a:t> </a:t>
            </a:r>
            <a:r>
              <a:rPr lang="en-ID" sz="5200" dirty="0" err="1"/>
              <a:t>Rupiah.Penjualan</a:t>
            </a:r>
            <a:r>
              <a:rPr lang="en-ID" sz="5200" dirty="0"/>
              <a:t> SBI </a:t>
            </a:r>
            <a:r>
              <a:rPr lang="en-ID" sz="5200" dirty="0" err="1"/>
              <a:t>dilakukan</a:t>
            </a:r>
            <a:r>
              <a:rPr lang="en-ID" sz="5200" dirty="0"/>
              <a:t> </a:t>
            </a:r>
            <a:r>
              <a:rPr lang="en-ID" sz="5200" dirty="0" err="1"/>
              <a:t>melalui</a:t>
            </a:r>
            <a:r>
              <a:rPr lang="en-ID" sz="5200" dirty="0"/>
              <a:t> </a:t>
            </a:r>
            <a:r>
              <a:rPr lang="en-ID" sz="5200" dirty="0" err="1"/>
              <a:t>lelang</a:t>
            </a:r>
            <a:r>
              <a:rPr lang="en-ID" sz="5200" dirty="0"/>
              <a:t> </a:t>
            </a:r>
            <a:r>
              <a:rPr lang="en-ID" sz="5200" dirty="0" err="1"/>
              <a:t>sehingga</a:t>
            </a:r>
            <a:r>
              <a:rPr lang="en-ID" sz="5200" dirty="0"/>
              <a:t> </a:t>
            </a:r>
            <a:r>
              <a:rPr lang="en-ID" sz="5200" dirty="0" err="1"/>
              <a:t>tingkat</a:t>
            </a:r>
            <a:r>
              <a:rPr lang="en-ID" sz="5200" dirty="0"/>
              <a:t> </a:t>
            </a:r>
            <a:r>
              <a:rPr lang="en-ID" sz="5200" dirty="0" err="1"/>
              <a:t>diskonto</a:t>
            </a:r>
            <a:r>
              <a:rPr lang="en-ID" sz="5200" dirty="0"/>
              <a:t> yang </a:t>
            </a:r>
            <a:r>
              <a:rPr lang="en-ID" sz="5200" dirty="0" err="1"/>
              <a:t>terjadi</a:t>
            </a:r>
            <a:r>
              <a:rPr lang="en-ID" sz="5200" dirty="0"/>
              <a:t> </a:t>
            </a:r>
            <a:r>
              <a:rPr lang="en-ID" sz="5200" dirty="0" err="1"/>
              <a:t>benar-benar</a:t>
            </a:r>
            <a:r>
              <a:rPr lang="en-ID" sz="5200" dirty="0"/>
              <a:t> </a:t>
            </a:r>
            <a:r>
              <a:rPr lang="en-ID" sz="5200" dirty="0" err="1"/>
              <a:t>mencerminkan</a:t>
            </a:r>
            <a:r>
              <a:rPr lang="en-ID" sz="5200" dirty="0"/>
              <a:t> </a:t>
            </a:r>
            <a:r>
              <a:rPr lang="en-ID" sz="5200" dirty="0" err="1"/>
              <a:t>kondisi</a:t>
            </a:r>
            <a:r>
              <a:rPr lang="en-ID" sz="5200" dirty="0"/>
              <a:t> </a:t>
            </a:r>
            <a:r>
              <a:rPr lang="en-ID" sz="5200" dirty="0" err="1"/>
              <a:t>likuiditas</a:t>
            </a:r>
            <a:r>
              <a:rPr lang="en-ID" sz="5200" dirty="0"/>
              <a:t> </a:t>
            </a:r>
            <a:r>
              <a:rPr lang="en-ID" sz="5200" dirty="0" err="1"/>
              <a:t>pasar</a:t>
            </a:r>
            <a:r>
              <a:rPr lang="en-ID" sz="5200" dirty="0"/>
              <a:t> </a:t>
            </a:r>
            <a:r>
              <a:rPr lang="en-ID" sz="5200" dirty="0" err="1"/>
              <a:t>uang.kegiatan</a:t>
            </a:r>
            <a:r>
              <a:rPr lang="en-ID" sz="5200" dirty="0"/>
              <a:t> </a:t>
            </a:r>
            <a:r>
              <a:rPr lang="en-ID" sz="5200" dirty="0" err="1"/>
              <a:t>intervensi</a:t>
            </a:r>
            <a:r>
              <a:rPr lang="en-ID" sz="5200" dirty="0"/>
              <a:t> rupiah </a:t>
            </a:r>
            <a:r>
              <a:rPr lang="en-ID" sz="5200" dirty="0" err="1"/>
              <a:t>dilakukan</a:t>
            </a:r>
            <a:r>
              <a:rPr lang="en-ID" sz="5200" dirty="0"/>
              <a:t> </a:t>
            </a:r>
            <a:r>
              <a:rPr lang="en-ID" sz="5200" dirty="0" err="1"/>
              <a:t>oleh</a:t>
            </a:r>
            <a:r>
              <a:rPr lang="en-ID" sz="5200" dirty="0"/>
              <a:t> Bank Indonesia </a:t>
            </a:r>
            <a:r>
              <a:rPr lang="en-ID" sz="5200" dirty="0" err="1"/>
              <a:t>untuk</a:t>
            </a:r>
            <a:r>
              <a:rPr lang="en-ID" sz="5200" dirty="0"/>
              <a:t> </a:t>
            </a:r>
            <a:r>
              <a:rPr lang="en-ID" sz="5200" dirty="0" err="1"/>
              <a:t>menyesuaikan</a:t>
            </a:r>
            <a:r>
              <a:rPr lang="en-ID" sz="5200" dirty="0"/>
              <a:t> </a:t>
            </a:r>
            <a:r>
              <a:rPr lang="en-ID" sz="5200" dirty="0" err="1"/>
              <a:t>kondisi</a:t>
            </a:r>
            <a:r>
              <a:rPr lang="en-ID" sz="5200" dirty="0"/>
              <a:t> </a:t>
            </a:r>
            <a:r>
              <a:rPr lang="en-ID" sz="5200" dirty="0" err="1"/>
              <a:t>pasar</a:t>
            </a:r>
            <a:r>
              <a:rPr lang="en-ID" sz="5200" dirty="0"/>
              <a:t> </a:t>
            </a:r>
            <a:r>
              <a:rPr lang="en-ID" sz="5200" dirty="0" err="1"/>
              <a:t>uang</a:t>
            </a:r>
            <a:r>
              <a:rPr lang="en-ID" sz="5200" dirty="0"/>
              <a:t>, </a:t>
            </a:r>
            <a:r>
              <a:rPr lang="en-ID" sz="5200" dirty="0" err="1"/>
              <a:t>baik</a:t>
            </a:r>
            <a:r>
              <a:rPr lang="en-ID" sz="5200" dirty="0"/>
              <a:t> </a:t>
            </a:r>
            <a:r>
              <a:rPr lang="en-ID" sz="5200" dirty="0" err="1"/>
              <a:t>likuiditas</a:t>
            </a:r>
            <a:r>
              <a:rPr lang="en-ID" sz="5200" dirty="0"/>
              <a:t> </a:t>
            </a:r>
            <a:r>
              <a:rPr lang="en-ID" sz="5200" dirty="0" err="1"/>
              <a:t>maupun</a:t>
            </a:r>
            <a:r>
              <a:rPr lang="en-ID" sz="5200" dirty="0"/>
              <a:t> </a:t>
            </a:r>
            <a:r>
              <a:rPr lang="en-ID" sz="5200" dirty="0" err="1"/>
              <a:t>tingkat</a:t>
            </a:r>
            <a:r>
              <a:rPr lang="en-ID" sz="5200" dirty="0"/>
              <a:t> </a:t>
            </a:r>
            <a:r>
              <a:rPr lang="en-ID" sz="5200" dirty="0" err="1"/>
              <a:t>suku</a:t>
            </a:r>
            <a:r>
              <a:rPr lang="en-ID" sz="5200" dirty="0"/>
              <a:t> </a:t>
            </a:r>
            <a:r>
              <a:rPr lang="en-ID" sz="5200" dirty="0" err="1"/>
              <a:t>bunga</a:t>
            </a:r>
            <a:r>
              <a:rPr lang="en-ID" sz="5200" dirty="0"/>
              <a:t>.</a:t>
            </a:r>
            <a:endParaRPr lang="en-US" sz="5200" dirty="0"/>
          </a:p>
          <a:p>
            <a:r>
              <a:rPr lang="en-ID" sz="5200" b="1" dirty="0" smtClean="0"/>
              <a:t>2.Penentuan </a:t>
            </a:r>
            <a:r>
              <a:rPr lang="en-ID" sz="5200" b="1" dirty="0" err="1"/>
              <a:t>tingkat</a:t>
            </a:r>
            <a:r>
              <a:rPr lang="en-ID" sz="5200" b="1" dirty="0"/>
              <a:t> </a:t>
            </a:r>
            <a:r>
              <a:rPr lang="en-ID" sz="5200" b="1" dirty="0" err="1"/>
              <a:t>diskonto</a:t>
            </a:r>
            <a:r>
              <a:rPr lang="en-ID" sz="5200" b="1" dirty="0"/>
              <a:t>,</a:t>
            </a:r>
            <a:r>
              <a:rPr lang="en-ID" sz="5200" dirty="0"/>
              <a:t/>
            </a:r>
            <a:br>
              <a:rPr lang="en-ID" sz="5200" dirty="0"/>
            </a:br>
            <a:r>
              <a:rPr lang="en-ID" sz="5200" dirty="0"/>
              <a:t>Salah </a:t>
            </a:r>
            <a:r>
              <a:rPr lang="en-ID" sz="5200" dirty="0" err="1"/>
              <a:t>satu</a:t>
            </a:r>
            <a:r>
              <a:rPr lang="en-ID" sz="5200" dirty="0"/>
              <a:t> </a:t>
            </a:r>
            <a:r>
              <a:rPr lang="en-ID" sz="5200" dirty="0" err="1"/>
              <a:t>fasilitasnya</a:t>
            </a:r>
            <a:r>
              <a:rPr lang="en-ID" sz="5200" dirty="0"/>
              <a:t> </a:t>
            </a:r>
            <a:r>
              <a:rPr lang="en-ID" sz="5200" dirty="0" err="1"/>
              <a:t>yaitu</a:t>
            </a:r>
            <a:r>
              <a:rPr lang="en-ID" sz="5200" dirty="0"/>
              <a:t> </a:t>
            </a:r>
            <a:r>
              <a:rPr lang="en-ID" sz="5200" dirty="0" err="1"/>
              <a:t>adanya</a:t>
            </a:r>
            <a:r>
              <a:rPr lang="en-ID" sz="5200" dirty="0"/>
              <a:t> </a:t>
            </a:r>
            <a:r>
              <a:rPr lang="en-ID" sz="5200" dirty="0" err="1"/>
              <a:t>tingkat</a:t>
            </a:r>
            <a:r>
              <a:rPr lang="en-ID" sz="5200" dirty="0"/>
              <a:t> </a:t>
            </a:r>
            <a:r>
              <a:rPr lang="en-ID" sz="5200" dirty="0" err="1"/>
              <a:t>bunga</a:t>
            </a:r>
            <a:r>
              <a:rPr lang="en-ID" sz="5200" dirty="0"/>
              <a:t> </a:t>
            </a:r>
            <a:r>
              <a:rPr lang="en-ID" sz="5200" dirty="0" err="1"/>
              <a:t>diskonto</a:t>
            </a:r>
            <a:r>
              <a:rPr lang="en-ID" sz="5200" dirty="0"/>
              <a:t> yang </a:t>
            </a:r>
            <a:r>
              <a:rPr lang="en-ID" sz="5200" dirty="0" err="1"/>
              <a:t>maksudnya</a:t>
            </a:r>
            <a:r>
              <a:rPr lang="en-ID" sz="5200" dirty="0"/>
              <a:t> </a:t>
            </a:r>
            <a:r>
              <a:rPr lang="en-ID" sz="5200" dirty="0" err="1"/>
              <a:t>adalah</a:t>
            </a:r>
            <a:r>
              <a:rPr lang="en-ID" sz="5200" dirty="0"/>
              <a:t> </a:t>
            </a:r>
            <a:r>
              <a:rPr lang="en-ID" sz="5200" dirty="0" err="1"/>
              <a:t>tingkat</a:t>
            </a:r>
            <a:r>
              <a:rPr lang="en-ID" sz="5200" dirty="0"/>
              <a:t> </a:t>
            </a:r>
            <a:r>
              <a:rPr lang="en-ID" sz="5200" dirty="0" err="1"/>
              <a:t>bunga</a:t>
            </a:r>
            <a:r>
              <a:rPr lang="en-ID" sz="5200" dirty="0"/>
              <a:t> yang </a:t>
            </a:r>
            <a:r>
              <a:rPr lang="en-ID" sz="5200" dirty="0" err="1"/>
              <a:t>ditetapkan</a:t>
            </a:r>
            <a:r>
              <a:rPr lang="en-ID" sz="5200" dirty="0"/>
              <a:t> </a:t>
            </a:r>
            <a:r>
              <a:rPr lang="en-ID" sz="5200" dirty="0" err="1"/>
              <a:t>pemerintah</a:t>
            </a:r>
            <a:r>
              <a:rPr lang="en-ID" sz="5200" dirty="0"/>
              <a:t> </a:t>
            </a:r>
            <a:r>
              <a:rPr lang="en-ID" sz="5200" dirty="0" err="1"/>
              <a:t>atas</a:t>
            </a:r>
            <a:r>
              <a:rPr lang="en-ID" sz="5200" dirty="0"/>
              <a:t> bank-bank </a:t>
            </a:r>
            <a:r>
              <a:rPr lang="en-ID" sz="5200" dirty="0" err="1"/>
              <a:t>umun</a:t>
            </a:r>
            <a:r>
              <a:rPr lang="en-ID" sz="5200" dirty="0"/>
              <a:t> yang </a:t>
            </a:r>
            <a:r>
              <a:rPr lang="en-ID" sz="5200" dirty="0" err="1"/>
              <a:t>meminjam</a:t>
            </a:r>
            <a:r>
              <a:rPr lang="en-ID" sz="5200" dirty="0"/>
              <a:t> </a:t>
            </a:r>
            <a:r>
              <a:rPr lang="en-ID" sz="5200" dirty="0" err="1"/>
              <a:t>ke</a:t>
            </a:r>
            <a:r>
              <a:rPr lang="en-ID" sz="5200" dirty="0"/>
              <a:t> bank </a:t>
            </a:r>
            <a:r>
              <a:rPr lang="en-ID" sz="5200" dirty="0" err="1"/>
              <a:t>sentral.Jika</a:t>
            </a:r>
            <a:r>
              <a:rPr lang="en-ID" sz="5200" dirty="0"/>
              <a:t> </a:t>
            </a:r>
            <a:r>
              <a:rPr lang="en-ID" sz="5200" dirty="0" err="1"/>
              <a:t>pemerintah</a:t>
            </a:r>
            <a:r>
              <a:rPr lang="en-ID" sz="5200" dirty="0"/>
              <a:t> </a:t>
            </a:r>
            <a:r>
              <a:rPr lang="en-ID" sz="5200" dirty="0" err="1"/>
              <a:t>ingin</a:t>
            </a:r>
            <a:r>
              <a:rPr lang="en-ID" sz="5200" dirty="0"/>
              <a:t> </a:t>
            </a:r>
            <a:r>
              <a:rPr lang="en-ID" sz="5200" dirty="0" err="1"/>
              <a:t>menambah</a:t>
            </a:r>
            <a:r>
              <a:rPr lang="en-ID" sz="5200" dirty="0"/>
              <a:t> </a:t>
            </a:r>
            <a:r>
              <a:rPr lang="en-ID" sz="5200" dirty="0" err="1"/>
              <a:t>jumlah</a:t>
            </a:r>
            <a:r>
              <a:rPr lang="en-ID" sz="5200" dirty="0"/>
              <a:t> </a:t>
            </a:r>
            <a:r>
              <a:rPr lang="en-ID" sz="5200" dirty="0" err="1"/>
              <a:t>uang</a:t>
            </a:r>
            <a:r>
              <a:rPr lang="en-ID" sz="5200" dirty="0"/>
              <a:t> yang </a:t>
            </a:r>
            <a:r>
              <a:rPr lang="en-ID" sz="5200" dirty="0" err="1"/>
              <a:t>beredar</a:t>
            </a:r>
            <a:r>
              <a:rPr lang="en-ID" sz="5200" dirty="0"/>
              <a:t>, </a:t>
            </a:r>
            <a:r>
              <a:rPr lang="en-ID" sz="5200" dirty="0" err="1"/>
              <a:t>maka</a:t>
            </a:r>
            <a:r>
              <a:rPr lang="en-ID" sz="5200" dirty="0"/>
              <a:t> </a:t>
            </a:r>
            <a:r>
              <a:rPr lang="en-ID" sz="5200" dirty="0" err="1"/>
              <a:t>pemerintah</a:t>
            </a:r>
            <a:r>
              <a:rPr lang="en-ID" sz="5200" dirty="0"/>
              <a:t> </a:t>
            </a:r>
            <a:r>
              <a:rPr lang="en-ID" sz="5200" dirty="0" err="1"/>
              <a:t>melakukan</a:t>
            </a:r>
            <a:r>
              <a:rPr lang="en-ID" sz="5200" dirty="0"/>
              <a:t> </a:t>
            </a:r>
            <a:r>
              <a:rPr lang="en-ID" sz="5200" dirty="0" err="1"/>
              <a:t>suatu</a:t>
            </a:r>
            <a:r>
              <a:rPr lang="en-ID" sz="5200" dirty="0"/>
              <a:t> </a:t>
            </a:r>
            <a:r>
              <a:rPr lang="en-ID" sz="5200" dirty="0" err="1"/>
              <a:t>cara</a:t>
            </a:r>
            <a:r>
              <a:rPr lang="en-ID" sz="5200" dirty="0"/>
              <a:t> </a:t>
            </a:r>
            <a:r>
              <a:rPr lang="en-ID" sz="5200" dirty="0" err="1"/>
              <a:t>yaitu</a:t>
            </a:r>
            <a:r>
              <a:rPr lang="en-ID" sz="5200" dirty="0"/>
              <a:t> </a:t>
            </a:r>
            <a:r>
              <a:rPr lang="en-ID" sz="5200" dirty="0" err="1"/>
              <a:t>menurunkan</a:t>
            </a:r>
            <a:r>
              <a:rPr lang="en-ID" sz="5200" dirty="0"/>
              <a:t> </a:t>
            </a:r>
            <a:r>
              <a:rPr lang="en-ID" sz="5200" dirty="0" err="1"/>
              <a:t>tingkat</a:t>
            </a:r>
            <a:r>
              <a:rPr lang="en-ID" sz="5200" dirty="0"/>
              <a:t> </a:t>
            </a:r>
            <a:r>
              <a:rPr lang="en-ID" sz="5200" dirty="0" err="1"/>
              <a:t>bunga</a:t>
            </a:r>
            <a:r>
              <a:rPr lang="en-ID" sz="5200" dirty="0"/>
              <a:t> </a:t>
            </a:r>
            <a:r>
              <a:rPr lang="en-ID" sz="5200" dirty="0" err="1"/>
              <a:t>penjaman</a:t>
            </a:r>
            <a:r>
              <a:rPr lang="en-ID" sz="5200" dirty="0"/>
              <a:t> ( </a:t>
            </a:r>
            <a:r>
              <a:rPr lang="en-ID" sz="5200" dirty="0" err="1"/>
              <a:t>tingkat</a:t>
            </a:r>
            <a:r>
              <a:rPr lang="en-ID" sz="5200" dirty="0"/>
              <a:t> </a:t>
            </a:r>
            <a:r>
              <a:rPr lang="en-ID" sz="5200" dirty="0" err="1"/>
              <a:t>diskonto</a:t>
            </a:r>
            <a:r>
              <a:rPr lang="en-ID" sz="5200" dirty="0"/>
              <a:t> ). </a:t>
            </a:r>
            <a:r>
              <a:rPr lang="en-ID" sz="5200" dirty="0" err="1"/>
              <a:t>Dengan</a:t>
            </a:r>
            <a:r>
              <a:rPr lang="en-ID" sz="5200" dirty="0"/>
              <a:t> </a:t>
            </a:r>
            <a:r>
              <a:rPr lang="en-ID" sz="5200" dirty="0" err="1"/>
              <a:t>tingkat</a:t>
            </a:r>
            <a:r>
              <a:rPr lang="en-ID" sz="5200" dirty="0"/>
              <a:t> </a:t>
            </a:r>
            <a:r>
              <a:rPr lang="en-ID" sz="5200" dirty="0" err="1"/>
              <a:t>bunga</a:t>
            </a:r>
            <a:r>
              <a:rPr lang="en-ID" sz="5200" dirty="0"/>
              <a:t> </a:t>
            </a:r>
            <a:r>
              <a:rPr lang="en-ID" sz="5200" dirty="0" err="1"/>
              <a:t>pinjaman</a:t>
            </a:r>
            <a:r>
              <a:rPr lang="en-ID" sz="5200" dirty="0"/>
              <a:t> yang </a:t>
            </a:r>
            <a:r>
              <a:rPr lang="en-ID" sz="5200" dirty="0" err="1"/>
              <a:t>lebih</a:t>
            </a:r>
            <a:r>
              <a:rPr lang="en-ID" sz="5200" dirty="0"/>
              <a:t> </a:t>
            </a:r>
            <a:r>
              <a:rPr lang="en-ID" sz="5200" dirty="0" err="1"/>
              <a:t>murah</a:t>
            </a:r>
            <a:r>
              <a:rPr lang="en-ID" sz="5200" dirty="0"/>
              <a:t>, </a:t>
            </a:r>
            <a:r>
              <a:rPr lang="en-ID" sz="5200" dirty="0" err="1"/>
              <a:t>maka</a:t>
            </a:r>
            <a:r>
              <a:rPr lang="en-ID" sz="5200" dirty="0"/>
              <a:t> </a:t>
            </a:r>
            <a:r>
              <a:rPr lang="en-ID" sz="5200" dirty="0" err="1"/>
              <a:t>keinginan</a:t>
            </a:r>
            <a:r>
              <a:rPr lang="en-ID" sz="5200" dirty="0"/>
              <a:t> bank-bank </a:t>
            </a:r>
            <a:r>
              <a:rPr lang="en-ID" sz="5200" dirty="0" err="1"/>
              <a:t>untuk</a:t>
            </a:r>
            <a:r>
              <a:rPr lang="en-ID" sz="5200" dirty="0"/>
              <a:t> </a:t>
            </a:r>
            <a:r>
              <a:rPr lang="en-ID" sz="5200" dirty="0" err="1"/>
              <a:t>meminjam</a:t>
            </a:r>
            <a:r>
              <a:rPr lang="en-ID" sz="5200" dirty="0"/>
              <a:t> </a:t>
            </a:r>
            <a:r>
              <a:rPr lang="en-ID" sz="5200" dirty="0" err="1"/>
              <a:t>uang</a:t>
            </a:r>
            <a:r>
              <a:rPr lang="en-ID" sz="5200" dirty="0"/>
              <a:t> </a:t>
            </a:r>
            <a:r>
              <a:rPr lang="en-ID" sz="5200" dirty="0" err="1"/>
              <a:t>dari</a:t>
            </a:r>
            <a:r>
              <a:rPr lang="en-ID" sz="5200" dirty="0"/>
              <a:t> bank </a:t>
            </a:r>
            <a:r>
              <a:rPr lang="en-ID" sz="5200" dirty="0" err="1"/>
              <a:t>sentral</a:t>
            </a:r>
            <a:r>
              <a:rPr lang="en-ID" sz="5200" dirty="0"/>
              <a:t> </a:t>
            </a:r>
            <a:r>
              <a:rPr lang="en-ID" sz="5200" dirty="0" err="1"/>
              <a:t>menjadi</a:t>
            </a:r>
            <a:r>
              <a:rPr lang="en-ID" sz="5200" dirty="0"/>
              <a:t> </a:t>
            </a:r>
            <a:r>
              <a:rPr lang="en-ID" sz="5200" dirty="0" err="1"/>
              <a:t>lebih</a:t>
            </a:r>
            <a:r>
              <a:rPr lang="en-ID" sz="5200" dirty="0"/>
              <a:t> </a:t>
            </a:r>
            <a:r>
              <a:rPr lang="en-ID" sz="5200" dirty="0" err="1"/>
              <a:t>besar</a:t>
            </a:r>
            <a:r>
              <a:rPr lang="en-ID" sz="5200" dirty="0"/>
              <a:t>, </a:t>
            </a:r>
            <a:r>
              <a:rPr lang="en-ID" sz="5200" dirty="0" err="1"/>
              <a:t>sehingga</a:t>
            </a:r>
            <a:r>
              <a:rPr lang="en-ID" sz="5200" dirty="0"/>
              <a:t> </a:t>
            </a:r>
            <a:r>
              <a:rPr lang="en-ID" sz="5200" dirty="0" err="1"/>
              <a:t>jumlah</a:t>
            </a:r>
            <a:r>
              <a:rPr lang="en-ID" sz="5200" dirty="0"/>
              <a:t> </a:t>
            </a:r>
            <a:r>
              <a:rPr lang="en-ID" sz="5200" dirty="0" err="1"/>
              <a:t>uang</a:t>
            </a:r>
            <a:r>
              <a:rPr lang="en-ID" sz="5200" dirty="0"/>
              <a:t> yang </a:t>
            </a:r>
            <a:r>
              <a:rPr lang="en-ID" sz="5200" dirty="0" err="1"/>
              <a:t>beredar</a:t>
            </a:r>
            <a:r>
              <a:rPr lang="en-ID" sz="5200" dirty="0"/>
              <a:t> </a:t>
            </a:r>
            <a:r>
              <a:rPr lang="en-ID" sz="5200" dirty="0" err="1"/>
              <a:t>bertambah</a:t>
            </a:r>
            <a:r>
              <a:rPr lang="en-ID" sz="5200" dirty="0"/>
              <a:t> </a:t>
            </a:r>
            <a:r>
              <a:rPr lang="en-ID" sz="5200" dirty="0" err="1"/>
              <a:t>dan</a:t>
            </a:r>
            <a:r>
              <a:rPr lang="en-ID" sz="5200" dirty="0"/>
              <a:t> </a:t>
            </a:r>
            <a:r>
              <a:rPr lang="en-ID" sz="5200" dirty="0" err="1"/>
              <a:t>sebaliknya</a:t>
            </a:r>
            <a:endParaRPr lang="en-US" sz="5200" dirty="0"/>
          </a:p>
          <a:p>
            <a:r>
              <a:rPr lang="en-ID" sz="5200" b="1" dirty="0" smtClean="0"/>
              <a:t>3.Penetapan </a:t>
            </a:r>
            <a:r>
              <a:rPr lang="en-ID" sz="5200" b="1" dirty="0" err="1"/>
              <a:t>Cadangan</a:t>
            </a:r>
            <a:r>
              <a:rPr lang="en-ID" sz="5200" b="1" dirty="0"/>
              <a:t> </a:t>
            </a:r>
            <a:r>
              <a:rPr lang="en-ID" sz="5200" b="1" dirty="0" err="1"/>
              <a:t>Wajib</a:t>
            </a:r>
            <a:r>
              <a:rPr lang="en-ID" sz="5200" b="1" dirty="0"/>
              <a:t> Minimum</a:t>
            </a:r>
            <a:r>
              <a:rPr lang="en-ID" sz="5200" dirty="0"/>
              <a:t/>
            </a:r>
            <a:br>
              <a:rPr lang="en-ID" sz="5200" dirty="0"/>
            </a:br>
            <a:r>
              <a:rPr lang="en-ID" sz="5200" dirty="0" err="1"/>
              <a:t>Kebijakan</a:t>
            </a:r>
            <a:r>
              <a:rPr lang="en-ID" sz="5200" dirty="0"/>
              <a:t> </a:t>
            </a:r>
            <a:r>
              <a:rPr lang="en-ID" sz="5200" dirty="0" err="1"/>
              <a:t>ini</a:t>
            </a:r>
            <a:r>
              <a:rPr lang="en-ID" sz="5200" dirty="0"/>
              <a:t> </a:t>
            </a:r>
            <a:r>
              <a:rPr lang="en-ID" sz="5200" dirty="0" err="1"/>
              <a:t>mewajibkan</a:t>
            </a:r>
            <a:r>
              <a:rPr lang="en-ID" sz="5200" dirty="0"/>
              <a:t> </a:t>
            </a:r>
            <a:r>
              <a:rPr lang="en-ID" sz="5200" dirty="0" err="1"/>
              <a:t>setiap</a:t>
            </a:r>
            <a:r>
              <a:rPr lang="en-ID" sz="5200" dirty="0"/>
              <a:t> bank </a:t>
            </a:r>
            <a:r>
              <a:rPr lang="en-ID" sz="5200" dirty="0" err="1"/>
              <a:t>mencadangkan</a:t>
            </a:r>
            <a:r>
              <a:rPr lang="en-ID" sz="5200" dirty="0"/>
              <a:t> </a:t>
            </a:r>
            <a:r>
              <a:rPr lang="en-ID" sz="5200" dirty="0" err="1"/>
              <a:t>sejumlah</a:t>
            </a:r>
            <a:r>
              <a:rPr lang="en-ID" sz="5200" dirty="0"/>
              <a:t> </a:t>
            </a:r>
            <a:r>
              <a:rPr lang="en-ID" sz="5200" dirty="0" err="1"/>
              <a:t>aktiva</a:t>
            </a:r>
            <a:r>
              <a:rPr lang="en-ID" sz="5200" dirty="0"/>
              <a:t> </a:t>
            </a:r>
            <a:r>
              <a:rPr lang="en-ID" sz="5200" dirty="0" err="1"/>
              <a:t>lancar</a:t>
            </a:r>
            <a:r>
              <a:rPr lang="en-ID" sz="5200" dirty="0"/>
              <a:t> yang </a:t>
            </a:r>
            <a:r>
              <a:rPr lang="en-ID" sz="5200" dirty="0" err="1"/>
              <a:t>besarnya</a:t>
            </a:r>
            <a:r>
              <a:rPr lang="en-ID" sz="5200" dirty="0"/>
              <a:t> </a:t>
            </a:r>
            <a:r>
              <a:rPr lang="en-ID" sz="5200" dirty="0" err="1"/>
              <a:t>adalah</a:t>
            </a:r>
            <a:r>
              <a:rPr lang="en-ID" sz="5200" dirty="0"/>
              <a:t> </a:t>
            </a:r>
            <a:r>
              <a:rPr lang="en-ID" sz="5200" dirty="0" err="1"/>
              <a:t>persentasi</a:t>
            </a:r>
            <a:r>
              <a:rPr lang="en-ID" sz="5200" dirty="0"/>
              <a:t> </a:t>
            </a:r>
            <a:r>
              <a:rPr lang="en-ID" sz="5200" dirty="0" err="1"/>
              <a:t>tertentu</a:t>
            </a:r>
            <a:r>
              <a:rPr lang="en-ID" sz="5200" dirty="0"/>
              <a:t> </a:t>
            </a:r>
            <a:r>
              <a:rPr lang="en-ID" sz="5200" dirty="0" err="1"/>
              <a:t>dari</a:t>
            </a:r>
            <a:r>
              <a:rPr lang="en-ID" sz="5200" dirty="0"/>
              <a:t> </a:t>
            </a:r>
            <a:r>
              <a:rPr lang="en-ID" sz="5200" dirty="0" err="1"/>
              <a:t>kewajiban</a:t>
            </a:r>
            <a:r>
              <a:rPr lang="en-ID" sz="5200" dirty="0"/>
              <a:t> </a:t>
            </a:r>
            <a:r>
              <a:rPr lang="en-ID" sz="5200" dirty="0" err="1"/>
              <a:t>segeranya.Kebijakan</a:t>
            </a:r>
            <a:r>
              <a:rPr lang="en-ID" sz="5200" dirty="0"/>
              <a:t> </a:t>
            </a:r>
            <a:r>
              <a:rPr lang="en-ID" sz="5200" dirty="0" err="1"/>
              <a:t>ini</a:t>
            </a:r>
            <a:r>
              <a:rPr lang="en-ID" sz="5200" dirty="0"/>
              <a:t> </a:t>
            </a:r>
            <a:r>
              <a:rPr lang="en-ID" sz="5200" dirty="0" err="1"/>
              <a:t>tertuang</a:t>
            </a:r>
            <a:r>
              <a:rPr lang="en-ID" sz="5200" dirty="0"/>
              <a:t> </a:t>
            </a:r>
            <a:r>
              <a:rPr lang="en-ID" sz="5200" dirty="0" err="1"/>
              <a:t>dalam</a:t>
            </a:r>
            <a:r>
              <a:rPr lang="en-ID" sz="5200" dirty="0"/>
              <a:t> </a:t>
            </a:r>
            <a:r>
              <a:rPr lang="en-ID" sz="5200" dirty="0" err="1"/>
              <a:t>ketentuan</a:t>
            </a:r>
            <a:r>
              <a:rPr lang="en-ID" sz="5200" dirty="0"/>
              <a:t> Giro </a:t>
            </a:r>
            <a:r>
              <a:rPr lang="en-ID" sz="5200" dirty="0" err="1"/>
              <a:t>Wajib</a:t>
            </a:r>
            <a:r>
              <a:rPr lang="en-ID" sz="5200" dirty="0"/>
              <a:t> Minimum (GWM) </a:t>
            </a:r>
            <a:r>
              <a:rPr lang="en-ID" sz="5200" dirty="0" err="1"/>
              <a:t>sebesar</a:t>
            </a:r>
            <a:r>
              <a:rPr lang="en-ID" sz="5200" dirty="0"/>
              <a:t> 5% </a:t>
            </a:r>
            <a:r>
              <a:rPr lang="en-ID" sz="5200" dirty="0" err="1"/>
              <a:t>dari</a:t>
            </a:r>
            <a:r>
              <a:rPr lang="en-ID" sz="5200" dirty="0"/>
              <a:t> </a:t>
            </a:r>
            <a:r>
              <a:rPr lang="en-ID" sz="5200" dirty="0" err="1"/>
              <a:t>dana</a:t>
            </a:r>
            <a:r>
              <a:rPr lang="en-ID" sz="5200" dirty="0"/>
              <a:t> </a:t>
            </a:r>
            <a:r>
              <a:rPr lang="en-ID" sz="5200" dirty="0" err="1"/>
              <a:t>pihak</a:t>
            </a:r>
            <a:r>
              <a:rPr lang="en-ID" sz="5200" dirty="0"/>
              <a:t> </a:t>
            </a:r>
            <a:r>
              <a:rPr lang="en-ID" sz="5200" dirty="0" err="1"/>
              <a:t>ketiga</a:t>
            </a:r>
            <a:r>
              <a:rPr lang="en-ID" sz="5200" dirty="0"/>
              <a:t> yang </a:t>
            </a:r>
            <a:r>
              <a:rPr lang="en-ID" sz="5200" dirty="0" err="1"/>
              <a:t>diterima</a:t>
            </a:r>
            <a:r>
              <a:rPr lang="en-ID" sz="5200" dirty="0"/>
              <a:t> bank, yang </a:t>
            </a:r>
            <a:r>
              <a:rPr lang="en-ID" sz="5200" dirty="0" err="1"/>
              <a:t>wajib</a:t>
            </a:r>
            <a:r>
              <a:rPr lang="en-ID" sz="5200" dirty="0"/>
              <a:t> </a:t>
            </a:r>
            <a:r>
              <a:rPr lang="en-ID" sz="5200" dirty="0" err="1"/>
              <a:t>dipelihara</a:t>
            </a:r>
            <a:r>
              <a:rPr lang="en-ID" sz="5200" dirty="0"/>
              <a:t> </a:t>
            </a:r>
            <a:r>
              <a:rPr lang="en-ID" sz="5200" dirty="0" err="1"/>
              <a:t>dalam</a:t>
            </a:r>
            <a:r>
              <a:rPr lang="en-ID" sz="5200" dirty="0"/>
              <a:t> </a:t>
            </a:r>
            <a:r>
              <a:rPr lang="en-ID" sz="5200" dirty="0" err="1"/>
              <a:t>rekening</a:t>
            </a:r>
            <a:r>
              <a:rPr lang="en-ID" sz="5200" dirty="0"/>
              <a:t> bank yang </a:t>
            </a:r>
            <a:r>
              <a:rPr lang="en-ID" sz="5200" dirty="0" err="1"/>
              <a:t>bersangkutan</a:t>
            </a:r>
            <a:r>
              <a:rPr lang="en-ID" sz="5200" dirty="0"/>
              <a:t> di Bank </a:t>
            </a:r>
            <a:r>
              <a:rPr lang="en-ID" sz="5200" dirty="0" err="1"/>
              <a:t>Indonesia.Apabila</a:t>
            </a:r>
            <a:r>
              <a:rPr lang="en-ID" sz="5200" dirty="0"/>
              <a:t> Bank Indonesia </a:t>
            </a:r>
            <a:r>
              <a:rPr lang="en-ID" sz="5200" dirty="0" err="1"/>
              <a:t>memandang</a:t>
            </a:r>
            <a:r>
              <a:rPr lang="en-ID" sz="5200" dirty="0"/>
              <a:t> </a:t>
            </a:r>
            <a:r>
              <a:rPr lang="en-ID" sz="5200" dirty="0" err="1"/>
              <a:t>perlu</a:t>
            </a:r>
            <a:r>
              <a:rPr lang="en-ID" sz="5200" dirty="0"/>
              <a:t> </a:t>
            </a:r>
            <a:r>
              <a:rPr lang="en-ID" sz="5200" dirty="0" err="1"/>
              <a:t>untuk</a:t>
            </a:r>
            <a:r>
              <a:rPr lang="en-ID" sz="5200" dirty="0"/>
              <a:t> </a:t>
            </a:r>
            <a:r>
              <a:rPr lang="en-ID" sz="5200" dirty="0" err="1"/>
              <a:t>mengetatkan</a:t>
            </a:r>
            <a:r>
              <a:rPr lang="en-ID" sz="5200" dirty="0"/>
              <a:t> </a:t>
            </a:r>
            <a:r>
              <a:rPr lang="en-ID" sz="5200" dirty="0" err="1"/>
              <a:t>kebijakan</a:t>
            </a:r>
            <a:r>
              <a:rPr lang="en-ID" sz="5200" dirty="0"/>
              <a:t> </a:t>
            </a:r>
            <a:r>
              <a:rPr lang="en-ID" sz="5200" dirty="0" err="1"/>
              <a:t>moneter</a:t>
            </a:r>
            <a:r>
              <a:rPr lang="en-ID" sz="5200" dirty="0"/>
              <a:t> </a:t>
            </a:r>
            <a:r>
              <a:rPr lang="en-ID" sz="5200" dirty="0" err="1"/>
              <a:t>maka</a:t>
            </a:r>
            <a:r>
              <a:rPr lang="en-ID" sz="5200" dirty="0"/>
              <a:t> </a:t>
            </a:r>
            <a:r>
              <a:rPr lang="en-ID" sz="5200" dirty="0" err="1"/>
              <a:t>cadangan</a:t>
            </a:r>
            <a:r>
              <a:rPr lang="en-ID" sz="5200" dirty="0"/>
              <a:t> </a:t>
            </a:r>
            <a:r>
              <a:rPr lang="en-ID" sz="5200" dirty="0" err="1"/>
              <a:t>wajib</a:t>
            </a:r>
            <a:r>
              <a:rPr lang="en-ID" sz="5200" dirty="0"/>
              <a:t> </a:t>
            </a:r>
            <a:r>
              <a:rPr lang="en-ID" sz="5200" dirty="0" err="1"/>
              <a:t>tersebut</a:t>
            </a:r>
            <a:r>
              <a:rPr lang="en-ID" sz="5200" dirty="0"/>
              <a:t> </a:t>
            </a:r>
            <a:r>
              <a:rPr lang="en-ID" sz="5200" dirty="0" err="1"/>
              <a:t>dapat</a:t>
            </a:r>
            <a:r>
              <a:rPr lang="en-ID" sz="5200" dirty="0"/>
              <a:t> </a:t>
            </a:r>
            <a:r>
              <a:rPr lang="en-ID" sz="5200" dirty="0" err="1"/>
              <a:t>ditingkatkan</a:t>
            </a:r>
            <a:r>
              <a:rPr lang="en-ID" sz="5200" dirty="0"/>
              <a:t>, </a:t>
            </a:r>
            <a:r>
              <a:rPr lang="en-ID" sz="5200" dirty="0" err="1"/>
              <a:t>dan</a:t>
            </a:r>
            <a:r>
              <a:rPr lang="en-ID" sz="5200" dirty="0"/>
              <a:t> </a:t>
            </a:r>
            <a:r>
              <a:rPr lang="en-ID" sz="5200" dirty="0" err="1"/>
              <a:t>demikian</a:t>
            </a:r>
            <a:r>
              <a:rPr lang="en-ID" sz="5200" dirty="0"/>
              <a:t> pula </a:t>
            </a:r>
            <a:r>
              <a:rPr lang="en-ID" sz="5200" dirty="0" err="1"/>
              <a:t>sebaliknya</a:t>
            </a:r>
            <a:r>
              <a:rPr lang="en-ID" sz="5200" dirty="0"/>
              <a:t>.</a:t>
            </a:r>
            <a:endParaRPr lang="en-US" sz="5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3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fontScale="47500" lnSpcReduction="20000"/>
          </a:bodyPr>
          <a:lstStyle/>
          <a:p>
            <a:r>
              <a:rPr lang="en-ID" b="1" dirty="0" err="1"/>
              <a:t>Peran</a:t>
            </a:r>
            <a:r>
              <a:rPr lang="en-ID" b="1" dirty="0"/>
              <a:t> </a:t>
            </a:r>
            <a:r>
              <a:rPr lang="en-ID" b="1" dirty="0" err="1"/>
              <a:t>sebagai</a:t>
            </a:r>
            <a:r>
              <a:rPr lang="en-ID" b="1" dirty="0"/>
              <a:t> Lender of The Last Resort</a:t>
            </a:r>
            <a:r>
              <a:rPr lang="en-ID" dirty="0"/>
              <a:t/>
            </a:r>
            <a:br>
              <a:rPr lang="en-ID" dirty="0"/>
            </a:br>
            <a:r>
              <a:rPr lang="en-ID" dirty="0"/>
              <a:t>Bank Indonesia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kredit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pembiayaan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syariah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bank yang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kesulitan</a:t>
            </a:r>
            <a:r>
              <a:rPr lang="en-ID" dirty="0"/>
              <a:t> </a:t>
            </a:r>
            <a:r>
              <a:rPr lang="en-ID" dirty="0" err="1"/>
              <a:t>likuiditas</a:t>
            </a:r>
            <a:r>
              <a:rPr lang="en-ID" dirty="0"/>
              <a:t> </a:t>
            </a:r>
            <a:r>
              <a:rPr lang="en-ID" dirty="0" err="1"/>
              <a:t>jangka</a:t>
            </a:r>
            <a:r>
              <a:rPr lang="en-ID" dirty="0"/>
              <a:t> </a:t>
            </a:r>
            <a:r>
              <a:rPr lang="en-ID" dirty="0" err="1"/>
              <a:t>pendekPinjaman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berjangka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maksimal</a:t>
            </a:r>
            <a:r>
              <a:rPr lang="en-ID" dirty="0"/>
              <a:t> 90 </a:t>
            </a:r>
            <a:r>
              <a:rPr lang="en-ID" dirty="0" err="1"/>
              <a:t>hari</a:t>
            </a:r>
            <a:r>
              <a:rPr lang="en-ID" dirty="0"/>
              <a:t>, </a:t>
            </a:r>
            <a:r>
              <a:rPr lang="en-ID" dirty="0" err="1"/>
              <a:t>dan</a:t>
            </a:r>
            <a:r>
              <a:rPr lang="en-ID" dirty="0"/>
              <a:t> bank </a:t>
            </a:r>
            <a:r>
              <a:rPr lang="en-ID" dirty="0" err="1"/>
              <a:t>penerima</a:t>
            </a:r>
            <a:r>
              <a:rPr lang="en-ID" dirty="0"/>
              <a:t> </a:t>
            </a:r>
            <a:r>
              <a:rPr lang="en-ID" dirty="0" err="1"/>
              <a:t>pinjaman</a:t>
            </a:r>
            <a:r>
              <a:rPr lang="en-ID" dirty="0"/>
              <a:t>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menyediakan</a:t>
            </a:r>
            <a:r>
              <a:rPr lang="en-ID" dirty="0"/>
              <a:t> </a:t>
            </a:r>
            <a:r>
              <a:rPr lang="en-ID" dirty="0" err="1"/>
              <a:t>agunan</a:t>
            </a:r>
            <a:r>
              <a:rPr lang="en-ID" dirty="0"/>
              <a:t> yang </a:t>
            </a:r>
            <a:r>
              <a:rPr lang="en-ID" dirty="0" err="1"/>
              <a:t>berkualitas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dicairkan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sekurang-kurangnya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pinjaman</a:t>
            </a:r>
            <a:r>
              <a:rPr lang="en-ID" dirty="0"/>
              <a:t>.</a:t>
            </a:r>
            <a:endParaRPr lang="en-US" dirty="0"/>
          </a:p>
          <a:p>
            <a:r>
              <a:rPr lang="en-ID" b="1" dirty="0" err="1" smtClean="0"/>
              <a:t>Kebijakan</a:t>
            </a:r>
            <a:r>
              <a:rPr lang="en-ID" b="1" dirty="0" smtClean="0"/>
              <a:t> </a:t>
            </a:r>
            <a:r>
              <a:rPr lang="en-ID" b="1" dirty="0" err="1"/>
              <a:t>Nilai</a:t>
            </a:r>
            <a:r>
              <a:rPr lang="en-ID" b="1" dirty="0"/>
              <a:t> </a:t>
            </a:r>
            <a:r>
              <a:rPr lang="en-ID" b="1" dirty="0" err="1"/>
              <a:t>Tukar</a:t>
            </a:r>
            <a:r>
              <a:rPr lang="en-ID" b="1" dirty="0"/>
              <a:t> </a:t>
            </a:r>
            <a:r>
              <a:rPr lang="en-ID" b="1" dirty="0" err="1"/>
              <a:t>Nilai</a:t>
            </a:r>
            <a:r>
              <a:rPr lang="en-ID" b="1" dirty="0"/>
              <a:t> </a:t>
            </a:r>
            <a:r>
              <a:rPr lang="en-ID" b="1" dirty="0" err="1"/>
              <a:t>tukar</a:t>
            </a:r>
            <a:r>
              <a:rPr lang="en-ID" b="1" dirty="0"/>
              <a:t> yang </a:t>
            </a:r>
            <a:r>
              <a:rPr lang="en-ID" b="1" dirty="0" err="1"/>
              <a:t>lazim</a:t>
            </a:r>
            <a:r>
              <a:rPr lang="en-ID" b="1" dirty="0"/>
              <a:t> </a:t>
            </a:r>
            <a:r>
              <a:rPr lang="en-ID" b="1" dirty="0" err="1"/>
              <a:t>disebut</a:t>
            </a:r>
            <a:r>
              <a:rPr lang="en-ID" b="1" dirty="0"/>
              <a:t> </a:t>
            </a:r>
            <a:r>
              <a:rPr lang="en-ID" b="1" dirty="0" err="1"/>
              <a:t>kurs</a:t>
            </a:r>
            <a:r>
              <a:rPr lang="en-ID" dirty="0"/>
              <a:t/>
            </a:r>
            <a:br>
              <a:rPr lang="en-ID" dirty="0"/>
            </a:br>
            <a:r>
              <a:rPr lang="en-ID" dirty="0" err="1"/>
              <a:t>sejak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1970, Indonesia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menerapkan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tukar</a:t>
            </a:r>
            <a:r>
              <a:rPr lang="en-ID" dirty="0"/>
              <a:t>, </a:t>
            </a:r>
            <a:r>
              <a:rPr lang="en-ID" dirty="0" err="1"/>
              <a:t>yaitusistem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tukar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mulai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1970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1978.sistem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tukar</a:t>
            </a:r>
            <a:r>
              <a:rPr lang="en-ID" dirty="0"/>
              <a:t> </a:t>
            </a:r>
            <a:r>
              <a:rPr lang="en-ID" dirty="0" err="1"/>
              <a:t>mengambang</a:t>
            </a:r>
            <a:r>
              <a:rPr lang="en-ID" dirty="0"/>
              <a:t> </a:t>
            </a:r>
            <a:r>
              <a:rPr lang="en-ID" dirty="0" err="1"/>
              <a:t>terkendali</a:t>
            </a:r>
            <a:r>
              <a:rPr lang="en-ID" dirty="0"/>
              <a:t> </a:t>
            </a:r>
            <a:r>
              <a:rPr lang="en-ID" dirty="0" err="1"/>
              <a:t>sejak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1978,dan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tukar</a:t>
            </a:r>
            <a:r>
              <a:rPr lang="en-ID" dirty="0"/>
              <a:t> </a:t>
            </a:r>
            <a:r>
              <a:rPr lang="en-ID" dirty="0" err="1"/>
              <a:t>mengambang</a:t>
            </a:r>
            <a:r>
              <a:rPr lang="en-ID" dirty="0"/>
              <a:t> </a:t>
            </a:r>
            <a:r>
              <a:rPr lang="en-ID" dirty="0" err="1"/>
              <a:t>bebas</a:t>
            </a:r>
            <a:r>
              <a:rPr lang="en-ID" dirty="0"/>
              <a:t> (free floating exchange rate system) </a:t>
            </a:r>
            <a:r>
              <a:rPr lang="en-ID" dirty="0" err="1"/>
              <a:t>sejak</a:t>
            </a:r>
            <a:r>
              <a:rPr lang="en-ID" dirty="0"/>
              <a:t> 14 </a:t>
            </a:r>
            <a:r>
              <a:rPr lang="en-ID" dirty="0" err="1"/>
              <a:t>Agustus</a:t>
            </a:r>
            <a:r>
              <a:rPr lang="en-ID" dirty="0"/>
              <a:t> 1997.Dengan </a:t>
            </a:r>
            <a:r>
              <a:rPr lang="en-ID" dirty="0" err="1"/>
              <a:t>diberlakukannya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yang </a:t>
            </a:r>
            <a:r>
              <a:rPr lang="en-ID" dirty="0" err="1"/>
              <a:t>terakhir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tukar</a:t>
            </a:r>
            <a:r>
              <a:rPr lang="en-ID" dirty="0"/>
              <a:t> rupiah </a:t>
            </a:r>
            <a:r>
              <a:rPr lang="en-ID" dirty="0" err="1"/>
              <a:t>sepenuhnya</a:t>
            </a:r>
            <a:r>
              <a:rPr lang="en-ID" dirty="0"/>
              <a:t> </a:t>
            </a:r>
            <a:r>
              <a:rPr lang="en-ID" dirty="0" err="1"/>
              <a:t>ditentukan</a:t>
            </a:r>
            <a:r>
              <a:rPr lang="en-ID" dirty="0"/>
              <a:t> </a:t>
            </a:r>
            <a:r>
              <a:rPr lang="en-ID" dirty="0" err="1"/>
              <a:t>oleh</a:t>
            </a:r>
            <a:r>
              <a:rPr lang="en-ID" dirty="0"/>
              <a:t> </a:t>
            </a:r>
            <a:r>
              <a:rPr lang="en-ID" dirty="0" err="1"/>
              <a:t>pasar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kurs</a:t>
            </a:r>
            <a:r>
              <a:rPr lang="en-ID" dirty="0"/>
              <a:t> yang </a:t>
            </a:r>
            <a:r>
              <a:rPr lang="en-ID" dirty="0" err="1"/>
              <a:t>berlaku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benar-benar</a:t>
            </a:r>
            <a:r>
              <a:rPr lang="en-ID" dirty="0"/>
              <a:t> </a:t>
            </a:r>
            <a:r>
              <a:rPr lang="en-ID" dirty="0" err="1"/>
              <a:t>pencerminan</a:t>
            </a:r>
            <a:r>
              <a:rPr lang="en-ID" dirty="0"/>
              <a:t> </a:t>
            </a:r>
            <a:r>
              <a:rPr lang="en-ID" dirty="0" err="1"/>
              <a:t>keseimbangan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penawaran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permintaan</a:t>
            </a:r>
            <a:r>
              <a:rPr lang="en-ID" dirty="0"/>
              <a:t>.</a:t>
            </a:r>
            <a:endParaRPr lang="en-US" dirty="0"/>
          </a:p>
          <a:p>
            <a:r>
              <a:rPr lang="en-ID" b="1" dirty="0" err="1" smtClean="0"/>
              <a:t>Pengaturan</a:t>
            </a:r>
            <a:r>
              <a:rPr lang="en-ID" b="1" dirty="0" smtClean="0"/>
              <a:t> </a:t>
            </a:r>
            <a:r>
              <a:rPr lang="en-ID" b="1" dirty="0" err="1"/>
              <a:t>dan</a:t>
            </a:r>
            <a:r>
              <a:rPr lang="en-ID" b="1" dirty="0"/>
              <a:t> </a:t>
            </a:r>
            <a:r>
              <a:rPr lang="en-ID" b="1" dirty="0" err="1"/>
              <a:t>Pengawasan</a:t>
            </a:r>
            <a:r>
              <a:rPr lang="en-ID" b="1" dirty="0"/>
              <a:t> Bank</a:t>
            </a:r>
            <a:r>
              <a:rPr lang="en-ID" dirty="0"/>
              <a:t/>
            </a:r>
            <a:br>
              <a:rPr lang="en-ID" dirty="0"/>
            </a:b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pelaksanaan</a:t>
            </a:r>
            <a:r>
              <a:rPr lang="en-ID" dirty="0"/>
              <a:t> </a:t>
            </a:r>
            <a:r>
              <a:rPr lang="en-ID" dirty="0" err="1"/>
              <a:t>tugas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Bank Indonesia </a:t>
            </a:r>
            <a:r>
              <a:rPr lang="en-ID" dirty="0" err="1"/>
              <a:t>berwenang</a:t>
            </a:r>
            <a:r>
              <a:rPr lang="en-ID" dirty="0"/>
              <a:t> </a:t>
            </a:r>
            <a:r>
              <a:rPr lang="en-ID" dirty="0" err="1"/>
              <a:t>menetapkan</a:t>
            </a:r>
            <a:r>
              <a:rPr lang="en-ID" dirty="0"/>
              <a:t> </a:t>
            </a:r>
            <a:r>
              <a:rPr lang="en-ID" dirty="0" err="1"/>
              <a:t>ketentuan-ketentuan</a:t>
            </a:r>
            <a:r>
              <a:rPr lang="en-ID" dirty="0"/>
              <a:t> </a:t>
            </a:r>
            <a:r>
              <a:rPr lang="en-ID" dirty="0" err="1"/>
              <a:t>perbankan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menjunjung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kehati-hatian.Berkaitan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kewenangan</a:t>
            </a:r>
            <a:r>
              <a:rPr lang="en-ID" dirty="0"/>
              <a:t> di </a:t>
            </a:r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perizinan</a:t>
            </a:r>
            <a:r>
              <a:rPr lang="en-ID" dirty="0"/>
              <a:t>, </a:t>
            </a:r>
            <a:r>
              <a:rPr lang="en-ID" dirty="0" err="1"/>
              <a:t>selain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mencabut</a:t>
            </a:r>
            <a:r>
              <a:rPr lang="en-ID" dirty="0"/>
              <a:t> </a:t>
            </a:r>
            <a:r>
              <a:rPr lang="en-ID" dirty="0" err="1"/>
              <a:t>izin</a:t>
            </a:r>
            <a:r>
              <a:rPr lang="en-ID" dirty="0"/>
              <a:t> </a:t>
            </a:r>
            <a:r>
              <a:rPr lang="en-ID" dirty="0" err="1"/>
              <a:t>usaha</a:t>
            </a:r>
            <a:r>
              <a:rPr lang="en-ID" dirty="0"/>
              <a:t> bank, Bank Indonesia </a:t>
            </a:r>
            <a:r>
              <a:rPr lang="en-ID" dirty="0" err="1"/>
              <a:t>juga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izin</a:t>
            </a:r>
            <a:r>
              <a:rPr lang="en-ID" dirty="0"/>
              <a:t> </a:t>
            </a:r>
            <a:r>
              <a:rPr lang="en-ID" dirty="0" err="1"/>
              <a:t>pembukaan</a:t>
            </a:r>
            <a:r>
              <a:rPr lang="en-ID" dirty="0"/>
              <a:t>, </a:t>
            </a:r>
            <a:r>
              <a:rPr lang="en-ID" dirty="0" err="1"/>
              <a:t>penutupan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pemindahan</a:t>
            </a:r>
            <a:r>
              <a:rPr lang="en-ID" dirty="0"/>
              <a:t> </a:t>
            </a:r>
            <a:r>
              <a:rPr lang="en-ID" dirty="0" err="1"/>
              <a:t>kantor</a:t>
            </a:r>
            <a:r>
              <a:rPr lang="en-ID" dirty="0"/>
              <a:t> bank,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persetujuan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kepemilikan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kepengurusan</a:t>
            </a:r>
            <a:r>
              <a:rPr lang="en-ID" dirty="0"/>
              <a:t> bank,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izin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bank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kegiatan-kegiatan</a:t>
            </a:r>
            <a:r>
              <a:rPr lang="en-ID" dirty="0"/>
              <a:t> </a:t>
            </a:r>
            <a:r>
              <a:rPr lang="en-ID" dirty="0" err="1"/>
              <a:t>usaha</a:t>
            </a:r>
            <a:r>
              <a:rPr lang="en-ID" dirty="0"/>
              <a:t> </a:t>
            </a:r>
            <a:r>
              <a:rPr lang="en-ID" dirty="0" err="1"/>
              <a:t>tertentu.Di</a:t>
            </a:r>
            <a:r>
              <a:rPr lang="en-ID" dirty="0"/>
              <a:t> </a:t>
            </a:r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, Bank Indonesia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langsung.Pengawasan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berkala</a:t>
            </a:r>
            <a:r>
              <a:rPr lang="en-ID" dirty="0"/>
              <a:t>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sewaktu-waktu</a:t>
            </a:r>
            <a:r>
              <a:rPr lang="en-ID" dirty="0"/>
              <a:t> </a:t>
            </a:r>
            <a:r>
              <a:rPr lang="en-ID" dirty="0" err="1"/>
              <a:t>bila</a:t>
            </a:r>
            <a:r>
              <a:rPr lang="en-ID" dirty="0"/>
              <a:t> </a:t>
            </a:r>
            <a:r>
              <a:rPr lang="en-ID" dirty="0" err="1"/>
              <a:t>diperlukan.Pengawasan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,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evaluasi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laporan</a:t>
            </a:r>
            <a:r>
              <a:rPr lang="en-ID" dirty="0"/>
              <a:t> yang </a:t>
            </a:r>
            <a:r>
              <a:rPr lang="en-ID" dirty="0" err="1"/>
              <a:t>disampaikan</a:t>
            </a:r>
            <a:r>
              <a:rPr lang="en-ID" dirty="0"/>
              <a:t> </a:t>
            </a:r>
            <a:r>
              <a:rPr lang="en-ID" dirty="0" err="1"/>
              <a:t>oleh</a:t>
            </a:r>
            <a:r>
              <a:rPr lang="en-ID" dirty="0"/>
              <a:t> bank.</a:t>
            </a:r>
            <a:endParaRPr lang="en-US" dirty="0"/>
          </a:p>
          <a:p>
            <a:r>
              <a:rPr lang="en-ID" b="1" dirty="0" err="1" smtClean="0"/>
              <a:t>Upaya</a:t>
            </a:r>
            <a:r>
              <a:rPr lang="en-ID" b="1" dirty="0" smtClean="0"/>
              <a:t> </a:t>
            </a:r>
            <a:r>
              <a:rPr lang="en-ID" b="1" dirty="0" err="1"/>
              <a:t>Restrukturisasi</a:t>
            </a:r>
            <a:r>
              <a:rPr lang="en-ID" b="1" dirty="0"/>
              <a:t> </a:t>
            </a:r>
            <a:r>
              <a:rPr lang="en-ID" b="1" dirty="0" err="1"/>
              <a:t>Perbankan</a:t>
            </a:r>
            <a:r>
              <a:rPr lang="en-ID" dirty="0"/>
              <a:t/>
            </a:r>
            <a:br>
              <a:rPr lang="en-ID" dirty="0"/>
            </a:b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upaya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kepercayaan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keuangan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perekonomian</a:t>
            </a:r>
            <a:r>
              <a:rPr lang="en-ID" dirty="0"/>
              <a:t> Indonesia, Bank Indonesia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menempuh</a:t>
            </a:r>
            <a:r>
              <a:rPr lang="en-ID" dirty="0"/>
              <a:t>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restrukturisasi</a:t>
            </a:r>
            <a:r>
              <a:rPr lang="en-ID" dirty="0"/>
              <a:t> </a:t>
            </a:r>
            <a:r>
              <a:rPr lang="en-ID" dirty="0" err="1"/>
              <a:t>perbankan</a:t>
            </a:r>
            <a:r>
              <a:rPr lang="en-ID" dirty="0"/>
              <a:t> yang </a:t>
            </a:r>
            <a:r>
              <a:rPr lang="en-ID" dirty="0" err="1"/>
              <a:t>komprehensif.Restrukturisasi</a:t>
            </a:r>
            <a:r>
              <a:rPr lang="en-ID" dirty="0"/>
              <a:t> </a:t>
            </a:r>
            <a:r>
              <a:rPr lang="en-ID" dirty="0" err="1"/>
              <a:t>perbankan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upaya</a:t>
            </a:r>
            <a:r>
              <a:rPr lang="en-ID" dirty="0"/>
              <a:t> </a:t>
            </a:r>
            <a:r>
              <a:rPr lang="en-ID" dirty="0" err="1"/>
              <a:t>memulihkan</a:t>
            </a:r>
            <a:r>
              <a:rPr lang="en-ID" dirty="0"/>
              <a:t> </a:t>
            </a:r>
            <a:r>
              <a:rPr lang="en-ID" dirty="0" err="1"/>
              <a:t>kepercayaan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, program </a:t>
            </a:r>
            <a:r>
              <a:rPr lang="en-ID" dirty="0" err="1"/>
              <a:t>rekapitalisasi</a:t>
            </a:r>
            <a:r>
              <a:rPr lang="en-ID" dirty="0"/>
              <a:t>, program </a:t>
            </a:r>
            <a:r>
              <a:rPr lang="en-ID" dirty="0" err="1"/>
              <a:t>restrukturisasi</a:t>
            </a:r>
            <a:r>
              <a:rPr lang="en-ID" dirty="0"/>
              <a:t> </a:t>
            </a:r>
            <a:r>
              <a:rPr lang="en-ID" dirty="0" err="1"/>
              <a:t>kredit</a:t>
            </a:r>
            <a:r>
              <a:rPr lang="en-ID" dirty="0"/>
              <a:t>, </a:t>
            </a:r>
            <a:r>
              <a:rPr lang="en-ID" dirty="0" err="1"/>
              <a:t>penyempurnaan</a:t>
            </a:r>
            <a:r>
              <a:rPr lang="en-ID" dirty="0"/>
              <a:t> </a:t>
            </a:r>
            <a:r>
              <a:rPr lang="en-ID" dirty="0" err="1"/>
              <a:t>ketentuan</a:t>
            </a:r>
            <a:r>
              <a:rPr lang="en-ID" dirty="0"/>
              <a:t> </a:t>
            </a:r>
            <a:r>
              <a:rPr lang="en-ID" dirty="0" err="1"/>
              <a:t>perbankan</a:t>
            </a:r>
            <a:r>
              <a:rPr lang="en-ID" dirty="0"/>
              <a:t>,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 bank.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01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341</Words>
  <Application>Microsoft Office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BANK SENTRAL De Javasche Bank Bank Indonesia</vt:lpstr>
      <vt:lpstr>Status dan Kedudukan  Bank Indonesia</vt:lpstr>
      <vt:lpstr>Tujuan Bank Indonesia</vt:lpstr>
      <vt:lpstr>Tugas Bank Sentral  Menetapkan dan melaksanakan  kebijakan moneter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 SENTRAL</dc:title>
  <dc:creator/>
  <cp:lastModifiedBy>php pts 2013</cp:lastModifiedBy>
  <cp:revision>7</cp:revision>
  <dcterms:created xsi:type="dcterms:W3CDTF">2006-08-16T00:00:00Z</dcterms:created>
  <dcterms:modified xsi:type="dcterms:W3CDTF">2020-09-23T23:36:13Z</dcterms:modified>
</cp:coreProperties>
</file>