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200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BANK SYARIAH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2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600200"/>
            <a:ext cx="7408333" cy="4525963"/>
          </a:xfrm>
        </p:spPr>
        <p:txBody>
          <a:bodyPr>
            <a:normAutofit fontScale="92500" lnSpcReduction="20000"/>
          </a:bodyPr>
          <a:lstStyle/>
          <a:p>
            <a:r>
              <a:rPr lang="en-ID" dirty="0">
                <a:solidFill>
                  <a:srgbClr val="7030A0"/>
                </a:solidFill>
              </a:rPr>
              <a:t>PP no 72/92 </a:t>
            </a:r>
            <a:r>
              <a:rPr lang="en-ID" dirty="0" err="1">
                <a:solidFill>
                  <a:srgbClr val="7030A0"/>
                </a:solidFill>
              </a:rPr>
              <a:t>tentang</a:t>
            </a:r>
            <a:r>
              <a:rPr lang="en-ID" dirty="0">
                <a:solidFill>
                  <a:srgbClr val="7030A0"/>
                </a:solidFill>
              </a:rPr>
              <a:t> Bank </a:t>
            </a:r>
            <a:r>
              <a:rPr lang="en-ID" dirty="0" err="1">
                <a:solidFill>
                  <a:srgbClr val="7030A0"/>
                </a:solidFill>
              </a:rPr>
              <a:t>Berdasarkan</a:t>
            </a:r>
            <a:r>
              <a:rPr lang="en-ID" dirty="0">
                <a:solidFill>
                  <a:srgbClr val="7030A0"/>
                </a:solidFill>
              </a:rPr>
              <a:t> </a:t>
            </a:r>
            <a:r>
              <a:rPr lang="en-ID" dirty="0" err="1">
                <a:solidFill>
                  <a:srgbClr val="7030A0"/>
                </a:solidFill>
              </a:rPr>
              <a:t>Bagi</a:t>
            </a:r>
            <a:r>
              <a:rPr lang="en-ID" dirty="0">
                <a:solidFill>
                  <a:srgbClr val="7030A0"/>
                </a:solidFill>
              </a:rPr>
              <a:t> </a:t>
            </a:r>
            <a:r>
              <a:rPr lang="en-ID" dirty="0" err="1">
                <a:solidFill>
                  <a:srgbClr val="7030A0"/>
                </a:solidFill>
              </a:rPr>
              <a:t>HasilUU</a:t>
            </a:r>
            <a:r>
              <a:rPr lang="en-ID" dirty="0">
                <a:solidFill>
                  <a:srgbClr val="7030A0"/>
                </a:solidFill>
              </a:rPr>
              <a:t> No 10/98 </a:t>
            </a:r>
            <a:r>
              <a:rPr lang="en-ID" dirty="0" err="1">
                <a:solidFill>
                  <a:srgbClr val="7030A0"/>
                </a:solidFill>
              </a:rPr>
              <a:t>tentang</a:t>
            </a:r>
            <a:r>
              <a:rPr lang="en-ID" dirty="0">
                <a:solidFill>
                  <a:srgbClr val="7030A0"/>
                </a:solidFill>
              </a:rPr>
              <a:t> </a:t>
            </a:r>
            <a:r>
              <a:rPr lang="en-ID" dirty="0" err="1">
                <a:solidFill>
                  <a:srgbClr val="7030A0"/>
                </a:solidFill>
              </a:rPr>
              <a:t>Perubahan</a:t>
            </a:r>
            <a:r>
              <a:rPr lang="en-ID" dirty="0">
                <a:solidFill>
                  <a:srgbClr val="7030A0"/>
                </a:solidFill>
              </a:rPr>
              <a:t> UU No 7/92Dicabut </a:t>
            </a:r>
            <a:r>
              <a:rPr lang="en-ID" dirty="0" err="1">
                <a:solidFill>
                  <a:srgbClr val="7030A0"/>
                </a:solidFill>
              </a:rPr>
              <a:t>dgPP</a:t>
            </a:r>
            <a:r>
              <a:rPr lang="en-ID" dirty="0">
                <a:solidFill>
                  <a:srgbClr val="7030A0"/>
                </a:solidFill>
              </a:rPr>
              <a:t> 30/99BANK SYARIAH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ID" dirty="0" smtClean="0">
                <a:solidFill>
                  <a:srgbClr val="FF0000"/>
                </a:solidFill>
              </a:rPr>
              <a:t>Bank </a:t>
            </a:r>
            <a:r>
              <a:rPr lang="en-ID" dirty="0" err="1">
                <a:solidFill>
                  <a:srgbClr val="FF0000"/>
                </a:solidFill>
              </a:rPr>
              <a:t>Umum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SyariahBPR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SyariahPBI</a:t>
            </a:r>
            <a:r>
              <a:rPr lang="en-ID" dirty="0">
                <a:solidFill>
                  <a:srgbClr val="FF0000"/>
                </a:solidFill>
              </a:rPr>
              <a:t> No.4/1/PBI/2002 </a:t>
            </a:r>
            <a:r>
              <a:rPr lang="en-ID" dirty="0" err="1">
                <a:solidFill>
                  <a:srgbClr val="FF0000"/>
                </a:solidFill>
              </a:rPr>
              <a:t>tanggal</a:t>
            </a:r>
            <a:r>
              <a:rPr lang="en-ID" dirty="0">
                <a:solidFill>
                  <a:srgbClr val="FF0000"/>
                </a:solidFill>
              </a:rPr>
              <a:t> 27 </a:t>
            </a:r>
            <a:r>
              <a:rPr lang="en-ID" dirty="0" err="1">
                <a:solidFill>
                  <a:srgbClr val="FF0000"/>
                </a:solidFill>
              </a:rPr>
              <a:t>Maret</a:t>
            </a:r>
            <a:r>
              <a:rPr lang="en-ID" dirty="0">
                <a:solidFill>
                  <a:srgbClr val="FF0000"/>
                </a:solidFill>
              </a:rPr>
              <a:t> 2002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Perubahan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Kegiatan</a:t>
            </a:r>
            <a:r>
              <a:rPr lang="en-ID" dirty="0">
                <a:solidFill>
                  <a:srgbClr val="FF0000"/>
                </a:solidFill>
              </a:rPr>
              <a:t> Usaha Bank </a:t>
            </a:r>
            <a:r>
              <a:rPr lang="en-ID" dirty="0" err="1">
                <a:solidFill>
                  <a:srgbClr val="FF0000"/>
                </a:solidFill>
              </a:rPr>
              <a:t>Umum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Konvensional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Menjadi</a:t>
            </a:r>
            <a:r>
              <a:rPr lang="en-ID" dirty="0">
                <a:solidFill>
                  <a:srgbClr val="FF0000"/>
                </a:solidFill>
              </a:rPr>
              <a:t> Bank </a:t>
            </a:r>
            <a:r>
              <a:rPr lang="en-ID" dirty="0" err="1">
                <a:solidFill>
                  <a:srgbClr val="FF0000"/>
                </a:solidFill>
              </a:rPr>
              <a:t>Umum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Berdasarkan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Prinsip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Syariah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dan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Pembukaan</a:t>
            </a:r>
            <a:r>
              <a:rPr lang="en-ID" dirty="0">
                <a:solidFill>
                  <a:srgbClr val="FF0000"/>
                </a:solidFill>
              </a:rPr>
              <a:t> Kantor Bank </a:t>
            </a:r>
            <a:r>
              <a:rPr lang="en-ID" dirty="0" err="1">
                <a:solidFill>
                  <a:srgbClr val="FF0000"/>
                </a:solidFill>
              </a:rPr>
              <a:t>Berdasarkan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Prinsip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Syariah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oleh</a:t>
            </a:r>
            <a:r>
              <a:rPr lang="en-ID" dirty="0">
                <a:solidFill>
                  <a:srgbClr val="FF0000"/>
                </a:solidFill>
              </a:rPr>
              <a:t> Bank </a:t>
            </a:r>
            <a:r>
              <a:rPr lang="en-ID" dirty="0" err="1">
                <a:solidFill>
                  <a:srgbClr val="FF0000"/>
                </a:solidFill>
              </a:rPr>
              <a:t>Umum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KonvensionalPBI</a:t>
            </a:r>
            <a:r>
              <a:rPr lang="en-ID" dirty="0">
                <a:solidFill>
                  <a:srgbClr val="FF0000"/>
                </a:solidFill>
              </a:rPr>
              <a:t> No.6/24/PBI/2004 </a:t>
            </a:r>
            <a:r>
              <a:rPr lang="en-ID" dirty="0" smtClean="0">
                <a:solidFill>
                  <a:srgbClr val="FF0000"/>
                </a:solidFill>
              </a:rPr>
              <a:t>tan</a:t>
            </a:r>
          </a:p>
          <a:p>
            <a:r>
              <a:rPr lang="en-ID" dirty="0" err="1" smtClean="0">
                <a:solidFill>
                  <a:srgbClr val="FF0000"/>
                </a:solidFill>
              </a:rPr>
              <a:t>ggal</a:t>
            </a:r>
            <a:r>
              <a:rPr lang="en-ID" dirty="0" smtClean="0">
                <a:solidFill>
                  <a:srgbClr val="FF0000"/>
                </a:solidFill>
              </a:rPr>
              <a:t> </a:t>
            </a:r>
            <a:r>
              <a:rPr lang="en-ID" dirty="0">
                <a:solidFill>
                  <a:srgbClr val="FF0000"/>
                </a:solidFill>
              </a:rPr>
              <a:t>14 </a:t>
            </a:r>
            <a:r>
              <a:rPr lang="en-ID" dirty="0" err="1">
                <a:solidFill>
                  <a:srgbClr val="FF0000"/>
                </a:solidFill>
              </a:rPr>
              <a:t>Okt</a:t>
            </a:r>
            <a:r>
              <a:rPr lang="en-ID" dirty="0">
                <a:solidFill>
                  <a:srgbClr val="FF0000"/>
                </a:solidFill>
              </a:rPr>
              <a:t> 2004 </a:t>
            </a:r>
            <a:r>
              <a:rPr lang="en-ID" dirty="0" err="1">
                <a:solidFill>
                  <a:srgbClr val="FF0000"/>
                </a:solidFill>
              </a:rPr>
              <a:t>ttg</a:t>
            </a:r>
            <a:r>
              <a:rPr lang="en-ID" dirty="0">
                <a:solidFill>
                  <a:srgbClr val="FF0000"/>
                </a:solidFill>
              </a:rPr>
              <a:t> Bank </a:t>
            </a:r>
            <a:r>
              <a:rPr lang="en-ID" dirty="0" err="1">
                <a:solidFill>
                  <a:srgbClr val="FF0000"/>
                </a:solidFill>
              </a:rPr>
              <a:t>Umum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yg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Melaksanakan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kegiatan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usaha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berdsrkan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Prinsip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Syariah.PBI</a:t>
            </a:r>
            <a:r>
              <a:rPr lang="en-ID" dirty="0">
                <a:solidFill>
                  <a:srgbClr val="FF0000"/>
                </a:solidFill>
              </a:rPr>
              <a:t> No.7/35/PBI/2005 </a:t>
            </a:r>
            <a:r>
              <a:rPr lang="en-ID" dirty="0" err="1">
                <a:solidFill>
                  <a:srgbClr val="FF0000"/>
                </a:solidFill>
              </a:rPr>
              <a:t>tgl</a:t>
            </a:r>
            <a:r>
              <a:rPr lang="en-ID" dirty="0">
                <a:solidFill>
                  <a:srgbClr val="FF0000"/>
                </a:solidFill>
              </a:rPr>
              <a:t> 29 Sept 2005 </a:t>
            </a:r>
            <a:r>
              <a:rPr lang="en-ID" dirty="0" err="1">
                <a:solidFill>
                  <a:srgbClr val="FF0000"/>
                </a:solidFill>
              </a:rPr>
              <a:t>ttg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perubahan</a:t>
            </a:r>
            <a:r>
              <a:rPr lang="en-ID" dirty="0">
                <a:solidFill>
                  <a:srgbClr val="FF0000"/>
                </a:solidFill>
              </a:rPr>
              <a:t> PBI No.6/24/PBI/2004 </a:t>
            </a:r>
            <a:r>
              <a:rPr lang="en-ID" dirty="0" err="1">
                <a:solidFill>
                  <a:srgbClr val="FF0000"/>
                </a:solidFill>
              </a:rPr>
              <a:t>ttg</a:t>
            </a:r>
            <a:r>
              <a:rPr lang="en-ID" dirty="0">
                <a:solidFill>
                  <a:srgbClr val="FF0000"/>
                </a:solidFill>
              </a:rPr>
              <a:t> Bank </a:t>
            </a:r>
            <a:r>
              <a:rPr lang="en-ID" dirty="0" err="1">
                <a:solidFill>
                  <a:srgbClr val="FF0000"/>
                </a:solidFill>
              </a:rPr>
              <a:t>Umum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yg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Melaksanakan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kegiatan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usaha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berdsrkan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Prinsip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SyariahPBI</a:t>
            </a:r>
            <a:r>
              <a:rPr lang="en-ID" dirty="0">
                <a:solidFill>
                  <a:srgbClr val="FF0000"/>
                </a:solidFill>
              </a:rPr>
              <a:t> 6/17/PBI/2004 </a:t>
            </a:r>
            <a:r>
              <a:rPr lang="en-ID" dirty="0" err="1">
                <a:solidFill>
                  <a:srgbClr val="FF0000"/>
                </a:solidFill>
              </a:rPr>
              <a:t>tanggal</a:t>
            </a:r>
            <a:r>
              <a:rPr lang="en-ID" dirty="0">
                <a:solidFill>
                  <a:srgbClr val="FF0000"/>
                </a:solidFill>
              </a:rPr>
              <a:t> 1 </a:t>
            </a:r>
            <a:r>
              <a:rPr lang="en-ID" dirty="0" err="1">
                <a:solidFill>
                  <a:srgbClr val="FF0000"/>
                </a:solidFill>
              </a:rPr>
              <a:t>Juli</a:t>
            </a:r>
            <a:r>
              <a:rPr lang="en-ID" dirty="0">
                <a:solidFill>
                  <a:srgbClr val="FF0000"/>
                </a:solidFill>
              </a:rPr>
              <a:t> 2004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BPR </a:t>
            </a:r>
            <a:r>
              <a:rPr lang="en-ID" dirty="0" err="1">
                <a:solidFill>
                  <a:srgbClr val="FF0000"/>
                </a:solidFill>
              </a:rPr>
              <a:t>Berdsrkan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Prinsip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Syariah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LANDASAN HUKUM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0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Pembukaan</a:t>
            </a:r>
            <a:r>
              <a:rPr lang="en-ID" dirty="0"/>
              <a:t> Kantor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/>
              <a:t>Syariah</a:t>
            </a:r>
            <a:r>
              <a:rPr lang="en-ID" dirty="0"/>
              <a:t> (KCS)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cara:Membuka</a:t>
            </a:r>
            <a:r>
              <a:rPr lang="en-ID" dirty="0"/>
              <a:t> KCS </a:t>
            </a:r>
            <a:r>
              <a:rPr lang="en-ID" dirty="0" err="1"/>
              <a:t>baruMengubah</a:t>
            </a:r>
            <a:r>
              <a:rPr lang="en-ID" dirty="0"/>
              <a:t> KC </a:t>
            </a:r>
            <a:r>
              <a:rPr lang="en-ID" dirty="0" err="1"/>
              <a:t>konvensional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KCSMeningkatkan</a:t>
            </a:r>
            <a:r>
              <a:rPr lang="en-ID" dirty="0"/>
              <a:t> status KCPS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KCSWajib</a:t>
            </a:r>
            <a:r>
              <a:rPr lang="en-ID" dirty="0"/>
              <a:t> </a:t>
            </a:r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hal-hal</a:t>
            </a:r>
            <a:r>
              <a:rPr lang="en-ID" dirty="0"/>
              <a:t> </a:t>
            </a:r>
            <a:r>
              <a:rPr lang="en-ID" dirty="0" err="1"/>
              <a:t>sbb:Membentuk</a:t>
            </a:r>
            <a:r>
              <a:rPr lang="en-ID" dirty="0"/>
              <a:t> Unit Usaha </a:t>
            </a:r>
            <a:r>
              <a:rPr lang="en-ID" dirty="0" err="1"/>
              <a:t>Syariah</a:t>
            </a:r>
            <a:r>
              <a:rPr lang="en-ID" dirty="0"/>
              <a:t> (UUS)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Dewan</a:t>
            </a:r>
            <a:r>
              <a:rPr lang="en-ID" dirty="0"/>
              <a:t> </a:t>
            </a:r>
            <a:r>
              <a:rPr lang="en-ID" dirty="0" err="1"/>
              <a:t>Pengawas</a:t>
            </a:r>
            <a:r>
              <a:rPr lang="en-ID" dirty="0"/>
              <a:t> </a:t>
            </a:r>
            <a:r>
              <a:rPr lang="en-ID" dirty="0" err="1"/>
              <a:t>Syariah</a:t>
            </a:r>
            <a:r>
              <a:rPr lang="en-ID" dirty="0"/>
              <a:t> (DPS)</a:t>
            </a:r>
            <a:r>
              <a:rPr lang="en-ID" dirty="0" err="1"/>
              <a:t>Menyisihkan</a:t>
            </a:r>
            <a:r>
              <a:rPr lang="en-ID" dirty="0"/>
              <a:t> modal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unt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ush</a:t>
            </a:r>
            <a:r>
              <a:rPr lang="en-ID" dirty="0"/>
              <a:t> </a:t>
            </a:r>
            <a:r>
              <a:rPr lang="en-ID" dirty="0" err="1"/>
              <a:t>berdsrkan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syariah</a:t>
            </a:r>
            <a:r>
              <a:rPr lang="en-ID" dirty="0"/>
              <a:t> minimum </a:t>
            </a:r>
            <a:r>
              <a:rPr lang="en-ID" dirty="0" err="1"/>
              <a:t>unt</a:t>
            </a:r>
            <a:r>
              <a:rPr lang="en-ID" dirty="0"/>
              <a:t> </a:t>
            </a:r>
            <a:r>
              <a:rPr lang="en-ID" dirty="0" err="1"/>
              <a:t>mengcover</a:t>
            </a:r>
            <a:r>
              <a:rPr lang="en-ID" dirty="0"/>
              <a:t> bi ops </a:t>
            </a:r>
            <a:r>
              <a:rPr lang="en-ID" dirty="0" err="1"/>
              <a:t>awal</a:t>
            </a:r>
            <a:r>
              <a:rPr lang="en-ID" dirty="0"/>
              <a:t>, </a:t>
            </a:r>
            <a:r>
              <a:rPr lang="en-ID" dirty="0" err="1"/>
              <a:t>memenuhi</a:t>
            </a:r>
            <a:r>
              <a:rPr lang="en-ID" dirty="0"/>
              <a:t> </a:t>
            </a:r>
            <a:r>
              <a:rPr lang="en-ID" dirty="0" err="1"/>
              <a:t>rasio</a:t>
            </a:r>
            <a:r>
              <a:rPr lang="en-ID" dirty="0"/>
              <a:t> KPMM </a:t>
            </a:r>
            <a:r>
              <a:rPr lang="en-ID" dirty="0" err="1"/>
              <a:t>bagi</a:t>
            </a:r>
            <a:r>
              <a:rPr lang="en-ID" dirty="0"/>
              <a:t> UUS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Pembukaan</a:t>
            </a:r>
            <a:r>
              <a:rPr lang="en-ID" b="1" dirty="0"/>
              <a:t> Kantor Bank </a:t>
            </a:r>
            <a:r>
              <a:rPr lang="en-ID" b="1" dirty="0" err="1"/>
              <a:t>Syariah</a:t>
            </a:r>
            <a:r>
              <a:rPr lang="en-ID" b="1" dirty="0"/>
              <a:t> </a:t>
            </a:r>
            <a:r>
              <a:rPr lang="en-ID" b="1" dirty="0" err="1"/>
              <a:t>oleh</a:t>
            </a:r>
            <a:r>
              <a:rPr lang="en-ID" b="1" dirty="0"/>
              <a:t> Bank </a:t>
            </a:r>
            <a:r>
              <a:rPr lang="en-ID" b="1" dirty="0" err="1"/>
              <a:t>Umum</a:t>
            </a:r>
            <a:r>
              <a:rPr lang="en-ID" b="1" dirty="0"/>
              <a:t> </a:t>
            </a:r>
            <a:r>
              <a:rPr lang="en-ID" b="1" dirty="0" err="1"/>
              <a:t>Konvensional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0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PSAK - 31PSAK - 59RUPS / </a:t>
            </a:r>
            <a:r>
              <a:rPr lang="en-ID" dirty="0" err="1"/>
              <a:t>Rapat</a:t>
            </a:r>
            <a:r>
              <a:rPr lang="en-ID" dirty="0"/>
              <a:t> </a:t>
            </a:r>
            <a:r>
              <a:rPr lang="en-ID" dirty="0" err="1"/>
              <a:t>AnggotaDewan</a:t>
            </a:r>
            <a:r>
              <a:rPr lang="en-ID" dirty="0"/>
              <a:t> </a:t>
            </a:r>
            <a:r>
              <a:rPr lang="en-ID" dirty="0" err="1"/>
              <a:t>KomisarisDewan</a:t>
            </a:r>
            <a:r>
              <a:rPr lang="en-ID" dirty="0"/>
              <a:t> </a:t>
            </a:r>
            <a:r>
              <a:rPr lang="en-ID" dirty="0" err="1"/>
              <a:t>Pengawas</a:t>
            </a:r>
            <a:r>
              <a:rPr lang="en-ID" dirty="0"/>
              <a:t> </a:t>
            </a:r>
            <a:r>
              <a:rPr lang="en-ID" dirty="0" err="1"/>
              <a:t>SyariahDewan</a:t>
            </a:r>
            <a:r>
              <a:rPr lang="en-ID" dirty="0"/>
              <a:t> </a:t>
            </a:r>
            <a:r>
              <a:rPr lang="en-ID" dirty="0" err="1"/>
              <a:t>AuditDewan</a:t>
            </a:r>
            <a:r>
              <a:rPr lang="en-ID" dirty="0"/>
              <a:t> </a:t>
            </a:r>
            <a:r>
              <a:rPr lang="en-ID" dirty="0" err="1"/>
              <a:t>DireksiDivisi</a:t>
            </a:r>
            <a:r>
              <a:rPr lang="en-ID" dirty="0"/>
              <a:t> / </a:t>
            </a:r>
            <a:r>
              <a:rPr lang="en-ID" dirty="0" err="1"/>
              <a:t>UrusanDivisi</a:t>
            </a:r>
            <a:r>
              <a:rPr lang="en-ID" dirty="0"/>
              <a:t> / </a:t>
            </a:r>
            <a:r>
              <a:rPr lang="en-ID" dirty="0" err="1"/>
              <a:t>UrusanDivisi</a:t>
            </a:r>
            <a:r>
              <a:rPr lang="en-ID" dirty="0"/>
              <a:t> / </a:t>
            </a:r>
            <a:r>
              <a:rPr lang="en-ID" dirty="0" err="1"/>
              <a:t>UrusanUnit</a:t>
            </a:r>
            <a:r>
              <a:rPr lang="en-ID" dirty="0"/>
              <a:t> Usaha </a:t>
            </a:r>
            <a:r>
              <a:rPr lang="en-ID" dirty="0" err="1"/>
              <a:t>SyariahKantor</a:t>
            </a:r>
            <a:r>
              <a:rPr lang="en-ID" dirty="0"/>
              <a:t>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/>
              <a:t>SyariahKantor</a:t>
            </a:r>
            <a:r>
              <a:rPr lang="en-ID" dirty="0"/>
              <a:t>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/>
              <a:t>SyariahKantor</a:t>
            </a:r>
            <a:r>
              <a:rPr lang="en-ID" dirty="0"/>
              <a:t>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/>
              <a:t>KonvensionalKantor</a:t>
            </a:r>
            <a:r>
              <a:rPr lang="en-ID" dirty="0"/>
              <a:t>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 smtClean="0"/>
              <a:t>Konvensional</a:t>
            </a:r>
            <a:endParaRPr lang="en-ID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947672"/>
          </a:xfrm>
        </p:spPr>
        <p:txBody>
          <a:bodyPr>
            <a:normAutofit fontScale="90000"/>
          </a:bodyPr>
          <a:lstStyle/>
          <a:p>
            <a:r>
              <a:rPr lang="en-ID" b="1" dirty="0" err="1">
                <a:solidFill>
                  <a:schemeClr val="tx1"/>
                </a:solidFill>
              </a:rPr>
              <a:t>Contoh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Bagan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Organisasi</a:t>
            </a:r>
            <a:r>
              <a:rPr lang="en-ID" b="1" dirty="0">
                <a:solidFill>
                  <a:schemeClr val="tx1"/>
                </a:solidFill>
              </a:rPr>
              <a:t> Bank </a:t>
            </a:r>
            <a:r>
              <a:rPr lang="en-ID" b="1" dirty="0" err="1">
                <a:solidFill>
                  <a:schemeClr val="tx1"/>
                </a:solidFill>
              </a:rPr>
              <a:t>Umum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Konvensional</a:t>
            </a:r>
            <a:r>
              <a:rPr lang="en-ID" b="1" dirty="0">
                <a:solidFill>
                  <a:schemeClr val="tx1"/>
                </a:solidFill>
              </a:rPr>
              <a:t> yang </a:t>
            </a:r>
            <a:r>
              <a:rPr lang="en-ID" b="1" dirty="0" err="1">
                <a:solidFill>
                  <a:schemeClr val="tx1"/>
                </a:solidFill>
              </a:rPr>
              <a:t>membuka</a:t>
            </a:r>
            <a:r>
              <a:rPr lang="en-ID" b="1" dirty="0">
                <a:solidFill>
                  <a:schemeClr val="tx1"/>
                </a:solidFill>
              </a:rPr>
              <a:t> Kantor </a:t>
            </a:r>
            <a:r>
              <a:rPr lang="en-ID" b="1" dirty="0" err="1">
                <a:solidFill>
                  <a:schemeClr val="tx1"/>
                </a:solidFill>
              </a:rPr>
              <a:t>Cabang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Syariah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9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D" dirty="0" err="1"/>
              <a:t>Pasal</a:t>
            </a:r>
            <a:r>
              <a:rPr lang="en-ID" dirty="0"/>
              <a:t> 1 </a:t>
            </a:r>
            <a:r>
              <a:rPr lang="en-ID" dirty="0" err="1"/>
              <a:t>angka</a:t>
            </a:r>
            <a:r>
              <a:rPr lang="en-ID" dirty="0"/>
              <a:t> 13 UU No.10 Th.1998 </a:t>
            </a:r>
            <a:r>
              <a:rPr lang="en-ID" dirty="0" err="1"/>
              <a:t>ttg</a:t>
            </a:r>
            <a:r>
              <a:rPr lang="en-ID" dirty="0"/>
              <a:t> </a:t>
            </a:r>
            <a:r>
              <a:rPr lang="en-ID" dirty="0" err="1"/>
              <a:t>Perbankan:Prinsip</a:t>
            </a:r>
            <a:r>
              <a:rPr lang="en-ID" dirty="0"/>
              <a:t> </a:t>
            </a:r>
            <a:r>
              <a:rPr lang="en-ID" dirty="0" err="1"/>
              <a:t>Syariah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aturan</a:t>
            </a:r>
            <a:r>
              <a:rPr lang="en-ID" dirty="0"/>
              <a:t> </a:t>
            </a:r>
            <a:r>
              <a:rPr lang="en-ID" dirty="0" err="1"/>
              <a:t>perjanjian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hukum</a:t>
            </a:r>
            <a:r>
              <a:rPr lang="en-ID" dirty="0"/>
              <a:t> Islam </a:t>
            </a:r>
            <a:r>
              <a:rPr lang="en-ID" dirty="0" err="1"/>
              <a:t>antara</a:t>
            </a:r>
            <a:r>
              <a:rPr lang="en-ID" dirty="0"/>
              <a:t> bank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lain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penyimpanan</a:t>
            </a:r>
            <a:r>
              <a:rPr lang="en-ID" dirty="0"/>
              <a:t> </a:t>
            </a:r>
            <a:r>
              <a:rPr lang="en-ID" dirty="0" err="1"/>
              <a:t>dana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pembiayaan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lainnya</a:t>
            </a:r>
            <a:r>
              <a:rPr lang="en-ID" dirty="0"/>
              <a:t> yang </a:t>
            </a:r>
            <a:r>
              <a:rPr lang="en-ID" dirty="0" err="1"/>
              <a:t>dinyatakan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syariah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lain </a:t>
            </a:r>
            <a:r>
              <a:rPr lang="en-ID" dirty="0" err="1"/>
              <a:t>pembiayaan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(</a:t>
            </a:r>
            <a:r>
              <a:rPr lang="en-ID" dirty="0" err="1"/>
              <a:t>mudharabah</a:t>
            </a:r>
            <a:r>
              <a:rPr lang="en-ID" dirty="0"/>
              <a:t>), </a:t>
            </a:r>
            <a:r>
              <a:rPr lang="en-ID" dirty="0" err="1"/>
              <a:t>pembiayaan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penyertaan</a:t>
            </a:r>
            <a:r>
              <a:rPr lang="en-ID" dirty="0"/>
              <a:t> modal (</a:t>
            </a:r>
            <a:r>
              <a:rPr lang="en-ID" dirty="0" err="1"/>
              <a:t>musyarakah</a:t>
            </a:r>
            <a:r>
              <a:rPr lang="en-ID" dirty="0"/>
              <a:t>),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jual</a:t>
            </a:r>
            <a:r>
              <a:rPr lang="en-ID" dirty="0"/>
              <a:t> </a:t>
            </a:r>
            <a:r>
              <a:rPr lang="en-ID" dirty="0" err="1"/>
              <a:t>beli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keuntungan</a:t>
            </a:r>
            <a:r>
              <a:rPr lang="en-ID" dirty="0"/>
              <a:t> (</a:t>
            </a:r>
            <a:r>
              <a:rPr lang="en-ID" dirty="0" err="1"/>
              <a:t>murabahah</a:t>
            </a:r>
            <a:r>
              <a:rPr lang="en-ID" dirty="0"/>
              <a:t>),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pembiayaan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modal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sewa</a:t>
            </a:r>
            <a:r>
              <a:rPr lang="en-ID" dirty="0"/>
              <a:t> </a:t>
            </a:r>
            <a:r>
              <a:rPr lang="en-ID" dirty="0" err="1"/>
              <a:t>murni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pilihan</a:t>
            </a:r>
            <a:r>
              <a:rPr lang="en-ID" dirty="0"/>
              <a:t> (</a:t>
            </a:r>
            <a:r>
              <a:rPr lang="en-ID" dirty="0" err="1"/>
              <a:t>ijarah</a:t>
            </a:r>
            <a:r>
              <a:rPr lang="en-ID" dirty="0"/>
              <a:t>),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pilihan</a:t>
            </a:r>
            <a:r>
              <a:rPr lang="en-ID" dirty="0"/>
              <a:t> </a:t>
            </a:r>
            <a:r>
              <a:rPr lang="en-ID" dirty="0" err="1"/>
              <a:t>pemindahan</a:t>
            </a:r>
            <a:r>
              <a:rPr lang="en-ID" dirty="0"/>
              <a:t> </a:t>
            </a:r>
            <a:r>
              <a:rPr lang="en-ID" dirty="0" err="1"/>
              <a:t>kepemilikan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yang </a:t>
            </a:r>
            <a:r>
              <a:rPr lang="en-ID" dirty="0" err="1"/>
              <a:t>disewa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bank </a:t>
            </a:r>
            <a:r>
              <a:rPr lang="en-ID" dirty="0" err="1"/>
              <a:t>oleh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lain (</a:t>
            </a:r>
            <a:r>
              <a:rPr lang="en-ID" dirty="0" err="1"/>
              <a:t>ijarah</a:t>
            </a:r>
            <a:r>
              <a:rPr lang="en-ID" dirty="0"/>
              <a:t> </a:t>
            </a:r>
            <a:r>
              <a:rPr lang="en-ID" dirty="0" err="1"/>
              <a:t>wa</a:t>
            </a:r>
            <a:r>
              <a:rPr lang="en-ID" dirty="0"/>
              <a:t> </a:t>
            </a:r>
            <a:r>
              <a:rPr lang="en-ID" dirty="0" err="1"/>
              <a:t>iqtina</a:t>
            </a:r>
            <a:r>
              <a:rPr lang="en-ID"/>
              <a:t>)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/>
              <a:t>Kegiatan</a:t>
            </a:r>
            <a:r>
              <a:rPr lang="en-ID" b="1" dirty="0"/>
              <a:t> Usaha </a:t>
            </a:r>
            <a:r>
              <a:rPr lang="en-ID" b="1" dirty="0" err="1"/>
              <a:t>dan</a:t>
            </a:r>
            <a:r>
              <a:rPr lang="en-ID" b="1" dirty="0"/>
              <a:t> </a:t>
            </a:r>
            <a:r>
              <a:rPr lang="en-ID" b="1" dirty="0" err="1"/>
              <a:t>Produk</a:t>
            </a:r>
            <a:r>
              <a:rPr lang="en-ID" b="1" dirty="0"/>
              <a:t> Bank </a:t>
            </a:r>
            <a:r>
              <a:rPr lang="en-ID" b="1" dirty="0" err="1"/>
              <a:t>Syariah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7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97</TotalTime>
  <Words>303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Waveform</vt:lpstr>
      <vt:lpstr>BANK SYARIAH</vt:lpstr>
      <vt:lpstr>LANDASAN HUKUM</vt:lpstr>
      <vt:lpstr>Pembukaan Kantor Bank Syariah oleh Bank Umum Konvensional</vt:lpstr>
      <vt:lpstr>Contoh Bagan Organisasi Bank Umum Konvensional yang membuka Kantor Cabang Syariah</vt:lpstr>
      <vt:lpstr>Kegiatan Usaha dan Produk Bank Syariah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 SYARIAH</dc:title>
  <dc:creator/>
  <cp:lastModifiedBy>php pts 2013</cp:lastModifiedBy>
  <cp:revision>4</cp:revision>
  <dcterms:created xsi:type="dcterms:W3CDTF">2006-08-16T00:00:00Z</dcterms:created>
  <dcterms:modified xsi:type="dcterms:W3CDTF">2020-09-24T01:54:59Z</dcterms:modified>
</cp:coreProperties>
</file>